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3" r:id="rId2"/>
    <p:sldId id="325" r:id="rId3"/>
    <p:sldId id="326" r:id="rId4"/>
    <p:sldId id="327" r:id="rId5"/>
    <p:sldId id="328" r:id="rId6"/>
    <p:sldId id="297" r:id="rId7"/>
  </p:sldIdLst>
  <p:sldSz cx="12190413" cy="6859588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맑은 고딕" panose="020B0503020000020004" pitchFamily="34" charset="-127"/>
      <p:regular r:id="rId16"/>
      <p:bold r:id="rId17"/>
    </p:embeddedFont>
    <p:embeddedFont>
      <p:font typeface="Noto Sans" panose="020B060402020202020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굴림체" panose="020B0604020202020204" charset="-127"/>
      <p:regular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A1"/>
    <a:srgbClr val="FFD248"/>
    <a:srgbClr val="672F0D"/>
    <a:srgbClr val="AB4D97"/>
    <a:srgbClr val="59797F"/>
    <a:srgbClr val="DB4A11"/>
    <a:srgbClr val="863382"/>
    <a:srgbClr val="37F5FF"/>
    <a:srgbClr val="0B9EA6"/>
    <a:srgbClr val="D1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792" autoAdjust="0"/>
  </p:normalViewPr>
  <p:slideViewPr>
    <p:cSldViewPr>
      <p:cViewPr varScale="1">
        <p:scale>
          <a:sx n="111" d="100"/>
          <a:sy n="111" d="100"/>
        </p:scale>
        <p:origin x="636" y="114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0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624518" y="1981743"/>
            <a:ext cx="6527430" cy="19459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1624518" y="4063008"/>
            <a:ext cx="4254664" cy="7349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61442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970666" y="2872780"/>
            <a:ext cx="5647646" cy="1172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72F0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1414686" y="4077866"/>
            <a:ext cx="6192688" cy="2016221"/>
          </a:xfrm>
          <a:noFill/>
          <a:ln>
            <a:noFill/>
          </a:ln>
        </p:spPr>
        <p:txBody>
          <a:bodyPr/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 Professor &amp; Head, 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Animal Genetics &amp; Breeding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Bihar Veterinary College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Bihar Animal Sciences University (BASU)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Patna – 800014 (Bihar) 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950662" y="2068211"/>
            <a:ext cx="6192688" cy="1505593"/>
          </a:xfrm>
          <a:noFill/>
          <a:effectLst/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002060"/>
                </a:solidFill>
                <a:effectLst/>
              </a:rPr>
              <a:t>Mating Systems – II</a:t>
            </a:r>
            <a:br>
              <a:rPr lang="en-US" altLang="ko-KR" b="1" dirty="0">
                <a:solidFill>
                  <a:srgbClr val="002060"/>
                </a:solidFill>
                <a:effectLst/>
              </a:rPr>
            </a:br>
            <a:r>
              <a:rPr lang="en-US" altLang="ko-KR" sz="3200" b="1" dirty="0">
                <a:solidFill>
                  <a:srgbClr val="002060"/>
                </a:solidFill>
                <a:effectLst/>
              </a:rPr>
              <a:t>(Based on Pedigree Relationship)</a:t>
            </a:r>
            <a:endParaRPr lang="ko-KR" altLang="en-US" sz="3200" b="1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630710" y="3933850"/>
            <a:ext cx="4624627" cy="0"/>
          </a:xfrm>
          <a:prstGeom prst="line">
            <a:avLst/>
          </a:prstGeom>
          <a:ln cmpd="dbl">
            <a:solidFill>
              <a:srgbClr val="672F0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67" y="126162"/>
            <a:ext cx="986681" cy="99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" y="56259"/>
            <a:ext cx="1066212" cy="10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19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INBREEDING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BEED9B-311B-102A-FEB5-3FB3594C7D5C}"/>
              </a:ext>
            </a:extLst>
          </p:cNvPr>
          <p:cNvSpPr/>
          <p:nvPr/>
        </p:nvSpPr>
        <p:spPr>
          <a:xfrm>
            <a:off x="3430910" y="2493690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5528765" y="1998353"/>
            <a:ext cx="5534994" cy="99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 is the mating of individuals more closely related than average for the population.</a:t>
            </a:r>
            <a:endParaRPr lang="en-IN" sz="2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1ADA9-5498-D61C-94ED-02896670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" y="1614176"/>
            <a:ext cx="2779446" cy="128222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08533B3-C69C-0C89-1734-D2703380FD80}"/>
              </a:ext>
            </a:extLst>
          </p:cNvPr>
          <p:cNvSpPr/>
          <p:nvPr/>
        </p:nvSpPr>
        <p:spPr>
          <a:xfrm>
            <a:off x="3392572" y="1547850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21FC61-9D0F-FAAA-4242-DB31E4091A67}"/>
              </a:ext>
            </a:extLst>
          </p:cNvPr>
          <p:cNvSpPr/>
          <p:nvPr/>
        </p:nvSpPr>
        <p:spPr>
          <a:xfrm>
            <a:off x="5507872" y="1276220"/>
            <a:ext cx="3582393" cy="550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 Genetic Assortative Mating</a:t>
            </a:r>
            <a:endParaRPr lang="en-IN" sz="2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D20ACB-9FB1-D9E5-12F6-421DB2BC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" y="3174451"/>
            <a:ext cx="2779446" cy="230090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855FD4C-EB7E-1425-C6F2-22A0B4A88B41}"/>
              </a:ext>
            </a:extLst>
          </p:cNvPr>
          <p:cNvSpPr/>
          <p:nvPr/>
        </p:nvSpPr>
        <p:spPr>
          <a:xfrm>
            <a:off x="3544972" y="3701424"/>
            <a:ext cx="191248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9BFB5-B53B-32DE-2D15-FFB43683EED2}"/>
              </a:ext>
            </a:extLst>
          </p:cNvPr>
          <p:cNvSpPr/>
          <p:nvPr/>
        </p:nvSpPr>
        <p:spPr>
          <a:xfrm>
            <a:off x="5660272" y="3429794"/>
            <a:ext cx="569151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 Individuals are considered to be closely related if they have </a:t>
            </a:r>
            <a:r>
              <a:rPr lang="en-US" sz="2200" b="1" dirty="0">
                <a:highlight>
                  <a:srgbClr val="C0C0C0"/>
                </a:highlight>
              </a:rPr>
              <a:t>common ancestor </a:t>
            </a:r>
            <a:r>
              <a:rPr lang="en-US" sz="2200" b="1" dirty="0"/>
              <a:t>in the previous 4 to 6 generations</a:t>
            </a:r>
            <a:endParaRPr lang="en-IN" sz="22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9E0ACB-FC34-2D9A-2C67-8FF619DD9D34}"/>
              </a:ext>
            </a:extLst>
          </p:cNvPr>
          <p:cNvSpPr/>
          <p:nvPr/>
        </p:nvSpPr>
        <p:spPr>
          <a:xfrm>
            <a:off x="3532640" y="4613036"/>
            <a:ext cx="1912481" cy="9993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Types</a:t>
            </a:r>
            <a:endParaRPr lang="en-IN" b="1" dirty="0">
              <a:latin typeface="Arial Black" panose="020B0A040201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64BD23-735C-6248-3AF3-8A8BB96EA413}"/>
              </a:ext>
            </a:extLst>
          </p:cNvPr>
          <p:cNvCxnSpPr/>
          <p:nvPr/>
        </p:nvCxnSpPr>
        <p:spPr>
          <a:xfrm>
            <a:off x="5445121" y="4941962"/>
            <a:ext cx="1514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4FF365-0A99-128D-A219-54D67A2675F9}"/>
              </a:ext>
            </a:extLst>
          </p:cNvPr>
          <p:cNvCxnSpPr/>
          <p:nvPr/>
        </p:nvCxnSpPr>
        <p:spPr>
          <a:xfrm>
            <a:off x="5343391" y="5491879"/>
            <a:ext cx="1514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78F6F2E-C73B-4401-3C0E-8799F653E9FF}"/>
              </a:ext>
            </a:extLst>
          </p:cNvPr>
          <p:cNvSpPr/>
          <p:nvPr/>
        </p:nvSpPr>
        <p:spPr>
          <a:xfrm>
            <a:off x="6983177" y="4666841"/>
            <a:ext cx="2640422" cy="5502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Close inbreeding</a:t>
            </a:r>
            <a:endParaRPr lang="en-IN" sz="2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0075FE-8A3B-0F62-80ED-211EE362ECDA}"/>
              </a:ext>
            </a:extLst>
          </p:cNvPr>
          <p:cNvSpPr/>
          <p:nvPr/>
        </p:nvSpPr>
        <p:spPr>
          <a:xfrm>
            <a:off x="6959302" y="5337308"/>
            <a:ext cx="2640422" cy="5502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Line Breeding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72214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Assortative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sz="3200" dirty="0"/>
              <a:t>The main effect is increase in homozygosity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5B641-0136-0705-9BC8-BD52E0C9C964}"/>
              </a:ext>
            </a:extLst>
          </p:cNvPr>
          <p:cNvSpPr/>
          <p:nvPr/>
        </p:nvSpPr>
        <p:spPr>
          <a:xfrm>
            <a:off x="838622" y="1485578"/>
            <a:ext cx="403244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Effects of Inbreeding</a:t>
            </a:r>
            <a:endParaRPr lang="en-IN" sz="3600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33849E-5ECE-CB30-3964-733CE889928E}"/>
              </a:ext>
            </a:extLst>
          </p:cNvPr>
          <p:cNvSpPr/>
          <p:nvPr/>
        </p:nvSpPr>
        <p:spPr>
          <a:xfrm>
            <a:off x="756547" y="2042809"/>
            <a:ext cx="8576558" cy="992221"/>
          </a:xfrm>
          <a:custGeom>
            <a:avLst/>
            <a:gdLst>
              <a:gd name="connsiteX0" fmla="*/ 7502236 w 8576558"/>
              <a:gd name="connsiteY0" fmla="*/ 369651 h 992221"/>
              <a:gd name="connsiteX1" fmla="*/ 5955538 w 8576558"/>
              <a:gd name="connsiteY1" fmla="*/ 145914 h 992221"/>
              <a:gd name="connsiteX2" fmla="*/ 5644253 w 8576558"/>
              <a:gd name="connsiteY2" fmla="*/ 155642 h 992221"/>
              <a:gd name="connsiteX3" fmla="*/ 5401062 w 8576558"/>
              <a:gd name="connsiteY3" fmla="*/ 204280 h 992221"/>
              <a:gd name="connsiteX4" fmla="*/ 3708449 w 8576558"/>
              <a:gd name="connsiteY4" fmla="*/ 340468 h 992221"/>
              <a:gd name="connsiteX5" fmla="*/ 2687044 w 8576558"/>
              <a:gd name="connsiteY5" fmla="*/ 321012 h 992221"/>
              <a:gd name="connsiteX6" fmla="*/ 1996381 w 8576558"/>
              <a:gd name="connsiteY6" fmla="*/ 107004 h 992221"/>
              <a:gd name="connsiteX7" fmla="*/ 1811555 w 8576558"/>
              <a:gd name="connsiteY7" fmla="*/ 77821 h 992221"/>
              <a:gd name="connsiteX8" fmla="*/ 1685096 w 8576558"/>
              <a:gd name="connsiteY8" fmla="*/ 87548 h 992221"/>
              <a:gd name="connsiteX9" fmla="*/ 1490542 w 8576558"/>
              <a:gd name="connsiteY9" fmla="*/ 116731 h 992221"/>
              <a:gd name="connsiteX10" fmla="*/ 1334900 w 8576558"/>
              <a:gd name="connsiteY10" fmla="*/ 155642 h 992221"/>
              <a:gd name="connsiteX11" fmla="*/ 1286262 w 8576558"/>
              <a:gd name="connsiteY11" fmla="*/ 175097 h 992221"/>
              <a:gd name="connsiteX12" fmla="*/ 1081981 w 8576558"/>
              <a:gd name="connsiteY12" fmla="*/ 214008 h 992221"/>
              <a:gd name="connsiteX13" fmla="*/ 1043070 w 8576558"/>
              <a:gd name="connsiteY13" fmla="*/ 223736 h 992221"/>
              <a:gd name="connsiteX14" fmla="*/ 1013887 w 8576558"/>
              <a:gd name="connsiteY14" fmla="*/ 233463 h 992221"/>
              <a:gd name="connsiteX15" fmla="*/ 760968 w 8576558"/>
              <a:gd name="connsiteY15" fmla="*/ 252919 h 992221"/>
              <a:gd name="connsiteX16" fmla="*/ 702602 w 8576558"/>
              <a:gd name="connsiteY16" fmla="*/ 272374 h 992221"/>
              <a:gd name="connsiteX17" fmla="*/ 576142 w 8576558"/>
              <a:gd name="connsiteY17" fmla="*/ 301557 h 992221"/>
              <a:gd name="connsiteX18" fmla="*/ 517776 w 8576558"/>
              <a:gd name="connsiteY18" fmla="*/ 311285 h 992221"/>
              <a:gd name="connsiteX19" fmla="*/ 362134 w 8576558"/>
              <a:gd name="connsiteY19" fmla="*/ 369651 h 992221"/>
              <a:gd name="connsiteX20" fmla="*/ 235674 w 8576558"/>
              <a:gd name="connsiteY20" fmla="*/ 428017 h 992221"/>
              <a:gd name="connsiteX21" fmla="*/ 216219 w 8576558"/>
              <a:gd name="connsiteY21" fmla="*/ 457200 h 992221"/>
              <a:gd name="connsiteX22" fmla="*/ 128670 w 8576558"/>
              <a:gd name="connsiteY22" fmla="*/ 525293 h 992221"/>
              <a:gd name="connsiteX23" fmla="*/ 11938 w 8576558"/>
              <a:gd name="connsiteY23" fmla="*/ 719846 h 992221"/>
              <a:gd name="connsiteX24" fmla="*/ 2210 w 8576558"/>
              <a:gd name="connsiteY24" fmla="*/ 787940 h 992221"/>
              <a:gd name="connsiteX25" fmla="*/ 410772 w 8576558"/>
              <a:gd name="connsiteY25" fmla="*/ 992221 h 992221"/>
              <a:gd name="connsiteX26" fmla="*/ 1334900 w 8576558"/>
              <a:gd name="connsiteY26" fmla="*/ 924127 h 992221"/>
              <a:gd name="connsiteX27" fmla="*/ 1801827 w 8576558"/>
              <a:gd name="connsiteY27" fmla="*/ 865761 h 992221"/>
              <a:gd name="connsiteX28" fmla="*/ 2161751 w 8576558"/>
              <a:gd name="connsiteY28" fmla="*/ 836578 h 992221"/>
              <a:gd name="connsiteX29" fmla="*/ 2687044 w 8576558"/>
              <a:gd name="connsiteY29" fmla="*/ 797668 h 992221"/>
              <a:gd name="connsiteX30" fmla="*/ 3212338 w 8576558"/>
              <a:gd name="connsiteY30" fmla="*/ 817123 h 992221"/>
              <a:gd name="connsiteX31" fmla="*/ 3620900 w 8576558"/>
              <a:gd name="connsiteY31" fmla="*/ 846306 h 992221"/>
              <a:gd name="connsiteX32" fmla="*/ 4087827 w 8576558"/>
              <a:gd name="connsiteY32" fmla="*/ 826851 h 992221"/>
              <a:gd name="connsiteX33" fmla="*/ 4574210 w 8576558"/>
              <a:gd name="connsiteY33" fmla="*/ 836578 h 992221"/>
              <a:gd name="connsiteX34" fmla="*/ 4924406 w 8576558"/>
              <a:gd name="connsiteY34" fmla="*/ 914400 h 992221"/>
              <a:gd name="connsiteX35" fmla="*/ 5196781 w 8576558"/>
              <a:gd name="connsiteY35" fmla="*/ 963038 h 992221"/>
              <a:gd name="connsiteX36" fmla="*/ 6111181 w 8576558"/>
              <a:gd name="connsiteY36" fmla="*/ 865761 h 992221"/>
              <a:gd name="connsiteX37" fmla="*/ 6889393 w 8576558"/>
              <a:gd name="connsiteY37" fmla="*/ 749029 h 992221"/>
              <a:gd name="connsiteX38" fmla="*/ 7599513 w 8576558"/>
              <a:gd name="connsiteY38" fmla="*/ 787940 h 992221"/>
              <a:gd name="connsiteX39" fmla="*/ 8475002 w 8576558"/>
              <a:gd name="connsiteY39" fmla="*/ 710119 h 992221"/>
              <a:gd name="connsiteX40" fmla="*/ 8231810 w 8576558"/>
              <a:gd name="connsiteY40" fmla="*/ 418289 h 992221"/>
              <a:gd name="connsiteX41" fmla="*/ 7618968 w 8576558"/>
              <a:gd name="connsiteY41" fmla="*/ 155642 h 992221"/>
              <a:gd name="connsiteX42" fmla="*/ 7453598 w 8576558"/>
              <a:gd name="connsiteY42" fmla="*/ 87548 h 992221"/>
              <a:gd name="connsiteX43" fmla="*/ 7200679 w 8576558"/>
              <a:gd name="connsiteY43" fmla="*/ 0 h 992221"/>
              <a:gd name="connsiteX44" fmla="*/ 7152040 w 8576558"/>
              <a:gd name="connsiteY44" fmla="*/ 9727 h 992221"/>
              <a:gd name="connsiteX45" fmla="*/ 7132585 w 8576558"/>
              <a:gd name="connsiteY45" fmla="*/ 87548 h 992221"/>
              <a:gd name="connsiteX46" fmla="*/ 7103402 w 8576558"/>
              <a:gd name="connsiteY46" fmla="*/ 233463 h 992221"/>
              <a:gd name="connsiteX47" fmla="*/ 7074219 w 8576558"/>
              <a:gd name="connsiteY47" fmla="*/ 350195 h 9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576558" h="992221">
                <a:moveTo>
                  <a:pt x="7502236" y="369651"/>
                </a:moveTo>
                <a:cubicBezTo>
                  <a:pt x="6967597" y="216893"/>
                  <a:pt x="7207552" y="282002"/>
                  <a:pt x="5955538" y="145914"/>
                </a:cubicBezTo>
                <a:cubicBezTo>
                  <a:pt x="5852334" y="134696"/>
                  <a:pt x="5748015" y="152399"/>
                  <a:pt x="5644253" y="155642"/>
                </a:cubicBezTo>
                <a:cubicBezTo>
                  <a:pt x="5542503" y="184713"/>
                  <a:pt x="5541196" y="187858"/>
                  <a:pt x="5401062" y="204280"/>
                </a:cubicBezTo>
                <a:cubicBezTo>
                  <a:pt x="4244882" y="339770"/>
                  <a:pt x="4620049" y="311979"/>
                  <a:pt x="3708449" y="340468"/>
                </a:cubicBezTo>
                <a:lnTo>
                  <a:pt x="2687044" y="321012"/>
                </a:lnTo>
                <a:cubicBezTo>
                  <a:pt x="2361456" y="294067"/>
                  <a:pt x="2287100" y="194220"/>
                  <a:pt x="1996381" y="107004"/>
                </a:cubicBezTo>
                <a:cubicBezTo>
                  <a:pt x="1936640" y="89082"/>
                  <a:pt x="1873164" y="87549"/>
                  <a:pt x="1811555" y="77821"/>
                </a:cubicBezTo>
                <a:cubicBezTo>
                  <a:pt x="1769402" y="81063"/>
                  <a:pt x="1727115" y="82879"/>
                  <a:pt x="1685096" y="87548"/>
                </a:cubicBezTo>
                <a:cubicBezTo>
                  <a:pt x="1618392" y="94960"/>
                  <a:pt x="1555857" y="105846"/>
                  <a:pt x="1490542" y="116731"/>
                </a:cubicBezTo>
                <a:cubicBezTo>
                  <a:pt x="1420053" y="163725"/>
                  <a:pt x="1494146" y="120254"/>
                  <a:pt x="1334900" y="155642"/>
                </a:cubicBezTo>
                <a:cubicBezTo>
                  <a:pt x="1317854" y="159430"/>
                  <a:pt x="1303276" y="171171"/>
                  <a:pt x="1286262" y="175097"/>
                </a:cubicBezTo>
                <a:cubicBezTo>
                  <a:pt x="1218719" y="190684"/>
                  <a:pt x="1149229" y="197196"/>
                  <a:pt x="1081981" y="214008"/>
                </a:cubicBezTo>
                <a:cubicBezTo>
                  <a:pt x="1069011" y="217251"/>
                  <a:pt x="1055925" y="220063"/>
                  <a:pt x="1043070" y="223736"/>
                </a:cubicBezTo>
                <a:cubicBezTo>
                  <a:pt x="1033211" y="226553"/>
                  <a:pt x="1024086" y="232408"/>
                  <a:pt x="1013887" y="233463"/>
                </a:cubicBezTo>
                <a:cubicBezTo>
                  <a:pt x="929780" y="242164"/>
                  <a:pt x="845274" y="246434"/>
                  <a:pt x="760968" y="252919"/>
                </a:cubicBezTo>
                <a:cubicBezTo>
                  <a:pt x="741513" y="259404"/>
                  <a:pt x="722245" y="266481"/>
                  <a:pt x="702602" y="272374"/>
                </a:cubicBezTo>
                <a:cubicBezTo>
                  <a:pt x="678637" y="279564"/>
                  <a:pt x="578472" y="301091"/>
                  <a:pt x="576142" y="301557"/>
                </a:cubicBezTo>
                <a:cubicBezTo>
                  <a:pt x="556801" y="305425"/>
                  <a:pt x="536780" y="306006"/>
                  <a:pt x="517776" y="311285"/>
                </a:cubicBezTo>
                <a:cubicBezTo>
                  <a:pt x="373293" y="351419"/>
                  <a:pt x="442677" y="333040"/>
                  <a:pt x="362134" y="369651"/>
                </a:cubicBezTo>
                <a:cubicBezTo>
                  <a:pt x="223684" y="432584"/>
                  <a:pt x="360488" y="365610"/>
                  <a:pt x="235674" y="428017"/>
                </a:cubicBezTo>
                <a:cubicBezTo>
                  <a:pt x="229189" y="437745"/>
                  <a:pt x="225200" y="449716"/>
                  <a:pt x="216219" y="457200"/>
                </a:cubicBezTo>
                <a:cubicBezTo>
                  <a:pt x="153224" y="509695"/>
                  <a:pt x="193216" y="430373"/>
                  <a:pt x="128670" y="525293"/>
                </a:cubicBezTo>
                <a:cubicBezTo>
                  <a:pt x="86143" y="587832"/>
                  <a:pt x="11938" y="719846"/>
                  <a:pt x="11938" y="719846"/>
                </a:cubicBezTo>
                <a:cubicBezTo>
                  <a:pt x="8695" y="742544"/>
                  <a:pt x="-5364" y="766299"/>
                  <a:pt x="2210" y="787940"/>
                </a:cubicBezTo>
                <a:cubicBezTo>
                  <a:pt x="74922" y="995687"/>
                  <a:pt x="179371" y="937774"/>
                  <a:pt x="410772" y="992221"/>
                </a:cubicBezTo>
                <a:lnTo>
                  <a:pt x="1334900" y="924127"/>
                </a:lnTo>
                <a:cubicBezTo>
                  <a:pt x="1491109" y="909926"/>
                  <a:pt x="1645845" y="882277"/>
                  <a:pt x="1801827" y="865761"/>
                </a:cubicBezTo>
                <a:cubicBezTo>
                  <a:pt x="1921526" y="853087"/>
                  <a:pt x="2041892" y="847642"/>
                  <a:pt x="2161751" y="836578"/>
                </a:cubicBezTo>
                <a:cubicBezTo>
                  <a:pt x="2616164" y="794632"/>
                  <a:pt x="2252193" y="814392"/>
                  <a:pt x="2687044" y="797668"/>
                </a:cubicBezTo>
                <a:lnTo>
                  <a:pt x="3212338" y="817123"/>
                </a:lnTo>
                <a:cubicBezTo>
                  <a:pt x="3348687" y="824224"/>
                  <a:pt x="3484374" y="844789"/>
                  <a:pt x="3620900" y="846306"/>
                </a:cubicBezTo>
                <a:cubicBezTo>
                  <a:pt x="3776668" y="848037"/>
                  <a:pt x="3932185" y="833336"/>
                  <a:pt x="4087827" y="826851"/>
                </a:cubicBezTo>
                <a:cubicBezTo>
                  <a:pt x="4249955" y="830093"/>
                  <a:pt x="4412451" y="825187"/>
                  <a:pt x="4574210" y="836578"/>
                </a:cubicBezTo>
                <a:cubicBezTo>
                  <a:pt x="4729698" y="847528"/>
                  <a:pt x="4782856" y="884773"/>
                  <a:pt x="4924406" y="914400"/>
                </a:cubicBezTo>
                <a:cubicBezTo>
                  <a:pt x="5014678" y="933294"/>
                  <a:pt x="5105989" y="946825"/>
                  <a:pt x="5196781" y="963038"/>
                </a:cubicBezTo>
                <a:lnTo>
                  <a:pt x="6111181" y="865761"/>
                </a:lnTo>
                <a:cubicBezTo>
                  <a:pt x="6755354" y="800473"/>
                  <a:pt x="6450814" y="867109"/>
                  <a:pt x="6889393" y="749029"/>
                </a:cubicBezTo>
                <a:cubicBezTo>
                  <a:pt x="7126100" y="761999"/>
                  <a:pt x="7362485" y="783956"/>
                  <a:pt x="7599513" y="787940"/>
                </a:cubicBezTo>
                <a:cubicBezTo>
                  <a:pt x="7958107" y="793967"/>
                  <a:pt x="8123520" y="758048"/>
                  <a:pt x="8475002" y="710119"/>
                </a:cubicBezTo>
                <a:cubicBezTo>
                  <a:pt x="8652006" y="651116"/>
                  <a:pt x="8613729" y="682694"/>
                  <a:pt x="8231810" y="418289"/>
                </a:cubicBezTo>
                <a:cubicBezTo>
                  <a:pt x="8024325" y="274646"/>
                  <a:pt x="7846338" y="239671"/>
                  <a:pt x="7618968" y="155642"/>
                </a:cubicBezTo>
                <a:cubicBezTo>
                  <a:pt x="7563051" y="134977"/>
                  <a:pt x="7509158" y="109155"/>
                  <a:pt x="7453598" y="87548"/>
                </a:cubicBezTo>
                <a:cubicBezTo>
                  <a:pt x="7287688" y="23028"/>
                  <a:pt x="7317138" y="33274"/>
                  <a:pt x="7200679" y="0"/>
                </a:cubicBezTo>
                <a:cubicBezTo>
                  <a:pt x="7184466" y="3242"/>
                  <a:pt x="7162191" y="-3324"/>
                  <a:pt x="7152040" y="9727"/>
                </a:cubicBezTo>
                <a:cubicBezTo>
                  <a:pt x="7135624" y="30833"/>
                  <a:pt x="7138265" y="61420"/>
                  <a:pt x="7132585" y="87548"/>
                </a:cubicBezTo>
                <a:cubicBezTo>
                  <a:pt x="7122048" y="136017"/>
                  <a:pt x="7115432" y="185342"/>
                  <a:pt x="7103402" y="233463"/>
                </a:cubicBezTo>
                <a:cubicBezTo>
                  <a:pt x="7071143" y="362500"/>
                  <a:pt x="7074219" y="280049"/>
                  <a:pt x="7074219" y="35019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12894C-22AF-D800-4607-3CB938026A0C}"/>
              </a:ext>
            </a:extLst>
          </p:cNvPr>
          <p:cNvCxnSpPr/>
          <p:nvPr/>
        </p:nvCxnSpPr>
        <p:spPr>
          <a:xfrm flipH="1">
            <a:off x="2854846" y="2925738"/>
            <a:ext cx="1077658" cy="754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DB4E98-59E4-4161-B7E5-7CB7B77B3921}"/>
              </a:ext>
            </a:extLst>
          </p:cNvPr>
          <p:cNvCxnSpPr>
            <a:cxnSpLocks/>
          </p:cNvCxnSpPr>
          <p:nvPr/>
        </p:nvCxnSpPr>
        <p:spPr>
          <a:xfrm>
            <a:off x="4951462" y="2925738"/>
            <a:ext cx="1143744" cy="748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B4EE05-5F68-27F6-C7E7-429CE6F7860D}"/>
              </a:ext>
            </a:extLst>
          </p:cNvPr>
          <p:cNvSpPr txBox="1"/>
          <p:nvPr/>
        </p:nvSpPr>
        <p:spPr>
          <a:xfrm>
            <a:off x="118542" y="3750925"/>
            <a:ext cx="5100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the number of homozygous loci in inbred individuals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890C89-2E13-80A3-5730-67A089B4C448}"/>
              </a:ext>
            </a:extLst>
          </p:cNvPr>
          <p:cNvSpPr txBox="1"/>
          <p:nvPr/>
        </p:nvSpPr>
        <p:spPr>
          <a:xfrm>
            <a:off x="6113277" y="3042577"/>
            <a:ext cx="5365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frequency of homozygous genotypes in an inbred population.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FF4BCA-843F-FB7B-5EE3-5581981B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18" y="3824559"/>
            <a:ext cx="6855546" cy="28885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F9893C4-9357-E95E-4026-989DEE7D3589}"/>
              </a:ext>
            </a:extLst>
          </p:cNvPr>
          <p:cNvSpPr txBox="1"/>
          <p:nvPr/>
        </p:nvSpPr>
        <p:spPr>
          <a:xfrm>
            <a:off x="44006" y="4653930"/>
            <a:ext cx="60943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Animal X is inbred because its parents (S and D) are</a:t>
            </a:r>
          </a:p>
          <a:p>
            <a:r>
              <a:rPr lang="en-IN" b="1" dirty="0"/>
              <a:t>half sibs, having a common ancestor in individual A.</a:t>
            </a:r>
          </a:p>
          <a:p>
            <a:r>
              <a:rPr lang="en-US" b="1" dirty="0"/>
              <a:t>Because X could have inherited through its sire and dam </a:t>
            </a:r>
          </a:p>
          <a:p>
            <a:r>
              <a:rPr lang="en-US" b="1" dirty="0"/>
              <a:t>identical copies of an allele present in A, the inbred mating increases the likelihood that X is homozygous for that allele.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2160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Prepotency: Effect of Inbreeding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689350" y="1384922"/>
            <a:ext cx="107025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an individual to produce progeny whose performance is especially like its own and(or) is especially uniform.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609519" y="2285713"/>
            <a:ext cx="1078237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Inbred Genotype: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AABbCCdd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Possible gametes: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Non-inbred Genotype: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AaBbCCDd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Possible gametes: ABCD,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Inbred produces fewer unique gametes and therefore fewer unique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zygotes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noninbred.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15C09-41EB-5AAD-2382-2AA6528EEB95}"/>
              </a:ext>
            </a:extLst>
          </p:cNvPr>
          <p:cNvSpPr txBox="1"/>
          <p:nvPr/>
        </p:nvSpPr>
        <p:spPr>
          <a:xfrm>
            <a:off x="838622" y="4013220"/>
            <a:ext cx="100811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b="1" dirty="0"/>
              <a:t>An inbred individual is more likely to be prepotent if its homozygous loci contain chiefly dominant alleles. 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BCE06AB8-EF32-2A71-7718-A926CADF677B}"/>
              </a:ext>
            </a:extLst>
          </p:cNvPr>
          <p:cNvSpPr/>
          <p:nvPr/>
        </p:nvSpPr>
        <p:spPr>
          <a:xfrm>
            <a:off x="1054646" y="4721106"/>
            <a:ext cx="648072" cy="6529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EFB4B-BE6C-A109-CFEE-F91190D9DE15}"/>
              </a:ext>
            </a:extLst>
          </p:cNvPr>
          <p:cNvSpPr txBox="1"/>
          <p:nvPr/>
        </p:nvSpPr>
        <p:spPr>
          <a:xfrm>
            <a:off x="1774726" y="49043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offspring will then have at least one dominant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at each of these loci.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047C09-2D96-82AF-48C7-D7866A2F0252}"/>
              </a:ext>
            </a:extLst>
          </p:cNvPr>
          <p:cNvCxnSpPr/>
          <p:nvPr/>
        </p:nvCxnSpPr>
        <p:spPr>
          <a:xfrm>
            <a:off x="7037849" y="5258323"/>
            <a:ext cx="12896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51CAEB-14A3-72A5-27A4-957023B34E47}"/>
              </a:ext>
            </a:extLst>
          </p:cNvPr>
          <p:cNvSpPr txBox="1"/>
          <p:nvPr/>
        </p:nvSpPr>
        <p:spPr>
          <a:xfrm>
            <a:off x="8399462" y="5020067"/>
            <a:ext cx="2992432" cy="400110"/>
          </a:xfrm>
          <a:prstGeom prst="rect">
            <a:avLst/>
          </a:prstGeom>
          <a:solidFill>
            <a:srgbClr val="D78DA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If dominance is complete</a:t>
            </a:r>
            <a:endParaRPr lang="en-IN" b="1" dirty="0"/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A333D27E-2590-B3BE-2BB0-04AE4F8D5A98}"/>
              </a:ext>
            </a:extLst>
          </p:cNvPr>
          <p:cNvSpPr/>
          <p:nvPr/>
        </p:nvSpPr>
        <p:spPr>
          <a:xfrm>
            <a:off x="9119542" y="5420177"/>
            <a:ext cx="288032" cy="60190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B15B87-4A3B-14FE-CA63-16736D513091}"/>
              </a:ext>
            </a:extLst>
          </p:cNvPr>
          <p:cNvSpPr/>
          <p:nvPr/>
        </p:nvSpPr>
        <p:spPr>
          <a:xfrm>
            <a:off x="3934966" y="5662042"/>
            <a:ext cx="4752528" cy="601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The effect of these loci in the</a:t>
            </a:r>
          </a:p>
          <a:p>
            <a:pPr algn="ctr"/>
            <a:r>
              <a:rPr lang="en-US" b="1" dirty="0"/>
              <a:t>offspring will be the same as in the parent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5413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B5F9-1EAA-25D8-6F22-B06AC27D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Assortative Mating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0855-92E7-F505-A515-1985BA6A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8C44E-DA82-09AF-37B3-4BD31BCC9044}"/>
              </a:ext>
            </a:extLst>
          </p:cNvPr>
          <p:cNvSpPr/>
          <p:nvPr/>
        </p:nvSpPr>
        <p:spPr>
          <a:xfrm>
            <a:off x="689350" y="1384921"/>
            <a:ext cx="10806456" cy="688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/>
              <a:t>Mating the biggest to the smallest, the smallest to the biggest, the fastest to the slowest, and so on.</a:t>
            </a:r>
            <a:endParaRPr lang="en-IN" sz="2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CC4F1-2DE0-6AEB-B1EC-C68FD6E290D8}"/>
              </a:ext>
            </a:extLst>
          </p:cNvPr>
          <p:cNvSpPr txBox="1"/>
          <p:nvPr/>
        </p:nvSpPr>
        <p:spPr>
          <a:xfrm>
            <a:off x="609519" y="2285713"/>
            <a:ext cx="769757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Tends to decrease variation.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Mating extremes in one direction to animals that are extreme in the opposite direction tends to produce more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types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highlight>
                  <a:srgbClr val="FFD24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extreme offspring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genetic variation decreases response to selection.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our goal is to increase phenotypic uniformity about some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interm-ediate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optimum, this mating strategy can be beneficial.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4BE58-DBD0-4F75-18F2-7E33ED4C9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53" y="2042130"/>
            <a:ext cx="3875717" cy="174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7C7F-4E4A-434D-0FDE-464B408F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1" y="4829286"/>
            <a:ext cx="2448272" cy="14547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369A47E-5245-A9E7-A95A-C1DA26A9BF3B}"/>
              </a:ext>
            </a:extLst>
          </p:cNvPr>
          <p:cNvSpPr/>
          <p:nvPr/>
        </p:nvSpPr>
        <p:spPr>
          <a:xfrm>
            <a:off x="3021823" y="5082854"/>
            <a:ext cx="3505431" cy="8672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Breeding for complementarity</a:t>
            </a:r>
            <a:endParaRPr lang="en-IN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3D463-05BF-3DC7-A848-B6148607B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34" y="4583190"/>
            <a:ext cx="2448272" cy="19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350790" y="2781722"/>
            <a:ext cx="3024336" cy="0"/>
          </a:xfrm>
          <a:prstGeom prst="line">
            <a:avLst/>
          </a:prstGeom>
          <a:ln cmpd="dbl">
            <a:solidFill>
              <a:srgbClr val="672F0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486694" y="1510089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8" name="Google Shape;1041;p37"/>
          <p:cNvSpPr txBox="1">
            <a:spLocks/>
          </p:cNvSpPr>
          <p:nvPr/>
        </p:nvSpPr>
        <p:spPr>
          <a:xfrm>
            <a:off x="1486694" y="2709714"/>
            <a:ext cx="6593700" cy="1804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en-US" dirty="0" smtClean="0"/>
              <a:t>You can find me at: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en-US" dirty="0" smtClean="0"/>
              <a:t>@</a:t>
            </a:r>
            <a:r>
              <a:rPr lang="en-US" dirty="0" err="1" smtClean="0"/>
              <a:t>JP_AAtrey</a:t>
            </a:r>
            <a:endParaRPr lang="en-US" dirty="0" smtClean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dirty="0" smtClean="0"/>
              <a:t>jp.prakash01@gmail.com</a:t>
            </a:r>
            <a:endParaRPr lang="en-US" dirty="0"/>
          </a:p>
        </p:txBody>
      </p:sp>
      <p:pic>
        <p:nvPicPr>
          <p:cNvPr id="9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788694" y="4120276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334477" y="4120276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23691</TotalTime>
  <Words>383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 Light</vt:lpstr>
      <vt:lpstr>Calibri</vt:lpstr>
      <vt:lpstr>Wingdings</vt:lpstr>
      <vt:lpstr>맑은 고딕</vt:lpstr>
      <vt:lpstr>Noto Sans</vt:lpstr>
      <vt:lpstr>Arial</vt:lpstr>
      <vt:lpstr>Times New Roman</vt:lpstr>
      <vt:lpstr>Arial Black</vt:lpstr>
      <vt:lpstr>굴림체</vt:lpstr>
      <vt:lpstr>Nunito</vt:lpstr>
      <vt:lpstr>Office 테마</vt:lpstr>
      <vt:lpstr>Mating Systems – II (Based on Pedigree Relationship)</vt:lpstr>
      <vt:lpstr>INBREEDING </vt:lpstr>
      <vt:lpstr>Assortative Mating</vt:lpstr>
      <vt:lpstr>Prepotency: Effect of Inbreeding</vt:lpstr>
      <vt:lpstr>Negative Assortative Mating</vt:lpstr>
      <vt:lpstr>Thanks!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Jay Prakash Gupta</cp:lastModifiedBy>
  <cp:revision>9</cp:revision>
  <dcterms:created xsi:type="dcterms:W3CDTF">2010-02-01T08:03:16Z</dcterms:created>
  <dcterms:modified xsi:type="dcterms:W3CDTF">2025-05-23T07:18:46Z</dcterms:modified>
  <cp:category>www.slidemembers.com</cp:category>
</cp:coreProperties>
</file>