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304" r:id="rId5"/>
    <p:sldId id="307" r:id="rId6"/>
    <p:sldId id="308" r:id="rId7"/>
    <p:sldId id="305" r:id="rId8"/>
    <p:sldId id="306" r:id="rId9"/>
    <p:sldId id="309" r:id="rId10"/>
    <p:sldId id="310" r:id="rId11"/>
    <p:sldId id="311" r:id="rId12"/>
    <p:sldId id="312" r:id="rId13"/>
    <p:sldId id="27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ali SemiBold" panose="020B0604020202020204" charset="-34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Rockwell" panose="02060603020205020403" pitchFamily="18" charset="0"/>
      <p:regular r:id="rId32"/>
      <p:bold r:id="rId33"/>
      <p:italic r:id="rId34"/>
      <p:boldItalic r:id="rId35"/>
    </p:embeddedFont>
    <p:embeddedFont>
      <p:font typeface="Nunito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208F0-AD8F-4053-A8EF-DEC011EDB4A5}">
  <a:tblStyle styleId="{0C3208F0-AD8F-4053-A8EF-DEC011EDB4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160D98-0977-4DE6-BF6C-5D77E9B9BD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61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3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63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47882" y="701453"/>
            <a:ext cx="864824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IN" sz="5000" dirty="0"/>
              <a:t>Multi-trait Selection</a:t>
            </a:r>
            <a:endParaRPr sz="50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1861253"/>
            <a:ext cx="5003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b="1" dirty="0" err="1">
                <a:solidFill>
                  <a:schemeClr val="accent6">
                    <a:lumMod val="50000"/>
                  </a:schemeClr>
                </a:solidFill>
                <a:latin typeface="Rockwell"/>
              </a:rPr>
              <a:t>Dr.</a:t>
            </a: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Rockwell"/>
              </a:rPr>
              <a:t> Jay Prakash Gupta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sz="1600" b="1" dirty="0">
                <a:solidFill>
                  <a:srgbClr val="333300"/>
                </a:solidFill>
                <a:latin typeface="Rockwell"/>
              </a:rPr>
              <a:t>Bihar - 800014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48" y="56258"/>
            <a:ext cx="539474" cy="5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" y="56258"/>
            <a:ext cx="637221" cy="63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117072" y="127279"/>
            <a:ext cx="7426853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Selection Index: Genetic Basis</a:t>
            </a:r>
            <a:endParaRPr sz="3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881348" y="885022"/>
            <a:ext cx="81304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So, the genetic worth can take a form of,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Therefore, the index value (I) should be as closely correlated to the composite breeding value (H), as possible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0834" y="1393635"/>
            <a:ext cx="4029075" cy="381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2292" y="1828477"/>
            <a:ext cx="6324599" cy="2060477"/>
            <a:chOff x="1442292" y="1828477"/>
            <a:chExt cx="6324599" cy="2060477"/>
          </a:xfrm>
        </p:grpSpPr>
        <p:sp>
          <p:nvSpPr>
            <p:cNvPr id="13" name="Oval 12"/>
            <p:cNvSpPr/>
            <p:nvPr/>
          </p:nvSpPr>
          <p:spPr>
            <a:xfrm>
              <a:off x="1442292" y="1852348"/>
              <a:ext cx="2005070" cy="111270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Genetic Worth of animal</a:t>
              </a:r>
              <a:endParaRPr lang="en-IN" sz="1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930267" y="1828477"/>
              <a:ext cx="3836624" cy="111270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Overall phenotype of animal determined by discriminate function </a:t>
              </a:r>
              <a:endParaRPr lang="en-IN" sz="1800" b="1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236424" y="2985571"/>
              <a:ext cx="209321" cy="407624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782019" y="2961701"/>
              <a:ext cx="209321" cy="407624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>
              <a:off x="1972020" y="3437263"/>
              <a:ext cx="716096" cy="45169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b="1" dirty="0"/>
                <a:t>H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561683" y="3402377"/>
              <a:ext cx="716096" cy="45169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b="1" dirty="0"/>
                <a:t>I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117072" y="127279"/>
            <a:ext cx="7426853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Selection Index: Genetic Basis</a:t>
            </a:r>
            <a:endParaRPr sz="3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848297" y="730786"/>
            <a:ext cx="8295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Thus, the selection based on index value (I) should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 as accurate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as based on genotypic economic value (H)</a:t>
            </a:r>
          </a:p>
          <a:p>
            <a:pPr marL="266700" indent="-266700"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Thereby,</a:t>
            </a:r>
          </a:p>
          <a:p>
            <a:pPr marL="266700" lvl="4" indent="-266700"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                                      =</a:t>
            </a:r>
          </a:p>
          <a:p>
            <a:pPr marL="266700" lvl="4" indent="-266700" algn="just">
              <a:buClr>
                <a:srgbClr val="FF0000"/>
              </a:buClr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lvl="4" indent="-266700"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				  =</a:t>
            </a:r>
          </a:p>
          <a:p>
            <a:pPr marL="266700" lvl="4" indent="-266700" algn="just">
              <a:buClr>
                <a:srgbClr val="FF0000"/>
              </a:buClr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lvl="4" indent="-266700"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equation in matrix form can be represented as,</a:t>
            </a:r>
          </a:p>
          <a:p>
            <a:pPr marL="266700" lvl="4" indent="-266700"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IN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and therefore,  </a:t>
            </a:r>
          </a:p>
          <a:p>
            <a:pPr marL="266700" lvl="4" indent="-266700" algn="just">
              <a:buClr>
                <a:srgbClr val="FF0000"/>
              </a:buClr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lvl="4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obtained value of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is then fitted in to the selection index (I) as, 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4906" y="1938969"/>
            <a:ext cx="3409950" cy="381000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9793" y="1916935"/>
            <a:ext cx="3514725" cy="381000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5417" y="2588965"/>
            <a:ext cx="3695700" cy="381000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4709" y="2622014"/>
            <a:ext cx="3800475" cy="381000"/>
          </a:xfrm>
          <a:prstGeom prst="rect">
            <a:avLst/>
          </a:prstGeom>
          <a:noFill/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759" y="3861411"/>
            <a:ext cx="1703622" cy="490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117072" y="127279"/>
            <a:ext cx="7426853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Selection Index: Genetic Basis</a:t>
            </a:r>
            <a:endParaRPr sz="3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109" y="919908"/>
            <a:ext cx="5050275" cy="4351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454227" y="1707614"/>
            <a:ext cx="740333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Requirement: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Relative economic value of the trait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The genetic and phenotypic variance of all traits</a:t>
            </a:r>
          </a:p>
          <a:p>
            <a:pPr marL="342900" indent="-342900">
              <a:buFont typeface="Arial"/>
              <a:buAutoNum type="arabicPeriod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The genetic and phenotypic co-variance of all traits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241502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@JP_AAtrey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373932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373932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23464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Introduction</a:t>
            </a:r>
            <a:endParaRPr sz="44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12381" y="1958889"/>
            <a:ext cx="265719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be applied to the </a:t>
            </a:r>
            <a:r>
              <a:rPr lang="en-IN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characters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achieve the maximum improvement of economic value?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Black And White Cow Clipart , Free Transparent Clipart - Clipart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27" y="1038225"/>
            <a:ext cx="1384702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Arrow 17"/>
          <p:cNvSpPr/>
          <p:nvPr/>
        </p:nvSpPr>
        <p:spPr>
          <a:xfrm rot="20567507">
            <a:off x="4535954" y="1158584"/>
            <a:ext cx="928357" cy="28575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5444490" y="541020"/>
            <a:ext cx="2423160" cy="12001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latin typeface="Times New Roman" pitchFamily="18" charset="0"/>
                <a:cs typeface="Times New Roman" pitchFamily="18" charset="0"/>
              </a:rPr>
              <a:t>Improvement of economic value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9306" y="1720632"/>
            <a:ext cx="253255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Selection for several characters simultaneously and </a:t>
            </a:r>
            <a:r>
              <a:rPr lang="en-IN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just to one</a:t>
            </a:r>
          </a:p>
        </p:txBody>
      </p:sp>
      <p:sp>
        <p:nvSpPr>
          <p:cNvPr id="24" name="Right Arrow 23"/>
          <p:cNvSpPr/>
          <p:nvPr/>
        </p:nvSpPr>
        <p:spPr>
          <a:xfrm rot="1058058">
            <a:off x="3514725" y="2619375"/>
            <a:ext cx="712470" cy="2362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4267200" y="2457450"/>
            <a:ext cx="1093470" cy="7905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How??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3342472"/>
            <a:ext cx="5305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 of multi-trait selection: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1. Tandem selection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2. Independent culling levels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3. Total Score or Selection index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Tandem selection</a:t>
            </a:r>
            <a:endParaRPr sz="3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1019176" y="885022"/>
            <a:ext cx="7639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Individual traits are </a:t>
            </a:r>
            <a:r>
              <a:rPr lang="en-IN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improved successively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i.e. selection is practiced for one particular trait at a time and after desired improvement in this trait, next trait is undertaken for improvement and the procedure is continued for all the traits under consideration.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52525" y="2951947"/>
            <a:ext cx="7924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Disadvantages: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Less efficient (Genetic improvement per unit time is less)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Require more time for improving all the traits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Efficiency also depends on genetic correlation between traits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Independent culling level</a:t>
            </a:r>
            <a:endParaRPr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019176" y="885022"/>
            <a:ext cx="7639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Selection for two or more traits are done simultaneously</a:t>
            </a:r>
          </a:p>
          <a:p>
            <a:pPr marL="180975" indent="-1809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minimum level of performance for each trait is fixed and the animals which have to be selected must met this minimum level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85900" y="2111375"/>
          <a:ext cx="6096000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Traits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Minimum Level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Animal number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A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B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AFC (months)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42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40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44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Milk Yield (Kg)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2600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2800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3000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Fat (%)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6.8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89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030508" y="436662"/>
            <a:ext cx="25032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Advantages of ICL:</a:t>
            </a:r>
            <a:endParaRPr lang="en-IN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2975" y="857250"/>
            <a:ext cx="7353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Selection for more than one trait at a time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Culling can be done at early 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8608" y="1865412"/>
            <a:ext cx="25032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Disadvantages of ICL:</a:t>
            </a:r>
            <a:endParaRPr lang="en-I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2499" y="2352675"/>
            <a:ext cx="8010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 compensation for other traits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Culling level decision is difficult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Early expressed traits get more emphasis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If no of traits are more, selection intensity will be reduced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for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traits it will be 1/</a:t>
            </a:r>
            <a:r>
              <a:rPr lang="en-IN" sz="2400" dirty="0">
                <a:latin typeface="Times New Roman" pitchFamily="18" charset="0"/>
                <a:cs typeface="Times New Roman" pitchFamily="18" charset="0"/>
                <a:sym typeface="Symbol"/>
              </a:rPr>
              <a:t>n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4295775"/>
            <a:ext cx="929998" cy="82569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117072" y="127279"/>
            <a:ext cx="7426853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Total Score or selection Index</a:t>
            </a:r>
            <a:endParaRPr sz="3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1019176" y="885022"/>
            <a:ext cx="7639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Practiced for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several traits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at a time, 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Culling levels are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flexible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Each trait is weighted by a score and many such scores are summed to get the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score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This total score is taken as selection criteria.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Superiority in one or two traits can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makeup deficiency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others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selection index is an index of the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net merit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an animal for many traits</a:t>
            </a:r>
          </a:p>
          <a:p>
            <a:pPr algn="just">
              <a:buClr>
                <a:srgbClr val="FF0000"/>
              </a:buClr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Selection Index</a:t>
            </a:r>
            <a:endParaRPr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69899" y="739048"/>
            <a:ext cx="73800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Scores of each trait is added in one figure = Total Score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714436" y="3447820"/>
            <a:ext cx="749147" cy="2313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904874" y="4435614"/>
            <a:ext cx="45053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And the </a:t>
            </a:r>
            <a:r>
              <a:rPr lang="en-US" sz="1600" dirty="0" err="1"/>
              <a:t>weightage</a:t>
            </a:r>
            <a:r>
              <a:rPr lang="en-US" sz="1600" dirty="0"/>
              <a:t> depends on the economic and genetic significance of the trait</a:t>
            </a:r>
            <a:endParaRPr lang="en-I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0108" y="3132118"/>
            <a:ext cx="405524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weightage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attached to each trait in relation to other determines the influence of that trait on index</a:t>
            </a:r>
          </a:p>
        </p:txBody>
      </p:sp>
      <p:sp>
        <p:nvSpPr>
          <p:cNvPr id="12" name="Up Arrow 11"/>
          <p:cNvSpPr/>
          <p:nvPr/>
        </p:nvSpPr>
        <p:spPr>
          <a:xfrm rot="14831690">
            <a:off x="5108082" y="3952647"/>
            <a:ext cx="259167" cy="57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1047750" y="2628900"/>
            <a:ext cx="73247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with highest score will be selected for breeding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 rot="16200000" flipH="1">
            <a:off x="3900488" y="3351997"/>
            <a:ext cx="194459" cy="8247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1022847" y="3315503"/>
            <a:ext cx="2622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Based on economic importance of the traits, some weight is attached to each of them</a:t>
            </a:r>
            <a:endParaRPr lang="en-IN" sz="16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650" y="4467294"/>
            <a:ext cx="745350" cy="67620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990600" y="1490990"/>
            <a:ext cx="73723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or penalty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to each animals based on superiority or inferiority of each trait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4314825" y="1209675"/>
            <a:ext cx="219075" cy="28575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Down Arrow 27"/>
          <p:cNvSpPr/>
          <p:nvPr/>
        </p:nvSpPr>
        <p:spPr>
          <a:xfrm>
            <a:off x="4324350" y="2314575"/>
            <a:ext cx="219075" cy="28575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296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Selection Index</a:t>
            </a:r>
            <a:endParaRPr sz="3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02465" y="651510"/>
            <a:ext cx="7453629" cy="3468799"/>
            <a:chOff x="902465" y="651510"/>
            <a:chExt cx="7453629" cy="3468799"/>
          </a:xfrm>
        </p:grpSpPr>
        <p:sp>
          <p:nvSpPr>
            <p:cNvPr id="15" name="TextBox 14"/>
            <p:cNvSpPr txBox="1"/>
            <p:nvPr/>
          </p:nvSpPr>
          <p:spPr>
            <a:xfrm>
              <a:off x="3353519" y="2619902"/>
              <a:ext cx="5002575" cy="5232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Technique aim for the discrimination of desirable genotypes from undesirable one on the basis of phenotype</a:t>
              </a:r>
              <a:endParaRPr lang="en-IN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902465" y="651510"/>
              <a:ext cx="2005070" cy="111270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Selection Index</a:t>
              </a:r>
              <a:endParaRPr lang="en-IN" sz="18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02465" y="2212120"/>
              <a:ext cx="1831614" cy="7386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Technique of Discriminate function</a:t>
              </a:r>
              <a:endParaRPr lang="en-I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75067" y="1307245"/>
              <a:ext cx="2039857" cy="7386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Developed by Fisher (1936) and used by Smith (1936)</a:t>
              </a:r>
              <a:endParaRPr lang="en-I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28671" y="1059595"/>
              <a:ext cx="1831614" cy="116955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Hazel (1943) extended the application of this technique to animals</a:t>
              </a:r>
              <a:endParaRPr lang="en-I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762699" y="1764214"/>
              <a:ext cx="242371" cy="44790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Down Arrow 28"/>
            <p:cNvSpPr/>
            <p:nvPr/>
          </p:nvSpPr>
          <p:spPr>
            <a:xfrm rot="14028144">
              <a:off x="2900055" y="1883446"/>
              <a:ext cx="242371" cy="76526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5249078" y="1434006"/>
              <a:ext cx="242371" cy="44790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Down Arrow 30"/>
            <p:cNvSpPr/>
            <p:nvPr/>
          </p:nvSpPr>
          <p:spPr>
            <a:xfrm rot="16200000">
              <a:off x="2834135" y="2613442"/>
              <a:ext cx="342409" cy="542521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22025" y="3685141"/>
              <a:ext cx="5050275" cy="435168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914400" y="3249976"/>
              <a:ext cx="2379643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IN" sz="1600" b="1" dirty="0">
                  <a:latin typeface="Times New Roman" pitchFamily="18" charset="0"/>
                  <a:cs typeface="Times New Roman" pitchFamily="18" charset="0"/>
                </a:rPr>
                <a:t>Index takes the form as: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03383" y="4230478"/>
            <a:ext cx="707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Here, </a:t>
            </a:r>
          </a:p>
          <a:p>
            <a:r>
              <a:rPr lang="en-IN" dirty="0"/>
              <a:t>	</a:t>
            </a:r>
            <a:r>
              <a:rPr lang="en-IN" b="1" dirty="0"/>
              <a:t>x</a:t>
            </a:r>
            <a:r>
              <a:rPr lang="en-IN" b="1" baseline="-25000" dirty="0"/>
              <a:t>i</a:t>
            </a:r>
            <a:r>
              <a:rPr lang="en-IN" b="1" dirty="0"/>
              <a:t> </a:t>
            </a:r>
            <a:r>
              <a:rPr lang="en-IN" dirty="0"/>
              <a:t>= Phenotypic values of different traits</a:t>
            </a:r>
          </a:p>
          <a:p>
            <a:r>
              <a:rPr lang="en-IN" dirty="0"/>
              <a:t>	</a:t>
            </a:r>
            <a:r>
              <a:rPr lang="en-IN" b="1" dirty="0"/>
              <a:t>b</a:t>
            </a:r>
            <a:r>
              <a:rPr lang="en-IN" b="1" baseline="-25000" dirty="0"/>
              <a:t>i</a:t>
            </a:r>
            <a:r>
              <a:rPr lang="en-IN" baseline="-25000" dirty="0"/>
              <a:t>  </a:t>
            </a:r>
            <a:r>
              <a:rPr lang="en-IN" dirty="0"/>
              <a:t>= Weighting factors given to each traits (multiple regression coefficients)</a:t>
            </a:r>
            <a:r>
              <a:rPr lang="en-IN" baseline="-25000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073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117072" y="127279"/>
            <a:ext cx="7426853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Selection Index: Genetic Basis</a:t>
            </a:r>
            <a:endParaRPr sz="3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881348" y="885022"/>
            <a:ext cx="81304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 = G + 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So, only phenotype alone is not the true worth of animal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genetic improvement depends on the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magnitude of the genetic variability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in terms of heritability (h</a:t>
            </a:r>
            <a:r>
              <a:rPr lang="en-IN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 of the traits </a:t>
            </a: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overall net genetic improvement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(H)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for several traits should be sum of the genetic gains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made for several traits</a:t>
            </a:r>
          </a:p>
          <a:p>
            <a:pPr marL="266700" indent="-266700" algn="just">
              <a:buClr>
                <a:srgbClr val="FF0000"/>
              </a:buClr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But economic importance of each trait is not same and it is weighed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Relative Economic Value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trait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8790" y="3134300"/>
            <a:ext cx="1145755" cy="83856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698</Words>
  <Application>Microsoft Office PowerPoint</Application>
  <PresentationFormat>On-screen Show (16:9)</PresentationFormat>
  <Paragraphs>131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Symbol</vt:lpstr>
      <vt:lpstr>Calibri</vt:lpstr>
      <vt:lpstr>Arial</vt:lpstr>
      <vt:lpstr>Mali SemiBold</vt:lpstr>
      <vt:lpstr>Cambria</vt:lpstr>
      <vt:lpstr>Nunito</vt:lpstr>
      <vt:lpstr>Rockwell</vt:lpstr>
      <vt:lpstr>Nunito Light</vt:lpstr>
      <vt:lpstr>Times New Roman</vt:lpstr>
      <vt:lpstr>Wingdings</vt:lpstr>
      <vt:lpstr>Ely template</vt:lpstr>
      <vt:lpstr>Multi-trait Selection</vt:lpstr>
      <vt:lpstr>Introduction</vt:lpstr>
      <vt:lpstr>Tandem selection</vt:lpstr>
      <vt:lpstr>Independent culling level</vt:lpstr>
      <vt:lpstr>PowerPoint Presentation</vt:lpstr>
      <vt:lpstr>Total Score or selection Index</vt:lpstr>
      <vt:lpstr>Selection Index</vt:lpstr>
      <vt:lpstr>Selection Index</vt:lpstr>
      <vt:lpstr>Selection Index: Genetic Basis</vt:lpstr>
      <vt:lpstr>Selection Index: Genetic Basis</vt:lpstr>
      <vt:lpstr>Selection Index: Genetic Basis</vt:lpstr>
      <vt:lpstr>Selection Index: Genetic Basis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: An Introduction</dc:title>
  <dc:creator>AGB</dc:creator>
  <cp:lastModifiedBy>Jay Prakash Gupta</cp:lastModifiedBy>
  <cp:revision>97</cp:revision>
  <dcterms:modified xsi:type="dcterms:W3CDTF">2025-05-23T05:11:41Z</dcterms:modified>
</cp:coreProperties>
</file>