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0BB5E-753B-44D7-8724-932C6641A61E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EC728-8F26-4FAA-A63E-14A8D55C8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61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10D921-1F3E-44DD-B0CC-22164185095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208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EE9706-E850-4D1A-BC02-6B217F9244C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4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3689-657F-440D-8E54-0FA45E04814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D58E-A0B1-492B-8E23-8479A3856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66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3689-657F-440D-8E54-0FA45E04814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D58E-A0B1-492B-8E23-8479A3856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7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3689-657F-440D-8E54-0FA45E04814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D58E-A0B1-492B-8E23-8479A3856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84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3689-657F-440D-8E54-0FA45E04814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D58E-A0B1-492B-8E23-8479A3856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3689-657F-440D-8E54-0FA45E04814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D58E-A0B1-492B-8E23-8479A3856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3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3689-657F-440D-8E54-0FA45E04814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D58E-A0B1-492B-8E23-8479A3856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8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3689-657F-440D-8E54-0FA45E04814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D58E-A0B1-492B-8E23-8479A3856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90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3689-657F-440D-8E54-0FA45E04814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D58E-A0B1-492B-8E23-8479A3856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36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3689-657F-440D-8E54-0FA45E04814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D58E-A0B1-492B-8E23-8479A3856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93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3689-657F-440D-8E54-0FA45E04814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D58E-A0B1-492B-8E23-8479A3856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25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3689-657F-440D-8E54-0FA45E04814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D58E-A0B1-492B-8E23-8479A3856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1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73689-657F-440D-8E54-0FA45E04814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3D58E-A0B1-492B-8E23-8479A3856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5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79435"/>
          </a:xfrm>
        </p:spPr>
        <p:txBody>
          <a:bodyPr/>
          <a:lstStyle/>
          <a:p>
            <a:r>
              <a:rPr lang="en-US" dirty="0"/>
              <a:t>Milk borne diseases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53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080600"/>
              </p:ext>
            </p:extLst>
          </p:nvPr>
        </p:nvGraphicFramePr>
        <p:xfrm>
          <a:off x="317369" y="1690688"/>
          <a:ext cx="11557262" cy="3566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6737">
                  <a:extLst>
                    <a:ext uri="{9D8B030D-6E8A-4147-A177-3AD203B41FA5}">
                      <a16:colId xmlns:a16="http://schemas.microsoft.com/office/drawing/2014/main" val="2106105757"/>
                    </a:ext>
                  </a:extLst>
                </a:gridCol>
                <a:gridCol w="2122254">
                  <a:extLst>
                    <a:ext uri="{9D8B030D-6E8A-4147-A177-3AD203B41FA5}">
                      <a16:colId xmlns:a16="http://schemas.microsoft.com/office/drawing/2014/main" val="4013709691"/>
                    </a:ext>
                  </a:extLst>
                </a:gridCol>
                <a:gridCol w="2573700">
                  <a:extLst>
                    <a:ext uri="{9D8B030D-6E8A-4147-A177-3AD203B41FA5}">
                      <a16:colId xmlns:a16="http://schemas.microsoft.com/office/drawing/2014/main" val="358066797"/>
                    </a:ext>
                  </a:extLst>
                </a:gridCol>
                <a:gridCol w="1954378">
                  <a:extLst>
                    <a:ext uri="{9D8B030D-6E8A-4147-A177-3AD203B41FA5}">
                      <a16:colId xmlns:a16="http://schemas.microsoft.com/office/drawing/2014/main" val="3399613628"/>
                    </a:ext>
                  </a:extLst>
                </a:gridCol>
                <a:gridCol w="2130193">
                  <a:extLst>
                    <a:ext uri="{9D8B030D-6E8A-4147-A177-3AD203B41FA5}">
                      <a16:colId xmlns:a16="http://schemas.microsoft.com/office/drawing/2014/main" val="16240774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5.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effectLst/>
                        </a:rPr>
                        <a:t>Listeriosis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>
                          <a:effectLst/>
                        </a:rPr>
                        <a:t>Listeria </a:t>
                      </a:r>
                      <a:r>
                        <a:rPr lang="en-US" sz="1800" b="1" i="1" dirty="0" err="1">
                          <a:effectLst/>
                        </a:rPr>
                        <a:t>monocytogenes</a:t>
                      </a:r>
                      <a:endParaRPr lang="en-US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Infected animals through infected udder,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Personal handlers,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 err="1">
                          <a:effectLst/>
                        </a:rPr>
                        <a:t>Faecal</a:t>
                      </a:r>
                      <a:r>
                        <a:rPr lang="en-US" sz="1800" b="1" dirty="0">
                          <a:effectLst/>
                        </a:rPr>
                        <a:t> contamination,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Contaminated refrigerators and dish cloths.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Abortion  and perinatal disease,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Encephalitis or meningoencephalitis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 err="1">
                          <a:effectLst/>
                        </a:rPr>
                        <a:t>Septicaemia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 err="1">
                          <a:effectLst/>
                        </a:rPr>
                        <a:t>Occuloglandular</a:t>
                      </a:r>
                      <a:r>
                        <a:rPr lang="en-US" sz="1800" b="1" dirty="0">
                          <a:effectLst/>
                        </a:rPr>
                        <a:t> form,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Granulomatous form,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Neonatal meningitis leads to hydrocephalus.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Isolation and identification of organism,  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Mice inoculation,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Serological tests like  CFT,   ELISA and Anton test.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Avoidance of reservoirs by pregnant women or </a:t>
                      </a:r>
                      <a:r>
                        <a:rPr lang="en-US" sz="1800" b="1" dirty="0" err="1">
                          <a:effectLst/>
                        </a:rPr>
                        <a:t>immuno</a:t>
                      </a:r>
                      <a:r>
                        <a:rPr lang="en-US" sz="1800" b="1" dirty="0">
                          <a:effectLst/>
                        </a:rPr>
                        <a:t> deficient persons,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Good environmental hygiene,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Pasteurization of milk,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Immunization of sheep with live vaccine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0330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749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742890"/>
              </p:ext>
            </p:extLst>
          </p:nvPr>
        </p:nvGraphicFramePr>
        <p:xfrm>
          <a:off x="326796" y="837658"/>
          <a:ext cx="11538408" cy="411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7909">
                  <a:extLst>
                    <a:ext uri="{9D8B030D-6E8A-4147-A177-3AD203B41FA5}">
                      <a16:colId xmlns:a16="http://schemas.microsoft.com/office/drawing/2014/main" val="3167562666"/>
                    </a:ext>
                  </a:extLst>
                </a:gridCol>
                <a:gridCol w="2067613">
                  <a:extLst>
                    <a:ext uri="{9D8B030D-6E8A-4147-A177-3AD203B41FA5}">
                      <a16:colId xmlns:a16="http://schemas.microsoft.com/office/drawing/2014/main" val="1523593753"/>
                    </a:ext>
                  </a:extLst>
                </a:gridCol>
                <a:gridCol w="3035430">
                  <a:extLst>
                    <a:ext uri="{9D8B030D-6E8A-4147-A177-3AD203B41FA5}">
                      <a16:colId xmlns:a16="http://schemas.microsoft.com/office/drawing/2014/main" val="1093929432"/>
                    </a:ext>
                  </a:extLst>
                </a:gridCol>
                <a:gridCol w="1979629">
                  <a:extLst>
                    <a:ext uri="{9D8B030D-6E8A-4147-A177-3AD203B41FA5}">
                      <a16:colId xmlns:a16="http://schemas.microsoft.com/office/drawing/2014/main" val="3316127048"/>
                    </a:ext>
                  </a:extLst>
                </a:gridCol>
                <a:gridCol w="2447827">
                  <a:extLst>
                    <a:ext uri="{9D8B030D-6E8A-4147-A177-3AD203B41FA5}">
                      <a16:colId xmlns:a16="http://schemas.microsoft.com/office/drawing/2014/main" val="1300783199"/>
                    </a:ext>
                  </a:extLst>
                </a:gridCol>
              </a:tblGrid>
              <a:tr h="3423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6. Salmonellosis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>
                          <a:effectLst/>
                        </a:rPr>
                        <a:t>Salmonella </a:t>
                      </a:r>
                      <a:r>
                        <a:rPr lang="en-US" sz="1800" b="1" i="1" dirty="0" err="1">
                          <a:effectLst/>
                        </a:rPr>
                        <a:t>typhi</a:t>
                      </a:r>
                      <a:endParaRPr lang="en-US" sz="1800" b="1" i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>
                          <a:effectLst/>
                        </a:rPr>
                        <a:t>S. </a:t>
                      </a:r>
                      <a:r>
                        <a:rPr lang="en-US" sz="1800" b="1" i="1" dirty="0" err="1">
                          <a:effectLst/>
                        </a:rPr>
                        <a:t>paratyphi</a:t>
                      </a:r>
                      <a:endParaRPr lang="en-US" sz="1800" b="1" i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>
                          <a:effectLst/>
                        </a:rPr>
                        <a:t>S. </a:t>
                      </a:r>
                      <a:r>
                        <a:rPr lang="en-US" sz="1800" b="1" i="1" dirty="0" err="1">
                          <a:effectLst/>
                        </a:rPr>
                        <a:t>enteritidis</a:t>
                      </a:r>
                      <a:endParaRPr lang="en-US" sz="1800" b="1" i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>
                          <a:effectLst/>
                        </a:rPr>
                        <a:t>S. </a:t>
                      </a:r>
                      <a:r>
                        <a:rPr lang="en-US" sz="1800" b="1" i="1" dirty="0" err="1">
                          <a:effectLst/>
                        </a:rPr>
                        <a:t>weltiverdin</a:t>
                      </a:r>
                      <a:endParaRPr lang="en-US" sz="1800" b="1" i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>
                          <a:effectLst/>
                        </a:rPr>
                        <a:t> </a:t>
                      </a:r>
                      <a:endParaRPr lang="en-US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Water,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Personal carriers,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Infected animals, 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Arthropods.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Typhoid fever characterized by severe fever, enteritis, ulcer, </a:t>
                      </a:r>
                      <a:r>
                        <a:rPr lang="en-US" sz="1800" b="1" dirty="0" err="1">
                          <a:effectLst/>
                        </a:rPr>
                        <a:t>spleenomegaly</a:t>
                      </a:r>
                      <a:r>
                        <a:rPr lang="en-US" sz="1800" b="1" dirty="0">
                          <a:effectLst/>
                        </a:rPr>
                        <a:t> and </a:t>
                      </a:r>
                      <a:r>
                        <a:rPr lang="en-US" sz="1800" b="1" dirty="0" err="1">
                          <a:effectLst/>
                        </a:rPr>
                        <a:t>toxaemia</a:t>
                      </a:r>
                      <a:r>
                        <a:rPr lang="en-US" sz="1800" b="1" dirty="0">
                          <a:effectLst/>
                        </a:rPr>
                        <a:t>.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Paratyphoid fever and salmonella food poisoning with nausea vomiting, abdominal pain, </a:t>
                      </a:r>
                      <a:r>
                        <a:rPr lang="en-US" sz="1800" b="1" dirty="0" err="1">
                          <a:effectLst/>
                        </a:rPr>
                        <a:t>diarrhoea</a:t>
                      </a:r>
                      <a:r>
                        <a:rPr lang="en-US" sz="1800" b="1" dirty="0">
                          <a:effectLst/>
                        </a:rPr>
                        <a:t>, headache etc. 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Signs and symptoms,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Isolation of organisms,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Serological tests like agglutination test, FAT, serotyping and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Phage typing.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Adequate  treatment of water supply,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Proper disposal of effluent,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Strict hygiene during production, processing storage of milk and products,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Pasteurization of milk, 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Control of flies.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Treatment of the affected and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Immunization of population at risk.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9455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237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6176977"/>
              </p:ext>
            </p:extLst>
          </p:nvPr>
        </p:nvGraphicFramePr>
        <p:xfrm>
          <a:off x="378643" y="1817103"/>
          <a:ext cx="11434714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9435">
                  <a:extLst>
                    <a:ext uri="{9D8B030D-6E8A-4147-A177-3AD203B41FA5}">
                      <a16:colId xmlns:a16="http://schemas.microsoft.com/office/drawing/2014/main" val="1274345104"/>
                    </a:ext>
                  </a:extLst>
                </a:gridCol>
                <a:gridCol w="2384982">
                  <a:extLst>
                    <a:ext uri="{9D8B030D-6E8A-4147-A177-3AD203B41FA5}">
                      <a16:colId xmlns:a16="http://schemas.microsoft.com/office/drawing/2014/main" val="1650887304"/>
                    </a:ext>
                  </a:extLst>
                </a:gridCol>
                <a:gridCol w="3176833">
                  <a:extLst>
                    <a:ext uri="{9D8B030D-6E8A-4147-A177-3AD203B41FA5}">
                      <a16:colId xmlns:a16="http://schemas.microsoft.com/office/drawing/2014/main" val="1846411344"/>
                    </a:ext>
                  </a:extLst>
                </a:gridCol>
                <a:gridCol w="2007909">
                  <a:extLst>
                    <a:ext uri="{9D8B030D-6E8A-4147-A177-3AD203B41FA5}">
                      <a16:colId xmlns:a16="http://schemas.microsoft.com/office/drawing/2014/main" val="1120896560"/>
                    </a:ext>
                  </a:extLst>
                </a:gridCol>
                <a:gridCol w="2375555">
                  <a:extLst>
                    <a:ext uri="{9D8B030D-6E8A-4147-A177-3AD203B41FA5}">
                      <a16:colId xmlns:a16="http://schemas.microsoft.com/office/drawing/2014/main" val="10483025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7.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Shigellosis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 err="1">
                          <a:effectLst/>
                        </a:rPr>
                        <a:t>Shigella</a:t>
                      </a:r>
                      <a:r>
                        <a:rPr lang="en-US" sz="1800" b="1" i="1" dirty="0">
                          <a:effectLst/>
                        </a:rPr>
                        <a:t> </a:t>
                      </a:r>
                      <a:r>
                        <a:rPr lang="en-US" sz="1800" b="1" i="1" dirty="0" err="1">
                          <a:effectLst/>
                        </a:rPr>
                        <a:t>dysenteriae</a:t>
                      </a:r>
                      <a:endParaRPr lang="en-US" sz="1800" b="1" i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>
                          <a:effectLst/>
                        </a:rPr>
                        <a:t>S. </a:t>
                      </a:r>
                      <a:r>
                        <a:rPr lang="en-US" sz="1800" b="1" i="1" dirty="0" err="1">
                          <a:effectLst/>
                        </a:rPr>
                        <a:t>sonnei</a:t>
                      </a:r>
                      <a:endParaRPr lang="en-US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Contaminated water, 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Utensils,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Milk handlers (carriers), 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Flies.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Acute intestinal disease characterized by </a:t>
                      </a:r>
                      <a:r>
                        <a:rPr lang="en-US" sz="1800" b="1" dirty="0" err="1">
                          <a:effectLst/>
                        </a:rPr>
                        <a:t>diarrhoea</a:t>
                      </a:r>
                      <a:r>
                        <a:rPr lang="en-US" sz="1800" b="1" dirty="0">
                          <a:effectLst/>
                        </a:rPr>
                        <a:t> with blood and pus, </a:t>
                      </a:r>
                    </a:p>
                    <a:p>
                      <a:pPr marL="285750" marR="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Fever </a:t>
                      </a:r>
                    </a:p>
                    <a:p>
                      <a:pPr marL="285750" marR="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Vomiting, </a:t>
                      </a:r>
                    </a:p>
                    <a:p>
                      <a:pPr marL="285750" marR="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Abdominal cramps, </a:t>
                      </a:r>
                    </a:p>
                    <a:p>
                      <a:pPr marL="285750" marR="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 err="1">
                          <a:effectLst/>
                        </a:rPr>
                        <a:t>Tenesmus</a:t>
                      </a:r>
                      <a:r>
                        <a:rPr lang="en-US" sz="1800" b="1" dirty="0">
                          <a:effectLst/>
                        </a:rPr>
                        <a:t>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Laboratory culture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Serologic typing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Strict personal and environmental hygiene 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Proper water supply and waste disposal,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Food protection,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Education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Supervision of food handlers,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Fly control.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4495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599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8322880"/>
              </p:ext>
            </p:extLst>
          </p:nvPr>
        </p:nvGraphicFramePr>
        <p:xfrm>
          <a:off x="499621" y="1776568"/>
          <a:ext cx="11387579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1286">
                  <a:extLst>
                    <a:ext uri="{9D8B030D-6E8A-4147-A177-3AD203B41FA5}">
                      <a16:colId xmlns:a16="http://schemas.microsoft.com/office/drawing/2014/main" val="3235907363"/>
                    </a:ext>
                  </a:extLst>
                </a:gridCol>
                <a:gridCol w="2545779">
                  <a:extLst>
                    <a:ext uri="{9D8B030D-6E8A-4147-A177-3AD203B41FA5}">
                      <a16:colId xmlns:a16="http://schemas.microsoft.com/office/drawing/2014/main" val="3460545657"/>
                    </a:ext>
                  </a:extLst>
                </a:gridCol>
                <a:gridCol w="2535912">
                  <a:extLst>
                    <a:ext uri="{9D8B030D-6E8A-4147-A177-3AD203B41FA5}">
                      <a16:colId xmlns:a16="http://schemas.microsoft.com/office/drawing/2014/main" val="3242124861"/>
                    </a:ext>
                  </a:extLst>
                </a:gridCol>
                <a:gridCol w="1925684">
                  <a:extLst>
                    <a:ext uri="{9D8B030D-6E8A-4147-A177-3AD203B41FA5}">
                      <a16:colId xmlns:a16="http://schemas.microsoft.com/office/drawing/2014/main" val="2731741250"/>
                    </a:ext>
                  </a:extLst>
                </a:gridCol>
                <a:gridCol w="2098918">
                  <a:extLst>
                    <a:ext uri="{9D8B030D-6E8A-4147-A177-3AD203B41FA5}">
                      <a16:colId xmlns:a16="http://schemas.microsoft.com/office/drawing/2014/main" val="19089673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8.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effectLst/>
                        </a:rPr>
                        <a:t>Streptococcosis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>
                          <a:effectLst/>
                        </a:rPr>
                        <a:t>Streptococcus</a:t>
                      </a:r>
                      <a:r>
                        <a:rPr lang="en-US" sz="1800" b="1" i="1" baseline="0" dirty="0">
                          <a:effectLst/>
                        </a:rPr>
                        <a:t> </a:t>
                      </a:r>
                      <a:r>
                        <a:rPr lang="en-US" sz="1800" b="1" i="1" dirty="0" err="1">
                          <a:effectLst/>
                        </a:rPr>
                        <a:t>pyogenes</a:t>
                      </a:r>
                      <a:r>
                        <a:rPr lang="en-US" sz="1800" b="1" dirty="0">
                          <a:effectLst/>
                        </a:rPr>
                        <a:t>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Group D streptococcus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(enterococci)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 err="1">
                          <a:effectLst/>
                        </a:rPr>
                        <a:t>Faecal</a:t>
                      </a:r>
                      <a:r>
                        <a:rPr lang="en-US" sz="1800" b="1" dirty="0">
                          <a:effectLst/>
                        </a:rPr>
                        <a:t> contamination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human carriers,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infected animals and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milking machines contaminated with organism.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Septic sore throat,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scarlet fever,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puerperal fever,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erysipelas,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ulcerative endocarditis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rheumatic fever. 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Enterococci can produce food poisoning.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Cultural identification,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 err="1">
                          <a:effectLst/>
                        </a:rPr>
                        <a:t>immuno</a:t>
                      </a:r>
                      <a:r>
                        <a:rPr lang="en-US" sz="1800" b="1" dirty="0">
                          <a:effectLst/>
                        </a:rPr>
                        <a:t> fluorescent technique and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other serological testing,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serotyping. 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Early diagnosis and chemotherapy,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personal hygiene and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disinfection,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milk hygiene,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pasteurization,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mastitis control,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holding milk at low temperature.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3234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2129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6441393"/>
              </p:ext>
            </p:extLst>
          </p:nvPr>
        </p:nvGraphicFramePr>
        <p:xfrm>
          <a:off x="411636" y="2007909"/>
          <a:ext cx="11368727" cy="37269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4287">
                  <a:extLst>
                    <a:ext uri="{9D8B030D-6E8A-4147-A177-3AD203B41FA5}">
                      <a16:colId xmlns:a16="http://schemas.microsoft.com/office/drawing/2014/main" val="3695396507"/>
                    </a:ext>
                  </a:extLst>
                </a:gridCol>
                <a:gridCol w="1764786">
                  <a:extLst>
                    <a:ext uri="{9D8B030D-6E8A-4147-A177-3AD203B41FA5}">
                      <a16:colId xmlns:a16="http://schemas.microsoft.com/office/drawing/2014/main" val="4010552620"/>
                    </a:ext>
                  </a:extLst>
                </a:gridCol>
                <a:gridCol w="2531715">
                  <a:extLst>
                    <a:ext uri="{9D8B030D-6E8A-4147-A177-3AD203B41FA5}">
                      <a16:colId xmlns:a16="http://schemas.microsoft.com/office/drawing/2014/main" val="1069894009"/>
                    </a:ext>
                  </a:extLst>
                </a:gridCol>
                <a:gridCol w="1922496">
                  <a:extLst>
                    <a:ext uri="{9D8B030D-6E8A-4147-A177-3AD203B41FA5}">
                      <a16:colId xmlns:a16="http://schemas.microsoft.com/office/drawing/2014/main" val="3813612085"/>
                    </a:ext>
                  </a:extLst>
                </a:gridCol>
                <a:gridCol w="2095443">
                  <a:extLst>
                    <a:ext uri="{9D8B030D-6E8A-4147-A177-3AD203B41FA5}">
                      <a16:colId xmlns:a16="http://schemas.microsoft.com/office/drawing/2014/main" val="2503390641"/>
                    </a:ext>
                  </a:extLst>
                </a:gridCol>
              </a:tblGrid>
              <a:tr h="37269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9.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Tuberculosis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>
                          <a:effectLst/>
                        </a:rPr>
                        <a:t>Mycobacterium tuberculosis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>
                          <a:effectLst/>
                        </a:rPr>
                        <a:t>M. </a:t>
                      </a:r>
                      <a:r>
                        <a:rPr lang="en-US" sz="1800" b="1" i="1" dirty="0" err="1">
                          <a:effectLst/>
                        </a:rPr>
                        <a:t>bovis</a:t>
                      </a:r>
                      <a:endParaRPr lang="en-US" sz="1800" b="1" i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>
                          <a:effectLst/>
                        </a:rPr>
                        <a:t>M. </a:t>
                      </a:r>
                      <a:r>
                        <a:rPr lang="en-US" sz="1800" b="1" i="1" dirty="0" err="1">
                          <a:effectLst/>
                        </a:rPr>
                        <a:t>avium</a:t>
                      </a:r>
                      <a:endParaRPr lang="en-US" sz="1800" b="1" i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Infected animals and man,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contaminated feed, water and environment,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birds droppings.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Pulmonary disease,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cervical adenitis,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genitourinary disease,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bone and joint disease, or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meningitis.  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Direct microscopic and cultural techniques,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Guinea pig inoculation,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radiography,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intradermal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tuberculin test,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polymerase chain reaction   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Early diagnosis and treatment  in man,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test and slaughter in animals,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pasteurization of milk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keep infected people away from cattle, pigs and dogs,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BCG  vaccination. 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7558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506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565878"/>
              </p:ext>
            </p:extLst>
          </p:nvPr>
        </p:nvGraphicFramePr>
        <p:xfrm>
          <a:off x="293802" y="1760542"/>
          <a:ext cx="11604395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8061">
                  <a:extLst>
                    <a:ext uri="{9D8B030D-6E8A-4147-A177-3AD203B41FA5}">
                      <a16:colId xmlns:a16="http://schemas.microsoft.com/office/drawing/2014/main" val="3503320066"/>
                    </a:ext>
                  </a:extLst>
                </a:gridCol>
                <a:gridCol w="2130908">
                  <a:extLst>
                    <a:ext uri="{9D8B030D-6E8A-4147-A177-3AD203B41FA5}">
                      <a16:colId xmlns:a16="http://schemas.microsoft.com/office/drawing/2014/main" val="3896221519"/>
                    </a:ext>
                  </a:extLst>
                </a:gridCol>
                <a:gridCol w="2584196">
                  <a:extLst>
                    <a:ext uri="{9D8B030D-6E8A-4147-A177-3AD203B41FA5}">
                      <a16:colId xmlns:a16="http://schemas.microsoft.com/office/drawing/2014/main" val="2727805495"/>
                    </a:ext>
                  </a:extLst>
                </a:gridCol>
                <a:gridCol w="1962349">
                  <a:extLst>
                    <a:ext uri="{9D8B030D-6E8A-4147-A177-3AD203B41FA5}">
                      <a16:colId xmlns:a16="http://schemas.microsoft.com/office/drawing/2014/main" val="2026990969"/>
                    </a:ext>
                  </a:extLst>
                </a:gridCol>
                <a:gridCol w="2138881">
                  <a:extLst>
                    <a:ext uri="{9D8B030D-6E8A-4147-A177-3AD203B41FA5}">
                      <a16:colId xmlns:a16="http://schemas.microsoft.com/office/drawing/2014/main" val="1076467436"/>
                    </a:ext>
                  </a:extLst>
                </a:gridCol>
              </a:tblGrid>
              <a:tr h="29717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10.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Vibrio  para-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effectLst/>
                        </a:rPr>
                        <a:t>haemolyticus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 infection.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>
                          <a:effectLst/>
                        </a:rPr>
                        <a:t>V. </a:t>
                      </a:r>
                      <a:r>
                        <a:rPr lang="en-US" sz="1800" b="1" i="1" dirty="0" err="1">
                          <a:effectLst/>
                        </a:rPr>
                        <a:t>parahaemolyticus</a:t>
                      </a:r>
                      <a:endParaRPr lang="en-US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Contaminated water supply,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cross contamination in the kitchen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Acute gastroenteritis with </a:t>
                      </a:r>
                      <a:r>
                        <a:rPr lang="en-US" sz="1800" b="1" dirty="0" err="1">
                          <a:effectLst/>
                        </a:rPr>
                        <a:t>diarrahoea</a:t>
                      </a:r>
                      <a:r>
                        <a:rPr lang="en-US" sz="1800" b="1" dirty="0">
                          <a:effectLst/>
                        </a:rPr>
                        <a:t>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vomiting,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fever,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headache, 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hypotension and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cyanosis.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Laboratory culture technique,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serotyping,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Kanagawa test (</a:t>
                      </a:r>
                      <a:r>
                        <a:rPr lang="en-US" sz="1800" b="1" dirty="0" err="1">
                          <a:effectLst/>
                        </a:rPr>
                        <a:t>haemolysis</a:t>
                      </a:r>
                      <a:r>
                        <a:rPr lang="en-US" sz="1800" b="1" dirty="0">
                          <a:effectLst/>
                        </a:rPr>
                        <a:t>)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Avoid contamination of water supply and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strict water hygiene, 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application of good sanitary practices and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personal hygiene to prevent cross contamination.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2939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014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1904060"/>
              </p:ext>
            </p:extLst>
          </p:nvPr>
        </p:nvGraphicFramePr>
        <p:xfrm>
          <a:off x="433635" y="2904014"/>
          <a:ext cx="1131216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4089">
                  <a:extLst>
                    <a:ext uri="{9D8B030D-6E8A-4147-A177-3AD203B41FA5}">
                      <a16:colId xmlns:a16="http://schemas.microsoft.com/office/drawing/2014/main" val="23682448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86055714"/>
                    </a:ext>
                  </a:extLst>
                </a:gridCol>
                <a:gridCol w="2921324">
                  <a:extLst>
                    <a:ext uri="{9D8B030D-6E8A-4147-A177-3AD203B41FA5}">
                      <a16:colId xmlns:a16="http://schemas.microsoft.com/office/drawing/2014/main" val="3336803858"/>
                    </a:ext>
                  </a:extLst>
                </a:gridCol>
                <a:gridCol w="1912932">
                  <a:extLst>
                    <a:ext uri="{9D8B030D-6E8A-4147-A177-3AD203B41FA5}">
                      <a16:colId xmlns:a16="http://schemas.microsoft.com/office/drawing/2014/main" val="1550379043"/>
                    </a:ext>
                  </a:extLst>
                </a:gridCol>
                <a:gridCol w="2085017">
                  <a:extLst>
                    <a:ext uri="{9D8B030D-6E8A-4147-A177-3AD203B41FA5}">
                      <a16:colId xmlns:a16="http://schemas.microsoft.com/office/drawing/2014/main" val="2312751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11.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effectLst/>
                        </a:rPr>
                        <a:t>Yersiniosis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>
                          <a:effectLst/>
                        </a:rPr>
                        <a:t>Yersinia </a:t>
                      </a:r>
                      <a:r>
                        <a:rPr lang="en-US" sz="1800" b="1" i="1" dirty="0" err="1">
                          <a:effectLst/>
                        </a:rPr>
                        <a:t>enterocolitica</a:t>
                      </a:r>
                      <a:endParaRPr lang="en-US" sz="1800" b="1" i="1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>
                          <a:effectLst/>
                        </a:rPr>
                        <a:t>Y. pseudotuberculosis.</a:t>
                      </a:r>
                      <a:endParaRPr lang="en-US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 err="1">
                          <a:effectLst/>
                        </a:rPr>
                        <a:t>Faecal</a:t>
                      </a:r>
                      <a:r>
                        <a:rPr lang="en-US" sz="1800" b="1" dirty="0">
                          <a:effectLst/>
                        </a:rPr>
                        <a:t> contamination, infected animal personal handlers, contaminated water.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Acute right gastric syndrome with ileitis, splenic and colonic abscesses, peritonitis, cholecystitis, occasionally resembling appendicitis, rarely septicaemia, reactive arthritis and diarrhoea.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Cultural examination, serological tests like agglutination and ELISA, sero typing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Hygiene to protect water and food from contamination, avoid </a:t>
                      </a:r>
                      <a:r>
                        <a:rPr lang="en-US" sz="1800" b="1" dirty="0" err="1">
                          <a:effectLst/>
                        </a:rPr>
                        <a:t>faecal</a:t>
                      </a:r>
                      <a:r>
                        <a:rPr lang="en-US" sz="1800" b="1" dirty="0">
                          <a:effectLst/>
                        </a:rPr>
                        <a:t> contamination,  handling of the products by infected personnel and  </a:t>
                      </a:r>
                      <a:r>
                        <a:rPr lang="en-US" sz="1800" b="1" dirty="0" err="1">
                          <a:effectLst/>
                        </a:rPr>
                        <a:t>faecal</a:t>
                      </a:r>
                      <a:r>
                        <a:rPr lang="en-US" sz="1800" b="1" dirty="0">
                          <a:effectLst/>
                        </a:rPr>
                        <a:t> contamination.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6902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126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478005"/>
              </p:ext>
            </p:extLst>
          </p:nvPr>
        </p:nvGraphicFramePr>
        <p:xfrm>
          <a:off x="411638" y="1928340"/>
          <a:ext cx="11368723" cy="438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1153">
                  <a:extLst>
                    <a:ext uri="{9D8B030D-6E8A-4147-A177-3AD203B41FA5}">
                      <a16:colId xmlns:a16="http://schemas.microsoft.com/office/drawing/2014/main" val="3668321971"/>
                    </a:ext>
                  </a:extLst>
                </a:gridCol>
                <a:gridCol w="3357918">
                  <a:extLst>
                    <a:ext uri="{9D8B030D-6E8A-4147-A177-3AD203B41FA5}">
                      <a16:colId xmlns:a16="http://schemas.microsoft.com/office/drawing/2014/main" val="3429424685"/>
                    </a:ext>
                  </a:extLst>
                </a:gridCol>
                <a:gridCol w="2531714">
                  <a:extLst>
                    <a:ext uri="{9D8B030D-6E8A-4147-A177-3AD203B41FA5}">
                      <a16:colId xmlns:a16="http://schemas.microsoft.com/office/drawing/2014/main" val="563549125"/>
                    </a:ext>
                  </a:extLst>
                </a:gridCol>
                <a:gridCol w="1922496">
                  <a:extLst>
                    <a:ext uri="{9D8B030D-6E8A-4147-A177-3AD203B41FA5}">
                      <a16:colId xmlns:a16="http://schemas.microsoft.com/office/drawing/2014/main" val="3038225050"/>
                    </a:ext>
                  </a:extLst>
                </a:gridCol>
                <a:gridCol w="2095442">
                  <a:extLst>
                    <a:ext uri="{9D8B030D-6E8A-4147-A177-3AD203B41FA5}">
                      <a16:colId xmlns:a16="http://schemas.microsoft.com/office/drawing/2014/main" val="5921459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 err="1">
                          <a:solidFill>
                            <a:srgbClr val="00B0F0"/>
                          </a:solidFill>
                          <a:effectLst/>
                        </a:rPr>
                        <a:t>Rickettsial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</a:rPr>
                        <a:t> disease.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Q fever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 err="1">
                          <a:effectLst/>
                        </a:rPr>
                        <a:t>Coxiella</a:t>
                      </a:r>
                      <a:r>
                        <a:rPr lang="en-US" sz="1800" b="1" i="1" dirty="0">
                          <a:effectLst/>
                        </a:rPr>
                        <a:t> </a:t>
                      </a:r>
                      <a:r>
                        <a:rPr lang="en-US" sz="1800" b="1" i="1" dirty="0" err="1">
                          <a:effectLst/>
                        </a:rPr>
                        <a:t>burnetti</a:t>
                      </a:r>
                      <a:endParaRPr lang="en-US" sz="1800" b="1" i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Infected animal.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contaminated materials and environment.  Infected milk handlers. 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Generalized febrile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illness with pneumonia, myalgia, weakness, hepatitis, spleenomegaly and endocarditis.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Signs symptoms, cultural examination, serological tests like micro agglutination, CFT, IFT, radio Isotope precipitation, Luotocapillary agglutination test on milk.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Pasteurization of milk, personal protection when handling infected animals especially during parturition, apply face masks when working in contaminated environment immunization, health education.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3441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578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4478229"/>
              </p:ext>
            </p:extLst>
          </p:nvPr>
        </p:nvGraphicFramePr>
        <p:xfrm>
          <a:off x="414779" y="2904014"/>
          <a:ext cx="11462993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6058">
                  <a:extLst>
                    <a:ext uri="{9D8B030D-6E8A-4147-A177-3AD203B41FA5}">
                      <a16:colId xmlns:a16="http://schemas.microsoft.com/office/drawing/2014/main" val="3679496400"/>
                    </a:ext>
                  </a:extLst>
                </a:gridCol>
                <a:gridCol w="1857081">
                  <a:extLst>
                    <a:ext uri="{9D8B030D-6E8A-4147-A177-3AD203B41FA5}">
                      <a16:colId xmlns:a16="http://schemas.microsoft.com/office/drawing/2014/main" val="3611840136"/>
                    </a:ext>
                  </a:extLst>
                </a:gridCol>
                <a:gridCol w="3761294">
                  <a:extLst>
                    <a:ext uri="{9D8B030D-6E8A-4147-A177-3AD203B41FA5}">
                      <a16:colId xmlns:a16="http://schemas.microsoft.com/office/drawing/2014/main" val="271544168"/>
                    </a:ext>
                  </a:extLst>
                </a:gridCol>
                <a:gridCol w="2515742">
                  <a:extLst>
                    <a:ext uri="{9D8B030D-6E8A-4147-A177-3AD203B41FA5}">
                      <a16:colId xmlns:a16="http://schemas.microsoft.com/office/drawing/2014/main" val="2619172241"/>
                    </a:ext>
                  </a:extLst>
                </a:gridCol>
                <a:gridCol w="2112818">
                  <a:extLst>
                    <a:ext uri="{9D8B030D-6E8A-4147-A177-3AD203B41FA5}">
                      <a16:colId xmlns:a16="http://schemas.microsoft.com/office/drawing/2014/main" val="5974592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</a:rPr>
                        <a:t>Viral Diseases.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Polio myelitis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Polio virus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Faecal contamination,  infected handlers,  Flies.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Gastro intestinal disturbances in the beginning followed by headache, fever, muscle stiffness and paralysis mainly of lower extremities,  pharynx and death due to respiratory paralysis.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Isolation of virus.  Serological tests like  CFT, HI test. 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Pasteurization of milk, treatment of water, avoid </a:t>
                      </a:r>
                      <a:r>
                        <a:rPr lang="en-US" sz="1800" b="1" dirty="0" err="1">
                          <a:effectLst/>
                        </a:rPr>
                        <a:t>faecal</a:t>
                      </a:r>
                      <a:r>
                        <a:rPr lang="en-US" sz="1800" b="1" dirty="0">
                          <a:effectLst/>
                        </a:rPr>
                        <a:t> contamination, strict hygiene, health education and immunization.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2209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006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5515003"/>
              </p:ext>
            </p:extLst>
          </p:nvPr>
        </p:nvGraphicFramePr>
        <p:xfrm>
          <a:off x="395926" y="2538254"/>
          <a:ext cx="11368725" cy="329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8343">
                  <a:extLst>
                    <a:ext uri="{9D8B030D-6E8A-4147-A177-3AD203B41FA5}">
                      <a16:colId xmlns:a16="http://schemas.microsoft.com/office/drawing/2014/main" val="4000178931"/>
                    </a:ext>
                  </a:extLst>
                </a:gridCol>
                <a:gridCol w="2251334">
                  <a:extLst>
                    <a:ext uri="{9D8B030D-6E8A-4147-A177-3AD203B41FA5}">
                      <a16:colId xmlns:a16="http://schemas.microsoft.com/office/drawing/2014/main" val="3668946110"/>
                    </a:ext>
                  </a:extLst>
                </a:gridCol>
                <a:gridCol w="3011109">
                  <a:extLst>
                    <a:ext uri="{9D8B030D-6E8A-4147-A177-3AD203B41FA5}">
                      <a16:colId xmlns:a16="http://schemas.microsoft.com/office/drawing/2014/main" val="1172979138"/>
                    </a:ext>
                  </a:extLst>
                </a:gridCol>
                <a:gridCol w="1922496">
                  <a:extLst>
                    <a:ext uri="{9D8B030D-6E8A-4147-A177-3AD203B41FA5}">
                      <a16:colId xmlns:a16="http://schemas.microsoft.com/office/drawing/2014/main" val="2941240888"/>
                    </a:ext>
                  </a:extLst>
                </a:gridCol>
                <a:gridCol w="2095443">
                  <a:extLst>
                    <a:ext uri="{9D8B030D-6E8A-4147-A177-3AD203B41FA5}">
                      <a16:colId xmlns:a16="http://schemas.microsoft.com/office/drawing/2014/main" val="27374023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Infectious hepatitis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Hepatitis A virus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Milk handlers, water supply, polluted environment.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Sudden onset with fever, anorexia, malaise, nausea, diarrhoea, dark colored urine and jaundice.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Signs and symptoms, blood analysis to detect elevated  glutamic transaminases liver biopsy to demonstrate hepatic damage, demonstration by Electron microscope, serological tests.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Adequate heat treatment of milk, boiling of drinking water, better hygiene, avoid </a:t>
                      </a:r>
                      <a:r>
                        <a:rPr lang="en-US" sz="1800" b="1" dirty="0" err="1">
                          <a:effectLst/>
                        </a:rPr>
                        <a:t>faecal</a:t>
                      </a:r>
                      <a:r>
                        <a:rPr lang="en-US" sz="1800" b="1" dirty="0">
                          <a:effectLst/>
                        </a:rPr>
                        <a:t> contamination, health education and Immunization.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3566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364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780" y="1131683"/>
            <a:ext cx="11316832" cy="50452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Milk constitutes an excellent culture and protection medium for certain micro-organisms causing serious health problems to the consumers. </a:t>
            </a:r>
          </a:p>
          <a:p>
            <a:pPr marL="0" indent="0" algn="just">
              <a:buNone/>
            </a:pPr>
            <a:r>
              <a:rPr lang="en-US" dirty="0"/>
              <a:t> </a:t>
            </a:r>
          </a:p>
          <a:p>
            <a:pPr algn="just"/>
            <a:r>
              <a:rPr lang="en-US" dirty="0"/>
              <a:t>Milk may serve not only as a vehicle of transmission of disease causing organisms, but it can also allow these pathogens to grow, multiply &amp; produce certain toxic </a:t>
            </a:r>
            <a:r>
              <a:rPr lang="en-US" dirty="0" err="1"/>
              <a:t>metabolities</a:t>
            </a:r>
            <a:r>
              <a:rPr lang="en-US" dirty="0"/>
              <a:t>, which are extremely hazardous to public health.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pathogenic organisms may gain entry into milk and milk products during their production, processing, storage and distribution.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organisms may cause food-borne illnesses which may be:</a:t>
            </a:r>
          </a:p>
          <a:p>
            <a:pPr marL="0" indent="0" algn="just">
              <a:buNone/>
            </a:pPr>
            <a:r>
              <a:rPr lang="en-US" dirty="0"/>
              <a:t>1) food infection 2) food intoxication. 3) food </a:t>
            </a:r>
            <a:r>
              <a:rPr lang="en-US" dirty="0" err="1"/>
              <a:t>toxi</a:t>
            </a:r>
            <a:r>
              <a:rPr lang="en-US" dirty="0"/>
              <a:t>-infection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9804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8540851"/>
              </p:ext>
            </p:extLst>
          </p:nvPr>
        </p:nvGraphicFramePr>
        <p:xfrm>
          <a:off x="584462" y="3452653"/>
          <a:ext cx="11180191" cy="22317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1773">
                  <a:extLst>
                    <a:ext uri="{9D8B030D-6E8A-4147-A177-3AD203B41FA5}">
                      <a16:colId xmlns:a16="http://schemas.microsoft.com/office/drawing/2014/main" val="1676469443"/>
                    </a:ext>
                  </a:extLst>
                </a:gridCol>
                <a:gridCol w="2368318">
                  <a:extLst>
                    <a:ext uri="{9D8B030D-6E8A-4147-A177-3AD203B41FA5}">
                      <a16:colId xmlns:a16="http://schemas.microsoft.com/office/drawing/2014/main" val="3648269955"/>
                    </a:ext>
                  </a:extLst>
                </a:gridCol>
                <a:gridCol w="2016007">
                  <a:extLst>
                    <a:ext uri="{9D8B030D-6E8A-4147-A177-3AD203B41FA5}">
                      <a16:colId xmlns:a16="http://schemas.microsoft.com/office/drawing/2014/main" val="2885275623"/>
                    </a:ext>
                  </a:extLst>
                </a:gridCol>
                <a:gridCol w="2983400">
                  <a:extLst>
                    <a:ext uri="{9D8B030D-6E8A-4147-A177-3AD203B41FA5}">
                      <a16:colId xmlns:a16="http://schemas.microsoft.com/office/drawing/2014/main" val="1355150221"/>
                    </a:ext>
                  </a:extLst>
                </a:gridCol>
                <a:gridCol w="2060693">
                  <a:extLst>
                    <a:ext uri="{9D8B030D-6E8A-4147-A177-3AD203B41FA5}">
                      <a16:colId xmlns:a16="http://schemas.microsoft.com/office/drawing/2014/main" val="2854348913"/>
                    </a:ext>
                  </a:extLst>
                </a:gridCol>
              </a:tblGrid>
              <a:tr h="223170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Tick borne encephalitis.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Group B </a:t>
                      </a:r>
                      <a:r>
                        <a:rPr lang="en-US" sz="1800" b="1" dirty="0" err="1">
                          <a:effectLst/>
                        </a:rPr>
                        <a:t>Arbo</a:t>
                      </a:r>
                      <a:r>
                        <a:rPr lang="en-US" sz="1800" b="1" dirty="0">
                          <a:effectLst/>
                        </a:rPr>
                        <a:t> virus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Infected animals, contaminated environment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Biphasic meningio encephalitis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Signs and symptoms. demonstration of virus,  serological tests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Adequate heat treatment of milk, immunization of </a:t>
                      </a:r>
                      <a:r>
                        <a:rPr lang="en-US" sz="1800" b="1" dirty="0" err="1">
                          <a:effectLst/>
                        </a:rPr>
                        <a:t>milch</a:t>
                      </a:r>
                      <a:r>
                        <a:rPr lang="en-US" sz="1800" b="1" dirty="0">
                          <a:effectLst/>
                        </a:rPr>
                        <a:t> animal.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0669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6523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23381"/>
              </p:ext>
            </p:extLst>
          </p:nvPr>
        </p:nvGraphicFramePr>
        <p:xfrm>
          <a:off x="546755" y="2904013"/>
          <a:ext cx="11208470" cy="19884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7653">
                  <a:extLst>
                    <a:ext uri="{9D8B030D-6E8A-4147-A177-3AD203B41FA5}">
                      <a16:colId xmlns:a16="http://schemas.microsoft.com/office/drawing/2014/main" val="3164542884"/>
                    </a:ext>
                  </a:extLst>
                </a:gridCol>
                <a:gridCol w="1508289">
                  <a:extLst>
                    <a:ext uri="{9D8B030D-6E8A-4147-A177-3AD203B41FA5}">
                      <a16:colId xmlns:a16="http://schemas.microsoft.com/office/drawing/2014/main" val="2372835965"/>
                    </a:ext>
                  </a:extLst>
                </a:gridCol>
                <a:gridCol w="2677212">
                  <a:extLst>
                    <a:ext uri="{9D8B030D-6E8A-4147-A177-3AD203B41FA5}">
                      <a16:colId xmlns:a16="http://schemas.microsoft.com/office/drawing/2014/main" val="1039936623"/>
                    </a:ext>
                  </a:extLst>
                </a:gridCol>
                <a:gridCol w="2384982">
                  <a:extLst>
                    <a:ext uri="{9D8B030D-6E8A-4147-A177-3AD203B41FA5}">
                      <a16:colId xmlns:a16="http://schemas.microsoft.com/office/drawing/2014/main" val="1271834699"/>
                    </a:ext>
                  </a:extLst>
                </a:gridCol>
                <a:gridCol w="2790334">
                  <a:extLst>
                    <a:ext uri="{9D8B030D-6E8A-4147-A177-3AD203B41FA5}">
                      <a16:colId xmlns:a16="http://schemas.microsoft.com/office/drawing/2014/main" val="293600541"/>
                    </a:ext>
                  </a:extLst>
                </a:gridCol>
              </a:tblGrid>
              <a:tr h="198849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Foot and mouth disease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Foot and mouth disease virus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Infected animal,  Contaminated materials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Fever, difficulty in swallowing, heat and dryness in mouth followed by eruption of blisters in mouth and rarely on fingers.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Signs and symptoms 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Mice inoculation. CFT, ELISA.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Adequate heat treatment of milk, avoid close contact with animals at the height of infection, disinfection of the premises, equipment and vehicles, immunization.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2362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6150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777605"/>
              </p:ext>
            </p:extLst>
          </p:nvPr>
        </p:nvGraphicFramePr>
        <p:xfrm>
          <a:off x="292231" y="2812574"/>
          <a:ext cx="11236749" cy="329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9757">
                  <a:extLst>
                    <a:ext uri="{9D8B030D-6E8A-4147-A177-3AD203B41FA5}">
                      <a16:colId xmlns:a16="http://schemas.microsoft.com/office/drawing/2014/main" val="4083100616"/>
                    </a:ext>
                  </a:extLst>
                </a:gridCol>
                <a:gridCol w="1933658">
                  <a:extLst>
                    <a:ext uri="{9D8B030D-6E8A-4147-A177-3AD203B41FA5}">
                      <a16:colId xmlns:a16="http://schemas.microsoft.com/office/drawing/2014/main" val="374442003"/>
                    </a:ext>
                  </a:extLst>
                </a:gridCol>
                <a:gridCol w="3281357">
                  <a:extLst>
                    <a:ext uri="{9D8B030D-6E8A-4147-A177-3AD203B41FA5}">
                      <a16:colId xmlns:a16="http://schemas.microsoft.com/office/drawing/2014/main" val="3011683009"/>
                    </a:ext>
                  </a:extLst>
                </a:gridCol>
                <a:gridCol w="1770859">
                  <a:extLst>
                    <a:ext uri="{9D8B030D-6E8A-4147-A177-3AD203B41FA5}">
                      <a16:colId xmlns:a16="http://schemas.microsoft.com/office/drawing/2014/main" val="3494393317"/>
                    </a:ext>
                  </a:extLst>
                </a:gridCol>
                <a:gridCol w="2071118">
                  <a:extLst>
                    <a:ext uri="{9D8B030D-6E8A-4147-A177-3AD203B41FA5}">
                      <a16:colId xmlns:a16="http://schemas.microsoft.com/office/drawing/2014/main" val="12898830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  <a:highlight>
                            <a:srgbClr val="FFFF00"/>
                          </a:highlight>
                        </a:rPr>
                        <a:t>Milk borne </a:t>
                      </a:r>
                      <a:r>
                        <a:rPr lang="en-US" sz="1800" b="1" dirty="0" err="1">
                          <a:effectLst/>
                          <a:highlight>
                            <a:srgbClr val="FFFF00"/>
                          </a:highlight>
                        </a:rPr>
                        <a:t>toxi</a:t>
                      </a:r>
                      <a:r>
                        <a:rPr lang="en-US" sz="1800" b="1" dirty="0">
                          <a:effectLst/>
                          <a:highlight>
                            <a:srgbClr val="FFFF00"/>
                          </a:highlight>
                        </a:rPr>
                        <a:t> infections.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  <a:highlight>
                            <a:srgbClr val="FFFF00"/>
                          </a:highlight>
                        </a:rPr>
                        <a:t>1.</a:t>
                      </a:r>
                      <a:r>
                        <a:rPr lang="en-US" sz="1800" b="1" i="1" dirty="0">
                          <a:effectLst/>
                          <a:highlight>
                            <a:srgbClr val="FFFF00"/>
                          </a:highlight>
                        </a:rPr>
                        <a:t>Bacillus cereus   </a:t>
                      </a:r>
                      <a:endParaRPr lang="en-US" sz="1800" b="1" i="1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  <a:highlight>
                            <a:srgbClr val="FFFF00"/>
                          </a:highlight>
                        </a:rPr>
                        <a:t>   poisoning.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Infected animal, contaminated utensils, equipment and soil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Toxins include haemolysin, lecithinase and enterotoxin.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u="sng">
                          <a:effectLst/>
                        </a:rPr>
                        <a:t>B</a:t>
                      </a:r>
                      <a:r>
                        <a:rPr lang="en-US" sz="1800" b="1">
                          <a:effectLst/>
                        </a:rPr>
                        <a:t>. </a:t>
                      </a:r>
                      <a:r>
                        <a:rPr lang="en-US" sz="1800" b="1" u="sng">
                          <a:effectLst/>
                        </a:rPr>
                        <a:t>cereus</a:t>
                      </a:r>
                      <a:r>
                        <a:rPr lang="en-US" sz="1800" b="1">
                          <a:effectLst/>
                        </a:rPr>
                        <a:t> produce two</a:t>
                      </a:r>
                      <a:r>
                        <a:rPr lang="en-US" sz="1800" b="1" u="sng">
                          <a:effectLst/>
                        </a:rPr>
                        <a:t> </a:t>
                      </a:r>
                      <a:r>
                        <a:rPr lang="en-US" sz="1800" b="1">
                          <a:effectLst/>
                        </a:rPr>
                        <a:t>types of poisoning called diarrhoeal type and vomiting type.  Symptoms are nausea, vomiting, diarrhoea and abdominal pain.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Signs and symptoms Demonstration of organism by cultural techniques.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Prompt cooling of milk and products, better environmental hygiene to prevent aerial contamination, better hygiene during production and processing  of milk.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4164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4024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20389"/>
              </p:ext>
            </p:extLst>
          </p:nvPr>
        </p:nvGraphicFramePr>
        <p:xfrm>
          <a:off x="367646" y="2243579"/>
          <a:ext cx="11397007" cy="3037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8234">
                  <a:extLst>
                    <a:ext uri="{9D8B030D-6E8A-4147-A177-3AD203B41FA5}">
                      <a16:colId xmlns:a16="http://schemas.microsoft.com/office/drawing/2014/main" val="3547720601"/>
                    </a:ext>
                  </a:extLst>
                </a:gridCol>
                <a:gridCol w="2092826">
                  <a:extLst>
                    <a:ext uri="{9D8B030D-6E8A-4147-A177-3AD203B41FA5}">
                      <a16:colId xmlns:a16="http://schemas.microsoft.com/office/drawing/2014/main" val="3866282924"/>
                    </a:ext>
                  </a:extLst>
                </a:gridCol>
                <a:gridCol w="2538012">
                  <a:extLst>
                    <a:ext uri="{9D8B030D-6E8A-4147-A177-3AD203B41FA5}">
                      <a16:colId xmlns:a16="http://schemas.microsoft.com/office/drawing/2014/main" val="153335053"/>
                    </a:ext>
                  </a:extLst>
                </a:gridCol>
                <a:gridCol w="1927279">
                  <a:extLst>
                    <a:ext uri="{9D8B030D-6E8A-4147-A177-3AD203B41FA5}">
                      <a16:colId xmlns:a16="http://schemas.microsoft.com/office/drawing/2014/main" val="3077901874"/>
                    </a:ext>
                  </a:extLst>
                </a:gridCol>
                <a:gridCol w="2100656">
                  <a:extLst>
                    <a:ext uri="{9D8B030D-6E8A-4147-A177-3AD203B41FA5}">
                      <a16:colId xmlns:a16="http://schemas.microsoft.com/office/drawing/2014/main" val="2046195819"/>
                    </a:ext>
                  </a:extLst>
                </a:gridCol>
              </a:tblGrid>
              <a:tr h="30378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2.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Clostridium perfringens poisoning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Contaminated water.  </a:t>
                      </a:r>
                      <a:r>
                        <a:rPr lang="en-US" sz="1800" b="1" dirty="0" err="1">
                          <a:effectLst/>
                        </a:rPr>
                        <a:t>faecal</a:t>
                      </a:r>
                      <a:r>
                        <a:rPr lang="en-US" sz="1800" b="1" dirty="0">
                          <a:effectLst/>
                        </a:rPr>
                        <a:t> contamination, contaminated environment. 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 err="1">
                          <a:effectLst/>
                        </a:rPr>
                        <a:t>Entero</a:t>
                      </a:r>
                      <a:r>
                        <a:rPr lang="en-US" sz="1800" b="1" dirty="0">
                          <a:effectLst/>
                        </a:rPr>
                        <a:t> toxins - A,B,C,D &amp; E,  A &amp; C are more pathogenic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produce gastro enteritis characterized by </a:t>
                      </a:r>
                      <a:r>
                        <a:rPr lang="en-US" sz="1800" b="1" dirty="0" err="1">
                          <a:effectLst/>
                        </a:rPr>
                        <a:t>diarrhoea</a:t>
                      </a:r>
                      <a:r>
                        <a:rPr lang="en-US" sz="1800" b="1" dirty="0">
                          <a:effectLst/>
                        </a:rPr>
                        <a:t>, vomiting, nausea and abdominal pain. 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Signs and symptoms, cultural techniques 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Proper heat treatment of milk, after pasteurization a rapid cooling  and storage of milk at temperature below 15 °C is required.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7771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348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5951225"/>
              </p:ext>
            </p:extLst>
          </p:nvPr>
        </p:nvGraphicFramePr>
        <p:xfrm>
          <a:off x="395926" y="2538253"/>
          <a:ext cx="11453566" cy="3566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5105">
                  <a:extLst>
                    <a:ext uri="{9D8B030D-6E8A-4147-A177-3AD203B41FA5}">
                      <a16:colId xmlns:a16="http://schemas.microsoft.com/office/drawing/2014/main" val="1464462490"/>
                    </a:ext>
                  </a:extLst>
                </a:gridCol>
                <a:gridCol w="1866507">
                  <a:extLst>
                    <a:ext uri="{9D8B030D-6E8A-4147-A177-3AD203B41FA5}">
                      <a16:colId xmlns:a16="http://schemas.microsoft.com/office/drawing/2014/main" val="2205678298"/>
                    </a:ext>
                  </a:extLst>
                </a:gridCol>
                <a:gridCol w="3814031">
                  <a:extLst>
                    <a:ext uri="{9D8B030D-6E8A-4147-A177-3AD203B41FA5}">
                      <a16:colId xmlns:a16="http://schemas.microsoft.com/office/drawing/2014/main" val="2263521552"/>
                    </a:ext>
                  </a:extLst>
                </a:gridCol>
                <a:gridCol w="1936843">
                  <a:extLst>
                    <a:ext uri="{9D8B030D-6E8A-4147-A177-3AD203B41FA5}">
                      <a16:colId xmlns:a16="http://schemas.microsoft.com/office/drawing/2014/main" val="1622319222"/>
                    </a:ext>
                  </a:extLst>
                </a:gridCol>
                <a:gridCol w="2111080">
                  <a:extLst>
                    <a:ext uri="{9D8B030D-6E8A-4147-A177-3AD203B41FA5}">
                      <a16:colId xmlns:a16="http://schemas.microsoft.com/office/drawing/2014/main" val="413337977"/>
                    </a:ext>
                  </a:extLst>
                </a:gridCol>
              </a:tblGrid>
              <a:tr h="21374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</a:rPr>
                        <a:t>Milk borne intoxications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Bacterial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8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1. Botulism.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>
                          <a:effectLst/>
                        </a:rPr>
                        <a:t>Clostridium botulinum</a:t>
                      </a:r>
                      <a:endParaRPr lang="en-US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Contaminated soil and water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Toxins A,B,C</a:t>
                      </a:r>
                      <a:r>
                        <a:rPr lang="en-US" sz="1800" b="1" baseline="-25000" dirty="0">
                          <a:effectLst/>
                        </a:rPr>
                        <a:t>1</a:t>
                      </a:r>
                      <a:r>
                        <a:rPr lang="en-US" sz="1800" b="1" dirty="0">
                          <a:effectLst/>
                        </a:rPr>
                        <a:t>,C</a:t>
                      </a:r>
                      <a:r>
                        <a:rPr lang="en-US" sz="1800" b="1" baseline="-25000" dirty="0">
                          <a:effectLst/>
                        </a:rPr>
                        <a:t>2</a:t>
                      </a:r>
                      <a:r>
                        <a:rPr lang="en-US" sz="1800" b="1" dirty="0">
                          <a:effectLst/>
                        </a:rPr>
                        <a:t>,D,E,F,G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Gastro enteritis with nausea, vomiting, headache, fatigue, dryness of skin, mouth and throat, paralysis of muscle, double vision, and respiratory failure leading to death.    Incubation Period - 8-24 h.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Microscopic examination, Cultural techniques and animal inoculation.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Adequate heating at 100°C for 10-20 min., hygienic measures during production and rapid chilling, after production, rejection of </a:t>
                      </a:r>
                      <a:r>
                        <a:rPr lang="en-US" sz="1800" b="1" dirty="0" err="1">
                          <a:effectLst/>
                        </a:rPr>
                        <a:t>buldged</a:t>
                      </a:r>
                      <a:r>
                        <a:rPr lang="en-US" sz="1800" b="1" dirty="0">
                          <a:effectLst/>
                        </a:rPr>
                        <a:t> cans and spoiled foods.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3823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30574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507098"/>
              </p:ext>
            </p:extLst>
          </p:nvPr>
        </p:nvGraphicFramePr>
        <p:xfrm>
          <a:off x="565608" y="1941922"/>
          <a:ext cx="11255604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7204">
                  <a:extLst>
                    <a:ext uri="{9D8B030D-6E8A-4147-A177-3AD203B41FA5}">
                      <a16:colId xmlns:a16="http://schemas.microsoft.com/office/drawing/2014/main" val="1610306069"/>
                    </a:ext>
                  </a:extLst>
                </a:gridCol>
                <a:gridCol w="1885361">
                  <a:extLst>
                    <a:ext uri="{9D8B030D-6E8A-4147-A177-3AD203B41FA5}">
                      <a16:colId xmlns:a16="http://schemas.microsoft.com/office/drawing/2014/main" val="72541825"/>
                    </a:ext>
                  </a:extLst>
                </a:gridCol>
                <a:gridCol w="2498103">
                  <a:extLst>
                    <a:ext uri="{9D8B030D-6E8A-4147-A177-3AD203B41FA5}">
                      <a16:colId xmlns:a16="http://schemas.microsoft.com/office/drawing/2014/main" val="3127366376"/>
                    </a:ext>
                  </a:extLst>
                </a:gridCol>
                <a:gridCol w="2667786">
                  <a:extLst>
                    <a:ext uri="{9D8B030D-6E8A-4147-A177-3AD203B41FA5}">
                      <a16:colId xmlns:a16="http://schemas.microsoft.com/office/drawing/2014/main" val="386764623"/>
                    </a:ext>
                  </a:extLst>
                </a:gridCol>
                <a:gridCol w="3007150">
                  <a:extLst>
                    <a:ext uri="{9D8B030D-6E8A-4147-A177-3AD203B41FA5}">
                      <a16:colId xmlns:a16="http://schemas.microsoft.com/office/drawing/2014/main" val="4117289624"/>
                    </a:ext>
                  </a:extLst>
                </a:gridCol>
              </a:tblGrid>
              <a:tr h="22422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2. Cholera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>
                          <a:effectLst/>
                        </a:rPr>
                        <a:t>Vibrio </a:t>
                      </a:r>
                      <a:r>
                        <a:rPr lang="en-US" sz="1800" b="1" i="1" dirty="0" err="1">
                          <a:effectLst/>
                        </a:rPr>
                        <a:t>cholerae</a:t>
                      </a:r>
                      <a:endParaRPr lang="en-US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Contaminated water,  personal carriers and infected persons.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Enterotoxin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gastrointestinal problems associated with </a:t>
                      </a:r>
                      <a:r>
                        <a:rPr lang="en-US" sz="1800" b="1" dirty="0" err="1">
                          <a:effectLst/>
                        </a:rPr>
                        <a:t>diarrhoea</a:t>
                      </a:r>
                      <a:r>
                        <a:rPr lang="en-US" sz="1800" b="1" dirty="0">
                          <a:effectLst/>
                        </a:rPr>
                        <a:t>, vomiting, rice water stools, abdominal pain, thirst, dehydration symptoms leading to death.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I.P.  -  3 days. 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Isolation and Identification of organism,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Guinea pig inoculation.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Pasteurization of milk and milk products, water treatment, sanitary disposal of contaminated  materials and proper disinfection, Isolation of carriers and immunization.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8511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1202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2343925"/>
              </p:ext>
            </p:extLst>
          </p:nvPr>
        </p:nvGraphicFramePr>
        <p:xfrm>
          <a:off x="452487" y="2629694"/>
          <a:ext cx="11331019" cy="3566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3068">
                  <a:extLst>
                    <a:ext uri="{9D8B030D-6E8A-4147-A177-3AD203B41FA5}">
                      <a16:colId xmlns:a16="http://schemas.microsoft.com/office/drawing/2014/main" val="4026541377"/>
                    </a:ext>
                  </a:extLst>
                </a:gridCol>
                <a:gridCol w="2880020">
                  <a:extLst>
                    <a:ext uri="{9D8B030D-6E8A-4147-A177-3AD203B41FA5}">
                      <a16:colId xmlns:a16="http://schemas.microsoft.com/office/drawing/2014/main" val="898456312"/>
                    </a:ext>
                  </a:extLst>
                </a:gridCol>
                <a:gridCol w="2523318">
                  <a:extLst>
                    <a:ext uri="{9D8B030D-6E8A-4147-A177-3AD203B41FA5}">
                      <a16:colId xmlns:a16="http://schemas.microsoft.com/office/drawing/2014/main" val="3729328677"/>
                    </a:ext>
                  </a:extLst>
                </a:gridCol>
                <a:gridCol w="1916120">
                  <a:extLst>
                    <a:ext uri="{9D8B030D-6E8A-4147-A177-3AD203B41FA5}">
                      <a16:colId xmlns:a16="http://schemas.microsoft.com/office/drawing/2014/main" val="2307401324"/>
                    </a:ext>
                  </a:extLst>
                </a:gridCol>
                <a:gridCol w="2088493">
                  <a:extLst>
                    <a:ext uri="{9D8B030D-6E8A-4147-A177-3AD203B41FA5}">
                      <a16:colId xmlns:a16="http://schemas.microsoft.com/office/drawing/2014/main" val="21994672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3. </a:t>
                      </a:r>
                      <a:r>
                        <a:rPr lang="en-US" sz="1800" b="1" i="1" dirty="0">
                          <a:solidFill>
                            <a:srgbClr val="FF0000"/>
                          </a:solidFill>
                          <a:effectLst/>
                        </a:rPr>
                        <a:t>E. coli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poisoning 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800" b="1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>
                          <a:effectLst/>
                        </a:rPr>
                        <a:t>Escherichia coli </a:t>
                      </a:r>
                      <a:r>
                        <a:rPr lang="en-US" sz="1800" b="1" i="0" dirty="0">
                          <a:effectLst/>
                        </a:rPr>
                        <a:t>(ETEC)</a:t>
                      </a:r>
                      <a:endParaRPr lang="en-US" sz="1800" b="1" i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 err="1">
                          <a:effectLst/>
                        </a:rPr>
                        <a:t>Faecal</a:t>
                      </a:r>
                      <a:r>
                        <a:rPr lang="en-US" sz="1800" b="1" dirty="0">
                          <a:effectLst/>
                        </a:rPr>
                        <a:t> contamination,  milk handlers, Infected animals and contaminated environment.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Heat labile (LT) and Heat stable (ST) </a:t>
                      </a:r>
                      <a:r>
                        <a:rPr lang="en-US" sz="1800" b="1" dirty="0" err="1">
                          <a:effectLst/>
                        </a:rPr>
                        <a:t>entero</a:t>
                      </a:r>
                      <a:r>
                        <a:rPr lang="en-US" sz="1800" b="1" dirty="0">
                          <a:effectLst/>
                        </a:rPr>
                        <a:t> toxins.  LT toxin produce food poisoning which resembles those of cholera characterized by watery </a:t>
                      </a:r>
                      <a:r>
                        <a:rPr lang="en-US" sz="1800" b="1" dirty="0" err="1">
                          <a:effectLst/>
                        </a:rPr>
                        <a:t>diarrhoea</a:t>
                      </a:r>
                      <a:r>
                        <a:rPr lang="en-US" sz="1800" b="1" dirty="0">
                          <a:effectLst/>
                        </a:rPr>
                        <a:t>.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ST toxin produce symptoms like </a:t>
                      </a:r>
                      <a:r>
                        <a:rPr lang="en-US" sz="1800" b="1" dirty="0" err="1">
                          <a:effectLst/>
                        </a:rPr>
                        <a:t>diarrhoea</a:t>
                      </a:r>
                      <a:r>
                        <a:rPr lang="en-US" sz="1800" b="1" dirty="0">
                          <a:effectLst/>
                        </a:rPr>
                        <a:t>, with or without vomiting and fever.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I.P.  8-24 h.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Cultural techniques.  Animal inoculation for demonstration of toxin production.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Avoid water contamination  and proper treatment of water, good  personal hygiene and environmental hygiene.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6361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0610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117739"/>
              </p:ext>
            </p:extLst>
          </p:nvPr>
        </p:nvGraphicFramePr>
        <p:xfrm>
          <a:off x="292232" y="1690688"/>
          <a:ext cx="11481846" cy="3566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9116">
                  <a:extLst>
                    <a:ext uri="{9D8B030D-6E8A-4147-A177-3AD203B41FA5}">
                      <a16:colId xmlns:a16="http://schemas.microsoft.com/office/drawing/2014/main" val="1124854277"/>
                    </a:ext>
                  </a:extLst>
                </a:gridCol>
                <a:gridCol w="2498104">
                  <a:extLst>
                    <a:ext uri="{9D8B030D-6E8A-4147-A177-3AD203B41FA5}">
                      <a16:colId xmlns:a16="http://schemas.microsoft.com/office/drawing/2014/main" val="1465018746"/>
                    </a:ext>
                  </a:extLst>
                </a:gridCol>
                <a:gridCol w="3266707">
                  <a:extLst>
                    <a:ext uri="{9D8B030D-6E8A-4147-A177-3AD203B41FA5}">
                      <a16:colId xmlns:a16="http://schemas.microsoft.com/office/drawing/2014/main" val="2276182971"/>
                    </a:ext>
                  </a:extLst>
                </a:gridCol>
                <a:gridCol w="1941626">
                  <a:extLst>
                    <a:ext uri="{9D8B030D-6E8A-4147-A177-3AD203B41FA5}">
                      <a16:colId xmlns:a16="http://schemas.microsoft.com/office/drawing/2014/main" val="2856187239"/>
                    </a:ext>
                  </a:extLst>
                </a:gridCol>
                <a:gridCol w="2116293">
                  <a:extLst>
                    <a:ext uri="{9D8B030D-6E8A-4147-A177-3AD203B41FA5}">
                      <a16:colId xmlns:a16="http://schemas.microsoft.com/office/drawing/2014/main" val="3599501086"/>
                    </a:ext>
                  </a:extLst>
                </a:gridCol>
              </a:tblGrid>
              <a:tr h="240204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Staphylococcal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poisoning.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8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>
                          <a:effectLst/>
                        </a:rPr>
                        <a:t>Staphylococcus aureus</a:t>
                      </a:r>
                      <a:endParaRPr lang="en-US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Human handlers, since the organism is normally present in nose, skin, wounds, pimples and boils, </a:t>
                      </a:r>
                      <a:r>
                        <a:rPr lang="en-US" sz="1800" b="1" dirty="0" err="1">
                          <a:effectLst/>
                        </a:rPr>
                        <a:t>milch</a:t>
                      </a:r>
                      <a:r>
                        <a:rPr lang="en-US" sz="1800" b="1" dirty="0">
                          <a:effectLst/>
                        </a:rPr>
                        <a:t> animal harboring</a:t>
                      </a:r>
                      <a:r>
                        <a:rPr lang="en-US" sz="1800" b="1" baseline="0" dirty="0">
                          <a:effectLst/>
                        </a:rPr>
                        <a:t> </a:t>
                      </a:r>
                      <a:r>
                        <a:rPr lang="en-US" sz="1800" b="1" dirty="0">
                          <a:effectLst/>
                        </a:rPr>
                        <a:t>the organism in udder.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 err="1">
                          <a:effectLst/>
                        </a:rPr>
                        <a:t>Entero</a:t>
                      </a:r>
                      <a:r>
                        <a:rPr lang="en-US" sz="1800" b="1" dirty="0">
                          <a:effectLst/>
                        </a:rPr>
                        <a:t> toxins - A,B,C</a:t>
                      </a:r>
                      <a:r>
                        <a:rPr lang="en-US" sz="1800" b="1" baseline="-25000" dirty="0">
                          <a:effectLst/>
                        </a:rPr>
                        <a:t>1</a:t>
                      </a:r>
                      <a:r>
                        <a:rPr lang="en-US" sz="1800" b="1" dirty="0">
                          <a:effectLst/>
                        </a:rPr>
                        <a:t>, C</a:t>
                      </a:r>
                      <a:r>
                        <a:rPr lang="en-US" sz="1800" b="1" baseline="-25000" dirty="0">
                          <a:effectLst/>
                        </a:rPr>
                        <a:t>2</a:t>
                      </a:r>
                      <a:r>
                        <a:rPr lang="en-US" sz="1800" b="1" dirty="0">
                          <a:effectLst/>
                        </a:rPr>
                        <a:t>, C</a:t>
                      </a:r>
                      <a:r>
                        <a:rPr lang="en-US" sz="1800" b="1" baseline="-25000" dirty="0">
                          <a:effectLst/>
                        </a:rPr>
                        <a:t>3</a:t>
                      </a:r>
                      <a:r>
                        <a:rPr lang="en-US" sz="1800" b="1" dirty="0">
                          <a:effectLst/>
                        </a:rPr>
                        <a:t>, D, E and F.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Food poisoning characterized by nausea, vomiting, abdominal  cramps, </a:t>
                      </a:r>
                      <a:r>
                        <a:rPr lang="en-US" sz="1800" b="1" dirty="0" err="1">
                          <a:effectLst/>
                        </a:rPr>
                        <a:t>diarrhoea</a:t>
                      </a:r>
                      <a:r>
                        <a:rPr lang="en-US" sz="1800" b="1" dirty="0">
                          <a:effectLst/>
                        </a:rPr>
                        <a:t>, sweating, headache and prostration.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I.P. - 1-6 h. 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Signs and symptoms, culture techniques, demonstration of toxins by animal inoculation, serological methods, coagulase test and thermonuclease test. 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Adequate heating  of milk immediately to avoid toxins production, adequate cooling immediately after production, health education and </a:t>
                      </a:r>
                      <a:r>
                        <a:rPr lang="en-US" sz="1800" b="1" dirty="0" err="1">
                          <a:effectLst/>
                        </a:rPr>
                        <a:t>applicati</a:t>
                      </a:r>
                      <a:r>
                        <a:rPr lang="en-US" sz="1800" b="1">
                          <a:effectLst/>
                        </a:rPr>
                        <a:t> on </a:t>
                      </a:r>
                      <a:r>
                        <a:rPr lang="en-US" sz="1800" b="1" dirty="0">
                          <a:effectLst/>
                        </a:rPr>
                        <a:t>of better personal hygiene in handling milk and milk products. 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3300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739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207822"/>
              </p:ext>
            </p:extLst>
          </p:nvPr>
        </p:nvGraphicFramePr>
        <p:xfrm>
          <a:off x="339366" y="1857081"/>
          <a:ext cx="11670382" cy="43457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6824">
                  <a:extLst>
                    <a:ext uri="{9D8B030D-6E8A-4147-A177-3AD203B41FA5}">
                      <a16:colId xmlns:a16="http://schemas.microsoft.com/office/drawing/2014/main" val="831939914"/>
                    </a:ext>
                  </a:extLst>
                </a:gridCol>
                <a:gridCol w="1423447">
                  <a:extLst>
                    <a:ext uri="{9D8B030D-6E8A-4147-A177-3AD203B41FA5}">
                      <a16:colId xmlns:a16="http://schemas.microsoft.com/office/drawing/2014/main" val="2831057679"/>
                    </a:ext>
                  </a:extLst>
                </a:gridCol>
                <a:gridCol w="4425561">
                  <a:extLst>
                    <a:ext uri="{9D8B030D-6E8A-4147-A177-3AD203B41FA5}">
                      <a16:colId xmlns:a16="http://schemas.microsoft.com/office/drawing/2014/main" val="3725053337"/>
                    </a:ext>
                  </a:extLst>
                </a:gridCol>
                <a:gridCol w="1973507">
                  <a:extLst>
                    <a:ext uri="{9D8B030D-6E8A-4147-A177-3AD203B41FA5}">
                      <a16:colId xmlns:a16="http://schemas.microsoft.com/office/drawing/2014/main" val="2984997315"/>
                    </a:ext>
                  </a:extLst>
                </a:gridCol>
                <a:gridCol w="2151043">
                  <a:extLst>
                    <a:ext uri="{9D8B030D-6E8A-4147-A177-3AD203B41FA5}">
                      <a16:colId xmlns:a16="http://schemas.microsoft.com/office/drawing/2014/main" val="1257060015"/>
                    </a:ext>
                  </a:extLst>
                </a:gridCol>
              </a:tblGrid>
              <a:tr h="434575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Fungal intoxication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1.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effectLst/>
                        </a:rPr>
                        <a:t>Aflatoxicosis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>
                          <a:effectLst/>
                        </a:rPr>
                        <a:t>Aspergillus </a:t>
                      </a:r>
                      <a:r>
                        <a:rPr lang="en-US" sz="1800" b="1" i="1" dirty="0" err="1">
                          <a:effectLst/>
                        </a:rPr>
                        <a:t>flavus</a:t>
                      </a:r>
                      <a:endParaRPr lang="en-US" sz="1800" b="1" i="1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>
                          <a:effectLst/>
                        </a:rPr>
                        <a:t>A. </a:t>
                      </a:r>
                      <a:r>
                        <a:rPr lang="en-US" sz="1800" b="1" i="1" dirty="0" err="1">
                          <a:effectLst/>
                        </a:rPr>
                        <a:t>parasiticus</a:t>
                      </a:r>
                      <a:r>
                        <a:rPr lang="en-US" sz="1800" b="1" i="1" dirty="0">
                          <a:effectLst/>
                        </a:rPr>
                        <a:t> </a:t>
                      </a:r>
                      <a:endParaRPr lang="en-US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800" b="1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800" b="1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800" b="1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800" b="1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Contaminated environment, contaminated foods.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800" b="1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800" b="1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800" b="1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800" b="1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Aflatoxin - B</a:t>
                      </a:r>
                      <a:r>
                        <a:rPr lang="en-US" sz="1800" b="1" baseline="-25000" dirty="0">
                          <a:effectLst/>
                        </a:rPr>
                        <a:t>1</a:t>
                      </a:r>
                      <a:r>
                        <a:rPr lang="en-US" sz="1800" b="1" dirty="0">
                          <a:effectLst/>
                        </a:rPr>
                        <a:t>, B</a:t>
                      </a:r>
                      <a:r>
                        <a:rPr lang="en-US" sz="1800" b="1" baseline="-25000" dirty="0">
                          <a:effectLst/>
                        </a:rPr>
                        <a:t>2</a:t>
                      </a:r>
                      <a:r>
                        <a:rPr lang="en-US" sz="1800" b="1" dirty="0">
                          <a:effectLst/>
                        </a:rPr>
                        <a:t>, B</a:t>
                      </a:r>
                      <a:r>
                        <a:rPr lang="en-US" sz="1800" b="1" baseline="-25000" dirty="0">
                          <a:effectLst/>
                        </a:rPr>
                        <a:t>2</a:t>
                      </a:r>
                      <a:r>
                        <a:rPr lang="en-US" sz="1800" b="1" dirty="0">
                          <a:effectLst/>
                        </a:rPr>
                        <a:t>a, M</a:t>
                      </a:r>
                      <a:r>
                        <a:rPr lang="en-US" sz="1800" b="1" baseline="-25000" dirty="0">
                          <a:effectLst/>
                        </a:rPr>
                        <a:t>1</a:t>
                      </a:r>
                      <a:r>
                        <a:rPr lang="en-US" sz="1800" b="1" dirty="0">
                          <a:effectLst/>
                        </a:rPr>
                        <a:t>, M</a:t>
                      </a:r>
                      <a:r>
                        <a:rPr lang="en-US" sz="1800" b="1" baseline="-25000" dirty="0">
                          <a:effectLst/>
                        </a:rPr>
                        <a:t>2</a:t>
                      </a:r>
                      <a:r>
                        <a:rPr lang="en-US" sz="1800" b="1" dirty="0">
                          <a:effectLst/>
                        </a:rPr>
                        <a:t>, G</a:t>
                      </a:r>
                      <a:r>
                        <a:rPr lang="en-US" sz="1800" b="1" baseline="-25000" dirty="0">
                          <a:effectLst/>
                        </a:rPr>
                        <a:t>1</a:t>
                      </a:r>
                      <a:r>
                        <a:rPr lang="en-US" sz="1800" b="1" dirty="0">
                          <a:effectLst/>
                        </a:rPr>
                        <a:t>, G</a:t>
                      </a:r>
                      <a:r>
                        <a:rPr lang="en-US" sz="1800" b="1" baseline="-25000" dirty="0">
                          <a:effectLst/>
                        </a:rPr>
                        <a:t>2</a:t>
                      </a:r>
                      <a:r>
                        <a:rPr lang="en-US" sz="1800" b="1" dirty="0">
                          <a:effectLst/>
                        </a:rPr>
                        <a:t> and G</a:t>
                      </a:r>
                      <a:r>
                        <a:rPr lang="en-US" sz="1800" b="1" baseline="-25000" dirty="0">
                          <a:effectLst/>
                        </a:rPr>
                        <a:t>2</a:t>
                      </a:r>
                      <a:r>
                        <a:rPr lang="en-US" sz="1800" b="1" dirty="0">
                          <a:effectLst/>
                        </a:rPr>
                        <a:t> a.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800" b="1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Liver hyperplasia, tissue </a:t>
                      </a:r>
                      <a:r>
                        <a:rPr lang="en-US" sz="1800" b="1" dirty="0" err="1">
                          <a:effectLst/>
                        </a:rPr>
                        <a:t>haemorrhage</a:t>
                      </a:r>
                      <a:r>
                        <a:rPr lang="en-US" sz="1800" b="1" dirty="0">
                          <a:effectLst/>
                        </a:rPr>
                        <a:t>,  anorexia, hepatitis and finally death in animal. 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800" b="1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The vital organs like spleen, pancreas and kidney may also be involved in </a:t>
                      </a:r>
                      <a:r>
                        <a:rPr lang="en-US" sz="1800" b="1" dirty="0" err="1">
                          <a:effectLst/>
                        </a:rPr>
                        <a:t>aflatoxicosis</a:t>
                      </a:r>
                      <a:r>
                        <a:rPr lang="en-US" sz="1800" b="1" dirty="0">
                          <a:effectLst/>
                        </a:rPr>
                        <a:t>. 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800" b="1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800" b="1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800" b="1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800" b="1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Animal inoculation, serological tests like  precipitation and ELISA,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radiological examination   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800" b="1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800" b="1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800" b="1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800" b="1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Prevent contamination of milk and products, proper storage of food products to avoid fungal growth, </a:t>
                      </a:r>
                      <a:r>
                        <a:rPr lang="en-US" sz="1800" b="1" dirty="0" err="1">
                          <a:effectLst/>
                        </a:rPr>
                        <a:t>detoxication</a:t>
                      </a:r>
                      <a:r>
                        <a:rPr lang="en-US" sz="1800" b="1" dirty="0">
                          <a:effectLst/>
                        </a:rPr>
                        <a:t> of aflatoxins by physical chemical and biological agents. 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8245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299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algn="just"/>
            <a:r>
              <a:rPr lang="en-US" dirty="0"/>
              <a:t>Some other mycotoxins include </a:t>
            </a:r>
            <a:r>
              <a:rPr lang="en-US" dirty="0" err="1">
                <a:solidFill>
                  <a:srgbClr val="FF0000"/>
                </a:solidFill>
              </a:rPr>
              <a:t>ochratoxin</a:t>
            </a:r>
            <a:r>
              <a:rPr lang="en-US" dirty="0"/>
              <a:t> produced by </a:t>
            </a:r>
            <a:r>
              <a:rPr lang="en-US" i="1" dirty="0"/>
              <a:t>Aspergillus </a:t>
            </a:r>
            <a:r>
              <a:rPr lang="en-US" i="1" dirty="0" err="1"/>
              <a:t>ochraceus</a:t>
            </a:r>
            <a:r>
              <a:rPr lang="en-US" dirty="0"/>
              <a:t>, </a:t>
            </a:r>
            <a:r>
              <a:rPr lang="en-US" i="1" dirty="0" err="1"/>
              <a:t>Penicillium</a:t>
            </a:r>
            <a:r>
              <a:rPr lang="en-US" i="1" dirty="0"/>
              <a:t> </a:t>
            </a:r>
            <a:r>
              <a:rPr lang="en-US" dirty="0" err="1"/>
              <a:t>viridicatum</a:t>
            </a:r>
            <a:r>
              <a:rPr lang="en-US" dirty="0"/>
              <a:t> </a:t>
            </a:r>
          </a:p>
          <a:p>
            <a:pPr algn="just"/>
            <a:endParaRPr lang="en-US" dirty="0"/>
          </a:p>
          <a:p>
            <a:pPr algn="just"/>
            <a:r>
              <a:rPr lang="en-US" dirty="0" err="1"/>
              <a:t>Fusaro</a:t>
            </a:r>
            <a:r>
              <a:rPr lang="en-US" dirty="0"/>
              <a:t> toxin T-2 produced by </a:t>
            </a:r>
            <a:r>
              <a:rPr lang="en-US" dirty="0" err="1"/>
              <a:t>Fusarium</a:t>
            </a:r>
            <a:r>
              <a:rPr lang="en-US" dirty="0"/>
              <a:t> species of fungi</a:t>
            </a:r>
          </a:p>
          <a:p>
            <a:pPr algn="just"/>
            <a:endParaRPr lang="en-US" dirty="0"/>
          </a:p>
          <a:p>
            <a:pPr algn="just"/>
            <a:r>
              <a:rPr lang="en-US" dirty="0" err="1"/>
              <a:t>Citreo</a:t>
            </a:r>
            <a:r>
              <a:rPr lang="en-US" dirty="0"/>
              <a:t> </a:t>
            </a:r>
            <a:r>
              <a:rPr lang="en-US" dirty="0" err="1"/>
              <a:t>viridin</a:t>
            </a:r>
            <a:r>
              <a:rPr lang="en-US" dirty="0"/>
              <a:t>, </a:t>
            </a:r>
            <a:r>
              <a:rPr lang="en-US" dirty="0" err="1"/>
              <a:t>citrinin</a:t>
            </a:r>
            <a:r>
              <a:rPr lang="en-US" dirty="0"/>
              <a:t>, Luteoskyrin </a:t>
            </a:r>
            <a:r>
              <a:rPr lang="en-US" dirty="0" err="1"/>
              <a:t>penicillic</a:t>
            </a:r>
            <a:r>
              <a:rPr lang="en-US" dirty="0"/>
              <a:t> acid, </a:t>
            </a:r>
            <a:r>
              <a:rPr lang="en-US" dirty="0" err="1"/>
              <a:t>cyclo</a:t>
            </a:r>
            <a:r>
              <a:rPr lang="en-US" dirty="0"/>
              <a:t> </a:t>
            </a:r>
            <a:r>
              <a:rPr lang="en-US" dirty="0" err="1"/>
              <a:t>piazonic</a:t>
            </a:r>
            <a:r>
              <a:rPr lang="en-US" dirty="0"/>
              <a:t> acid, </a:t>
            </a:r>
            <a:r>
              <a:rPr lang="en-US" dirty="0" err="1"/>
              <a:t>roquefortin</a:t>
            </a:r>
            <a:r>
              <a:rPr lang="en-US" dirty="0"/>
              <a:t>, </a:t>
            </a:r>
            <a:r>
              <a:rPr lang="en-US" dirty="0" err="1"/>
              <a:t>camembertin</a:t>
            </a:r>
            <a:r>
              <a:rPr lang="en-US" dirty="0"/>
              <a:t>, </a:t>
            </a:r>
            <a:r>
              <a:rPr lang="en-US" dirty="0" err="1"/>
              <a:t>rubratoxin</a:t>
            </a:r>
            <a:r>
              <a:rPr lang="en-US" dirty="0"/>
              <a:t> etc. produced by </a:t>
            </a:r>
            <a:r>
              <a:rPr lang="en-US" i="1" dirty="0" err="1"/>
              <a:t>Penicillium</a:t>
            </a:r>
            <a:r>
              <a:rPr lang="en-US" i="1" dirty="0"/>
              <a:t> </a:t>
            </a:r>
            <a:r>
              <a:rPr lang="en-US" dirty="0"/>
              <a:t>species of fungi.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600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val 2"/>
          <p:cNvSpPr>
            <a:spLocks noChangeArrowheads="1"/>
          </p:cNvSpPr>
          <p:nvPr/>
        </p:nvSpPr>
        <p:spPr bwMode="auto">
          <a:xfrm>
            <a:off x="1676400" y="990600"/>
            <a:ext cx="2514600" cy="3810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en-US" b="1">
                <a:latin typeface="Garamond" panose="02020404030301010803" pitchFamily="18" charset="0"/>
              </a:rPr>
              <a:t>Reservoir of  Pathogen</a:t>
            </a:r>
          </a:p>
        </p:txBody>
      </p:sp>
      <p:sp>
        <p:nvSpPr>
          <p:cNvPr id="37891" name="Oval 3"/>
          <p:cNvSpPr>
            <a:spLocks noChangeArrowheads="1"/>
          </p:cNvSpPr>
          <p:nvPr/>
        </p:nvSpPr>
        <p:spPr bwMode="auto">
          <a:xfrm>
            <a:off x="4953000" y="990600"/>
            <a:ext cx="2362200" cy="3810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en-US" b="1">
                <a:latin typeface="Garamond" panose="02020404030301010803" pitchFamily="18" charset="0"/>
              </a:rPr>
              <a:t>Contamination of food</a:t>
            </a:r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8001000" y="914400"/>
            <a:ext cx="2667000" cy="5334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en-US" altLang="en-US" b="1">
              <a:latin typeface="Garamond" panose="02020404030301010803" pitchFamily="18" charset="0"/>
            </a:endParaRPr>
          </a:p>
          <a:p>
            <a:pPr algn="ctr"/>
            <a:r>
              <a:rPr lang="en-US" altLang="en-US" b="1">
                <a:latin typeface="Garamond" panose="02020404030301010803" pitchFamily="18" charset="0"/>
              </a:rPr>
              <a:t>Viral or Parasitic</a:t>
            </a:r>
          </a:p>
          <a:p>
            <a:pPr algn="ctr"/>
            <a:r>
              <a:rPr lang="en-US" altLang="en-US" b="1">
                <a:latin typeface="Garamond" panose="02020404030301010803" pitchFamily="18" charset="0"/>
              </a:rPr>
              <a:t> infection</a:t>
            </a:r>
          </a:p>
          <a:p>
            <a:pPr algn="ctr"/>
            <a:endParaRPr lang="en-US" altLang="en-US" b="1">
              <a:latin typeface="Garamond" panose="02020404030301010803" pitchFamily="18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4267200" y="1752600"/>
            <a:ext cx="4343400" cy="762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en-US" altLang="en-US" b="1">
              <a:latin typeface="Garamond" panose="02020404030301010803" pitchFamily="18" charset="0"/>
            </a:endParaRPr>
          </a:p>
          <a:p>
            <a:pPr algn="ctr"/>
            <a:r>
              <a:rPr lang="en-US" altLang="en-US" b="1">
                <a:latin typeface="Garamond" panose="02020404030301010803" pitchFamily="18" charset="0"/>
              </a:rPr>
              <a:t>Growth of  pathogenic bacteria</a:t>
            </a:r>
          </a:p>
          <a:p>
            <a:pPr algn="ctr"/>
            <a:endParaRPr lang="en-US" altLang="en-US" b="1">
              <a:latin typeface="Garamond" panose="02020404030301010803" pitchFamily="18" charset="0"/>
            </a:endParaRPr>
          </a:p>
        </p:txBody>
      </p:sp>
      <p:sp>
        <p:nvSpPr>
          <p:cNvPr id="37894" name="Oval 6"/>
          <p:cNvSpPr>
            <a:spLocks noChangeArrowheads="1"/>
          </p:cNvSpPr>
          <p:nvPr/>
        </p:nvSpPr>
        <p:spPr bwMode="auto">
          <a:xfrm>
            <a:off x="3352800" y="4572000"/>
            <a:ext cx="2133600" cy="6858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en-US" b="1">
                <a:latin typeface="Garamond" panose="02020404030301010803" pitchFamily="18" charset="0"/>
              </a:rPr>
              <a:t>Infection</a:t>
            </a:r>
          </a:p>
        </p:txBody>
      </p:sp>
      <p:sp>
        <p:nvSpPr>
          <p:cNvPr id="37895" name="Oval 7"/>
          <p:cNvSpPr>
            <a:spLocks noChangeArrowheads="1"/>
          </p:cNvSpPr>
          <p:nvPr/>
        </p:nvSpPr>
        <p:spPr bwMode="auto">
          <a:xfrm>
            <a:off x="7543800" y="4495800"/>
            <a:ext cx="1981200" cy="6858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en-US" b="1">
                <a:latin typeface="Garamond" panose="02020404030301010803" pitchFamily="18" charset="0"/>
              </a:rPr>
              <a:t>Intoxication</a:t>
            </a:r>
          </a:p>
        </p:txBody>
      </p:sp>
      <p:sp>
        <p:nvSpPr>
          <p:cNvPr id="37896" name="Oval 8"/>
          <p:cNvSpPr>
            <a:spLocks noChangeArrowheads="1"/>
          </p:cNvSpPr>
          <p:nvPr/>
        </p:nvSpPr>
        <p:spPr bwMode="auto">
          <a:xfrm>
            <a:off x="4953000" y="5791200"/>
            <a:ext cx="1905000" cy="6858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en-US" b="1">
                <a:latin typeface="Garamond" panose="02020404030301010803" pitchFamily="18" charset="0"/>
              </a:rPr>
              <a:t>Toxicoinfection</a:t>
            </a:r>
          </a:p>
        </p:txBody>
      </p:sp>
      <p:sp>
        <p:nvSpPr>
          <p:cNvPr id="37897" name="Oval 9"/>
          <p:cNvSpPr>
            <a:spLocks noChangeArrowheads="1"/>
          </p:cNvSpPr>
          <p:nvPr/>
        </p:nvSpPr>
        <p:spPr bwMode="auto">
          <a:xfrm>
            <a:off x="3200400" y="3200400"/>
            <a:ext cx="2362200" cy="6096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en-US" b="1">
                <a:latin typeface="Garamond" panose="02020404030301010803" pitchFamily="18" charset="0"/>
              </a:rPr>
              <a:t>Food+ Live cells</a:t>
            </a:r>
          </a:p>
        </p:txBody>
      </p:sp>
      <p:sp>
        <p:nvSpPr>
          <p:cNvPr id="37898" name="Oval 10"/>
          <p:cNvSpPr>
            <a:spLocks noChangeArrowheads="1"/>
          </p:cNvSpPr>
          <p:nvPr/>
        </p:nvSpPr>
        <p:spPr bwMode="auto">
          <a:xfrm>
            <a:off x="6629400" y="3200400"/>
            <a:ext cx="2438400" cy="6096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en-US" b="1">
                <a:latin typeface="Garamond" panose="02020404030301010803" pitchFamily="18" charset="0"/>
              </a:rPr>
              <a:t>Food +Toxin</a:t>
            </a:r>
          </a:p>
        </p:txBody>
      </p:sp>
      <p:sp>
        <p:nvSpPr>
          <p:cNvPr id="37899" name="AutoShape 11"/>
          <p:cNvSpPr>
            <a:spLocks noChangeArrowheads="1"/>
          </p:cNvSpPr>
          <p:nvPr/>
        </p:nvSpPr>
        <p:spPr bwMode="auto">
          <a:xfrm>
            <a:off x="4191000" y="1066801"/>
            <a:ext cx="762000" cy="257175"/>
          </a:xfrm>
          <a:prstGeom prst="rightArrow">
            <a:avLst>
              <a:gd name="adj1" fmla="val 50000"/>
              <a:gd name="adj2" fmla="val 7407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AutoShape 12"/>
          <p:cNvSpPr>
            <a:spLocks noChangeArrowheads="1"/>
          </p:cNvSpPr>
          <p:nvPr/>
        </p:nvSpPr>
        <p:spPr bwMode="auto">
          <a:xfrm>
            <a:off x="7315200" y="1066800"/>
            <a:ext cx="685800" cy="228600"/>
          </a:xfrm>
          <a:prstGeom prst="rightArrow">
            <a:avLst>
              <a:gd name="adj1" fmla="val 44444"/>
              <a:gd name="adj2" fmla="val 1058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AutoShape 13"/>
          <p:cNvSpPr>
            <a:spLocks noChangeArrowheads="1"/>
          </p:cNvSpPr>
          <p:nvPr/>
        </p:nvSpPr>
        <p:spPr bwMode="auto">
          <a:xfrm>
            <a:off x="5867401" y="1371600"/>
            <a:ext cx="485775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7902" name="AutoShape 14"/>
          <p:cNvSpPr>
            <a:spLocks noChangeArrowheads="1"/>
          </p:cNvSpPr>
          <p:nvPr/>
        </p:nvSpPr>
        <p:spPr bwMode="auto">
          <a:xfrm>
            <a:off x="8229601" y="2514600"/>
            <a:ext cx="485775" cy="685800"/>
          </a:xfrm>
          <a:prstGeom prst="downArrow">
            <a:avLst>
              <a:gd name="adj1" fmla="val 50000"/>
              <a:gd name="adj2" fmla="val 352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7903" name="AutoShape 15"/>
          <p:cNvSpPr>
            <a:spLocks noChangeArrowheads="1"/>
          </p:cNvSpPr>
          <p:nvPr/>
        </p:nvSpPr>
        <p:spPr bwMode="auto">
          <a:xfrm>
            <a:off x="7924801" y="3810000"/>
            <a:ext cx="485775" cy="685800"/>
          </a:xfrm>
          <a:prstGeom prst="downArrow">
            <a:avLst>
              <a:gd name="adj1" fmla="val 50000"/>
              <a:gd name="adj2" fmla="val 352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7904" name="AutoShape 16"/>
          <p:cNvSpPr>
            <a:spLocks noChangeArrowheads="1"/>
          </p:cNvSpPr>
          <p:nvPr/>
        </p:nvSpPr>
        <p:spPr bwMode="auto">
          <a:xfrm>
            <a:off x="4038601" y="3810000"/>
            <a:ext cx="485775" cy="762000"/>
          </a:xfrm>
          <a:prstGeom prst="downArrow">
            <a:avLst>
              <a:gd name="adj1" fmla="val 50000"/>
              <a:gd name="adj2" fmla="val 392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7905" name="AutoShape 17"/>
          <p:cNvSpPr>
            <a:spLocks noChangeArrowheads="1"/>
          </p:cNvSpPr>
          <p:nvPr/>
        </p:nvSpPr>
        <p:spPr bwMode="auto">
          <a:xfrm>
            <a:off x="4114801" y="2514600"/>
            <a:ext cx="485775" cy="685800"/>
          </a:xfrm>
          <a:prstGeom prst="downArrow">
            <a:avLst>
              <a:gd name="adj1" fmla="val 50000"/>
              <a:gd name="adj2" fmla="val 352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7906" name="Oval 18"/>
          <p:cNvSpPr>
            <a:spLocks noChangeArrowheads="1"/>
          </p:cNvSpPr>
          <p:nvPr/>
        </p:nvSpPr>
        <p:spPr bwMode="auto">
          <a:xfrm>
            <a:off x="1981200" y="5791200"/>
            <a:ext cx="1905000" cy="6858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en-US" b="1">
                <a:latin typeface="Garamond" panose="02020404030301010803" pitchFamily="18" charset="0"/>
              </a:rPr>
              <a:t>Invasive Infection</a:t>
            </a:r>
          </a:p>
        </p:txBody>
      </p:sp>
      <p:sp>
        <p:nvSpPr>
          <p:cNvPr id="37907" name="AutoShape 19"/>
          <p:cNvSpPr>
            <a:spLocks noChangeArrowheads="1"/>
          </p:cNvSpPr>
          <p:nvPr/>
        </p:nvSpPr>
        <p:spPr bwMode="auto">
          <a:xfrm rot="19667750">
            <a:off x="5514976" y="4760913"/>
            <a:ext cx="371475" cy="1192212"/>
          </a:xfrm>
          <a:prstGeom prst="curvedLeftArrow">
            <a:avLst>
              <a:gd name="adj1" fmla="val 64188"/>
              <a:gd name="adj2" fmla="val 12837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8" name="AutoShape 20"/>
          <p:cNvSpPr>
            <a:spLocks noChangeArrowheads="1"/>
          </p:cNvSpPr>
          <p:nvPr/>
        </p:nvSpPr>
        <p:spPr bwMode="auto">
          <a:xfrm rot="1702899">
            <a:off x="2798763" y="4760914"/>
            <a:ext cx="488950" cy="1209675"/>
          </a:xfrm>
          <a:prstGeom prst="curvedRightArrow">
            <a:avLst>
              <a:gd name="adj1" fmla="val 49481"/>
              <a:gd name="adj2" fmla="val 9896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1524000" y="0"/>
            <a:ext cx="9144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solidFill>
                  <a:srgbClr val="800000"/>
                </a:solidFill>
                <a:latin typeface="Tahoma" panose="020B0604030504040204" pitchFamily="34" charset="0"/>
              </a:rPr>
              <a:t>EVENTS OF FOOD BORNE DISEASES</a:t>
            </a:r>
          </a:p>
        </p:txBody>
      </p:sp>
      <p:sp>
        <p:nvSpPr>
          <p:cNvPr id="37910" name="Oval 22"/>
          <p:cNvSpPr>
            <a:spLocks noChangeArrowheads="1"/>
          </p:cNvSpPr>
          <p:nvPr/>
        </p:nvSpPr>
        <p:spPr bwMode="auto">
          <a:xfrm>
            <a:off x="9067800" y="3276600"/>
            <a:ext cx="1371600" cy="6096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en-US" b="1">
                <a:latin typeface="Tahoma" panose="020B0604030504040204" pitchFamily="34" charset="0"/>
              </a:rPr>
              <a:t>Mycotoxin</a:t>
            </a:r>
          </a:p>
        </p:txBody>
      </p:sp>
    </p:spTree>
    <p:extLst>
      <p:ext uri="{BB962C8B-B14F-4D97-AF65-F5344CB8AC3E}">
        <p14:creationId xmlns:p14="http://schemas.microsoft.com/office/powerpoint/2010/main" val="2503530403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645" y="1825625"/>
            <a:ext cx="11698664" cy="4351338"/>
          </a:xfrm>
        </p:spPr>
        <p:txBody>
          <a:bodyPr/>
          <a:lstStyle/>
          <a:p>
            <a:pPr algn="just"/>
            <a:r>
              <a:rPr lang="en-US" dirty="0"/>
              <a:t>The Milk borne  infections of </a:t>
            </a:r>
            <a:r>
              <a:rPr lang="en-US" dirty="0">
                <a:solidFill>
                  <a:srgbClr val="FF0000"/>
                </a:solidFill>
              </a:rPr>
              <a:t>uncertain pathogenesis </a:t>
            </a:r>
            <a:r>
              <a:rPr lang="en-US" dirty="0"/>
              <a:t>include bacterial  infections  by </a:t>
            </a:r>
            <a:r>
              <a:rPr lang="en-US" i="1" dirty="0"/>
              <a:t>Aeromonas </a:t>
            </a:r>
            <a:r>
              <a:rPr lang="en-US" i="1" dirty="0" err="1"/>
              <a:t>hydrophila</a:t>
            </a:r>
            <a:r>
              <a:rPr lang="en-US" dirty="0"/>
              <a:t>,  </a:t>
            </a:r>
            <a:r>
              <a:rPr lang="en-US" i="1" dirty="0" err="1"/>
              <a:t>Citrobacter</a:t>
            </a:r>
            <a:r>
              <a:rPr lang="en-US" i="1" dirty="0"/>
              <a:t> </a:t>
            </a:r>
            <a:r>
              <a:rPr lang="en-US" i="1" dirty="0" err="1"/>
              <a:t>freundii</a:t>
            </a:r>
            <a:r>
              <a:rPr lang="en-US" dirty="0"/>
              <a:t>,  </a:t>
            </a:r>
            <a:r>
              <a:rPr lang="en-US" i="1" dirty="0"/>
              <a:t>Proteus vulgaris</a:t>
            </a:r>
            <a:r>
              <a:rPr lang="en-US" dirty="0"/>
              <a:t> and  </a:t>
            </a:r>
            <a:r>
              <a:rPr lang="en-US" i="1" dirty="0" err="1"/>
              <a:t>Klebsiella</a:t>
            </a:r>
            <a:r>
              <a:rPr lang="en-US" i="1" dirty="0"/>
              <a:t> </a:t>
            </a:r>
            <a:r>
              <a:rPr lang="en-US" i="1" dirty="0" err="1"/>
              <a:t>pneumoniae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protozoan infection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by  </a:t>
            </a:r>
            <a:r>
              <a:rPr lang="en-US" i="1" dirty="0">
                <a:solidFill>
                  <a:srgbClr val="FF0000"/>
                </a:solidFill>
              </a:rPr>
              <a:t>Toxoplasma   </a:t>
            </a:r>
            <a:r>
              <a:rPr lang="en-US" i="1" dirty="0" err="1">
                <a:solidFill>
                  <a:srgbClr val="FF0000"/>
                </a:solidFill>
              </a:rPr>
              <a:t>gondii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0703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792" y="1825625"/>
            <a:ext cx="11566688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/>
              <a:t>Food infection.</a:t>
            </a:r>
            <a:r>
              <a:rPr lang="en-US" dirty="0"/>
              <a:t> The ingestion of viable pathogenic bacteria </a:t>
            </a:r>
            <a:r>
              <a:rPr lang="en-US" dirty="0" err="1"/>
              <a:t>alongwith</a:t>
            </a:r>
            <a:r>
              <a:rPr lang="en-US" dirty="0"/>
              <a:t> the food leads to their </a:t>
            </a:r>
            <a:r>
              <a:rPr lang="en-US" dirty="0" err="1"/>
              <a:t>lodgement</a:t>
            </a:r>
            <a:r>
              <a:rPr lang="en-US" dirty="0"/>
              <a:t> and establishment in consumers organ.  This is called as “Food infection”.</a:t>
            </a:r>
          </a:p>
          <a:p>
            <a:pPr algn="just"/>
            <a:r>
              <a:rPr lang="en-US" b="1" dirty="0"/>
              <a:t> </a:t>
            </a:r>
            <a:endParaRPr lang="en-US" dirty="0"/>
          </a:p>
          <a:p>
            <a:pPr algn="just"/>
            <a:r>
              <a:rPr lang="en-US" b="1" dirty="0"/>
              <a:t>Food intoxication. </a:t>
            </a:r>
            <a:r>
              <a:rPr lang="en-US" dirty="0"/>
              <a:t>Ingestion of toxins already produced by microorganisms in the food brings about poisoning syndromes in the consumers. This is called as “Food intoxication”.</a:t>
            </a:r>
          </a:p>
          <a:p>
            <a:pPr algn="just"/>
            <a:r>
              <a:rPr lang="en-US" dirty="0"/>
              <a:t> </a:t>
            </a:r>
          </a:p>
          <a:p>
            <a:pPr algn="just"/>
            <a:r>
              <a:rPr lang="en-US" b="1" dirty="0" err="1"/>
              <a:t>Toxi</a:t>
            </a:r>
            <a:r>
              <a:rPr lang="en-US" b="1" dirty="0"/>
              <a:t>-infection.</a:t>
            </a:r>
            <a:r>
              <a:rPr lang="en-US" dirty="0"/>
              <a:t> A certain group of organisms which can infect intestines when ingested </a:t>
            </a:r>
            <a:r>
              <a:rPr lang="en-US" dirty="0" err="1"/>
              <a:t>alongwith</a:t>
            </a:r>
            <a:r>
              <a:rPr lang="en-US" dirty="0"/>
              <a:t> the food and produce toxins in situ to bring about symptoms of poisoning.  This condition is called as “</a:t>
            </a:r>
            <a:r>
              <a:rPr lang="en-US" dirty="0" err="1"/>
              <a:t>toxi</a:t>
            </a:r>
            <a:r>
              <a:rPr lang="en-US" dirty="0"/>
              <a:t>-infection”.</a:t>
            </a:r>
          </a:p>
        </p:txBody>
      </p:sp>
    </p:spTree>
    <p:extLst>
      <p:ext uri="{BB962C8B-B14F-4D97-AF65-F5344CB8AC3E}">
        <p14:creationId xmlns:p14="http://schemas.microsoft.com/office/powerpoint/2010/main" val="17809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Oval 2"/>
          <p:cNvSpPr>
            <a:spLocks noChangeArrowheads="1"/>
          </p:cNvSpPr>
          <p:nvPr/>
        </p:nvSpPr>
        <p:spPr bwMode="auto">
          <a:xfrm>
            <a:off x="2362200" y="457200"/>
            <a:ext cx="2286000" cy="7620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en-US" sz="2000" b="1">
                <a:solidFill>
                  <a:srgbClr val="800000"/>
                </a:solidFill>
                <a:latin typeface="Garamond" panose="02020404030301010803" pitchFamily="18" charset="0"/>
              </a:rPr>
              <a:t>Invasive Infection</a:t>
            </a:r>
          </a:p>
        </p:txBody>
      </p:sp>
      <p:sp>
        <p:nvSpPr>
          <p:cNvPr id="35843" name="Oval 3"/>
          <p:cNvSpPr>
            <a:spLocks noChangeArrowheads="1"/>
          </p:cNvSpPr>
          <p:nvPr/>
        </p:nvSpPr>
        <p:spPr bwMode="auto">
          <a:xfrm>
            <a:off x="8153400" y="457200"/>
            <a:ext cx="2362200" cy="7620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en-US" sz="2000" b="1">
                <a:solidFill>
                  <a:srgbClr val="800000"/>
                </a:solidFill>
                <a:latin typeface="Garamond" panose="02020404030301010803" pitchFamily="18" charset="0"/>
              </a:rPr>
              <a:t>Intoxication</a:t>
            </a:r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5334000" y="457200"/>
            <a:ext cx="2133600" cy="7620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en-US" sz="2000" b="1">
                <a:solidFill>
                  <a:srgbClr val="800000"/>
                </a:solidFill>
                <a:latin typeface="Garamond" panose="02020404030301010803" pitchFamily="18" charset="0"/>
              </a:rPr>
              <a:t>Toxicoinfection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752600" y="2286000"/>
            <a:ext cx="2743200" cy="44196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FontTx/>
              <a:buChar char="o"/>
            </a:pPr>
            <a:r>
              <a:rPr lang="en-US" altLang="en-US" b="1" i="1">
                <a:latin typeface="Garamond" panose="02020404030301010803" pitchFamily="18" charset="0"/>
              </a:rPr>
              <a:t>   Salmonella</a:t>
            </a:r>
          </a:p>
          <a:p>
            <a:pPr>
              <a:buFontTx/>
              <a:buChar char="o"/>
            </a:pPr>
            <a:endParaRPr lang="en-US" altLang="en-US" b="1" i="1">
              <a:latin typeface="Garamond" panose="02020404030301010803" pitchFamily="18" charset="0"/>
            </a:endParaRPr>
          </a:p>
          <a:p>
            <a:pPr>
              <a:buFontTx/>
              <a:buChar char="o"/>
            </a:pPr>
            <a:r>
              <a:rPr lang="en-US" altLang="en-US" b="1" i="1">
                <a:latin typeface="Garamond" panose="02020404030301010803" pitchFamily="18" charset="0"/>
              </a:rPr>
              <a:t>   L. monocytogenes</a:t>
            </a:r>
          </a:p>
          <a:p>
            <a:pPr>
              <a:buFontTx/>
              <a:buChar char="o"/>
            </a:pPr>
            <a:endParaRPr lang="en-US" altLang="en-US" b="1" i="1">
              <a:latin typeface="Garamond" panose="02020404030301010803" pitchFamily="18" charset="0"/>
            </a:endParaRPr>
          </a:p>
          <a:p>
            <a:pPr>
              <a:buFontTx/>
              <a:buChar char="o"/>
            </a:pPr>
            <a:r>
              <a:rPr lang="en-US" altLang="en-US" b="1" i="1">
                <a:latin typeface="Garamond" panose="02020404030301010803" pitchFamily="18" charset="0"/>
              </a:rPr>
              <a:t>   E. coli</a:t>
            </a:r>
          </a:p>
          <a:p>
            <a:r>
              <a:rPr lang="en-US" altLang="en-US" b="1" i="1">
                <a:latin typeface="Garamond" panose="02020404030301010803" pitchFamily="18" charset="0"/>
              </a:rPr>
              <a:t>    ( enteric type)</a:t>
            </a:r>
          </a:p>
          <a:p>
            <a:pPr>
              <a:buFontTx/>
              <a:buChar char="o"/>
            </a:pPr>
            <a:endParaRPr lang="en-US" altLang="en-US" b="1" i="1">
              <a:latin typeface="Garamond" panose="02020404030301010803" pitchFamily="18" charset="0"/>
            </a:endParaRPr>
          </a:p>
          <a:p>
            <a:pPr>
              <a:buFontTx/>
              <a:buChar char="o"/>
            </a:pPr>
            <a:r>
              <a:rPr lang="en-US" altLang="en-US" b="1" i="1">
                <a:latin typeface="Garamond" panose="02020404030301010803" pitchFamily="18" charset="0"/>
              </a:rPr>
              <a:t>   Shigella</a:t>
            </a:r>
          </a:p>
          <a:p>
            <a:pPr>
              <a:buFontTx/>
              <a:buChar char="o"/>
            </a:pPr>
            <a:endParaRPr lang="en-US" altLang="en-US" b="1" i="1">
              <a:latin typeface="Garamond" panose="02020404030301010803" pitchFamily="18" charset="0"/>
            </a:endParaRPr>
          </a:p>
          <a:p>
            <a:pPr>
              <a:buFontTx/>
              <a:buChar char="o"/>
            </a:pPr>
            <a:r>
              <a:rPr lang="en-US" altLang="en-US" b="1" i="1">
                <a:latin typeface="Garamond" panose="02020404030301010803" pitchFamily="18" charset="0"/>
              </a:rPr>
              <a:t>  Campylobacter</a:t>
            </a:r>
          </a:p>
          <a:p>
            <a:endParaRPr lang="en-US" altLang="en-US" b="1" i="1">
              <a:latin typeface="Garamond" panose="02020404030301010803" pitchFamily="18" charset="0"/>
            </a:endParaRPr>
          </a:p>
          <a:p>
            <a:pPr>
              <a:buFontTx/>
              <a:buChar char="o"/>
            </a:pPr>
            <a:r>
              <a:rPr lang="en-US" altLang="en-US" b="1" i="1">
                <a:latin typeface="Garamond" panose="02020404030301010803" pitchFamily="18" charset="0"/>
              </a:rPr>
              <a:t> Yersinia</a:t>
            </a:r>
          </a:p>
          <a:p>
            <a:endParaRPr lang="en-US" altLang="en-US" b="1" i="1">
              <a:latin typeface="Garamond" panose="02020404030301010803" pitchFamily="18" charset="0"/>
            </a:endParaRPr>
          </a:p>
          <a:p>
            <a:pPr>
              <a:buFontTx/>
              <a:buChar char="o"/>
            </a:pPr>
            <a:r>
              <a:rPr lang="en-US" altLang="en-US" b="1" i="1">
                <a:latin typeface="Garamond" panose="02020404030301010803" pitchFamily="18" charset="0"/>
              </a:rPr>
              <a:t> Vibrio parahaemolyticus </a:t>
            </a:r>
          </a:p>
          <a:p>
            <a:pPr>
              <a:buFontTx/>
              <a:buChar char="o"/>
            </a:pPr>
            <a:endParaRPr lang="en-US" altLang="en-US" b="1" i="1">
              <a:latin typeface="Garamond" panose="02020404030301010803" pitchFamily="18" charset="0"/>
            </a:endParaRPr>
          </a:p>
          <a:p>
            <a:pPr>
              <a:buFontTx/>
              <a:buChar char="o"/>
            </a:pPr>
            <a:r>
              <a:rPr lang="en-US" altLang="en-US" b="1" i="1">
                <a:latin typeface="Garamond" panose="02020404030301010803" pitchFamily="18" charset="0"/>
              </a:rPr>
              <a:t>  Aeromonas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8229600" y="2209800"/>
            <a:ext cx="2438400" cy="44196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FontTx/>
              <a:buChar char="o"/>
            </a:pPr>
            <a:r>
              <a:rPr lang="en-US" altLang="en-US" b="1">
                <a:latin typeface="Garamond" panose="02020404030301010803" pitchFamily="18" charset="0"/>
              </a:rPr>
              <a:t>   </a:t>
            </a:r>
            <a:r>
              <a:rPr lang="en-US" altLang="en-US" b="1" i="1">
                <a:latin typeface="Garamond" panose="02020404030301010803" pitchFamily="18" charset="0"/>
              </a:rPr>
              <a:t>Staph. Aureus</a:t>
            </a:r>
          </a:p>
          <a:p>
            <a:pPr>
              <a:buFontTx/>
              <a:buChar char="o"/>
            </a:pPr>
            <a:endParaRPr lang="en-US" altLang="en-US" b="1" i="1">
              <a:latin typeface="Garamond" panose="02020404030301010803" pitchFamily="18" charset="0"/>
            </a:endParaRPr>
          </a:p>
          <a:p>
            <a:pPr>
              <a:buFontTx/>
              <a:buChar char="o"/>
            </a:pPr>
            <a:r>
              <a:rPr lang="en-US" altLang="en-US" b="1" i="1">
                <a:latin typeface="Garamond" panose="02020404030301010803" pitchFamily="18" charset="0"/>
              </a:rPr>
              <a:t>   B.Cereus</a:t>
            </a:r>
          </a:p>
          <a:p>
            <a:r>
              <a:rPr lang="en-US" altLang="en-US" b="1" i="1">
                <a:latin typeface="Garamond" panose="02020404030301010803" pitchFamily="18" charset="0"/>
              </a:rPr>
              <a:t>     (Emetic type)</a:t>
            </a:r>
          </a:p>
          <a:p>
            <a:pPr>
              <a:buFontTx/>
              <a:buChar char="o"/>
            </a:pPr>
            <a:endParaRPr lang="en-US" altLang="en-US" b="1" i="1">
              <a:latin typeface="Garamond" panose="02020404030301010803" pitchFamily="18" charset="0"/>
            </a:endParaRPr>
          </a:p>
          <a:p>
            <a:pPr>
              <a:buFontTx/>
              <a:buChar char="o"/>
            </a:pPr>
            <a:r>
              <a:rPr lang="en-US" altLang="en-US" b="1" i="1">
                <a:latin typeface="Garamond" panose="02020404030301010803" pitchFamily="18" charset="0"/>
              </a:rPr>
              <a:t>    Cl. botulinum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5105400" y="2209800"/>
            <a:ext cx="2667000" cy="44958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FontTx/>
              <a:buChar char="o"/>
            </a:pPr>
            <a:r>
              <a:rPr lang="en-US" altLang="en-US" b="1" i="1">
                <a:latin typeface="Garamond" panose="02020404030301010803" pitchFamily="18" charset="0"/>
              </a:rPr>
              <a:t>  Bacillus cereus</a:t>
            </a:r>
          </a:p>
          <a:p>
            <a:r>
              <a:rPr lang="en-US" altLang="en-US" b="1" i="1"/>
              <a:t>    (Diarrhoel)</a:t>
            </a:r>
          </a:p>
          <a:p>
            <a:endParaRPr lang="en-US" altLang="en-US" b="1" i="1"/>
          </a:p>
          <a:p>
            <a:pPr>
              <a:buFontTx/>
              <a:buChar char="o"/>
            </a:pPr>
            <a:r>
              <a:rPr lang="en-US" altLang="en-US" b="1" i="1"/>
              <a:t>  Cl.botulinum</a:t>
            </a:r>
          </a:p>
          <a:p>
            <a:r>
              <a:rPr lang="en-US" altLang="en-US" b="1" i="1"/>
              <a:t>   ( Infant)    </a:t>
            </a:r>
          </a:p>
          <a:p>
            <a:r>
              <a:rPr lang="en-US" altLang="en-US" b="1" i="1">
                <a:latin typeface="Garamond" panose="02020404030301010803" pitchFamily="18" charset="0"/>
              </a:rPr>
              <a:t> </a:t>
            </a:r>
          </a:p>
          <a:p>
            <a:pPr>
              <a:buFontTx/>
              <a:buChar char="o"/>
            </a:pPr>
            <a:r>
              <a:rPr lang="en-US" altLang="en-US" b="1" i="1">
                <a:latin typeface="Garamond" panose="02020404030301010803" pitchFamily="18" charset="0"/>
              </a:rPr>
              <a:t>   Cl . perfringens</a:t>
            </a:r>
          </a:p>
          <a:p>
            <a:endParaRPr lang="en-US" altLang="en-US" b="1" i="1">
              <a:latin typeface="Garamond" panose="02020404030301010803" pitchFamily="18" charset="0"/>
            </a:endParaRPr>
          </a:p>
          <a:p>
            <a:pPr>
              <a:buFontTx/>
              <a:buChar char="o"/>
            </a:pPr>
            <a:r>
              <a:rPr lang="en-US" altLang="en-US" b="1" i="1">
                <a:latin typeface="Garamond" panose="02020404030301010803" pitchFamily="18" charset="0"/>
              </a:rPr>
              <a:t>  Vibrio cholarae</a:t>
            </a:r>
          </a:p>
          <a:p>
            <a:pPr>
              <a:buFontTx/>
              <a:buChar char="o"/>
            </a:pPr>
            <a:endParaRPr lang="en-US" altLang="en-US" b="1" i="1">
              <a:latin typeface="Garamond" panose="02020404030301010803" pitchFamily="18" charset="0"/>
            </a:endParaRPr>
          </a:p>
          <a:p>
            <a:pPr>
              <a:buFontTx/>
              <a:buChar char="o"/>
            </a:pPr>
            <a:r>
              <a:rPr lang="en-US" altLang="en-US" b="1" i="1">
                <a:latin typeface="Garamond" panose="02020404030301010803" pitchFamily="18" charset="0"/>
              </a:rPr>
              <a:t>  E. Coli</a:t>
            </a:r>
          </a:p>
          <a:p>
            <a:r>
              <a:rPr lang="en-US" altLang="en-US" b="1" i="1">
                <a:latin typeface="Garamond" panose="02020404030301010803" pitchFamily="18" charset="0"/>
              </a:rPr>
              <a:t>   (Enterotoxigenic)</a:t>
            </a:r>
          </a:p>
        </p:txBody>
      </p:sp>
      <p:sp>
        <p:nvSpPr>
          <p:cNvPr id="35848" name="AutoShape 8"/>
          <p:cNvSpPr>
            <a:spLocks noChangeArrowheads="1"/>
          </p:cNvSpPr>
          <p:nvPr/>
        </p:nvSpPr>
        <p:spPr bwMode="auto">
          <a:xfrm>
            <a:off x="2971800" y="1219200"/>
            <a:ext cx="457200" cy="1066800"/>
          </a:xfrm>
          <a:prstGeom prst="down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5849" name="AutoShape 9"/>
          <p:cNvSpPr>
            <a:spLocks noChangeArrowheads="1"/>
          </p:cNvSpPr>
          <p:nvPr/>
        </p:nvSpPr>
        <p:spPr bwMode="auto">
          <a:xfrm>
            <a:off x="6096001" y="1219201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5850" name="AutoShape 10"/>
          <p:cNvSpPr>
            <a:spLocks noChangeArrowheads="1"/>
          </p:cNvSpPr>
          <p:nvPr/>
        </p:nvSpPr>
        <p:spPr bwMode="auto">
          <a:xfrm>
            <a:off x="9067800" y="1219200"/>
            <a:ext cx="457200" cy="990600"/>
          </a:xfrm>
          <a:prstGeom prst="downArrow">
            <a:avLst>
              <a:gd name="adj1" fmla="val 50000"/>
              <a:gd name="adj2" fmla="val 54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3138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200525"/>
              </p:ext>
            </p:extLst>
          </p:nvPr>
        </p:nvGraphicFramePr>
        <p:xfrm>
          <a:off x="245097" y="575035"/>
          <a:ext cx="11585542" cy="60897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1016">
                  <a:extLst>
                    <a:ext uri="{9D8B030D-6E8A-4147-A177-3AD203B41FA5}">
                      <a16:colId xmlns:a16="http://schemas.microsoft.com/office/drawing/2014/main" val="2123659839"/>
                    </a:ext>
                  </a:extLst>
                </a:gridCol>
                <a:gridCol w="1950330">
                  <a:extLst>
                    <a:ext uri="{9D8B030D-6E8A-4147-A177-3AD203B41FA5}">
                      <a16:colId xmlns:a16="http://schemas.microsoft.com/office/drawing/2014/main" val="242438683"/>
                    </a:ext>
                  </a:extLst>
                </a:gridCol>
                <a:gridCol w="3512535">
                  <a:extLst>
                    <a:ext uri="{9D8B030D-6E8A-4147-A177-3AD203B41FA5}">
                      <a16:colId xmlns:a16="http://schemas.microsoft.com/office/drawing/2014/main" val="2304172712"/>
                    </a:ext>
                  </a:extLst>
                </a:gridCol>
                <a:gridCol w="2386256">
                  <a:extLst>
                    <a:ext uri="{9D8B030D-6E8A-4147-A177-3AD203B41FA5}">
                      <a16:colId xmlns:a16="http://schemas.microsoft.com/office/drawing/2014/main" val="2375355441"/>
                    </a:ext>
                  </a:extLst>
                </a:gridCol>
                <a:gridCol w="2135405">
                  <a:extLst>
                    <a:ext uri="{9D8B030D-6E8A-4147-A177-3AD203B41FA5}">
                      <a16:colId xmlns:a16="http://schemas.microsoft.com/office/drawing/2014/main" val="3147065969"/>
                    </a:ext>
                  </a:extLst>
                </a:gridCol>
              </a:tblGrid>
              <a:tr h="121794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Disease and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causative agent 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Sources of contamination to milk and milk products 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Health effects /  Symptoms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Diagnosis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Prevention and Control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220945"/>
                  </a:ext>
                </a:extLst>
              </a:tr>
              <a:tr h="487177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Bacterial infections.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1. Anthrax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>
                          <a:effectLst/>
                        </a:rPr>
                        <a:t>Bacillus </a:t>
                      </a:r>
                      <a:r>
                        <a:rPr lang="en-US" sz="1800" b="1" i="1" dirty="0" err="1">
                          <a:effectLst/>
                        </a:rPr>
                        <a:t>anthracis</a:t>
                      </a:r>
                      <a:endParaRPr lang="en-US" sz="1800" b="1" i="1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Infected animal and contaminated environment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Cutaneous form :- Appearance of small </a:t>
                      </a:r>
                      <a:r>
                        <a:rPr lang="en-US" sz="1800" b="1" dirty="0" err="1">
                          <a:effectLst/>
                        </a:rPr>
                        <a:t>faruncles</a:t>
                      </a:r>
                      <a:r>
                        <a:rPr lang="en-US" sz="1800" b="1" dirty="0">
                          <a:effectLst/>
                        </a:rPr>
                        <a:t> within 12-24 h of infection on face, head, hand, leg and neck.</a:t>
                      </a:r>
                    </a:p>
                    <a:p>
                      <a:pPr marL="342900" marR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  <a:tabLst>
                          <a:tab pos="228600" algn="l"/>
                        </a:tabLst>
                      </a:pPr>
                      <a:endParaRPr lang="en-US" sz="1800" b="1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2. Pulmonary form :- Pneumonia which may end fatal.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800" b="1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3. Intestinal form :- </a:t>
                      </a:r>
                      <a:r>
                        <a:rPr lang="en-US" sz="1800" b="1" dirty="0" err="1">
                          <a:effectLst/>
                        </a:rPr>
                        <a:t>Haemorrhagic</a:t>
                      </a:r>
                      <a:r>
                        <a:rPr lang="en-US" sz="1800" b="1" dirty="0">
                          <a:effectLst/>
                        </a:rPr>
                        <a:t> enteritis with multiple carbuncles are produced. 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1. Clinical symptoms  and from history.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2. Isolation and demonstration of organism.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3. Guinea pig inoculation.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4.</a:t>
                      </a:r>
                      <a:r>
                        <a:rPr lang="en-US" sz="1800" b="1" baseline="0" dirty="0">
                          <a:effectLst/>
                        </a:rPr>
                        <a:t> </a:t>
                      </a:r>
                      <a:r>
                        <a:rPr lang="en-US" sz="1800" b="1" dirty="0">
                          <a:effectLst/>
                        </a:rPr>
                        <a:t>Indirect </a:t>
                      </a:r>
                      <a:r>
                        <a:rPr lang="en-US" sz="1800" b="1" dirty="0" err="1">
                          <a:effectLst/>
                        </a:rPr>
                        <a:t>haemagglutination</a:t>
                      </a:r>
                      <a:r>
                        <a:rPr lang="en-US" sz="1800" b="1" dirty="0">
                          <a:effectLst/>
                        </a:rPr>
                        <a:t>  test (IHA).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5. Fluorescent Antibody Techniques (FAT)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6. Ascoli’s precipitation test.   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Proper disposal by deep burial with disinfection</a:t>
                      </a:r>
                    </a:p>
                    <a:p>
                      <a:pPr marL="285750" marR="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Total incineration of unopened carcasses</a:t>
                      </a:r>
                    </a:p>
                    <a:p>
                      <a:pPr marL="285750" marR="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Disinfection of animal products, wool and hair.</a:t>
                      </a:r>
                    </a:p>
                    <a:p>
                      <a:pPr marL="285750" marR="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Dust control in factories,</a:t>
                      </a:r>
                    </a:p>
                    <a:p>
                      <a:pPr marL="285750" marR="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Vaccination of animals and high risk persons, medical care and management.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7629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147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311157"/>
              </p:ext>
            </p:extLst>
          </p:nvPr>
        </p:nvGraphicFramePr>
        <p:xfrm>
          <a:off x="282804" y="835773"/>
          <a:ext cx="11491274" cy="3566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7081">
                  <a:extLst>
                    <a:ext uri="{9D8B030D-6E8A-4147-A177-3AD203B41FA5}">
                      <a16:colId xmlns:a16="http://schemas.microsoft.com/office/drawing/2014/main" val="4129514875"/>
                    </a:ext>
                  </a:extLst>
                </a:gridCol>
                <a:gridCol w="2658358">
                  <a:extLst>
                    <a:ext uri="{9D8B030D-6E8A-4147-A177-3AD203B41FA5}">
                      <a16:colId xmlns:a16="http://schemas.microsoft.com/office/drawing/2014/main" val="3084374212"/>
                    </a:ext>
                  </a:extLst>
                </a:gridCol>
                <a:gridCol w="2535811">
                  <a:extLst>
                    <a:ext uri="{9D8B030D-6E8A-4147-A177-3AD203B41FA5}">
                      <a16:colId xmlns:a16="http://schemas.microsoft.com/office/drawing/2014/main" val="314681269"/>
                    </a:ext>
                  </a:extLst>
                </a:gridCol>
                <a:gridCol w="2321994">
                  <a:extLst>
                    <a:ext uri="{9D8B030D-6E8A-4147-A177-3AD203B41FA5}">
                      <a16:colId xmlns:a16="http://schemas.microsoft.com/office/drawing/2014/main" val="3127581751"/>
                    </a:ext>
                  </a:extLst>
                </a:gridCol>
                <a:gridCol w="2118030">
                  <a:extLst>
                    <a:ext uri="{9D8B030D-6E8A-4147-A177-3AD203B41FA5}">
                      <a16:colId xmlns:a16="http://schemas.microsoft.com/office/drawing/2014/main" val="35887053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2.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Brucellosis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 err="1">
                          <a:effectLst/>
                        </a:rPr>
                        <a:t>Brucella</a:t>
                      </a:r>
                      <a:r>
                        <a:rPr lang="en-US" sz="1800" b="1" i="1" dirty="0">
                          <a:effectLst/>
                        </a:rPr>
                        <a:t> </a:t>
                      </a:r>
                      <a:r>
                        <a:rPr lang="en-US" sz="1800" b="1" i="1" dirty="0" err="1">
                          <a:effectLst/>
                        </a:rPr>
                        <a:t>abortus</a:t>
                      </a:r>
                      <a:endParaRPr lang="en-US" sz="1800" b="1" i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>
                          <a:effectLst/>
                        </a:rPr>
                        <a:t>B. </a:t>
                      </a:r>
                      <a:r>
                        <a:rPr lang="en-US" sz="1800" b="1" i="1" dirty="0" err="1">
                          <a:effectLst/>
                        </a:rPr>
                        <a:t>melitensis</a:t>
                      </a:r>
                      <a:endParaRPr lang="en-US" sz="1800" b="1" i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>
                          <a:effectLst/>
                        </a:rPr>
                        <a:t>B. </a:t>
                      </a:r>
                      <a:r>
                        <a:rPr lang="en-US" sz="1800" b="1" i="1" dirty="0" err="1">
                          <a:effectLst/>
                        </a:rPr>
                        <a:t>suis</a:t>
                      </a:r>
                      <a:endParaRPr lang="en-US" sz="1800" b="1" i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Infected animal,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Contaminated environment,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Personnel handling milk and animals.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Acute or chronic undulant fever,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Head ache,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Sweating and pain in the joints and muscle,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Lymph adenitis,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Hepatitis,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Osteomyelitis.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Direct culture techniques,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Guinea pig inoculation, </a:t>
                      </a:r>
                    </a:p>
                    <a:p>
                      <a:pPr marL="285750" marR="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Serological tests like agglutination, milk ring test, complement fixation test (CFT),   2-mer-capto ethanol test, </a:t>
                      </a:r>
                      <a:r>
                        <a:rPr lang="en-US" sz="1800" b="1" dirty="0" err="1">
                          <a:effectLst/>
                        </a:rPr>
                        <a:t>coomb’s</a:t>
                      </a:r>
                      <a:r>
                        <a:rPr lang="en-US" sz="1800" b="1" dirty="0">
                          <a:effectLst/>
                        </a:rPr>
                        <a:t> test, ELISA.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Pasteurization of milk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Vaccination of animals and high risk persons,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Eradication by test and slaughter of infected animals,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Health education.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0705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80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434236"/>
              </p:ext>
            </p:extLst>
          </p:nvPr>
        </p:nvGraphicFramePr>
        <p:xfrm>
          <a:off x="235670" y="1292030"/>
          <a:ext cx="11613824" cy="329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8165">
                  <a:extLst>
                    <a:ext uri="{9D8B030D-6E8A-4147-A177-3AD203B41FA5}">
                      <a16:colId xmlns:a16="http://schemas.microsoft.com/office/drawing/2014/main" val="3721979125"/>
                    </a:ext>
                  </a:extLst>
                </a:gridCol>
                <a:gridCol w="2754801">
                  <a:extLst>
                    <a:ext uri="{9D8B030D-6E8A-4147-A177-3AD203B41FA5}">
                      <a16:colId xmlns:a16="http://schemas.microsoft.com/office/drawing/2014/main" val="2502962637"/>
                    </a:ext>
                  </a:extLst>
                </a:gridCol>
                <a:gridCol w="2586296">
                  <a:extLst>
                    <a:ext uri="{9D8B030D-6E8A-4147-A177-3AD203B41FA5}">
                      <a16:colId xmlns:a16="http://schemas.microsoft.com/office/drawing/2014/main" val="2781226047"/>
                    </a:ext>
                  </a:extLst>
                </a:gridCol>
                <a:gridCol w="1963944">
                  <a:extLst>
                    <a:ext uri="{9D8B030D-6E8A-4147-A177-3AD203B41FA5}">
                      <a16:colId xmlns:a16="http://schemas.microsoft.com/office/drawing/2014/main" val="137955777"/>
                    </a:ext>
                  </a:extLst>
                </a:gridCol>
                <a:gridCol w="2140618">
                  <a:extLst>
                    <a:ext uri="{9D8B030D-6E8A-4147-A177-3AD203B41FA5}">
                      <a16:colId xmlns:a16="http://schemas.microsoft.com/office/drawing/2014/main" val="2375638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3.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effectLst/>
                        </a:rPr>
                        <a:t>Campylobacteriosis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>
                          <a:effectLst/>
                        </a:rPr>
                        <a:t>Campylobacter </a:t>
                      </a:r>
                      <a:r>
                        <a:rPr lang="en-US" sz="1800" b="1" i="1" dirty="0" err="1">
                          <a:effectLst/>
                        </a:rPr>
                        <a:t>jejuni</a:t>
                      </a:r>
                      <a:endParaRPr lang="en-US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 err="1">
                          <a:effectLst/>
                        </a:rPr>
                        <a:t>Faecal</a:t>
                      </a:r>
                      <a:r>
                        <a:rPr lang="en-US" sz="1800" b="1" dirty="0">
                          <a:effectLst/>
                        </a:rPr>
                        <a:t> contamination,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polluted water,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Infected animals and man.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>
                          <a:effectLst/>
                        </a:rPr>
                        <a:t>Acute gastroenteritis characterized by head ache, diarrhoea, abdominal cramps and fever.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Direct culture of </a:t>
                      </a:r>
                      <a:r>
                        <a:rPr lang="en-US" sz="1800" b="1" dirty="0" err="1">
                          <a:effectLst/>
                        </a:rPr>
                        <a:t>faeces</a:t>
                      </a:r>
                      <a:r>
                        <a:rPr lang="en-US" sz="1800" b="1" dirty="0">
                          <a:effectLst/>
                        </a:rPr>
                        <a:t>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blood and spinal fluid,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Demonstration by Dark field microscopy,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animal inoculation,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passive </a:t>
                      </a:r>
                      <a:r>
                        <a:rPr lang="en-US" sz="1800" b="1" dirty="0" err="1">
                          <a:effectLst/>
                        </a:rPr>
                        <a:t>haemagglutination</a:t>
                      </a:r>
                      <a:r>
                        <a:rPr lang="en-US" sz="1800" b="1" dirty="0">
                          <a:effectLst/>
                        </a:rPr>
                        <a:t> test. 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Personal hygiene,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cleanliness in milk handling,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Effective pasteurization of milk,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proper treatment of public water supplies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therapy.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9549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955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992064"/>
              </p:ext>
            </p:extLst>
          </p:nvPr>
        </p:nvGraphicFramePr>
        <p:xfrm>
          <a:off x="444632" y="1690688"/>
          <a:ext cx="11302736" cy="329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5586">
                  <a:extLst>
                    <a:ext uri="{9D8B030D-6E8A-4147-A177-3AD203B41FA5}">
                      <a16:colId xmlns:a16="http://schemas.microsoft.com/office/drawing/2014/main" val="3174227789"/>
                    </a:ext>
                  </a:extLst>
                </a:gridCol>
                <a:gridCol w="2075515">
                  <a:extLst>
                    <a:ext uri="{9D8B030D-6E8A-4147-A177-3AD203B41FA5}">
                      <a16:colId xmlns:a16="http://schemas.microsoft.com/office/drawing/2014/main" val="1917751179"/>
                    </a:ext>
                  </a:extLst>
                </a:gridCol>
                <a:gridCol w="2517019">
                  <a:extLst>
                    <a:ext uri="{9D8B030D-6E8A-4147-A177-3AD203B41FA5}">
                      <a16:colId xmlns:a16="http://schemas.microsoft.com/office/drawing/2014/main" val="3767706411"/>
                    </a:ext>
                  </a:extLst>
                </a:gridCol>
                <a:gridCol w="1911337">
                  <a:extLst>
                    <a:ext uri="{9D8B030D-6E8A-4147-A177-3AD203B41FA5}">
                      <a16:colId xmlns:a16="http://schemas.microsoft.com/office/drawing/2014/main" val="2106282642"/>
                    </a:ext>
                  </a:extLst>
                </a:gridCol>
                <a:gridCol w="2083279">
                  <a:extLst>
                    <a:ext uri="{9D8B030D-6E8A-4147-A177-3AD203B41FA5}">
                      <a16:colId xmlns:a16="http://schemas.microsoft.com/office/drawing/2014/main" val="30287611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4.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Diphtheria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 err="1">
                          <a:effectLst/>
                        </a:rPr>
                        <a:t>Corynebacterium</a:t>
                      </a:r>
                      <a:r>
                        <a:rPr lang="en-US" sz="1800" b="1" i="1" dirty="0">
                          <a:effectLst/>
                        </a:rPr>
                        <a:t> </a:t>
                      </a:r>
                      <a:r>
                        <a:rPr lang="en-US" sz="1800" b="1" i="1" dirty="0" err="1">
                          <a:effectLst/>
                        </a:rPr>
                        <a:t>diphtheriae</a:t>
                      </a:r>
                      <a:endParaRPr lang="en-US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Human carriers,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Infected animals,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Contaminated dairy environment. 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Fever,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Malaise,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Cough,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Chest Pain,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 err="1">
                          <a:effectLst/>
                        </a:rPr>
                        <a:t>Tonsilitis</a:t>
                      </a:r>
                      <a:r>
                        <a:rPr lang="en-US" sz="1800" b="1" dirty="0">
                          <a:effectLst/>
                        </a:rPr>
                        <a:t>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Pharyngitis,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Pneumonia,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Lymphadenitis,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Endocarditis,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Nephritis,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Abscesses,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Otitis and Ulcer.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Isolation  and identification of organisms,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Serological tests.  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Adequate  heat treatment of milk,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Personal hygiene,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Proper vaccination 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433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599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2501</Words>
  <Application>Microsoft Office PowerPoint</Application>
  <PresentationFormat>Widescreen</PresentationFormat>
  <Paragraphs>454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Garamond</vt:lpstr>
      <vt:lpstr>Tahoma</vt:lpstr>
      <vt:lpstr>Wingdings</vt:lpstr>
      <vt:lpstr>Office Theme</vt:lpstr>
      <vt:lpstr>Milk borne diseases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Milk borne diseases</dc:title>
  <dc:creator>dranjayvet@gmail.com</dc:creator>
  <cp:lastModifiedBy>919713600025</cp:lastModifiedBy>
  <cp:revision>8</cp:revision>
  <dcterms:created xsi:type="dcterms:W3CDTF">2019-11-26T06:03:34Z</dcterms:created>
  <dcterms:modified xsi:type="dcterms:W3CDTF">2024-05-27T12:20:35Z</dcterms:modified>
</cp:coreProperties>
</file>