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8" r:id="rId3"/>
  </p:sldMasterIdLst>
  <p:notesMasterIdLst>
    <p:notesMasterId r:id="rId18"/>
  </p:notesMasterIdLst>
  <p:sldIdLst>
    <p:sldId id="256" r:id="rId4"/>
    <p:sldId id="257" r:id="rId5"/>
    <p:sldId id="277" r:id="rId6"/>
    <p:sldId id="281" r:id="rId7"/>
    <p:sldId id="279" r:id="rId8"/>
    <p:sldId id="280" r:id="rId9"/>
    <p:sldId id="271" r:id="rId10"/>
    <p:sldId id="286" r:id="rId11"/>
    <p:sldId id="267" r:id="rId12"/>
    <p:sldId id="282" r:id="rId13"/>
    <p:sldId id="283" r:id="rId14"/>
    <p:sldId id="284" r:id="rId15"/>
    <p:sldId id="285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Jay Prakash Gupta" userId="281414208_tp_dropbox" providerId="OAuth2" clId="{CFF40E7B-F9A8-5E4C-AA88-025CE44547D4}"/>
    <pc:docChg chg="modSld">
      <pc:chgData name="Dr. Jay Prakash Gupta" userId="281414208_tp_dropbox" providerId="OAuth2" clId="{CFF40E7B-F9A8-5E4C-AA88-025CE44547D4}" dt="2020-05-16T14:13:59.047" v="82" actId="1076"/>
      <pc:docMkLst>
        <pc:docMk/>
      </pc:docMkLst>
      <pc:sldChg chg="modSp">
        <pc:chgData name="Dr. Jay Prakash Gupta" userId="281414208_tp_dropbox" providerId="OAuth2" clId="{CFF40E7B-F9A8-5E4C-AA88-025CE44547D4}" dt="2020-05-16T14:03:32.536" v="21" actId="20577"/>
        <pc:sldMkLst>
          <pc:docMk/>
          <pc:sldMk cId="0" sldId="257"/>
        </pc:sldMkLst>
        <pc:spChg chg="mod">
          <ac:chgData name="Dr. Jay Prakash Gupta" userId="281414208_tp_dropbox" providerId="OAuth2" clId="{CFF40E7B-F9A8-5E4C-AA88-025CE44547D4}" dt="2020-05-16T14:03:32.536" v="21" actId="20577"/>
          <ac:spMkLst>
            <pc:docMk/>
            <pc:sldMk cId="0" sldId="257"/>
            <ac:spMk id="4" creationId="{00000000-0000-0000-0000-000000000000}"/>
          </ac:spMkLst>
        </pc:spChg>
      </pc:sldChg>
      <pc:sldChg chg="modSp">
        <pc:chgData name="Dr. Jay Prakash Gupta" userId="281414208_tp_dropbox" providerId="OAuth2" clId="{CFF40E7B-F9A8-5E4C-AA88-025CE44547D4}" dt="2020-05-16T14:11:30.552" v="55" actId="20577"/>
        <pc:sldMkLst>
          <pc:docMk/>
          <pc:sldMk cId="0" sldId="267"/>
        </pc:sldMkLst>
        <pc:spChg chg="mod">
          <ac:chgData name="Dr. Jay Prakash Gupta" userId="281414208_tp_dropbox" providerId="OAuth2" clId="{CFF40E7B-F9A8-5E4C-AA88-025CE44547D4}" dt="2020-05-16T14:11:30.552" v="55" actId="20577"/>
          <ac:spMkLst>
            <pc:docMk/>
            <pc:sldMk cId="0" sldId="267"/>
            <ac:spMk id="9" creationId="{00000000-0000-0000-0000-000000000000}"/>
          </ac:spMkLst>
        </pc:spChg>
      </pc:sldChg>
      <pc:sldChg chg="modSp">
        <pc:chgData name="Dr. Jay Prakash Gupta" userId="281414208_tp_dropbox" providerId="OAuth2" clId="{CFF40E7B-F9A8-5E4C-AA88-025CE44547D4}" dt="2020-05-16T14:08:59.755" v="40" actId="20577"/>
        <pc:sldMkLst>
          <pc:docMk/>
          <pc:sldMk cId="0" sldId="271"/>
        </pc:sldMkLst>
        <pc:spChg chg="mod">
          <ac:chgData name="Dr. Jay Prakash Gupta" userId="281414208_tp_dropbox" providerId="OAuth2" clId="{CFF40E7B-F9A8-5E4C-AA88-025CE44547D4}" dt="2020-05-16T14:08:59.755" v="40" actId="20577"/>
          <ac:spMkLst>
            <pc:docMk/>
            <pc:sldMk cId="0" sldId="271"/>
            <ac:spMk id="5" creationId="{00000000-0000-0000-0000-000000000000}"/>
          </ac:spMkLst>
        </pc:spChg>
      </pc:sldChg>
      <pc:sldChg chg="modSp">
        <pc:chgData name="Dr. Jay Prakash Gupta" userId="281414208_tp_dropbox" providerId="OAuth2" clId="{CFF40E7B-F9A8-5E4C-AA88-025CE44547D4}" dt="2020-05-16T14:05:04.362" v="22" actId="20577"/>
        <pc:sldMkLst>
          <pc:docMk/>
          <pc:sldMk cId="1305011419" sldId="277"/>
        </pc:sldMkLst>
        <pc:spChg chg="mod">
          <ac:chgData name="Dr. Jay Prakash Gupta" userId="281414208_tp_dropbox" providerId="OAuth2" clId="{CFF40E7B-F9A8-5E4C-AA88-025CE44547D4}" dt="2020-05-16T14:05:04.362" v="22" actId="20577"/>
          <ac:spMkLst>
            <pc:docMk/>
            <pc:sldMk cId="1305011419" sldId="277"/>
            <ac:spMk id="4" creationId="{00000000-0000-0000-0000-000000000000}"/>
          </ac:spMkLst>
        </pc:spChg>
      </pc:sldChg>
      <pc:sldChg chg="modSp">
        <pc:chgData name="Dr. Jay Prakash Gupta" userId="281414208_tp_dropbox" providerId="OAuth2" clId="{CFF40E7B-F9A8-5E4C-AA88-025CE44547D4}" dt="2020-05-16T14:07:34.279" v="23" actId="20577"/>
        <pc:sldMkLst>
          <pc:docMk/>
          <pc:sldMk cId="1285433426" sldId="280"/>
        </pc:sldMkLst>
        <pc:spChg chg="mod">
          <ac:chgData name="Dr. Jay Prakash Gupta" userId="281414208_tp_dropbox" providerId="OAuth2" clId="{CFF40E7B-F9A8-5E4C-AA88-025CE44547D4}" dt="2020-05-16T14:07:34.279" v="23" actId="20577"/>
          <ac:spMkLst>
            <pc:docMk/>
            <pc:sldMk cId="1285433426" sldId="280"/>
            <ac:spMk id="4" creationId="{00000000-0000-0000-0000-000000000000}"/>
          </ac:spMkLst>
        </pc:spChg>
      </pc:sldChg>
      <pc:sldChg chg="modSp">
        <pc:chgData name="Dr. Jay Prakash Gupta" userId="281414208_tp_dropbox" providerId="OAuth2" clId="{CFF40E7B-F9A8-5E4C-AA88-025CE44547D4}" dt="2020-05-16T14:12:17.895" v="62" actId="20577"/>
        <pc:sldMkLst>
          <pc:docMk/>
          <pc:sldMk cId="1372479567" sldId="282"/>
        </pc:sldMkLst>
        <pc:spChg chg="mod">
          <ac:chgData name="Dr. Jay Prakash Gupta" userId="281414208_tp_dropbox" providerId="OAuth2" clId="{CFF40E7B-F9A8-5E4C-AA88-025CE44547D4}" dt="2020-05-16T14:12:17.895" v="62" actId="20577"/>
          <ac:spMkLst>
            <pc:docMk/>
            <pc:sldMk cId="1372479567" sldId="282"/>
            <ac:spMk id="9" creationId="{00000000-0000-0000-0000-000000000000}"/>
          </ac:spMkLst>
        </pc:spChg>
      </pc:sldChg>
      <pc:sldChg chg="modSp">
        <pc:chgData name="Dr. Jay Prakash Gupta" userId="281414208_tp_dropbox" providerId="OAuth2" clId="{CFF40E7B-F9A8-5E4C-AA88-025CE44547D4}" dt="2020-05-16T14:13:59.047" v="82" actId="1076"/>
        <pc:sldMkLst>
          <pc:docMk/>
          <pc:sldMk cId="1390549688" sldId="283"/>
        </pc:sldMkLst>
        <pc:spChg chg="mod">
          <ac:chgData name="Dr. Jay Prakash Gupta" userId="281414208_tp_dropbox" providerId="OAuth2" clId="{CFF40E7B-F9A8-5E4C-AA88-025CE44547D4}" dt="2020-05-16T14:13:59.047" v="82" actId="1076"/>
          <ac:spMkLst>
            <pc:docMk/>
            <pc:sldMk cId="1390549688" sldId="283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E6550-27C4-43DA-9535-DC1F6172E621}" type="datetimeFigureOut">
              <a:rPr lang="en-IN" smtClean="0"/>
              <a:t>23-05-2025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52C37-A895-4D99-8B3C-8F65A25E59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312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68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4679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67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63842-1AC5-4244-AE92-EE895CAD91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83ADC-C980-4F34-B769-5E9EF2D475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42C88-3773-4A12-9E0F-8547879003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3F4C1-3D48-4380-BC90-D4A9EC054E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24DAC-E9B7-4308-84F2-0617526A39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72308-60D5-4929-BB6E-3B46496483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E4FB1-624C-4E21-BD5A-6C59B9EFD7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B3FE8-77DD-43B7-9E29-DAABB537AF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CB440-0CA7-4A10-9B60-2D41D179DB7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045EC-753F-4A7B-AD1C-E8E2318AF3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A02CC-3B77-49BC-BDE6-54D20BC346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71BB5-9817-4DB9-97B4-B9286DF979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7E88B-AA1D-48B4-847D-002FA6DFBA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1030167"/>
            <a:ext cx="7146900" cy="15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09172" y="3239569"/>
            <a:ext cx="5318543" cy="10509527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707986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702267"/>
            <a:ext cx="6902100" cy="61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803400"/>
            <a:ext cx="3217500" cy="456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803400"/>
            <a:ext cx="3217500" cy="456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69705"/>
            <a:ext cx="3267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21355A"/>
                </a:solidFill>
              </a:rPr>
              <a:pPr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21355A"/>
              </a:solidFill>
            </a:endParaRPr>
          </a:p>
        </p:txBody>
      </p:sp>
      <p:grpSp>
        <p:nvGrpSpPr>
          <p:cNvPr id="357" name="Google Shape;357;p7"/>
          <p:cNvGrpSpPr/>
          <p:nvPr/>
        </p:nvGrpSpPr>
        <p:grpSpPr>
          <a:xfrm>
            <a:off x="8004405" y="556396"/>
            <a:ext cx="3529549" cy="6034352"/>
            <a:chOff x="8004404" y="372498"/>
            <a:chExt cx="3529549" cy="4525764"/>
          </a:xfrm>
        </p:grpSpPr>
        <p:grpSp>
          <p:nvGrpSpPr>
            <p:cNvPr id="358" name="Google Shape;358;p7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359" name="Google Shape;359;p7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360" name="Google Shape;360;p7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1" name="Google Shape;36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2" name="Google Shape;362;p7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63" name="Google Shape;363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4" name="Google Shape;36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5" name="Google Shape;365;p7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66" name="Google Shape;366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7" name="Google Shape;36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8" name="Google Shape;368;p7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69" name="Google Shape;369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0" name="Google Shape;37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1" name="Google Shape;371;p7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72" name="Google Shape;372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3" name="Google Shape;373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4" name="Google Shape;374;p7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375" name="Google Shape;375;p7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6" name="Google Shape;376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7" name="Google Shape;377;p7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78" name="Google Shape;378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9" name="Google Shape;379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0" name="Google Shape;380;p7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381" name="Google Shape;381;p7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2" name="Google Shape;382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3" name="Google Shape;383;p7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84" name="Google Shape;384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5" name="Google Shape;385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6" name="Google Shape;386;p7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87" name="Google Shape;387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8" name="Google Shape;388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9" name="Google Shape;389;p7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1" name="Google Shape;39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2" name="Google Shape;392;p7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93" name="Google Shape;393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4" name="Google Shape;39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5" name="Google Shape;395;p7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96" name="Google Shape;396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7" name="Google Shape;39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8" name="Google Shape;398;p7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99" name="Google Shape;399;p7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00" name="Google Shape;40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01" name="Google Shape;401;p7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02" name="Google Shape;402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4" name="Google Shape;404;p7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05" name="Google Shape;405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6" name="Google Shape;40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7" name="Google Shape;407;p7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08" name="Google Shape;408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9" name="Google Shape;40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0" name="Google Shape;410;p7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1" name="Google Shape;411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2" name="Google Shape;41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3" name="Google Shape;413;p7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14" name="Google Shape;414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5" name="Google Shape;41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6" name="Google Shape;416;p7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8" name="Google Shape;41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9" name="Google Shape;419;p7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420" name="Google Shape;420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1" name="Google Shape;421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2" name="Google Shape;422;p7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4" name="Google Shape;42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5" name="Google Shape;425;p7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7" name="Google Shape;42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8" name="Google Shape;428;p7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429" name="Google Shape;429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0" name="Google Shape;43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1" name="Google Shape;431;p7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432" name="Google Shape;432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3" name="Google Shape;43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4" name="Google Shape;434;p7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435" name="Google Shape;435;p7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6" name="Google Shape;43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7" name="Google Shape;437;p7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438" name="Google Shape;438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9" name="Google Shape;43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0" name="Google Shape;440;p7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441" name="Google Shape;441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2" name="Google Shape;44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3" name="Google Shape;443;p7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444" name="Google Shape;444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5" name="Google Shape;44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6" name="Google Shape;446;p7"/>
          <p:cNvSpPr/>
          <p:nvPr/>
        </p:nvSpPr>
        <p:spPr>
          <a:xfrm rot="197195">
            <a:off x="572737" y="1325389"/>
            <a:ext cx="2440148" cy="183060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716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One pencil - Light paper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9144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69705"/>
            <a:ext cx="3267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21355A"/>
                </a:solidFill>
              </a:rPr>
              <a:pPr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2135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2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4576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457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77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77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577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577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E5DDC8-7B81-4482-85D7-88630FD04FD3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702267"/>
            <a:ext cx="6902100" cy="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803399"/>
            <a:ext cx="6902100" cy="44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69705"/>
            <a:ext cx="326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21355A"/>
                </a:solidFill>
              </a:rPr>
              <a:pPr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2135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826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29604" cy="1470025"/>
          </a:xfrm>
        </p:spPr>
        <p:txBody>
          <a:bodyPr/>
          <a:lstStyle/>
          <a:p>
            <a:r>
              <a:rPr lang="en-US" dirty="0"/>
              <a:t>Nucleus Breeding Scheme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N" b="1" dirty="0">
                <a:solidFill>
                  <a:schemeClr val="tx1"/>
                </a:solidFill>
              </a:rPr>
              <a:t>Dr. Jay Prakash Gupta</a:t>
            </a:r>
          </a:p>
          <a:p>
            <a:pPr>
              <a:defRPr/>
            </a:pPr>
            <a:r>
              <a:rPr lang="en-IN" dirty="0">
                <a:solidFill>
                  <a:schemeClr val="tx1"/>
                </a:solidFill>
                <a:latin typeface="Rockwell"/>
              </a:rPr>
              <a:t>Associate Professor, Animal Genetics &amp; Breeding</a:t>
            </a:r>
          </a:p>
          <a:p>
            <a:pPr>
              <a:defRPr/>
            </a:pPr>
            <a:r>
              <a:rPr lang="en-IN" dirty="0">
                <a:solidFill>
                  <a:schemeClr val="tx1"/>
                </a:solidFill>
                <a:latin typeface="Rockwell"/>
              </a:rPr>
              <a:t>Bihar Veterinary College</a:t>
            </a:r>
          </a:p>
          <a:p>
            <a:pPr>
              <a:defRPr/>
            </a:pPr>
            <a:r>
              <a:rPr lang="en-IN" dirty="0">
                <a:solidFill>
                  <a:schemeClr val="tx1"/>
                </a:solidFill>
                <a:latin typeface="Rockwell"/>
              </a:rPr>
              <a:t>BASU, Patna</a:t>
            </a:r>
          </a:p>
          <a:p>
            <a:pPr>
              <a:defRPr/>
            </a:pPr>
            <a:r>
              <a:rPr lang="en-IN" b="1" dirty="0">
                <a:solidFill>
                  <a:srgbClr val="333300"/>
                </a:solidFill>
                <a:latin typeface="Rockwell"/>
              </a:rPr>
              <a:t>Bihar - 800014</a:t>
            </a:r>
            <a:endParaRPr lang="en-IN" b="1" dirty="0">
              <a:solidFill>
                <a:srgbClr val="333300"/>
              </a:solidFill>
              <a:latin typeface="Rockwel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2B51A-380C-5CBB-37C2-48CF609C12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875" y="56258"/>
            <a:ext cx="699447" cy="70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ownloads – Bihar Animal Sciences University | बिहार पशु विज्ञान ...">
            <a:extLst>
              <a:ext uri="{FF2B5EF4-FFF2-40B4-BE49-F238E27FC236}">
                <a16:creationId xmlns:a16="http://schemas.microsoft.com/office/drawing/2014/main" id="{A6D77B7B-0A22-88DB-A470-D529A22742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770" y="56258"/>
            <a:ext cx="779830" cy="78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1520" y="1629375"/>
            <a:ext cx="85689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Mostly used in Cattle, buffalo, sheep etc.</a:t>
            </a:r>
          </a:p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This scheme is mostly run by group of breeders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IN" sz="320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 established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IN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perative 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breeding scheme</a:t>
            </a:r>
          </a:p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en-US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Here there is great chance of  disease transmission in nucleus herd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1992" y="260648"/>
            <a:ext cx="7344816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Nucleus Breeding Scheme 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79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5720" y="1714488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MOET is composite technology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 which involve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14400" lvl="1" indent="-4572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Superovulation</a:t>
            </a:r>
          </a:p>
          <a:p>
            <a:pPr marL="914400" lvl="1" indent="-4572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Estrus synchronization among recipient</a:t>
            </a:r>
          </a:p>
          <a:p>
            <a:pPr marL="914400" lvl="1" indent="-4572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AI of donors</a:t>
            </a:r>
          </a:p>
          <a:p>
            <a:pPr marL="914400" lvl="1" indent="-4572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Embryo recovery from donor</a:t>
            </a:r>
          </a:p>
          <a:p>
            <a:pPr marL="914400" lvl="1" indent="-4572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Embryo transfer in the recipient females</a:t>
            </a:r>
          </a:p>
          <a:p>
            <a:pPr marL="914400" lvl="1" indent="-457200"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1" indent="-45720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By using this technique about eight progeny from donor cow can be obtained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260648"/>
            <a:ext cx="8424936" cy="1323439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NBS using Multiple Ovulation Embryo Transfer (NBS-MOET)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549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3528" y="1124744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An elite herd of males and females is set up and selection made at early age based on family information</a:t>
            </a:r>
          </a:p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Generation interval is considerably reduced</a:t>
            </a:r>
          </a:p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en-US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Intensity of selection will be high and less inbreeding</a:t>
            </a:r>
          </a:p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rate of twinning as well as sexing of embryo can be implemented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1992" y="260648"/>
            <a:ext cx="7344816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features of MOET 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07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9924" y="1484784"/>
            <a:ext cx="85689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Based on criteria and age of selection this can be of 3 types:</a:t>
            </a:r>
          </a:p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Juvenile MOET</a:t>
            </a:r>
          </a:p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en-US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Adult MOET Scheme</a:t>
            </a:r>
          </a:p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Mixed or Hybrid MOET Scheme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1992" y="260648"/>
            <a:ext cx="7344816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MOET 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39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37"/>
          <p:cNvSpPr txBox="1">
            <a:spLocks noGrp="1"/>
          </p:cNvSpPr>
          <p:nvPr>
            <p:ph type="sldNum" idx="12"/>
          </p:nvPr>
        </p:nvSpPr>
        <p:spPr>
          <a:xfrm>
            <a:off x="8665029" y="98452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21355A"/>
                </a:solidFill>
              </a:rPr>
              <a:pPr>
                <a:buClr>
                  <a:srgbClr val="000000"/>
                </a:buClr>
              </a:pPr>
              <a:t>14</a:t>
            </a:fld>
            <a:endParaRPr kern="0">
              <a:solidFill>
                <a:srgbClr val="21355A"/>
              </a:solidFill>
            </a:endParaRPr>
          </a:p>
        </p:txBody>
      </p:sp>
      <p:sp>
        <p:nvSpPr>
          <p:cNvPr id="1040" name="Google Shape;1040;p37"/>
          <p:cNvSpPr txBox="1">
            <a:spLocks noGrp="1"/>
          </p:cNvSpPr>
          <p:nvPr>
            <p:ph type="ctrTitle" idx="4294967295"/>
          </p:nvPr>
        </p:nvSpPr>
        <p:spPr>
          <a:xfrm>
            <a:off x="1277675" y="2072650"/>
            <a:ext cx="6593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9600"/>
              <a:t>Thanks!</a:t>
            </a:r>
            <a:endParaRPr sz="9600"/>
          </a:p>
        </p:txBody>
      </p:sp>
      <p:sp>
        <p:nvSpPr>
          <p:cNvPr id="1041" name="Google Shape;1041;p37"/>
          <p:cNvSpPr txBox="1">
            <a:spLocks noGrp="1"/>
          </p:cNvSpPr>
          <p:nvPr>
            <p:ph type="subTitle" idx="4294967295"/>
          </p:nvPr>
        </p:nvSpPr>
        <p:spPr>
          <a:xfrm>
            <a:off x="1277675" y="3272275"/>
            <a:ext cx="6593700" cy="18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sz="3600" b="1" dirty="0">
                <a:solidFill>
                  <a:schemeClr val="lt1"/>
                </a:solidFill>
                <a:highlight>
                  <a:schemeClr val="accent3"/>
                </a:highlight>
                <a:latin typeface="Nunito"/>
                <a:ea typeface="Nunito"/>
                <a:cs typeface="Nunito"/>
                <a:sym typeface="Nunito"/>
              </a:rPr>
              <a:t>Any questions?</a:t>
            </a:r>
            <a:endParaRPr sz="3600" b="1" dirty="0">
              <a:solidFill>
                <a:schemeClr val="lt1"/>
              </a:solidFill>
              <a:highlight>
                <a:schemeClr val="accent3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" dirty="0"/>
              <a:t>You can find me at:</a:t>
            </a:r>
            <a:endParaRPr dirty="0"/>
          </a:p>
          <a:p>
            <a:pPr marL="0" indent="0">
              <a:spcBef>
                <a:spcPts val="1000"/>
              </a:spcBef>
              <a:buNone/>
            </a:pPr>
            <a:r>
              <a:rPr lang="en" dirty="0"/>
              <a:t>@JP_AAtrey</a:t>
            </a:r>
            <a:endParaRPr dirty="0"/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IN" dirty="0"/>
              <a:t>j</a:t>
            </a:r>
            <a:r>
              <a:rPr lang="en" dirty="0"/>
              <a:t>p.prakash01@gmail.com</a:t>
            </a:r>
            <a:endParaRPr dirty="0"/>
          </a:p>
        </p:txBody>
      </p:sp>
      <p:sp>
        <p:nvSpPr>
          <p:cNvPr id="1042" name="Google Shape;1042;p37"/>
          <p:cNvSpPr/>
          <p:nvPr/>
        </p:nvSpPr>
        <p:spPr>
          <a:xfrm>
            <a:off x="401292" y="1321394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26" name="Picture 2" descr="The Step-by-Step Guide to Making Money from Instagr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6" t="26495" r="35910" b="34124"/>
          <a:stretch/>
        </p:blipFill>
        <p:spPr bwMode="auto">
          <a:xfrm>
            <a:off x="3527919" y="4596577"/>
            <a:ext cx="305946" cy="2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witter Logo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t="4189" r="8316" b="11128"/>
          <a:stretch/>
        </p:blipFill>
        <p:spPr bwMode="auto">
          <a:xfrm>
            <a:off x="3073702" y="4596577"/>
            <a:ext cx="363556" cy="2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63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4572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CD0000"/>
                </a:solidFill>
                <a:latin typeface="Times New Roman" pitchFamily="18" charset="0"/>
                <a:cs typeface="Times New Roman" pitchFamily="18" charset="0"/>
              </a:rPr>
              <a:t>NBS: Introduction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396" y="1196752"/>
            <a:ext cx="87083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Nucleus programs are characterized by a limited number of female animals with a genetic superiority. Actually these females are bull mother.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These animals are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recorded </a:t>
            </a:r>
            <a:r>
              <a:rPr lang="en-IN" sz="320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large number of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traits and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are actually constituting the nucleus herd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14290"/>
            <a:ext cx="88582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scientific managers takes the decisions on selection and mating in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the nucleus</a:t>
            </a:r>
            <a:r>
              <a:rPr lang="en-IN" sz="32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as a consequence, recording of traits and pedigree is complete.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Selection and mating in the nucleus is under full control. This results in a high genetic improvement rate over generations. 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83768" y="1196752"/>
            <a:ext cx="4032448" cy="5400600"/>
            <a:chOff x="2339752" y="548680"/>
            <a:chExt cx="4392488" cy="5976664"/>
          </a:xfrm>
        </p:grpSpPr>
        <p:sp>
          <p:nvSpPr>
            <p:cNvPr id="4" name="Oval 3"/>
            <p:cNvSpPr/>
            <p:nvPr/>
          </p:nvSpPr>
          <p:spPr>
            <a:xfrm>
              <a:off x="2339752" y="548680"/>
              <a:ext cx="4032448" cy="17373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NUCLEUS TIER </a:t>
              </a:r>
            </a:p>
          </p:txBody>
        </p:sp>
        <p:sp>
          <p:nvSpPr>
            <p:cNvPr id="5" name="Down Arrow 4"/>
            <p:cNvSpPr/>
            <p:nvPr/>
          </p:nvSpPr>
          <p:spPr>
            <a:xfrm>
              <a:off x="4038600" y="2362200"/>
              <a:ext cx="713232" cy="838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339752" y="3276600"/>
              <a:ext cx="4032448" cy="1143000"/>
            </a:xfrm>
            <a:prstGeom prst="ellipse">
              <a:avLst/>
            </a:prstGeom>
            <a:solidFill>
              <a:srgbClr val="FF660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MULTIPLIER TIER </a:t>
              </a:r>
            </a:p>
          </p:txBody>
        </p:sp>
        <p:sp>
          <p:nvSpPr>
            <p:cNvPr id="7" name="Down Arrow 6"/>
            <p:cNvSpPr/>
            <p:nvPr/>
          </p:nvSpPr>
          <p:spPr>
            <a:xfrm>
              <a:off x="4038600" y="4419600"/>
              <a:ext cx="789432" cy="838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339752" y="5257800"/>
              <a:ext cx="4392488" cy="126754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COMMERCIAL  TIER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99592" y="188640"/>
            <a:ext cx="7344816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 Nucleus Breeding Scheme 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089" y="1700808"/>
            <a:ext cx="901691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Once the breeding animals for the nucleus are chosen at the start, no animals from outside the nucleus are added to the nucleus population.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It is called a </a:t>
            </a:r>
            <a:r>
              <a:rPr lang="en-US" sz="32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closed nucleus breeding program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0363" indent="-360363">
              <a:buClr>
                <a:srgbClr val="FFFF00"/>
              </a:buClr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Commonly practiced in pigs and poultry in order to avoid introduction of disease in nucleus herd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88640"/>
            <a:ext cx="7344816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 Nucleus Breeding Scheme 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196752"/>
            <a:ext cx="87154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 CNBS gene flow is in only one direction. The improvement made in Nucleus herd will get transmitted in to multiplier herd and commercial herd.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Improvement in nucleus herd is must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otherwise no progress in subsequent herds.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Transfer of genetic progress from one herd to the next is taking certain time and that is known as </a:t>
            </a:r>
            <a:r>
              <a:rPr lang="en-US" sz="32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Improvement lag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88640"/>
            <a:ext cx="7344816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 Nucleus Breeding Scheme 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4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1071546"/>
            <a:ext cx="807249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0" indent="-360363">
              <a:buClr>
                <a:srgbClr val="FFFF00"/>
              </a:buClr>
              <a:buFont typeface="Wingdings" pitchFamily="2" charset="2"/>
              <a:buChar char="Ø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60363" lvl="0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 cattle and buffalo breeding, large generation interval is big hurdle. Artificial breeding techniques, such as AI, MOET etc. can significantly counter this problem.</a:t>
            </a:r>
          </a:p>
          <a:p>
            <a:pPr marL="360363" lvl="0" indent="-360363">
              <a:buClr>
                <a:srgbClr val="FFFF00"/>
              </a:buClr>
              <a:buFont typeface="Wingdings" pitchFamily="2" charset="2"/>
              <a:buChar char="Ø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60363" lvl="0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This gives the opportunity to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produce </a:t>
            </a:r>
            <a:r>
              <a:rPr lang="en-IN" sz="3200">
                <a:latin typeface="Times New Roman" pitchFamily="18" charset="0"/>
                <a:cs typeface="Times New Roman" pitchFamily="18" charset="0"/>
              </a:rPr>
              <a:t>Large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200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of offspring from superior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sires and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dams and disseminating the genes of these superior animals widely in the Commercial herd.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992" y="260648"/>
            <a:ext cx="7344816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Nucleus Breeding Scheme 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83768" y="1196752"/>
            <a:ext cx="4032448" cy="5400600"/>
            <a:chOff x="2339752" y="548680"/>
            <a:chExt cx="4392488" cy="5976664"/>
          </a:xfrm>
        </p:grpSpPr>
        <p:sp>
          <p:nvSpPr>
            <p:cNvPr id="5" name="Oval 4"/>
            <p:cNvSpPr/>
            <p:nvPr/>
          </p:nvSpPr>
          <p:spPr>
            <a:xfrm>
              <a:off x="2339752" y="548680"/>
              <a:ext cx="4032448" cy="17373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NUCLEUS TIER </a:t>
              </a:r>
            </a:p>
          </p:txBody>
        </p:sp>
        <p:sp>
          <p:nvSpPr>
            <p:cNvPr id="6" name="Down Arrow 5"/>
            <p:cNvSpPr/>
            <p:nvPr/>
          </p:nvSpPr>
          <p:spPr>
            <a:xfrm>
              <a:off x="4038600" y="2362200"/>
              <a:ext cx="713232" cy="838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339752" y="3276600"/>
              <a:ext cx="4032448" cy="1143000"/>
            </a:xfrm>
            <a:prstGeom prst="ellipse">
              <a:avLst/>
            </a:prstGeom>
            <a:solidFill>
              <a:srgbClr val="FF660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MULTIPLIER TIER </a:t>
              </a:r>
            </a:p>
          </p:txBody>
        </p:sp>
        <p:sp>
          <p:nvSpPr>
            <p:cNvPr id="8" name="Down Arrow 7"/>
            <p:cNvSpPr/>
            <p:nvPr/>
          </p:nvSpPr>
          <p:spPr>
            <a:xfrm>
              <a:off x="4038600" y="4419600"/>
              <a:ext cx="789432" cy="838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339752" y="5257800"/>
              <a:ext cx="4392488" cy="126754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COMMERCIAL  TIER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51992" y="260648"/>
            <a:ext cx="7344816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Nucleus Breeding Scheme 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5148064" y="2729886"/>
            <a:ext cx="484632" cy="8260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5267973" y="4625973"/>
            <a:ext cx="484632" cy="8260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1520" y="1556792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When the estimated BV of females in the Commercial herd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is comparable</a:t>
            </a:r>
            <a:r>
              <a:rPr lang="en-IN" sz="3200">
                <a:latin typeface="Times New Roman" pitchFamily="18" charset="0"/>
                <a:cs typeface="Times New Roman" pitchFamily="18" charset="0"/>
              </a:rPr>
              <a:t> or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higher than the BV in the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nucleus herd</a:t>
            </a:r>
            <a:r>
              <a:rPr lang="en-IN" sz="32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they can enter the nucleus. </a:t>
            </a:r>
          </a:p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This is called an open nucleus breeding program.</a:t>
            </a:r>
          </a:p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Here gene flow is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both ways</a:t>
            </a:r>
            <a:r>
              <a:rPr lang="en-IN" sz="3200">
                <a:latin typeface="Times New Roman" pitchFamily="18" charset="0"/>
                <a:cs typeface="Times New Roman" pitchFamily="18" charset="0"/>
              </a:rPr>
              <a:t> which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reduces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rate of inbreeding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 nucleus herd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1992" y="260648"/>
            <a:ext cx="7344816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Nucleus Breeding Scheme 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557</Words>
  <Application>Microsoft Office PowerPoint</Application>
  <PresentationFormat>On-screen Show (4:3)</PresentationFormat>
  <Paragraphs>83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Mali SemiBold</vt:lpstr>
      <vt:lpstr>Nunito</vt:lpstr>
      <vt:lpstr>Nunito Light</vt:lpstr>
      <vt:lpstr>Rockwell</vt:lpstr>
      <vt:lpstr>Times New Roman</vt:lpstr>
      <vt:lpstr>Wingdings</vt:lpstr>
      <vt:lpstr>Office Theme</vt:lpstr>
      <vt:lpstr>Orbit</vt:lpstr>
      <vt:lpstr>Ely template</vt:lpstr>
      <vt:lpstr>Nucleus Breeding Scheme</vt:lpstr>
      <vt:lpstr>NBS: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Livestock Breeding Policy</dc:title>
  <dc:creator>admin</dc:creator>
  <cp:lastModifiedBy>Jay Prakash Gupta</cp:lastModifiedBy>
  <cp:revision>54</cp:revision>
  <dcterms:created xsi:type="dcterms:W3CDTF">2017-05-22T04:49:53Z</dcterms:created>
  <dcterms:modified xsi:type="dcterms:W3CDTF">2025-05-23T05:22:29Z</dcterms:modified>
</cp:coreProperties>
</file>