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14"/>
  </p:notesMasterIdLst>
  <p:sldIdLst>
    <p:sldId id="256" r:id="rId4"/>
    <p:sldId id="257" r:id="rId5"/>
    <p:sldId id="267" r:id="rId6"/>
    <p:sldId id="270" r:id="rId7"/>
    <p:sldId id="268" r:id="rId8"/>
    <p:sldId id="273" r:id="rId9"/>
    <p:sldId id="271" r:id="rId10"/>
    <p:sldId id="272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91F49-20B5-4FFA-8B84-65DE53E0D2B5}" type="datetimeFigureOut">
              <a:rPr lang="en-IN" smtClean="0"/>
              <a:t>23-05-2025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6EEBC-DEDF-4F1F-85B6-DD925EF568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87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9281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4679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67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63842-1AC5-4244-AE92-EE895CAD91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83ADC-C980-4F34-B769-5E9EF2D475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42C88-3773-4A12-9E0F-8547879003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3F4C1-3D48-4380-BC90-D4A9EC054E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24DAC-E9B7-4308-84F2-0617526A39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72308-60D5-4929-BB6E-3B46496483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E4FB1-624C-4E21-BD5A-6C59B9EFD7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B3FE8-77DD-43B7-9E29-DAABB537AF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CB440-0CA7-4A10-9B60-2D41D179DB7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045EC-753F-4A7B-AD1C-E8E2318AF3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A02CC-3B77-49BC-BDE6-54D20BC346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71BB5-9817-4DB9-97B4-B9286DF979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7E88B-AA1D-48B4-847D-002FA6DFBA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1030167"/>
            <a:ext cx="7146900" cy="15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09172" y="3239569"/>
            <a:ext cx="5318543" cy="10509527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035561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702267"/>
            <a:ext cx="6902100" cy="61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803400"/>
            <a:ext cx="3217500" cy="456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803400"/>
            <a:ext cx="3217500" cy="456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69705"/>
            <a:ext cx="3267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Mali SemiBold"/>
                <a:cs typeface="Mali SemiBold"/>
                <a:sym typeface="Mali SemiBo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21355A"/>
              </a:solidFill>
              <a:effectLst/>
              <a:uLnTx/>
              <a:uFillTx/>
              <a:latin typeface="Mali SemiBold"/>
              <a:cs typeface="Mali SemiBold"/>
              <a:sym typeface="Mali SemiBold"/>
            </a:endParaRPr>
          </a:p>
        </p:txBody>
      </p:sp>
      <p:grpSp>
        <p:nvGrpSpPr>
          <p:cNvPr id="357" name="Google Shape;357;p7"/>
          <p:cNvGrpSpPr/>
          <p:nvPr/>
        </p:nvGrpSpPr>
        <p:grpSpPr>
          <a:xfrm>
            <a:off x="8004405" y="556396"/>
            <a:ext cx="3529549" cy="6034352"/>
            <a:chOff x="8004404" y="372498"/>
            <a:chExt cx="3529549" cy="4525764"/>
          </a:xfrm>
        </p:grpSpPr>
        <p:grpSp>
          <p:nvGrpSpPr>
            <p:cNvPr id="358" name="Google Shape;358;p7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359" name="Google Shape;359;p7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360" name="Google Shape;360;p7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1" name="Google Shape;36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2" name="Google Shape;362;p7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63" name="Google Shape;363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4" name="Google Shape;36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5" name="Google Shape;365;p7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66" name="Google Shape;366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7" name="Google Shape;36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8" name="Google Shape;368;p7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69" name="Google Shape;369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0" name="Google Shape;37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1" name="Google Shape;371;p7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72" name="Google Shape;372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3" name="Google Shape;373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4" name="Google Shape;374;p7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375" name="Google Shape;375;p7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6" name="Google Shape;376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7" name="Google Shape;377;p7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78" name="Google Shape;378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9" name="Google Shape;379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0" name="Google Shape;380;p7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381" name="Google Shape;381;p7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2" name="Google Shape;382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3" name="Google Shape;383;p7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84" name="Google Shape;384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5" name="Google Shape;385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6" name="Google Shape;386;p7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87" name="Google Shape;387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8" name="Google Shape;388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9" name="Google Shape;389;p7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1" name="Google Shape;39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2" name="Google Shape;392;p7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93" name="Google Shape;393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4" name="Google Shape;39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5" name="Google Shape;395;p7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96" name="Google Shape;396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7" name="Google Shape;39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8" name="Google Shape;398;p7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99" name="Google Shape;399;p7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00" name="Google Shape;40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01" name="Google Shape;401;p7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02" name="Google Shape;402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4" name="Google Shape;404;p7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05" name="Google Shape;405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6" name="Google Shape;40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7" name="Google Shape;407;p7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08" name="Google Shape;408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9" name="Google Shape;40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0" name="Google Shape;410;p7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1" name="Google Shape;411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2" name="Google Shape;41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3" name="Google Shape;413;p7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14" name="Google Shape;414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5" name="Google Shape;41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6" name="Google Shape;416;p7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8" name="Google Shape;41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9" name="Google Shape;419;p7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420" name="Google Shape;420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1" name="Google Shape;421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2" name="Google Shape;422;p7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4" name="Google Shape;42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5" name="Google Shape;425;p7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7" name="Google Shape;42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8" name="Google Shape;428;p7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429" name="Google Shape;429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0" name="Google Shape;43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1" name="Google Shape;431;p7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432" name="Google Shape;432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3" name="Google Shape;43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4" name="Google Shape;434;p7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435" name="Google Shape;435;p7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6" name="Google Shape;43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7" name="Google Shape;437;p7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438" name="Google Shape;438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9" name="Google Shape;43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0" name="Google Shape;440;p7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441" name="Google Shape;441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2" name="Google Shape;44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3" name="Google Shape;443;p7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444" name="Google Shape;444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5" name="Google Shape;44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6" name="Google Shape;446;p7"/>
          <p:cNvSpPr/>
          <p:nvPr/>
        </p:nvSpPr>
        <p:spPr>
          <a:xfrm rot="197195">
            <a:off x="572737" y="1325389"/>
            <a:ext cx="2440148" cy="183060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8934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One pencil - Light paper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9144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69705"/>
            <a:ext cx="3267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Mali SemiBold"/>
                <a:cs typeface="Mali SemiBold"/>
                <a:sym typeface="Mali SemiBo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21355A"/>
              </a:solidFill>
              <a:effectLst/>
              <a:uLnTx/>
              <a:uFillTx/>
              <a:latin typeface="Mali SemiBold"/>
              <a:cs typeface="Mali SemiBold"/>
              <a:sym typeface="Mal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2187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4576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457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7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77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577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577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E5DDC8-7B81-4482-85D7-88630FD04FD3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702267"/>
            <a:ext cx="6902100" cy="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803399"/>
            <a:ext cx="6902100" cy="44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69705"/>
            <a:ext cx="326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Mali SemiBold"/>
                <a:cs typeface="Mali SemiBold"/>
                <a:sym typeface="Mali SemiBo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21355A"/>
              </a:solidFill>
              <a:effectLst/>
              <a:uLnTx/>
              <a:uFillTx/>
              <a:latin typeface="Mali SemiBold"/>
              <a:cs typeface="Mali SemiBold"/>
              <a:sym typeface="Mal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6306844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Development of new </a:t>
            </a:r>
            <a:r>
              <a:rPr lang="en-US" b="1" dirty="0" smtClean="0"/>
              <a:t>breed for </a:t>
            </a:r>
            <a:r>
              <a:rPr lang="en-US" b="1" dirty="0"/>
              <a:t>better productivity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8424936" cy="1752600"/>
          </a:xfrm>
        </p:spPr>
        <p:txBody>
          <a:bodyPr>
            <a:normAutofit fontScale="92500"/>
          </a:bodyPr>
          <a:lstStyle/>
          <a:p>
            <a:r>
              <a:rPr lang="en-IN" dirty="0" smtClean="0"/>
              <a:t>Dr. Jay Prakash Gupta</a:t>
            </a:r>
          </a:p>
          <a:p>
            <a:r>
              <a:rPr lang="en-US" dirty="0" err="1" smtClean="0"/>
              <a:t>Sardarkrushinagar</a:t>
            </a:r>
            <a:r>
              <a:rPr lang="en-US" dirty="0" smtClean="0"/>
              <a:t> </a:t>
            </a:r>
            <a:r>
              <a:rPr lang="en-US" dirty="0" err="1" smtClean="0"/>
              <a:t>Dantiwada</a:t>
            </a:r>
            <a:r>
              <a:rPr lang="en-US" dirty="0" smtClean="0"/>
              <a:t> Agricultural University</a:t>
            </a:r>
            <a:endParaRPr lang="en-IN" dirty="0" smtClean="0"/>
          </a:p>
          <a:p>
            <a:r>
              <a:rPr lang="en-IN" dirty="0" smtClean="0"/>
              <a:t>Animal Genetics &amp; Breeding 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52B51A-380C-5CBB-37C2-48CF609C12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875" y="56258"/>
            <a:ext cx="699447" cy="70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ownloads – Bihar Animal Sciences University | बिहार पशु विज्ञान ...">
            <a:extLst>
              <a:ext uri="{FF2B5EF4-FFF2-40B4-BE49-F238E27FC236}">
                <a16:creationId xmlns:a16="http://schemas.microsoft.com/office/drawing/2014/main" id="{A6D77B7B-0A22-88DB-A470-D529A22742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770" y="56258"/>
            <a:ext cx="779830" cy="78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37"/>
          <p:cNvSpPr txBox="1">
            <a:spLocks noGrp="1"/>
          </p:cNvSpPr>
          <p:nvPr>
            <p:ph type="sldNum" idx="12"/>
          </p:nvPr>
        </p:nvSpPr>
        <p:spPr>
          <a:xfrm>
            <a:off x="8665029" y="98452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Mali SemiBold"/>
                <a:cs typeface="Mali SemiBold"/>
                <a:sym typeface="Mali SemiBo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10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21355A"/>
              </a:solidFill>
              <a:effectLst/>
              <a:uLnTx/>
              <a:uFillTx/>
              <a:latin typeface="Mali SemiBold"/>
              <a:cs typeface="Mali SemiBold"/>
              <a:sym typeface="Mali SemiBold"/>
            </a:endParaRPr>
          </a:p>
        </p:txBody>
      </p:sp>
      <p:sp>
        <p:nvSpPr>
          <p:cNvPr id="1040" name="Google Shape;1040;p37"/>
          <p:cNvSpPr txBox="1">
            <a:spLocks noGrp="1"/>
          </p:cNvSpPr>
          <p:nvPr>
            <p:ph type="ctrTitle" idx="4294967295"/>
          </p:nvPr>
        </p:nvSpPr>
        <p:spPr>
          <a:xfrm>
            <a:off x="1277675" y="2072650"/>
            <a:ext cx="6593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9600"/>
              <a:t>Thanks!</a:t>
            </a:r>
            <a:endParaRPr sz="9600"/>
          </a:p>
        </p:txBody>
      </p:sp>
      <p:sp>
        <p:nvSpPr>
          <p:cNvPr id="1041" name="Google Shape;1041;p37"/>
          <p:cNvSpPr txBox="1">
            <a:spLocks noGrp="1"/>
          </p:cNvSpPr>
          <p:nvPr>
            <p:ph type="subTitle" idx="4294967295"/>
          </p:nvPr>
        </p:nvSpPr>
        <p:spPr>
          <a:xfrm>
            <a:off x="1277675" y="3272275"/>
            <a:ext cx="6593700" cy="18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sz="3600" b="1" dirty="0">
                <a:solidFill>
                  <a:schemeClr val="lt1"/>
                </a:solidFill>
                <a:highlight>
                  <a:schemeClr val="accent3"/>
                </a:highlight>
                <a:latin typeface="Nunito"/>
                <a:ea typeface="Nunito"/>
                <a:cs typeface="Nunito"/>
                <a:sym typeface="Nunito"/>
              </a:rPr>
              <a:t>Any questions?</a:t>
            </a:r>
            <a:endParaRPr sz="3600" b="1" dirty="0">
              <a:solidFill>
                <a:schemeClr val="lt1"/>
              </a:solidFill>
              <a:highlight>
                <a:schemeClr val="accent3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" dirty="0"/>
              <a:t>You can find me at:</a:t>
            </a:r>
            <a:endParaRPr dirty="0"/>
          </a:p>
          <a:p>
            <a:pPr marL="0" indent="0">
              <a:spcBef>
                <a:spcPts val="1000"/>
              </a:spcBef>
              <a:buNone/>
            </a:pPr>
            <a:r>
              <a:rPr lang="en" dirty="0"/>
              <a:t>@JP_AAtrey</a:t>
            </a:r>
            <a:endParaRPr dirty="0"/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IN" dirty="0"/>
              <a:t>j</a:t>
            </a:r>
            <a:r>
              <a:rPr lang="en" dirty="0"/>
              <a:t>p.prakash01@gmail.com</a:t>
            </a:r>
            <a:endParaRPr dirty="0"/>
          </a:p>
        </p:txBody>
      </p:sp>
      <p:sp>
        <p:nvSpPr>
          <p:cNvPr id="1042" name="Google Shape;1042;p37"/>
          <p:cNvSpPr/>
          <p:nvPr/>
        </p:nvSpPr>
        <p:spPr>
          <a:xfrm>
            <a:off x="401292" y="1321394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26" name="Picture 2" descr="The Step-by-Step Guide to Making Money from Instagr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6" t="26495" r="35910" b="34124"/>
          <a:stretch/>
        </p:blipFill>
        <p:spPr bwMode="auto">
          <a:xfrm>
            <a:off x="3527919" y="4596577"/>
            <a:ext cx="305946" cy="2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witter Logo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t="4189" r="8316" b="11128"/>
          <a:stretch/>
        </p:blipFill>
        <p:spPr bwMode="auto">
          <a:xfrm>
            <a:off x="3073702" y="4596577"/>
            <a:ext cx="363556" cy="2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73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39016"/>
          </a:xfrm>
        </p:spPr>
        <p:txBody>
          <a:bodyPr/>
          <a:lstStyle/>
          <a:p>
            <a:pPr>
              <a:defRPr/>
            </a:pPr>
            <a:r>
              <a:rPr lang="en-US" sz="4800" b="1" dirty="0" smtClean="0"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  <a:t>Objective</a:t>
            </a:r>
            <a:endParaRPr lang="en-US" sz="4800" dirty="0">
              <a:solidFill>
                <a:srgbClr val="FF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9" y="1340767"/>
            <a:ext cx="8722722" cy="4176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39016"/>
          </a:xfrm>
        </p:spPr>
        <p:txBody>
          <a:bodyPr/>
          <a:lstStyle/>
          <a:p>
            <a:pPr>
              <a:defRPr/>
            </a:pPr>
            <a:r>
              <a:rPr lang="en-US" sz="4800" b="1" dirty="0"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  <a:t>Plan</a:t>
            </a:r>
            <a:endParaRPr lang="en-US" sz="4800" dirty="0">
              <a:solidFill>
                <a:srgbClr val="FF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1020"/>
            <a:ext cx="9144000" cy="44562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1000108"/>
            <a:ext cx="864399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Indigenous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breed: (Foundation stock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Clr>
                <a:srgbClr val="FFFF00"/>
              </a:buClr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Considering the disease resistance, adaptation to local condition and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hardiness</a:t>
            </a:r>
          </a:p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Exotic breed 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Frozen semen technology has made it possible </a:t>
            </a:r>
          </a:p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They are mostly unrelated males free from any recessive inherited disease.</a:t>
            </a:r>
          </a:p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Should be selected on the basis of result of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diallele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crossing but it is costly to perform</a:t>
            </a:r>
          </a:p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39016"/>
          </a:xfrm>
        </p:spPr>
        <p:txBody>
          <a:bodyPr/>
          <a:lstStyle/>
          <a:p>
            <a:pPr>
              <a:defRPr/>
            </a:pPr>
            <a:r>
              <a:rPr lang="en-US" sz="4800" b="1" dirty="0" smtClean="0"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  <a:t>Choice </a:t>
            </a:r>
            <a:r>
              <a:rPr lang="en-US" sz="4800" b="1" dirty="0"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  <a:t>of breed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188640"/>
            <a:ext cx="864399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So, general guideline is that Holstein-Frisian can be used in plains when fodder is available, Jersey can be used in hilly area where limited fodder is available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If motive of breed development is milk production, we may use Sahiwal, Red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Sindhietc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with high lactation average and exhibited rapid genetic gain through selection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If we want to develop and breed for draught capacity in males,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Hariana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Ongole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Kangayam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can be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used</a:t>
            </a:r>
          </a:p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332656"/>
            <a:ext cx="84661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if we want a locally adapted cattle breed, we may use non-descript cattle, but we will get undesirable types of F2 generation progenies, so progenies of Non-descript graded with good draught capacity is better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If motive of breed development is milk production, we may use Sahiwal, Red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Sindhietc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with high lactation average and exhibited rapid genetic gain through selection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we want to develop and breed for draught capacity in males,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Hariana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Ongole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Kangayam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can be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used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if we want a locally adapted cattle breed, we may use non-descript cattle, but we will get undesirable types of F2 generation progenies, so progenies of Non-descript graded with good draught capacity is better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68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397" y="1844824"/>
            <a:ext cx="86439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Optimum exotic inheritance should be 50 to 62.5% for milk production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it should be limited to 50% for adaptability, longevity as well as milk production.</a:t>
            </a: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39016"/>
          </a:xfrm>
        </p:spPr>
        <p:txBody>
          <a:bodyPr/>
          <a:lstStyle/>
          <a:p>
            <a:pPr>
              <a:defRPr/>
            </a:pPr>
            <a:r>
              <a:rPr lang="en-US" sz="4800" b="1" dirty="0"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  <a:t>Level of exotic inheritance</a:t>
            </a:r>
          </a:p>
        </p:txBody>
      </p:sp>
    </p:spTree>
    <p:extLst>
      <p:ext uri="{BB962C8B-B14F-4D97-AF65-F5344CB8AC3E}">
        <p14:creationId xmlns:p14="http://schemas.microsoft.com/office/powerpoint/2010/main" val="140184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397" y="1268760"/>
            <a:ext cx="86439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After obtaining crossbred progeny in F1 generation, we have to interbred or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interse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these progenies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Intensive selection should be performed from second generation onward by these considerations in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mind</a:t>
            </a:r>
          </a:p>
          <a:p>
            <a:pPr>
              <a:buClr>
                <a:srgbClr val="FFFF00"/>
              </a:buClr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- for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females lactation yield should be criteria</a:t>
            </a:r>
          </a:p>
          <a:p>
            <a:pPr>
              <a:buClr>
                <a:srgbClr val="FFFF00"/>
              </a:buClr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- Herd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strength should be kept constant</a:t>
            </a:r>
          </a:p>
          <a:p>
            <a:pPr>
              <a:buClr>
                <a:srgbClr val="FFFF00"/>
              </a:buClr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- choice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of intensity grades will depend on considering maximum genetic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gain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39016"/>
          </a:xfrm>
        </p:spPr>
        <p:txBody>
          <a:bodyPr/>
          <a:lstStyle/>
          <a:p>
            <a:pPr>
              <a:defRPr/>
            </a:pPr>
            <a:r>
              <a:rPr lang="en-US" sz="4800" b="1" dirty="0"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  <a:t>Breeding plans</a:t>
            </a:r>
          </a:p>
        </p:txBody>
      </p:sp>
    </p:spTree>
    <p:extLst>
      <p:ext uri="{BB962C8B-B14F-4D97-AF65-F5344CB8AC3E}">
        <p14:creationId xmlns:p14="http://schemas.microsoft.com/office/powerpoint/2010/main" val="35221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476672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Optimum number of females should be selected at different stages:</a:t>
            </a:r>
            <a:endParaRPr lang="en-IN" sz="32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Retain 60% cows after first lactation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Cull 20% (1/5) cows after second lactation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Cull 12.5% (1/8) cows after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third lactation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Cull all cows after fourth lactation except some outstanding ones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87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366</Words>
  <Application>Microsoft Office PowerPoint</Application>
  <PresentationFormat>On-screen Show (4:3)</PresentationFormat>
  <Paragraphs>41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Mali SemiBold</vt:lpstr>
      <vt:lpstr>Mangal</vt:lpstr>
      <vt:lpstr>Nunito</vt:lpstr>
      <vt:lpstr>Nunito Light</vt:lpstr>
      <vt:lpstr>Times New Roman</vt:lpstr>
      <vt:lpstr>Wingdings</vt:lpstr>
      <vt:lpstr>Office Theme</vt:lpstr>
      <vt:lpstr>Orbit</vt:lpstr>
      <vt:lpstr>Ely template</vt:lpstr>
      <vt:lpstr>Development of new breed for better productivity</vt:lpstr>
      <vt:lpstr>Objective</vt:lpstr>
      <vt:lpstr>Plan</vt:lpstr>
      <vt:lpstr>Choice of breed</vt:lpstr>
      <vt:lpstr>PowerPoint Presentation</vt:lpstr>
      <vt:lpstr>PowerPoint Presentation</vt:lpstr>
      <vt:lpstr>Level of exotic inheritance</vt:lpstr>
      <vt:lpstr>Breeding plans</vt:lpstr>
      <vt:lpstr>PowerPoint Presentation</vt:lpstr>
      <vt:lpstr>Thanks!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Livestock Breeding Policy</dc:title>
  <dc:creator>admin</dc:creator>
  <cp:lastModifiedBy>Jay Prakash Gupta</cp:lastModifiedBy>
  <cp:revision>16</cp:revision>
  <dcterms:created xsi:type="dcterms:W3CDTF">2017-05-22T04:49:53Z</dcterms:created>
  <dcterms:modified xsi:type="dcterms:W3CDTF">2025-05-23T05:25:46Z</dcterms:modified>
</cp:coreProperties>
</file>