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59"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48D79E2-BAE6-4E16-88FC-A5F4A4B4EE6C}" type="datetimeFigureOut">
              <a:rPr lang="en-US" smtClean="0"/>
              <a:pPr/>
              <a:t>6/16/2020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333A8CD-74C8-43AA-811C-40BE3647580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8D79E2-BAE6-4E16-88FC-A5F4A4B4EE6C}"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3A8CD-74C8-43AA-811C-40BE364758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8D79E2-BAE6-4E16-88FC-A5F4A4B4EE6C}"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3A8CD-74C8-43AA-811C-40BE364758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8D79E2-BAE6-4E16-88FC-A5F4A4B4EE6C}"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3A8CD-74C8-43AA-811C-40BE364758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48D79E2-BAE6-4E16-88FC-A5F4A4B4EE6C}"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3A8CD-74C8-43AA-811C-40BE3647580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8D79E2-BAE6-4E16-88FC-A5F4A4B4EE6C}" type="datetimeFigureOut">
              <a:rPr lang="en-US" smtClean="0"/>
              <a:pPr/>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3A8CD-74C8-43AA-811C-40BE364758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48D79E2-BAE6-4E16-88FC-A5F4A4B4EE6C}" type="datetimeFigureOut">
              <a:rPr lang="en-US" smtClean="0"/>
              <a:pPr/>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33A8CD-74C8-43AA-811C-40BE364758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48D79E2-BAE6-4E16-88FC-A5F4A4B4EE6C}" type="datetimeFigureOut">
              <a:rPr lang="en-US" smtClean="0"/>
              <a:pPr/>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33A8CD-74C8-43AA-811C-40BE364758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D79E2-BAE6-4E16-88FC-A5F4A4B4EE6C}" type="datetimeFigureOut">
              <a:rPr lang="en-US" smtClean="0"/>
              <a:pPr/>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33A8CD-74C8-43AA-811C-40BE364758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8D79E2-BAE6-4E16-88FC-A5F4A4B4EE6C}" type="datetimeFigureOut">
              <a:rPr lang="en-US" smtClean="0"/>
              <a:pPr/>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3A8CD-74C8-43AA-811C-40BE364758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48D79E2-BAE6-4E16-88FC-A5F4A4B4EE6C}" type="datetimeFigureOut">
              <a:rPr lang="en-US" smtClean="0"/>
              <a:pPr/>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333A8CD-74C8-43AA-811C-40BE3647580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48D79E2-BAE6-4E16-88FC-A5F4A4B4EE6C}" type="datetimeFigureOut">
              <a:rPr lang="en-US" smtClean="0"/>
              <a:pPr/>
              <a:t>6/16/2020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333A8CD-74C8-43AA-811C-40BE3647580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Prevention and control of </a:t>
            </a:r>
            <a:r>
              <a:rPr lang="en-IN" dirty="0" err="1" smtClean="0"/>
              <a:t>zoonoses</a:t>
            </a:r>
            <a:endParaRPr lang="en-US" dirty="0"/>
          </a:p>
        </p:txBody>
      </p:sp>
      <p:sp>
        <p:nvSpPr>
          <p:cNvPr id="3" name="Subtitle 2"/>
          <p:cNvSpPr>
            <a:spLocks noGrp="1"/>
          </p:cNvSpPr>
          <p:nvPr>
            <p:ph type="subTitle" idx="1"/>
          </p:nvPr>
        </p:nvSpPr>
        <p:spPr/>
        <p:txBody>
          <a:bodyPr/>
          <a:lstStyle/>
          <a:p>
            <a:r>
              <a:rPr lang="en-IN" dirty="0" smtClean="0"/>
              <a:t>P. </a:t>
            </a:r>
            <a:r>
              <a:rPr lang="en-IN" dirty="0" err="1" smtClean="0"/>
              <a:t>Kaushik</a:t>
            </a:r>
            <a:endParaRPr lang="en-IN" dirty="0" smtClean="0"/>
          </a:p>
          <a:p>
            <a:r>
              <a:rPr lang="en-IN" dirty="0" smtClean="0"/>
              <a:t>Asst. Prof, VPH</a:t>
            </a:r>
            <a:endParaRPr lang="en-US" dirty="0"/>
          </a:p>
        </p:txBody>
      </p:sp>
      <p:pic>
        <p:nvPicPr>
          <p:cNvPr id="9218" name="Picture 2"/>
          <p:cNvPicPr>
            <a:picLocks noChangeAspect="1" noChangeArrowheads="1"/>
          </p:cNvPicPr>
          <p:nvPr/>
        </p:nvPicPr>
        <p:blipFill>
          <a:blip r:embed="rId2"/>
          <a:srcRect/>
          <a:stretch>
            <a:fillRect/>
          </a:stretch>
        </p:blipFill>
        <p:spPr bwMode="auto">
          <a:xfrm>
            <a:off x="285720" y="285728"/>
            <a:ext cx="2857500" cy="142875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i="1" dirty="0" smtClean="0"/>
              <a:t>5. Therapeutic </a:t>
            </a:r>
            <a:r>
              <a:rPr lang="en-US" sz="2400" i="1" dirty="0" smtClean="0"/>
              <a:t>&amp; prophylactic therapy: </a:t>
            </a:r>
            <a:r>
              <a:rPr lang="en-US" sz="2400" dirty="0" smtClean="0"/>
              <a:t>Drugs can be given both for preventing or treating of animals in order to control/ eradicate any infection. </a:t>
            </a:r>
          </a:p>
          <a:p>
            <a:endParaRPr lang="en-US" sz="2400" dirty="0" smtClean="0"/>
          </a:p>
          <a:p>
            <a:r>
              <a:rPr lang="en-US" sz="2400" dirty="0" smtClean="0"/>
              <a:t>6</a:t>
            </a:r>
            <a:r>
              <a:rPr lang="en-US" sz="2400" dirty="0" smtClean="0"/>
              <a:t>. </a:t>
            </a:r>
            <a:r>
              <a:rPr lang="en-US" sz="2400" i="1" dirty="0" smtClean="0"/>
              <a:t>Restriction of movement of hosts</a:t>
            </a:r>
            <a:r>
              <a:rPr lang="en-US" sz="2400" dirty="0" smtClean="0"/>
              <a:t>: This strategy involves the ban on the movement of animals during periods of epidemic and eradication campaign to reduce the risk of diseases transmission. </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7. </a:t>
            </a:r>
            <a:r>
              <a:rPr lang="en-US" sz="2400" i="1" dirty="0" smtClean="0"/>
              <a:t>Movement of host</a:t>
            </a:r>
            <a:r>
              <a:rPr lang="en-US" sz="2400" dirty="0" smtClean="0"/>
              <a:t>: Animals can be removed from high risk area to prevent the occurrence of new infections. </a:t>
            </a:r>
          </a:p>
          <a:p>
            <a:endParaRPr lang="en-US" sz="2400" dirty="0" smtClean="0"/>
          </a:p>
          <a:p>
            <a:r>
              <a:rPr lang="en-US" sz="2400" dirty="0" smtClean="0"/>
              <a:t>8</a:t>
            </a:r>
            <a:r>
              <a:rPr lang="en-US" sz="2400" dirty="0" smtClean="0"/>
              <a:t>. </a:t>
            </a:r>
            <a:r>
              <a:rPr lang="en-US" sz="2400" i="1" dirty="0" smtClean="0"/>
              <a:t>Mixed, alternate and sequential grazing</a:t>
            </a:r>
            <a:r>
              <a:rPr lang="en-US" sz="2400" dirty="0" smtClean="0"/>
              <a:t>: In case of parasitic infections this strategy is adopted. In mixed grazing susceptible population is grazed along with resistant populations to reduce the pasture contamination.</a:t>
            </a:r>
            <a:endParaRPr lang="en-US" sz="2400" dirty="0"/>
          </a:p>
        </p:txBody>
      </p:sp>
      <p:pic>
        <p:nvPicPr>
          <p:cNvPr id="7" name="Picture 2"/>
          <p:cNvPicPr>
            <a:picLocks noChangeAspect="1" noChangeArrowheads="1"/>
          </p:cNvPicPr>
          <p:nvPr/>
        </p:nvPicPr>
        <p:blipFill>
          <a:blip r:embed="rId2"/>
          <a:srcRect/>
          <a:stretch>
            <a:fillRect/>
          </a:stretch>
        </p:blipFill>
        <p:spPr bwMode="auto">
          <a:xfrm>
            <a:off x="1142976" y="4500570"/>
            <a:ext cx="2705100" cy="169545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4572000" y="4714884"/>
            <a:ext cx="2524125" cy="159543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00042"/>
            <a:ext cx="8229600" cy="4525963"/>
          </a:xfrm>
        </p:spPr>
        <p:txBody>
          <a:bodyPr>
            <a:normAutofit/>
          </a:bodyPr>
          <a:lstStyle/>
          <a:p>
            <a:pPr>
              <a:buNone/>
            </a:pPr>
            <a:r>
              <a:rPr lang="en-US" sz="2400" i="1" dirty="0" smtClean="0"/>
              <a:t>9. Control </a:t>
            </a:r>
            <a:r>
              <a:rPr lang="en-US" sz="2400" i="1" dirty="0" smtClean="0"/>
              <a:t>of vector</a:t>
            </a:r>
            <a:r>
              <a:rPr lang="en-US" sz="2400" dirty="0" smtClean="0"/>
              <a:t>: </a:t>
            </a:r>
            <a:r>
              <a:rPr lang="en-US" sz="2400" dirty="0" smtClean="0"/>
              <a:t>Various methods can be adopted for control of vectors like, destruction of habitat (snail, mosquitoes), use of chemicals, preventing contact with ten </a:t>
            </a:r>
            <a:r>
              <a:rPr lang="en-US" sz="2400" dirty="0" smtClean="0"/>
              <a:t>vectors </a:t>
            </a:r>
            <a:r>
              <a:rPr lang="en-US" sz="2400" dirty="0" smtClean="0"/>
              <a:t>etc. </a:t>
            </a:r>
          </a:p>
          <a:p>
            <a:endParaRPr lang="en-US" sz="2400" dirty="0"/>
          </a:p>
        </p:txBody>
      </p:sp>
      <p:pic>
        <p:nvPicPr>
          <p:cNvPr id="7" name="Picture 2"/>
          <p:cNvPicPr>
            <a:picLocks noChangeAspect="1" noChangeArrowheads="1"/>
          </p:cNvPicPr>
          <p:nvPr/>
        </p:nvPicPr>
        <p:blipFill>
          <a:blip r:embed="rId2"/>
          <a:srcRect/>
          <a:stretch>
            <a:fillRect/>
          </a:stretch>
        </p:blipFill>
        <p:spPr bwMode="auto">
          <a:xfrm>
            <a:off x="4714876" y="2000240"/>
            <a:ext cx="3857652" cy="3331689"/>
          </a:xfrm>
          <a:prstGeom prst="rect">
            <a:avLst/>
          </a:prstGeom>
          <a:noFill/>
          <a:ln w="9525">
            <a:noFill/>
            <a:miter lim="800000"/>
            <a:headEnd/>
            <a:tailEnd/>
          </a:ln>
          <a:effectLst/>
        </p:spPr>
      </p:pic>
      <p:sp>
        <p:nvSpPr>
          <p:cNvPr id="9" name="TextBox 8"/>
          <p:cNvSpPr txBox="1"/>
          <p:nvPr/>
        </p:nvSpPr>
        <p:spPr>
          <a:xfrm>
            <a:off x="357158" y="2143116"/>
            <a:ext cx="4429156" cy="3046988"/>
          </a:xfrm>
          <a:prstGeom prst="rect">
            <a:avLst/>
          </a:prstGeom>
          <a:noFill/>
        </p:spPr>
        <p:txBody>
          <a:bodyPr wrap="square" rtlCol="0">
            <a:spAutoFit/>
          </a:bodyPr>
          <a:lstStyle/>
          <a:p>
            <a:r>
              <a:rPr lang="en-US" sz="2400" dirty="0" smtClean="0"/>
              <a:t>10. </a:t>
            </a:r>
            <a:r>
              <a:rPr lang="en-US" sz="2400" i="1" dirty="0" smtClean="0"/>
              <a:t>Disinfection of </a:t>
            </a:r>
            <a:r>
              <a:rPr lang="en-US" sz="2400" i="1" dirty="0" err="1" smtClean="0"/>
              <a:t>fomites</a:t>
            </a:r>
            <a:r>
              <a:rPr lang="en-US" sz="2400" dirty="0" smtClean="0"/>
              <a:t>: These may include farm equipments, vehicles, surgical instruments etc. Disinfection of </a:t>
            </a:r>
            <a:r>
              <a:rPr lang="en-US" sz="2400" dirty="0" err="1" smtClean="0"/>
              <a:t>fomites</a:t>
            </a:r>
            <a:r>
              <a:rPr lang="en-US" sz="2400" dirty="0" smtClean="0"/>
              <a:t> helps in the prevention of transmission of infectious agents from one animal to another. </a:t>
            </a:r>
          </a:p>
          <a:p>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i="1" dirty="0" smtClean="0"/>
              <a:t>11. Niche </a:t>
            </a:r>
            <a:r>
              <a:rPr lang="en-US" sz="2400" i="1" dirty="0" smtClean="0"/>
              <a:t>filling/ epidemiological interference</a:t>
            </a:r>
            <a:r>
              <a:rPr lang="en-US" sz="2400" dirty="0" smtClean="0"/>
              <a:t>: The presence of one organism in a niche prevents its colonization by another, since two species cannot occupy the same </a:t>
            </a:r>
            <a:r>
              <a:rPr lang="en-US" sz="2400" dirty="0" smtClean="0"/>
              <a:t>niche.</a:t>
            </a:r>
          </a:p>
          <a:p>
            <a:pPr lvl="1"/>
            <a:r>
              <a:rPr lang="en-US" sz="2400" dirty="0" smtClean="0"/>
              <a:t> </a:t>
            </a:r>
            <a:r>
              <a:rPr lang="en-US" sz="2400" dirty="0" smtClean="0"/>
              <a:t>This practice is adopted in the poultry </a:t>
            </a:r>
            <a:r>
              <a:rPr lang="en-US" sz="2400" dirty="0" smtClean="0"/>
              <a:t>industry</a:t>
            </a:r>
            <a:endParaRPr lang="en-US" sz="2400" dirty="0" smtClean="0"/>
          </a:p>
          <a:p>
            <a:endParaRPr lang="en-US" sz="2400" dirty="0" smtClean="0"/>
          </a:p>
          <a:p>
            <a:r>
              <a:rPr lang="en-US" sz="2400" dirty="0" smtClean="0"/>
              <a:t>12</a:t>
            </a:r>
            <a:r>
              <a:rPr lang="en-US" sz="2400" dirty="0" smtClean="0"/>
              <a:t>. </a:t>
            </a:r>
            <a:r>
              <a:rPr lang="en-US" sz="2400" i="1" dirty="0" smtClean="0"/>
              <a:t>Good husbandry </a:t>
            </a:r>
            <a:r>
              <a:rPr lang="en-US" sz="2400" i="1" dirty="0" smtClean="0"/>
              <a:t>practices </a:t>
            </a:r>
            <a:r>
              <a:rPr lang="en-US" sz="2400" dirty="0" smtClean="0"/>
              <a:t>: Involves  good </a:t>
            </a:r>
            <a:r>
              <a:rPr lang="en-US" sz="2400" dirty="0" smtClean="0"/>
              <a:t>management along with good </a:t>
            </a:r>
            <a:r>
              <a:rPr lang="en-US" sz="2400" dirty="0" smtClean="0"/>
              <a:t>nutrition. Avoid overcrowding</a:t>
            </a:r>
            <a:r>
              <a:rPr lang="en-US" sz="2400" dirty="0" smtClean="0"/>
              <a:t>, poor diet, </a:t>
            </a:r>
            <a:r>
              <a:rPr lang="en-US" sz="2400" dirty="0" smtClean="0"/>
              <a:t>stress, </a:t>
            </a:r>
            <a:r>
              <a:rPr lang="en-US" sz="2400" dirty="0" err="1" smtClean="0"/>
              <a:t>unhygieninc</a:t>
            </a:r>
            <a:r>
              <a:rPr lang="en-US" sz="2400" dirty="0" smtClean="0"/>
              <a:t> conditions etc. </a:t>
            </a:r>
            <a:endParaRPr lang="en-US" sz="2400" dirty="0" smtClean="0"/>
          </a:p>
          <a:p>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197493"/>
          </a:xfrm>
        </p:spPr>
        <p:txBody>
          <a:bodyPr>
            <a:normAutofit/>
          </a:bodyPr>
          <a:lstStyle/>
          <a:p>
            <a:r>
              <a:rPr lang="en-US" sz="2400" dirty="0" smtClean="0"/>
              <a:t>13. </a:t>
            </a:r>
            <a:r>
              <a:rPr lang="en-US" sz="2400" i="1" dirty="0" smtClean="0"/>
              <a:t>Genetic improvement</a:t>
            </a:r>
            <a:r>
              <a:rPr lang="en-US" sz="2400" dirty="0" smtClean="0"/>
              <a:t>: Rearing of animals that are genetically resistant to some </a:t>
            </a:r>
            <a:r>
              <a:rPr lang="en-US" sz="2400" dirty="0" smtClean="0"/>
              <a:t>pathogens.</a:t>
            </a:r>
          </a:p>
          <a:p>
            <a:endParaRPr lang="en-US" sz="2400" dirty="0" smtClean="0"/>
          </a:p>
          <a:p>
            <a:r>
              <a:rPr lang="en-US" sz="2400" dirty="0" smtClean="0"/>
              <a:t> 14</a:t>
            </a:r>
            <a:r>
              <a:rPr lang="en-US" sz="2400" dirty="0" smtClean="0"/>
              <a:t>. </a:t>
            </a:r>
            <a:r>
              <a:rPr lang="en-US" sz="2400" i="1" dirty="0" smtClean="0"/>
              <a:t>Minimal disease concept</a:t>
            </a:r>
            <a:r>
              <a:rPr lang="en-US" sz="2400" dirty="0" smtClean="0"/>
              <a:t>: Diseases can be reduced in intensively reared animals by disinfection of premises, breeding of disease free stock removal of infected animals</a:t>
            </a:r>
            <a:r>
              <a:rPr lang="en-US" sz="2400" dirty="0" smtClean="0"/>
              <a:t>. </a:t>
            </a:r>
            <a:endParaRPr lang="en-US" sz="2400" dirty="0" smtClean="0"/>
          </a:p>
          <a:p>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186766" cy="714380"/>
          </a:xfrm>
          <a:solidFill>
            <a:schemeClr val="tx2">
              <a:lumMod val="40000"/>
              <a:lumOff val="60000"/>
            </a:schemeClr>
          </a:solidFill>
        </p:spPr>
        <p:txBody>
          <a:bodyPr>
            <a:noAutofit/>
          </a:bodyPr>
          <a:lstStyle/>
          <a:p>
            <a:r>
              <a:rPr lang="en-US" sz="2400" dirty="0" smtClean="0"/>
              <a:t/>
            </a:r>
            <a:br>
              <a:rPr lang="en-US" sz="2400" dirty="0" smtClean="0"/>
            </a:br>
            <a:r>
              <a:rPr lang="en-US" sz="4400" b="1" i="1" dirty="0" smtClean="0"/>
              <a:t> </a:t>
            </a:r>
            <a:r>
              <a:rPr lang="en-US" sz="2800" b="1" i="1" dirty="0" smtClean="0">
                <a:solidFill>
                  <a:schemeClr val="tx1">
                    <a:lumMod val="85000"/>
                    <a:lumOff val="15000"/>
                  </a:schemeClr>
                </a:solidFill>
              </a:rPr>
              <a:t>Factors to be considered in the control and eradication </a:t>
            </a:r>
            <a:endParaRPr lang="en-US" sz="4400" dirty="0">
              <a:solidFill>
                <a:schemeClr val="tx1">
                  <a:lumMod val="85000"/>
                  <a:lumOff val="15000"/>
                </a:schemeClr>
              </a:solidFill>
            </a:endParaRPr>
          </a:p>
        </p:txBody>
      </p:sp>
      <p:sp>
        <p:nvSpPr>
          <p:cNvPr id="3" name="Content Placeholder 2"/>
          <p:cNvSpPr>
            <a:spLocks noGrp="1"/>
          </p:cNvSpPr>
          <p:nvPr>
            <p:ph idx="1"/>
          </p:nvPr>
        </p:nvSpPr>
        <p:spPr>
          <a:xfrm>
            <a:off x="457200" y="928670"/>
            <a:ext cx="8229600" cy="5197493"/>
          </a:xfrm>
        </p:spPr>
        <p:txBody>
          <a:bodyPr>
            <a:normAutofit fontScale="92500" lnSpcReduction="20000"/>
          </a:bodyPr>
          <a:lstStyle/>
          <a:p>
            <a:r>
              <a:rPr lang="en-US" sz="2400" dirty="0" smtClean="0"/>
              <a:t>1</a:t>
            </a:r>
            <a:r>
              <a:rPr lang="en-US" sz="2400" dirty="0" smtClean="0"/>
              <a:t>. Knowledge of the natural history of a </a:t>
            </a:r>
            <a:r>
              <a:rPr lang="en-US" sz="2400" dirty="0" smtClean="0"/>
              <a:t>disease</a:t>
            </a:r>
            <a:endParaRPr lang="en-US" sz="2400" dirty="0" smtClean="0"/>
          </a:p>
          <a:p>
            <a:endParaRPr lang="en-US" sz="2400" dirty="0" smtClean="0"/>
          </a:p>
          <a:p>
            <a:r>
              <a:rPr lang="en-US" sz="2400" dirty="0" smtClean="0"/>
              <a:t>2. Host Range and nature of host-parasite </a:t>
            </a:r>
            <a:r>
              <a:rPr lang="en-US" sz="2400" dirty="0" smtClean="0"/>
              <a:t>interaction</a:t>
            </a:r>
            <a:endParaRPr lang="en-US" sz="2400" dirty="0" smtClean="0"/>
          </a:p>
          <a:p>
            <a:endParaRPr lang="en-US" sz="2400" dirty="0" smtClean="0"/>
          </a:p>
          <a:p>
            <a:r>
              <a:rPr lang="en-US" sz="2400" dirty="0" smtClean="0"/>
              <a:t>3. Veterinary facilities: A well developed veterinary infrastructure is required for the diagnosis, prevention and control of animal </a:t>
            </a:r>
            <a:r>
              <a:rPr lang="en-US" sz="2400" dirty="0" smtClean="0"/>
              <a:t>disease.</a:t>
            </a:r>
          </a:p>
          <a:p>
            <a:endParaRPr lang="en-US" sz="2400" dirty="0" smtClean="0"/>
          </a:p>
          <a:p>
            <a:r>
              <a:rPr lang="en-US" sz="2400" dirty="0" smtClean="0"/>
              <a:t>4. Diagnostic feasibility: </a:t>
            </a:r>
            <a:r>
              <a:rPr lang="en-US" sz="2400" dirty="0" smtClean="0"/>
              <a:t>Early diagnosis of disease</a:t>
            </a:r>
          </a:p>
          <a:p>
            <a:endParaRPr lang="en-US" sz="2400" dirty="0" smtClean="0"/>
          </a:p>
          <a:p>
            <a:r>
              <a:rPr lang="en-US" sz="2400" dirty="0" smtClean="0"/>
              <a:t>5. Adequate surveillance: </a:t>
            </a:r>
            <a:r>
              <a:rPr lang="en-US" sz="2400" dirty="0" smtClean="0"/>
              <a:t>to know the disease dynamics in </a:t>
            </a:r>
            <a:r>
              <a:rPr lang="en-US" sz="2400" dirty="0" smtClean="0"/>
              <a:t>order to implement a control strategy. </a:t>
            </a:r>
            <a:endParaRPr lang="en-US" sz="2400" dirty="0" smtClean="0"/>
          </a:p>
          <a:p>
            <a:endParaRPr lang="en-US" sz="2400" dirty="0" smtClean="0"/>
          </a:p>
          <a:p>
            <a:r>
              <a:rPr lang="en-US" sz="2400" dirty="0" smtClean="0"/>
              <a:t>6. Availability of replacement </a:t>
            </a:r>
            <a:r>
              <a:rPr lang="en-US" sz="2400" dirty="0" smtClean="0"/>
              <a:t>stock: to avoid supply chain disruption of products</a:t>
            </a:r>
            <a:endParaRPr lang="en-US" sz="24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lnSpcReduction="10000"/>
          </a:bodyPr>
          <a:lstStyle/>
          <a:p>
            <a:pPr algn="just"/>
            <a:r>
              <a:rPr lang="en-US" sz="2400" dirty="0" smtClean="0"/>
              <a:t>7. Opinion of owner and </a:t>
            </a:r>
            <a:r>
              <a:rPr lang="en-US" sz="2400" dirty="0" smtClean="0"/>
              <a:t>public.</a:t>
            </a:r>
          </a:p>
          <a:p>
            <a:pPr algn="just"/>
            <a:endParaRPr lang="en-US" sz="2400" dirty="0" smtClean="0"/>
          </a:p>
          <a:p>
            <a:pPr algn="just"/>
            <a:r>
              <a:rPr lang="en-US" sz="2400" dirty="0" smtClean="0"/>
              <a:t>8. Public Health significance: Animal diseases that are transmitted to human are prioritized when implementing control and eradication methods. </a:t>
            </a:r>
            <a:endParaRPr lang="en-US" sz="2400" dirty="0" smtClean="0"/>
          </a:p>
          <a:p>
            <a:pPr algn="just"/>
            <a:endParaRPr lang="en-US" sz="2400" dirty="0" smtClean="0"/>
          </a:p>
          <a:p>
            <a:pPr algn="just"/>
            <a:r>
              <a:rPr lang="en-US" sz="2400" dirty="0" smtClean="0"/>
              <a:t>9. Existence of legislations and provision of </a:t>
            </a:r>
            <a:r>
              <a:rPr lang="en-US" sz="2400" dirty="0" smtClean="0"/>
              <a:t>compensation</a:t>
            </a:r>
            <a:endParaRPr lang="en-US" sz="2400" dirty="0" smtClean="0"/>
          </a:p>
          <a:p>
            <a:pPr algn="just"/>
            <a:endParaRPr lang="en-US" sz="2400" dirty="0" smtClean="0"/>
          </a:p>
          <a:p>
            <a:pPr algn="just"/>
            <a:r>
              <a:rPr lang="en-US" sz="2400" dirty="0" smtClean="0"/>
              <a:t>10</a:t>
            </a:r>
            <a:r>
              <a:rPr lang="en-US" sz="2400" dirty="0" smtClean="0"/>
              <a:t>. Ecological consequences: The control and final eradication of a disease agent can disturb the balance of nature by clearing a niche that can be occupied by a virulent agent. </a:t>
            </a:r>
            <a:endParaRPr lang="en-US" sz="2400" dirty="0" smtClean="0"/>
          </a:p>
          <a:p>
            <a:pPr algn="just"/>
            <a:endParaRPr lang="en-US" sz="2400" dirty="0" smtClean="0"/>
          </a:p>
          <a:p>
            <a:pPr algn="just"/>
            <a:r>
              <a:rPr lang="en-US" sz="2400" dirty="0" smtClean="0"/>
              <a:t>11. Cost and </a:t>
            </a:r>
            <a:r>
              <a:rPr lang="en-US" sz="2400" dirty="0" smtClean="0"/>
              <a:t>benefit</a:t>
            </a:r>
            <a:endParaRPr lang="en-US" sz="2400" dirty="0" smtClean="0"/>
          </a:p>
          <a:p>
            <a:pPr algn="just"/>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543428" cy="4972072"/>
          </a:xfrm>
        </p:spPr>
        <p:txBody>
          <a:bodyPr>
            <a:normAutofit fontScale="77500" lnSpcReduction="20000"/>
          </a:bodyPr>
          <a:lstStyle/>
          <a:p>
            <a:r>
              <a:rPr lang="en-US" dirty="0" smtClean="0"/>
              <a:t>The measures taken to prevent the occurrence of diseases or to limit its progression or severity with intension to eliminate the diseases.</a:t>
            </a:r>
          </a:p>
          <a:p>
            <a:r>
              <a:rPr lang="en-US" dirty="0" smtClean="0"/>
              <a:t>It may be prophylactic, social, political</a:t>
            </a:r>
          </a:p>
          <a:p>
            <a:endParaRPr lang="en-US" dirty="0" smtClean="0"/>
          </a:p>
          <a:p>
            <a:endParaRPr lang="en-US" dirty="0"/>
          </a:p>
          <a:p>
            <a:endParaRPr lang="en-US" dirty="0" smtClean="0"/>
          </a:p>
          <a:p>
            <a:r>
              <a:rPr lang="en-US" dirty="0" smtClean="0"/>
              <a:t>Measure taken to reduce the morbidity and mortality from a disease to a level that it should not transmit further.</a:t>
            </a:r>
          </a:p>
          <a:p>
            <a:r>
              <a:rPr lang="en-US" dirty="0" smtClean="0"/>
              <a:t>Control is a continuous process and involves both preventing and treating diseases. </a:t>
            </a:r>
          </a:p>
          <a:p>
            <a:endParaRPr lang="en-US" dirty="0" smtClean="0"/>
          </a:p>
          <a:p>
            <a:endParaRPr lang="en-US" dirty="0"/>
          </a:p>
        </p:txBody>
      </p:sp>
      <p:pic>
        <p:nvPicPr>
          <p:cNvPr id="1026" name="Picture 2"/>
          <p:cNvPicPr>
            <a:picLocks noChangeAspect="1" noChangeArrowheads="1"/>
          </p:cNvPicPr>
          <p:nvPr/>
        </p:nvPicPr>
        <p:blipFill>
          <a:blip r:embed="rId2"/>
          <a:srcRect/>
          <a:stretch>
            <a:fillRect/>
          </a:stretch>
        </p:blipFill>
        <p:spPr bwMode="auto">
          <a:xfrm>
            <a:off x="5643570" y="3929065"/>
            <a:ext cx="3143272" cy="188596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500694" y="1428736"/>
            <a:ext cx="3316227" cy="1928826"/>
          </a:xfrm>
          <a:prstGeom prst="rect">
            <a:avLst/>
          </a:prstGeom>
          <a:noFill/>
          <a:ln w="9525">
            <a:noFill/>
            <a:miter lim="800000"/>
            <a:headEnd/>
            <a:tailEnd/>
          </a:ln>
          <a:effectLst/>
        </p:spPr>
      </p:pic>
      <p:sp>
        <p:nvSpPr>
          <p:cNvPr id="9" name="Flowchart: Alternate Process 8"/>
          <p:cNvSpPr/>
          <p:nvPr/>
        </p:nvSpPr>
        <p:spPr>
          <a:xfrm>
            <a:off x="1357290" y="928670"/>
            <a:ext cx="2571768" cy="50006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Prevention</a:t>
            </a:r>
            <a:endParaRPr lang="en-US" sz="2400" dirty="0"/>
          </a:p>
        </p:txBody>
      </p:sp>
      <p:sp>
        <p:nvSpPr>
          <p:cNvPr id="10" name="Flowchart: Alternate Process 9"/>
          <p:cNvSpPr/>
          <p:nvPr/>
        </p:nvSpPr>
        <p:spPr>
          <a:xfrm>
            <a:off x="1285852" y="3643314"/>
            <a:ext cx="2571768" cy="50006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Control</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60531"/>
            <a:ext cx="6329378" cy="4768865"/>
          </a:xfrm>
        </p:spPr>
        <p:txBody>
          <a:bodyPr>
            <a:normAutofit fontScale="70000" lnSpcReduction="20000"/>
          </a:bodyPr>
          <a:lstStyle/>
          <a:p>
            <a:pPr algn="just"/>
            <a:r>
              <a:rPr lang="en-US" b="1" dirty="0" smtClean="0"/>
              <a:t>Eradication</a:t>
            </a:r>
            <a:r>
              <a:rPr lang="en-US" dirty="0" smtClean="0"/>
              <a:t>: It was earlier used to denote the regional elimination of a disease. It involves a time bound campaign. </a:t>
            </a:r>
            <a:r>
              <a:rPr lang="en-US" dirty="0" smtClean="0"/>
              <a:t>However, currently </a:t>
            </a:r>
            <a:r>
              <a:rPr lang="en-US" dirty="0" smtClean="0"/>
              <a:t>it is used in four different senses</a:t>
            </a:r>
            <a:r>
              <a:rPr lang="en-US" dirty="0" smtClean="0"/>
              <a:t>:</a:t>
            </a:r>
          </a:p>
          <a:p>
            <a:pPr algn="just"/>
            <a:endParaRPr lang="en-IN" dirty="0" smtClean="0"/>
          </a:p>
          <a:p>
            <a:pPr algn="just"/>
            <a:endParaRPr lang="en-US" dirty="0" smtClean="0"/>
          </a:p>
          <a:p>
            <a:pPr algn="just"/>
            <a:r>
              <a:rPr lang="en-US" dirty="0" smtClean="0"/>
              <a:t>1) The global extinction of an infectious disease, </a:t>
            </a:r>
            <a:r>
              <a:rPr lang="en-US" dirty="0" err="1" smtClean="0"/>
              <a:t>eg</a:t>
            </a:r>
            <a:r>
              <a:rPr lang="en-US" dirty="0" smtClean="0"/>
              <a:t>. small pox</a:t>
            </a:r>
            <a:r>
              <a:rPr lang="en-US" dirty="0" smtClean="0"/>
              <a:t>.</a:t>
            </a:r>
          </a:p>
          <a:p>
            <a:pPr algn="just"/>
            <a:endParaRPr lang="en-US" dirty="0" smtClean="0"/>
          </a:p>
          <a:p>
            <a:pPr algn="just"/>
            <a:r>
              <a:rPr lang="en-US" dirty="0" smtClean="0"/>
              <a:t>2) Reduction in the infectious disease prevalence in a specific area to a level at which transmission does not </a:t>
            </a:r>
            <a:r>
              <a:rPr lang="en-US" dirty="0" smtClean="0"/>
              <a:t>occur.</a:t>
            </a:r>
          </a:p>
          <a:p>
            <a:pPr algn="just"/>
            <a:endParaRPr lang="en-US" dirty="0" smtClean="0"/>
          </a:p>
          <a:p>
            <a:pPr algn="just"/>
            <a:r>
              <a:rPr lang="en-US" dirty="0" smtClean="0"/>
              <a:t>3) Reduction in the infectious disease prevalence to a level at which the disease ceases to be a major health problem, although some transmission may still take place. </a:t>
            </a:r>
            <a:endParaRPr lang="en-US" dirty="0" smtClean="0"/>
          </a:p>
          <a:p>
            <a:pPr algn="just"/>
            <a:endParaRPr lang="en-US" dirty="0" smtClean="0"/>
          </a:p>
          <a:p>
            <a:pPr algn="just"/>
            <a:r>
              <a:rPr lang="en-US" dirty="0" smtClean="0"/>
              <a:t>4) The regional extinction of an infectious agent, </a:t>
            </a:r>
            <a:r>
              <a:rPr lang="en-US" dirty="0" err="1" smtClean="0"/>
              <a:t>eg</a:t>
            </a:r>
            <a:r>
              <a:rPr lang="en-US" dirty="0" smtClean="0"/>
              <a:t>. FMD in UK.</a:t>
            </a:r>
          </a:p>
          <a:p>
            <a:pPr algn="just"/>
            <a:endParaRPr lang="en-US" b="1" dirty="0" smtClean="0"/>
          </a:p>
          <a:p>
            <a:pPr algn="just"/>
            <a:endParaRPr lang="en-US" b="1" dirty="0" smtClean="0"/>
          </a:p>
          <a:p>
            <a:pPr algn="just"/>
            <a:endParaRPr lang="en-US" b="1" dirty="0" smtClean="0"/>
          </a:p>
          <a:p>
            <a:pPr algn="just"/>
            <a:endParaRPr lang="en-US" b="1" dirty="0" smtClean="0"/>
          </a:p>
          <a:p>
            <a:pPr algn="just"/>
            <a:endParaRPr lang="en-US" dirty="0"/>
          </a:p>
        </p:txBody>
      </p:sp>
      <p:pic>
        <p:nvPicPr>
          <p:cNvPr id="2050" name="Picture 2"/>
          <p:cNvPicPr>
            <a:picLocks noChangeAspect="1" noChangeArrowheads="1"/>
          </p:cNvPicPr>
          <p:nvPr/>
        </p:nvPicPr>
        <p:blipFill>
          <a:blip r:embed="rId2"/>
          <a:srcRect/>
          <a:stretch>
            <a:fillRect/>
          </a:stretch>
        </p:blipFill>
        <p:spPr bwMode="auto">
          <a:xfrm>
            <a:off x="6929454" y="1500174"/>
            <a:ext cx="2000264" cy="1979853"/>
          </a:xfrm>
          <a:prstGeom prst="rect">
            <a:avLst/>
          </a:prstGeom>
          <a:noFill/>
          <a:ln w="9525">
            <a:noFill/>
            <a:miter lim="800000"/>
            <a:headEnd/>
            <a:tailEnd/>
          </a:ln>
          <a:effectLst/>
        </p:spPr>
      </p:pic>
      <p:sp>
        <p:nvSpPr>
          <p:cNvPr id="6" name="Flowchart: Alternate Process 5"/>
          <p:cNvSpPr/>
          <p:nvPr/>
        </p:nvSpPr>
        <p:spPr>
          <a:xfrm>
            <a:off x="1643042" y="642918"/>
            <a:ext cx="3000396" cy="5715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Eradication </a:t>
            </a:r>
            <a:endParaRPr lang="en-US" sz="2800" dirty="0"/>
          </a:p>
        </p:txBody>
      </p:sp>
      <p:pic>
        <p:nvPicPr>
          <p:cNvPr id="2051" name="Picture 3"/>
          <p:cNvPicPr>
            <a:picLocks noChangeAspect="1" noChangeArrowheads="1"/>
          </p:cNvPicPr>
          <p:nvPr/>
        </p:nvPicPr>
        <p:blipFill>
          <a:blip r:embed="rId3"/>
          <a:srcRect/>
          <a:stretch>
            <a:fillRect/>
          </a:stretch>
        </p:blipFill>
        <p:spPr bwMode="auto">
          <a:xfrm>
            <a:off x="6610350" y="3857628"/>
            <a:ext cx="2533650" cy="1809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The </a:t>
            </a:r>
            <a:r>
              <a:rPr lang="en-US" sz="2400" dirty="0" smtClean="0"/>
              <a:t>term is derived from the Latin words </a:t>
            </a:r>
            <a:r>
              <a:rPr lang="en-US" sz="2400" dirty="0" smtClean="0">
                <a:solidFill>
                  <a:srgbClr val="FF0000"/>
                </a:solidFill>
              </a:rPr>
              <a:t>ex=</a:t>
            </a:r>
            <a:r>
              <a:rPr lang="en-US" sz="2400" dirty="0" smtClean="0"/>
              <a:t> out of; </a:t>
            </a:r>
            <a:r>
              <a:rPr lang="en-US" sz="2400" dirty="0" err="1" smtClean="0">
                <a:solidFill>
                  <a:srgbClr val="FF0000"/>
                </a:solidFill>
              </a:rPr>
              <a:t>limen</a:t>
            </a:r>
            <a:r>
              <a:rPr lang="en-US" sz="2400" dirty="0" smtClean="0">
                <a:solidFill>
                  <a:srgbClr val="FF0000"/>
                </a:solidFill>
              </a:rPr>
              <a:t>/ </a:t>
            </a:r>
            <a:r>
              <a:rPr lang="en-US" sz="2400" dirty="0" err="1" smtClean="0">
                <a:solidFill>
                  <a:srgbClr val="FF0000"/>
                </a:solidFill>
              </a:rPr>
              <a:t>liminis</a:t>
            </a:r>
            <a:r>
              <a:rPr lang="en-US" sz="2400" dirty="0" smtClean="0"/>
              <a:t>= threshold. </a:t>
            </a:r>
            <a:endParaRPr lang="en-US" sz="2400" dirty="0" smtClean="0"/>
          </a:p>
          <a:p>
            <a:endParaRPr lang="en-US" sz="2400" dirty="0" smtClean="0"/>
          </a:p>
          <a:p>
            <a:r>
              <a:rPr lang="en-US" sz="2400" dirty="0" smtClean="0"/>
              <a:t>It is the reduction in the incidence of infectious disease below the level achieved by control, so that very few or no cases occur, although the infectious agent may still be present</a:t>
            </a:r>
            <a:r>
              <a:rPr lang="en-US" sz="2400" dirty="0" smtClean="0"/>
              <a:t>.</a:t>
            </a:r>
          </a:p>
          <a:p>
            <a:endParaRPr lang="en-US" sz="2400" dirty="0" smtClean="0"/>
          </a:p>
          <a:p>
            <a:r>
              <a:rPr lang="en-IN" sz="2400" dirty="0" err="1" smtClean="0"/>
              <a:t>Somtimes</a:t>
            </a:r>
            <a:r>
              <a:rPr lang="en-IN" sz="2400" dirty="0" smtClean="0"/>
              <a:t> this term is used to describe eradication of a disease from a large </a:t>
            </a:r>
            <a:r>
              <a:rPr lang="en-IN" sz="2400" dirty="0" err="1" smtClean="0"/>
              <a:t>geograhical</a:t>
            </a:r>
            <a:r>
              <a:rPr lang="en-IN" sz="2400" dirty="0" smtClean="0"/>
              <a:t> area</a:t>
            </a:r>
            <a:endParaRPr lang="en-US" sz="2400" dirty="0" smtClean="0"/>
          </a:p>
          <a:p>
            <a:endParaRPr lang="en-US" sz="2400" dirty="0"/>
          </a:p>
        </p:txBody>
      </p:sp>
      <p:sp>
        <p:nvSpPr>
          <p:cNvPr id="4" name="Flowchart: Preparation 3"/>
          <p:cNvSpPr/>
          <p:nvPr/>
        </p:nvSpPr>
        <p:spPr>
          <a:xfrm>
            <a:off x="3286116" y="714356"/>
            <a:ext cx="3571900" cy="61264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Elimination </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42844" y="1000108"/>
            <a:ext cx="8773433" cy="467259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i="1" dirty="0" smtClean="0"/>
              <a:t>The major strategies </a:t>
            </a:r>
            <a:r>
              <a:rPr lang="en-US" sz="2700" b="1" i="1" dirty="0" smtClean="0"/>
              <a:t>for </a:t>
            </a:r>
            <a:r>
              <a:rPr lang="en-US" sz="2700" b="1" i="1" dirty="0" smtClean="0"/>
              <a:t>the control and eradication of infectious agents </a:t>
            </a:r>
            <a:r>
              <a:rPr lang="en-US" sz="2700" dirty="0" smtClean="0"/>
              <a:t>:</a:t>
            </a:r>
            <a:r>
              <a:rPr lang="en-US" sz="2700" dirty="0" smtClean="0"/>
              <a:t/>
            </a:r>
            <a:br>
              <a:rPr lang="en-US" sz="2700"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a:t>
            </a:r>
            <a:r>
              <a:rPr lang="en-US" dirty="0" smtClean="0"/>
              <a:t>.</a:t>
            </a:r>
            <a:r>
              <a:rPr lang="en-US" i="1" dirty="0" smtClean="0"/>
              <a:t> Doing nothing</a:t>
            </a:r>
            <a:r>
              <a:rPr lang="en-US" dirty="0" smtClean="0"/>
              <a:t>: The incidence of some diseases can be controlled by doing nothing. </a:t>
            </a:r>
            <a:r>
              <a:rPr lang="en-US" dirty="0" err="1" smtClean="0"/>
              <a:t>Eg</a:t>
            </a:r>
            <a:r>
              <a:rPr lang="en-US" dirty="0" smtClean="0"/>
              <a:t>. The </a:t>
            </a:r>
            <a:r>
              <a:rPr lang="en-US" dirty="0" smtClean="0"/>
              <a:t>incidence of vector borne diseases decreases in winters when the number of the vector decreases without any human intervention. </a:t>
            </a:r>
          </a:p>
          <a:p>
            <a:endParaRPr lang="en-US" dirty="0" smtClean="0"/>
          </a:p>
          <a:p>
            <a:endParaRPr lang="en-US" dirty="0" smtClean="0"/>
          </a:p>
          <a:p>
            <a:r>
              <a:rPr lang="en-US" dirty="0" smtClean="0"/>
              <a:t>2</a:t>
            </a:r>
            <a:r>
              <a:rPr lang="en-US" dirty="0" smtClean="0"/>
              <a:t>.</a:t>
            </a:r>
            <a:r>
              <a:rPr lang="en-US" i="1" dirty="0" smtClean="0"/>
              <a:t> Quarantine</a:t>
            </a:r>
            <a:r>
              <a:rPr lang="en-US" dirty="0" smtClean="0"/>
              <a:t>: It involves the isolation of animals that are either infected or suspected of being infected, or of non-infected animals that are at risk. </a:t>
            </a:r>
            <a:endParaRPr lang="en-US" dirty="0" smtClean="0"/>
          </a:p>
          <a:p>
            <a:endParaRPr lang="en-US" dirty="0" smtClean="0"/>
          </a:p>
          <a:p>
            <a:pPr lvl="1"/>
            <a:r>
              <a:rPr lang="en-US" dirty="0" smtClean="0"/>
              <a:t>It </a:t>
            </a:r>
            <a:r>
              <a:rPr lang="en-US" dirty="0" smtClean="0"/>
              <a:t>is generally adopted </a:t>
            </a:r>
            <a:r>
              <a:rPr lang="en-US" dirty="0" smtClean="0"/>
              <a:t>during import of animal from endemic country. </a:t>
            </a:r>
          </a:p>
          <a:p>
            <a:pPr lvl="1"/>
            <a:r>
              <a:rPr lang="en-US" dirty="0" smtClean="0"/>
              <a:t>It </a:t>
            </a:r>
            <a:r>
              <a:rPr lang="en-US" dirty="0" smtClean="0"/>
              <a:t>may also be adopted </a:t>
            </a:r>
            <a:r>
              <a:rPr lang="en-US" dirty="0" smtClean="0"/>
              <a:t>while introducing new animals to a farm.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928670"/>
            <a:ext cx="8229600" cy="4389120"/>
          </a:xfrm>
        </p:spPr>
        <p:txBody>
          <a:bodyPr>
            <a:normAutofit/>
          </a:bodyPr>
          <a:lstStyle/>
          <a:p>
            <a:r>
              <a:rPr lang="en-US" sz="2400" dirty="0" smtClean="0"/>
              <a:t>The period of quarantine depends on </a:t>
            </a:r>
            <a:endParaRPr lang="en-US" sz="2400" dirty="0" smtClean="0"/>
          </a:p>
          <a:p>
            <a:pPr lvl="1"/>
            <a:r>
              <a:rPr lang="en-US" sz="2400" dirty="0" smtClean="0"/>
              <a:t>the </a:t>
            </a:r>
            <a:r>
              <a:rPr lang="en-US" sz="2400" dirty="0" smtClean="0"/>
              <a:t>incubation period of the agent</a:t>
            </a:r>
            <a:r>
              <a:rPr lang="en-US" sz="2400" dirty="0" smtClean="0"/>
              <a:t>,</a:t>
            </a:r>
          </a:p>
          <a:p>
            <a:pPr lvl="1"/>
            <a:r>
              <a:rPr lang="en-US" sz="2400" dirty="0" smtClean="0"/>
              <a:t>the </a:t>
            </a:r>
            <a:r>
              <a:rPr lang="en-US" sz="2400" dirty="0" smtClean="0"/>
              <a:t>time taken for the infection to be </a:t>
            </a:r>
            <a:r>
              <a:rPr lang="en-US" sz="2400" dirty="0" smtClean="0"/>
              <a:t>confirmed,</a:t>
            </a:r>
          </a:p>
          <a:p>
            <a:pPr lvl="1"/>
            <a:r>
              <a:rPr lang="en-US" sz="2400" dirty="0" smtClean="0"/>
              <a:t>the </a:t>
            </a:r>
            <a:r>
              <a:rPr lang="en-US" sz="2400" dirty="0" smtClean="0"/>
              <a:t>time taken for an infected animal to become non-infectious (either with or without treatment</a:t>
            </a:r>
            <a:r>
              <a:rPr lang="en-US" sz="2400" dirty="0" smtClean="0"/>
              <a:t>)</a:t>
            </a:r>
            <a:endParaRPr lang="en-US" sz="2400" dirty="0"/>
          </a:p>
        </p:txBody>
      </p:sp>
      <p:pic>
        <p:nvPicPr>
          <p:cNvPr id="4098" name="Picture 2"/>
          <p:cNvPicPr>
            <a:picLocks noChangeAspect="1" noChangeArrowheads="1"/>
          </p:cNvPicPr>
          <p:nvPr/>
        </p:nvPicPr>
        <p:blipFill>
          <a:blip r:embed="rId2"/>
          <a:srcRect/>
          <a:stretch>
            <a:fillRect/>
          </a:stretch>
        </p:blipFill>
        <p:spPr bwMode="auto">
          <a:xfrm>
            <a:off x="5857884" y="4500570"/>
            <a:ext cx="2705100" cy="16859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928662" y="4572008"/>
            <a:ext cx="2771775" cy="1647825"/>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5857884" y="285728"/>
            <a:ext cx="2857500" cy="1600200"/>
          </a:xfrm>
          <a:prstGeom prst="rect">
            <a:avLst/>
          </a:prstGeom>
          <a:noFill/>
          <a:ln w="9525">
            <a:noFill/>
            <a:miter lim="800000"/>
            <a:headEnd/>
            <a:tailEnd/>
          </a:ln>
          <a:effectLst/>
        </p:spPr>
      </p:pic>
      <p:sp>
        <p:nvSpPr>
          <p:cNvPr id="7" name="Rectangle 6"/>
          <p:cNvSpPr/>
          <p:nvPr/>
        </p:nvSpPr>
        <p:spPr>
          <a:xfrm>
            <a:off x="428596" y="3429000"/>
            <a:ext cx="8215370" cy="923330"/>
          </a:xfrm>
          <a:prstGeom prst="rect">
            <a:avLst/>
          </a:prstGeom>
        </p:spPr>
        <p:txBody>
          <a:bodyPr wrap="square">
            <a:spAutoFit/>
          </a:bodyPr>
          <a:lstStyle/>
          <a:p>
            <a:r>
              <a:rPr lang="en-US" dirty="0" smtClean="0">
                <a:solidFill>
                  <a:srgbClr val="FF0000"/>
                </a:solidFill>
              </a:rPr>
              <a:t>In India the quarantine facilities are located in New Delhi, Kolkata, Chennai and Mumbai. The Quarantine Station at Delhi was established 1969, followed by Chennai in 1974, Kolkata in 1975 and Mumbai in 1981.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857232"/>
            <a:ext cx="4471990" cy="4883153"/>
          </a:xfrm>
        </p:spPr>
        <p:txBody>
          <a:bodyPr>
            <a:noAutofit/>
          </a:bodyPr>
          <a:lstStyle/>
          <a:p>
            <a:r>
              <a:rPr lang="en-US" sz="2000" dirty="0" smtClean="0"/>
              <a:t>Test and Slaughter</a:t>
            </a:r>
            <a:r>
              <a:rPr lang="en-US" sz="2000" dirty="0" smtClean="0"/>
              <a:t>: This strategy involves the culling of infected </a:t>
            </a:r>
            <a:r>
              <a:rPr lang="en-US" sz="2000" dirty="0" smtClean="0"/>
              <a:t>animals.</a:t>
            </a:r>
          </a:p>
          <a:p>
            <a:pPr lvl="1"/>
            <a:r>
              <a:rPr lang="en-US" sz="2000" dirty="0" smtClean="0"/>
              <a:t>It </a:t>
            </a:r>
            <a:r>
              <a:rPr lang="en-US" sz="2000" dirty="0" smtClean="0"/>
              <a:t>is an effective way to control a disease</a:t>
            </a:r>
            <a:r>
              <a:rPr lang="en-US" sz="2000" dirty="0" smtClean="0"/>
              <a:t>.</a:t>
            </a:r>
          </a:p>
          <a:p>
            <a:pPr lvl="1"/>
            <a:r>
              <a:rPr lang="en-US" sz="2000" dirty="0" smtClean="0"/>
              <a:t>It </a:t>
            </a:r>
            <a:r>
              <a:rPr lang="en-US" sz="2000" dirty="0" smtClean="0"/>
              <a:t>is commonly followed the world </a:t>
            </a:r>
            <a:endParaRPr lang="en-US" sz="2000" dirty="0" smtClean="0"/>
          </a:p>
          <a:p>
            <a:pPr lvl="1"/>
            <a:r>
              <a:rPr lang="en-US" sz="2000" dirty="0" smtClean="0"/>
              <a:t>In </a:t>
            </a:r>
            <a:r>
              <a:rPr lang="en-US" sz="2000" dirty="0" smtClean="0"/>
              <a:t>India the strategy is not that effective due to religious (ban on cow slaughter) and economic constraints. </a:t>
            </a:r>
            <a:endParaRPr lang="en-US" sz="2000" dirty="0" smtClean="0"/>
          </a:p>
          <a:p>
            <a:pPr lvl="1"/>
            <a:endParaRPr lang="en-US" sz="2000" dirty="0" smtClean="0"/>
          </a:p>
          <a:p>
            <a:pPr lvl="1" algn="just"/>
            <a:r>
              <a:rPr lang="en-US" sz="2000" dirty="0" smtClean="0">
                <a:solidFill>
                  <a:srgbClr val="FF0000"/>
                </a:solidFill>
              </a:rPr>
              <a:t>However this is being </a:t>
            </a:r>
            <a:r>
              <a:rPr lang="en-US" sz="2000" dirty="0" smtClean="0">
                <a:solidFill>
                  <a:srgbClr val="FF0000"/>
                </a:solidFill>
              </a:rPr>
              <a:t>implemented in our country for Avian Influenza, where all birds in the 5 km infected zone and 10 km surveillance zone are culled</a:t>
            </a:r>
            <a:r>
              <a:rPr lang="en-US" sz="2000" dirty="0" smtClean="0">
                <a:solidFill>
                  <a:srgbClr val="FF0000"/>
                </a:solidFill>
              </a:rPr>
              <a:t>.</a:t>
            </a:r>
          </a:p>
          <a:p>
            <a:pPr lvl="1"/>
            <a:endParaRPr lang="en-US" sz="2000" dirty="0" smtClean="0"/>
          </a:p>
          <a:p>
            <a:pPr lvl="1"/>
            <a:endParaRPr lang="en-US" sz="2000" dirty="0" smtClean="0"/>
          </a:p>
          <a:p>
            <a:pPr lvl="1"/>
            <a:endParaRPr lang="en-US" sz="2000" dirty="0" smtClean="0"/>
          </a:p>
          <a:p>
            <a:pPr lvl="1"/>
            <a:endParaRPr lang="en-US" sz="2000" dirty="0" smtClean="0"/>
          </a:p>
          <a:p>
            <a:pPr lvl="1"/>
            <a:r>
              <a:rPr lang="en-US" sz="2000" dirty="0" smtClean="0"/>
              <a:t> </a:t>
            </a:r>
            <a:endParaRPr lang="en-US" sz="2000" dirty="0" smtClean="0"/>
          </a:p>
        </p:txBody>
      </p:sp>
      <p:pic>
        <p:nvPicPr>
          <p:cNvPr id="15" name="Picture 6"/>
          <p:cNvPicPr>
            <a:picLocks noChangeAspect="1" noChangeArrowheads="1"/>
          </p:cNvPicPr>
          <p:nvPr/>
        </p:nvPicPr>
        <p:blipFill>
          <a:blip r:embed="rId2"/>
          <a:srcRect/>
          <a:stretch>
            <a:fillRect/>
          </a:stretch>
        </p:blipFill>
        <p:spPr bwMode="auto">
          <a:xfrm>
            <a:off x="4945794" y="928670"/>
            <a:ext cx="4055362" cy="278608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i="1" dirty="0" smtClean="0"/>
              <a:t>. Vaccination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Vaccination </a:t>
            </a:r>
            <a:r>
              <a:rPr lang="en-US" dirty="0" smtClean="0"/>
              <a:t>is an important strategy </a:t>
            </a:r>
            <a:r>
              <a:rPr lang="en-US" dirty="0" smtClean="0"/>
              <a:t>where</a:t>
            </a:r>
          </a:p>
          <a:p>
            <a:pPr>
              <a:buNone/>
            </a:pPr>
            <a:r>
              <a:rPr lang="en-US" dirty="0" smtClean="0"/>
              <a:t> </a:t>
            </a:r>
            <a:r>
              <a:rPr lang="en-US" dirty="0" smtClean="0"/>
              <a:t>slaughter is not possible. </a:t>
            </a:r>
            <a:r>
              <a:rPr lang="en-US" dirty="0" err="1" smtClean="0"/>
              <a:t>Eg</a:t>
            </a:r>
            <a:r>
              <a:rPr lang="en-US" dirty="0" smtClean="0"/>
              <a:t> is Eradication </a:t>
            </a:r>
            <a:r>
              <a:rPr lang="en-US" dirty="0" smtClean="0"/>
              <a:t>of RP from India</a:t>
            </a:r>
            <a:r>
              <a:rPr lang="en-US" dirty="0" smtClean="0"/>
              <a:t>.</a:t>
            </a:r>
          </a:p>
          <a:p>
            <a:endParaRPr lang="en-US" dirty="0" smtClean="0"/>
          </a:p>
          <a:p>
            <a:r>
              <a:rPr lang="en-US" dirty="0" smtClean="0"/>
              <a:t>Strategic </a:t>
            </a:r>
            <a:r>
              <a:rPr lang="en-US" dirty="0" smtClean="0"/>
              <a:t>vaccination can be (</a:t>
            </a:r>
            <a:r>
              <a:rPr lang="en-US" dirty="0" err="1" smtClean="0"/>
              <a:t>i</a:t>
            </a:r>
            <a:r>
              <a:rPr lang="en-US" dirty="0" smtClean="0"/>
              <a:t>) ring vaccination: It involves the vaccination of animals surrounding an infected area to provide a circumjacent barrier to the spread of infection</a:t>
            </a:r>
            <a:r>
              <a:rPr lang="en-US" dirty="0" smtClean="0"/>
              <a:t>,</a:t>
            </a:r>
          </a:p>
          <a:p>
            <a:endParaRPr lang="en-US" dirty="0" smtClean="0"/>
          </a:p>
          <a:p>
            <a:r>
              <a:rPr lang="en-US" dirty="0" smtClean="0"/>
              <a:t>(</a:t>
            </a:r>
            <a:r>
              <a:rPr lang="en-US" dirty="0" smtClean="0"/>
              <a:t>ii) barrier vaccination: involves vaccination not completely circumscribing an infected area</a:t>
            </a:r>
            <a:r>
              <a:rPr lang="en-US" dirty="0" smtClean="0"/>
              <a:t>,</a:t>
            </a:r>
          </a:p>
          <a:p>
            <a:endParaRPr lang="en-US" dirty="0" smtClean="0"/>
          </a:p>
          <a:p>
            <a:r>
              <a:rPr lang="en-US" dirty="0" smtClean="0"/>
              <a:t>(</a:t>
            </a:r>
            <a:r>
              <a:rPr lang="en-US" dirty="0" smtClean="0"/>
              <a:t>iii) suppressive/ dampening down vaccination: it involves vaccinating animals both within and around an infected area. </a:t>
            </a:r>
          </a:p>
          <a:p>
            <a:endParaRPr lang="en-US" dirty="0" smtClean="0"/>
          </a:p>
          <a:p>
            <a:endParaRPr lang="en-US" dirty="0"/>
          </a:p>
        </p:txBody>
      </p:sp>
      <p:pic>
        <p:nvPicPr>
          <p:cNvPr id="7" name="Picture 2"/>
          <p:cNvPicPr>
            <a:picLocks noChangeAspect="1" noChangeArrowheads="1"/>
          </p:cNvPicPr>
          <p:nvPr/>
        </p:nvPicPr>
        <p:blipFill>
          <a:blip r:embed="rId2"/>
          <a:srcRect/>
          <a:stretch>
            <a:fillRect/>
          </a:stretch>
        </p:blipFill>
        <p:spPr bwMode="auto">
          <a:xfrm>
            <a:off x="6286512" y="142852"/>
            <a:ext cx="2619048" cy="1742857"/>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118</TotalTime>
  <Words>1068</Words>
  <Application>Microsoft Office PowerPoint</Application>
  <PresentationFormat>On-screen Show (4:3)</PresentationFormat>
  <Paragraphs>101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Prevention and control of zoonoses</vt:lpstr>
      <vt:lpstr>Slide 2</vt:lpstr>
      <vt:lpstr>Slide 3</vt:lpstr>
      <vt:lpstr>Slide 4</vt:lpstr>
      <vt:lpstr>Slide 5</vt:lpstr>
      <vt:lpstr>The major strategies for the control and eradication of infectious agents : </vt:lpstr>
      <vt:lpstr>Slide 7</vt:lpstr>
      <vt:lpstr>Slide 8</vt:lpstr>
      <vt:lpstr>4. Vaccination</vt:lpstr>
      <vt:lpstr>Slide 10</vt:lpstr>
      <vt:lpstr>Slide 11</vt:lpstr>
      <vt:lpstr>Slide 12</vt:lpstr>
      <vt:lpstr>Slide 13</vt:lpstr>
      <vt:lpstr>Slide 14</vt:lpstr>
      <vt:lpstr>  Factors to be considered in the control and eradication </vt:lpstr>
      <vt:lpstr>Slide 16</vt:lpstr>
    </vt:vector>
  </TitlesOfParts>
  <Company>HP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and control of zoonoses</dc:title>
  <dc:creator>Purushottam Kaushik</dc:creator>
  <cp:lastModifiedBy>Purushottam Kaushik</cp:lastModifiedBy>
  <cp:revision>14</cp:revision>
  <dcterms:created xsi:type="dcterms:W3CDTF">2020-06-15T07:33:01Z</dcterms:created>
  <dcterms:modified xsi:type="dcterms:W3CDTF">2020-06-16T09:32:23Z</dcterms:modified>
</cp:coreProperties>
</file>