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8" r:id="rId4"/>
  </p:sldMasterIdLst>
  <p:notesMasterIdLst>
    <p:notesMasterId r:id="rId12"/>
  </p:notesMasterIdLst>
  <p:sldIdLst>
    <p:sldId id="256" r:id="rId5"/>
    <p:sldId id="257" r:id="rId6"/>
    <p:sldId id="271" r:id="rId7"/>
    <p:sldId id="267" r:id="rId8"/>
    <p:sldId id="273" r:id="rId9"/>
    <p:sldId id="268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BCC94-E4B9-423E-847D-55795B2CFBF2}" type="datetimeFigureOut">
              <a:rPr lang="en-IN" smtClean="0"/>
              <a:t>23-05-2025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014AE-CA1A-4982-9B18-82BB58995C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052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4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67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7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3842-1AC5-4244-AE92-EE895CAD91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3ADC-C980-4F34-B769-5E9EF2D47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2C88-3773-4A12-9E0F-8547879003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F4C1-3D48-4380-BC90-D4A9EC054E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4DAC-E9B7-4308-84F2-0617526A3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2308-60D5-4929-BB6E-3B46496483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4FB1-624C-4E21-BD5A-6C59B9EFD7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3FE8-77DD-43B7-9E29-DAABB537AF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B440-0CA7-4A10-9B60-2D41D179DB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45EC-753F-4A7B-AD1C-E8E2318AF3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02CC-3B77-49BC-BDE6-54D20BC346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1BB5-9817-4DB9-97B4-B9286DF97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E88B-AA1D-48B4-847D-002FA6DFBA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31806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320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7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7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7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5DDC8-7B81-4482-85D7-88630FD04F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7191-AC6B-4E90-B95E-6BDEE6A284C1}" type="datetimeFigureOut">
              <a:rPr lang="en-US" smtClean="0"/>
              <a:t>5/23/2025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A898-1D50-4DDC-86B8-6F87E027039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71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470025"/>
          </a:xfrm>
        </p:spPr>
        <p:txBody>
          <a:bodyPr/>
          <a:lstStyle/>
          <a:p>
            <a:r>
              <a:rPr lang="en-IN" dirty="0" smtClean="0"/>
              <a:t>Reciprocal Recurrent selection in poultry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Dr. Jay Prakash Gupta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b="1" dirty="0">
                <a:solidFill>
                  <a:srgbClr val="333300"/>
                </a:solidFill>
                <a:latin typeface="Rockwell"/>
              </a:rPr>
              <a:t>Bihar - 800014</a:t>
            </a:r>
            <a:endParaRPr lang="en-IN" b="1" dirty="0">
              <a:solidFill>
                <a:srgbClr val="333300"/>
              </a:solidFill>
              <a:latin typeface="Rockwel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69" y="56258"/>
            <a:ext cx="628353" cy="6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" y="56258"/>
            <a:ext cx="778214" cy="7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Reciprocal Recurrent  Selection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Recurrent selection was proposed by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Comstock, Robinson and Harvey (1949)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Later,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Bell, </a:t>
            </a:r>
            <a:r>
              <a:rPr lang="en-IN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mooren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Warren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(1950, 51) extended it to poultry for improving both GCA and SCA.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360363" indent="-360363">
              <a:buClr>
                <a:srgbClr val="FFFF00"/>
              </a:buClr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	A form of Recurrent selection used to improve both GCA and SCA of  population for a character using two heterozygous tester line, is known as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Reciprocal recurrent selection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It is also known as recurrent reciprocal half sib selection.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517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Reciprocal Recurrent  Selection: Properties </a:t>
            </a:r>
            <a:endParaRPr lang="en-IN" sz="3200" dirty="0"/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Used for improvement in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polygenic traits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Selection is made on the basis of test cross performance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heterozygous testers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used as source population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is used for improving population of GCA and SCA for specific characters.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is equally effective with all kind of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intra-allelic interactions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is used for improvement of character governed by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AGA and NAGA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Reciprocal Recurrent  Selection : Procedure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It involves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two segregating population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Each will act as a source material for selection based on their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crossbred performances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This cross helps to select for specific sequence of genes for higher performance thus helps to improve additive gene effect 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This will also helps to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retain partially the hybrid </a:t>
            </a:r>
            <a:r>
              <a:rPr lang="en-IN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vigor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 which is due to non-additive gene action.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9"/>
          <p:cNvGrpSpPr>
            <a:grpSpLocks/>
          </p:cNvGrpSpPr>
          <p:nvPr/>
        </p:nvGrpSpPr>
        <p:grpSpPr bwMode="auto">
          <a:xfrm>
            <a:off x="714348" y="785794"/>
            <a:ext cx="7500990" cy="5500726"/>
            <a:chOff x="0" y="0"/>
            <a:chExt cx="54356" cy="47339"/>
          </a:xfrm>
        </p:grpSpPr>
        <p:sp>
          <p:nvSpPr>
            <p:cNvPr id="222" name="Text Box 222"/>
            <p:cNvSpPr txBox="1">
              <a:spLocks noChangeArrowheads="1"/>
            </p:cNvSpPr>
            <p:nvPr/>
          </p:nvSpPr>
          <p:spPr bwMode="auto">
            <a:xfrm>
              <a:off x="26481" y="8193"/>
              <a:ext cx="7049" cy="45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 Progeny		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28"/>
            <p:cNvGrpSpPr>
              <a:grpSpLocks/>
            </p:cNvGrpSpPr>
            <p:nvPr/>
          </p:nvGrpSpPr>
          <p:grpSpPr bwMode="auto">
            <a:xfrm>
              <a:off x="0" y="0"/>
              <a:ext cx="54356" cy="47339"/>
              <a:chOff x="0" y="0"/>
              <a:chExt cx="54360" cy="47339"/>
            </a:xfrm>
          </p:grpSpPr>
          <p:grpSp>
            <p:nvGrpSpPr>
              <p:cNvPr id="4" name="Group 227"/>
              <p:cNvGrpSpPr>
                <a:grpSpLocks/>
              </p:cNvGrpSpPr>
              <p:nvPr/>
            </p:nvGrpSpPr>
            <p:grpSpPr bwMode="auto">
              <a:xfrm>
                <a:off x="0" y="0"/>
                <a:ext cx="54360" cy="47339"/>
                <a:chOff x="0" y="0"/>
                <a:chExt cx="54360" cy="47339"/>
              </a:xfrm>
            </p:grpSpPr>
            <p:grpSp>
              <p:nvGrpSpPr>
                <p:cNvPr id="5" name="Group 16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0577" cy="47339"/>
                  <a:chOff x="1047" y="0"/>
                  <a:chExt cx="50577" cy="47339"/>
                </a:xfrm>
              </p:grpSpPr>
              <p:sp>
                <p:nvSpPr>
                  <p:cNvPr id="171" name="Text Box 1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1" y="95"/>
                    <a:ext cx="13526" cy="4667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A- Male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 - Female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Text Box 1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95" y="0"/>
                    <a:ext cx="11430" cy="4667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B- Male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B - Female</a:t>
                    </a:r>
                    <a:endPara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Text Box 1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88" y="8096"/>
                    <a:ext cx="7048" cy="457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AB Progeny		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0" name="Straight Connector 200"/>
                  <p:cNvSpPr>
                    <a:spLocks noChangeShapeType="1"/>
                  </p:cNvSpPr>
                  <p:nvPr/>
                </p:nvSpPr>
                <p:spPr bwMode="auto">
                  <a:xfrm>
                    <a:off x="27527" y="2476"/>
                    <a:ext cx="0" cy="5334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01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1" y="40767"/>
                    <a:ext cx="13526" cy="4381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Progeny of selected A parent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3" name="Text Box 2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19" y="30956"/>
                    <a:ext cx="9716" cy="6096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Interbreeding among selected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4" name="Text Box 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74" y="44577"/>
                    <a:ext cx="8001" cy="276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I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Test cross</a:t>
                    </a:r>
                    <a:endParaRPr kumimoji="0" lang="en-IN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5" name="Text Box 2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7" y="17430"/>
                    <a:ext cx="18860" cy="9144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457200" marR="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I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</a:t>
                    </a:r>
                    <a:r>
                      <a:rPr kumimoji="0" lang="en-I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- male selected on the basis of AB progeny performance</a:t>
                    </a:r>
                  </a:p>
                  <a:p>
                    <a:pPr marL="457200" marR="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I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A- female selected on the basis of AB progeny performance</a:t>
                    </a:r>
                    <a:endParaRPr kumimoji="0" lang="en-IN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06" name="Straight Arrow Connector 2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91" y="4857"/>
                    <a:ext cx="190" cy="12573"/>
                  </a:xfrm>
                  <a:prstGeom prst="straightConnector1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8" name="Straight Arrow Connector 20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2573" y="1333"/>
                    <a:ext cx="30575" cy="2000"/>
                  </a:xfrm>
                  <a:prstGeom prst="straightConnector1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9" name="Straight Arrow Connector 2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239" y="1238"/>
                    <a:ext cx="31337" cy="2095"/>
                  </a:xfrm>
                  <a:prstGeom prst="straightConnector1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0" name="Straight Arrow Connector 2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100" y="4667"/>
                    <a:ext cx="286" cy="12287"/>
                  </a:xfrm>
                  <a:prstGeom prst="straightConnector1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5" name="Straight Arrow Connector 2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58" y="26574"/>
                    <a:ext cx="285" cy="14193"/>
                  </a:xfrm>
                  <a:prstGeom prst="straightConnector1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6" name="Straight Arrow Connector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002" y="43338"/>
                    <a:ext cx="24764" cy="381"/>
                  </a:xfrm>
                  <a:prstGeom prst="straightConnector1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220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94" y="4572"/>
                    <a:ext cx="8286" cy="2571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Test cross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3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34200" y="17337"/>
                  <a:ext cx="19717" cy="914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IN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</a:t>
                  </a:r>
                  <a:r>
                    <a:rPr kumimoji="0" lang="en-I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 male selected on the basis of BA progeny performance</a:t>
                  </a:r>
                </a:p>
                <a:p>
                  <a:pPr marL="45720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IN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</a:t>
                  </a:r>
                  <a:r>
                    <a:rPr kumimoji="0" lang="en-I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 female selected on the basis of BA progeny performance</a:t>
                  </a:r>
                  <a:endParaRPr kumimoji="0" lang="en-IN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4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39663" y="41207"/>
                  <a:ext cx="13526" cy="438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Progeny of selected A parent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44651" y="31350"/>
                  <a:ext cx="9709" cy="609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Interbreeding among selected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26" name="Straight Arrow Connector 226"/>
              <p:cNvCxnSpPr>
                <a:cxnSpLocks noChangeShapeType="1"/>
              </p:cNvCxnSpPr>
              <p:nvPr/>
            </p:nvCxnSpPr>
            <p:spPr bwMode="auto">
              <a:xfrm>
                <a:off x="43938" y="26719"/>
                <a:ext cx="280" cy="14192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2143108" y="6357958"/>
            <a:ext cx="48577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Reciprocal Recurrent Selection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100" y="214290"/>
            <a:ext cx="18573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Source pop I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9322" y="214290"/>
            <a:ext cx="207170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Source pop II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Comparing the RS and RRS</a:t>
            </a:r>
            <a:endParaRPr lang="en-IN" dirty="0"/>
          </a:p>
        </p:txBody>
      </p:sp>
      <p:sp>
        <p:nvSpPr>
          <p:cNvPr id="108" name="Rectangle 107"/>
          <p:cNvSpPr/>
          <p:nvPr/>
        </p:nvSpPr>
        <p:spPr>
          <a:xfrm>
            <a:off x="214282" y="1785926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RS is superior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at beginning -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more differences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in gene frequencies of inbred tester and source population, than between the two segregating population used in RRS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RS is inferior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, if the loci with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additive or semi additive gene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action prevailed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Both these systems are inferior to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pure line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selection for traits governed by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additive gene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effects with high heritability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7</a:t>
            </a:fld>
            <a:endParaRPr kern="0">
              <a:solidFill>
                <a:srgbClr val="21355A"/>
              </a:solidFill>
            </a:endParaRPr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207265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327227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You can find me at:</a:t>
            </a:r>
            <a:endParaRPr dirty="0"/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@JP_AAtrey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1321394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459657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459657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6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362</Words>
  <Application>Microsoft Office PowerPoint</Application>
  <PresentationFormat>On-screen Show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Mali SemiBold</vt:lpstr>
      <vt:lpstr>Nunito</vt:lpstr>
      <vt:lpstr>Nunito Light</vt:lpstr>
      <vt:lpstr>Rockwell</vt:lpstr>
      <vt:lpstr>Times New Roman</vt:lpstr>
      <vt:lpstr>Wingdings</vt:lpstr>
      <vt:lpstr>Office Theme</vt:lpstr>
      <vt:lpstr>Orbit</vt:lpstr>
      <vt:lpstr>1_Office Theme</vt:lpstr>
      <vt:lpstr>Ely template</vt:lpstr>
      <vt:lpstr>Reciprocal Recurrent selection in poultry</vt:lpstr>
      <vt:lpstr>Reciprocal Recurrent  Selection </vt:lpstr>
      <vt:lpstr>Reciprocal Recurrent  Selection: Properties </vt:lpstr>
      <vt:lpstr>Reciprocal Recurrent  Selection : Procedure</vt:lpstr>
      <vt:lpstr>PowerPoint Presentation</vt:lpstr>
      <vt:lpstr>Comparing the RS and RRS</vt:lpstr>
      <vt:lpstr>Thanks!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Breeding Policy</dc:title>
  <dc:creator>admin</dc:creator>
  <cp:lastModifiedBy>Jay Prakash Gupta</cp:lastModifiedBy>
  <cp:revision>19</cp:revision>
  <dcterms:created xsi:type="dcterms:W3CDTF">2017-05-22T04:49:53Z</dcterms:created>
  <dcterms:modified xsi:type="dcterms:W3CDTF">2025-05-23T05:19:34Z</dcterms:modified>
</cp:coreProperties>
</file>