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96" r:id="rId5"/>
    <p:sldId id="297" r:id="rId6"/>
    <p:sldId id="298" r:id="rId7"/>
    <p:sldId id="300" r:id="rId8"/>
    <p:sldId id="299" r:id="rId9"/>
    <p:sldId id="303" r:id="rId10"/>
    <p:sldId id="302" r:id="rId11"/>
    <p:sldId id="301" r:id="rId12"/>
    <p:sldId id="27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Mali SemiBold" panose="020B0604020202020204" charset="-34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08F0-AD8F-4053-A8EF-DEC011EDB4A5}">
  <a:tblStyle styleId="{0C3208F0-AD8F-4053-A8EF-DEC011EDB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60D98-0977-4DE6-BF6C-5D77E9B9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99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603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87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05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86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21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86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9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47882" y="700614"/>
            <a:ext cx="8648240" cy="723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N" sz="5000" dirty="0"/>
              <a:t>Response to Selection</a:t>
            </a:r>
            <a:endParaRPr sz="5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47034" y="1338652"/>
            <a:ext cx="5003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Dr. Jay Prakash Gupta</a:t>
            </a:r>
          </a:p>
          <a:p>
            <a:pPr>
              <a:defRPr/>
            </a:pPr>
            <a:endParaRPr lang="en-IN" sz="1600" b="1" dirty="0">
              <a:solidFill>
                <a:srgbClr val="0070C0"/>
              </a:solidFill>
              <a:latin typeface="Rockwell"/>
            </a:endParaRP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Bihar Veterinary College, Patna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16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48" y="56258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differential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87286" y="1260307"/>
            <a:ext cx="72160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standard deviation, which measures the variability, is a property of the character and the population,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response to selection may be generalised if both 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are expressed in terms of the phenotypic standard deviation (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p).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Then R /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 is a generalised measure of the response, by means of which we can compare different characters and different populations; 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232" y="2936581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0177" y="2081667"/>
            <a:ext cx="1409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1554" y="4281475"/>
            <a:ext cx="1209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03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differential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87286" y="1260307"/>
            <a:ext cx="7612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S /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 is a generalised measure of the selection differential, by means of which we can compare different methods or procedures for carrying out the selection. The "standardised" selection differential,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p, will be called the </a:t>
            </a:r>
            <a:r>
              <a:rPr lang="en-IN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intensity of selection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symbolised by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6934" y="3230315"/>
            <a:ext cx="7722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			R = i σp h</a:t>
            </a:r>
            <a:r>
              <a:rPr lang="pt-BR" sz="2800" baseline="30000" dirty="0"/>
              <a:t>2</a:t>
            </a:r>
            <a:r>
              <a:rPr lang="pt-BR" sz="2800" dirty="0"/>
              <a:t> </a:t>
            </a:r>
          </a:p>
          <a:p>
            <a:r>
              <a:rPr lang="pt-BR" sz="2800" dirty="0"/>
              <a:t>                            R = i σp h x h </a:t>
            </a:r>
          </a:p>
          <a:p>
            <a:r>
              <a:rPr lang="pt-BR" sz="2800" dirty="0"/>
              <a:t>                            R = i σP(σA/ σP) h           (since h = σA / σP),	R = i σA h 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187286" y="3195163"/>
            <a:ext cx="19223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BR" sz="2800" dirty="0"/>
              <a:t>Summary,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44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@JP_AAtrey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373932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373932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23464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Introduction</a:t>
            </a:r>
            <a:endParaRPr sz="44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04153" y="399979"/>
            <a:ext cx="7524621" cy="4369972"/>
            <a:chOff x="271950" y="127279"/>
            <a:chExt cx="7524621" cy="4369972"/>
          </a:xfrm>
        </p:grpSpPr>
        <p:sp>
          <p:nvSpPr>
            <p:cNvPr id="2" name="TextBox 1"/>
            <p:cNvSpPr txBox="1"/>
            <p:nvPr/>
          </p:nvSpPr>
          <p:spPr>
            <a:xfrm>
              <a:off x="271950" y="2500302"/>
              <a:ext cx="2732182" cy="510778"/>
            </a:xfrm>
            <a:prstGeom prst="round2DiagRect">
              <a:avLst/>
            </a:prstGeom>
            <a:solidFill>
              <a:srgbClr val="002060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Population </a:t>
              </a:r>
              <a:endParaRPr lang="en-IN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66830" y="127279"/>
              <a:ext cx="2040462" cy="145618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Selected </a:t>
              </a:r>
            </a:p>
            <a:p>
              <a:pPr algn="ctr"/>
              <a:r>
                <a:rPr lang="en-US" sz="2200" b="1" dirty="0"/>
                <a:t>Parent</a:t>
              </a:r>
              <a:endParaRPr lang="en-IN" sz="22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447443" y="3569136"/>
              <a:ext cx="3349128" cy="92811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Progeny</a:t>
              </a:r>
              <a:endParaRPr lang="en-IN" sz="2200" b="1" dirty="0"/>
            </a:p>
          </p:txBody>
        </p:sp>
        <p:sp>
          <p:nvSpPr>
            <p:cNvPr id="5" name="Up Arrow 4"/>
            <p:cNvSpPr/>
            <p:nvPr/>
          </p:nvSpPr>
          <p:spPr>
            <a:xfrm rot="2801202">
              <a:off x="3394058" y="1093421"/>
              <a:ext cx="326342" cy="1643208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6881" y="1778986"/>
              <a:ext cx="144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Selection</a:t>
              </a:r>
              <a:endParaRPr lang="en-IN" sz="1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81747" y="3468203"/>
              <a:ext cx="2297430" cy="10251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Difference of mean is </a:t>
              </a:r>
              <a:r>
                <a:rPr lang="en-US" sz="18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Response to selection (R)</a:t>
              </a:r>
              <a:endParaRPr lang="en-IN" sz="18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Up-Down Arrow 15"/>
            <p:cNvSpPr/>
            <p:nvPr/>
          </p:nvSpPr>
          <p:spPr>
            <a:xfrm rot="17061552">
              <a:off x="3978622" y="1991322"/>
              <a:ext cx="369377" cy="2534627"/>
            </a:xfrm>
            <a:prstGeom prst="up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85733" y="991207"/>
              <a:ext cx="2297430" cy="10251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Difference of mean is 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</a:rPr>
                <a:t>Selection Differential (S)</a:t>
              </a:r>
              <a:endParaRPr lang="en-IN" sz="1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527169" y="2651703"/>
                  <a:ext cx="406586" cy="22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IN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7169" y="2651703"/>
                  <a:ext cx="406586" cy="221536"/>
                </a:xfrm>
                <a:prstGeom prst="rect">
                  <a:avLst/>
                </a:prstGeom>
                <a:blipFill>
                  <a:blip r:embed="rId4"/>
                  <a:stretch>
                    <a:fillRect l="-13433" r="-13433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83768" y="1206732"/>
                  <a:ext cx="393762" cy="22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IN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768" y="1206732"/>
                  <a:ext cx="393762" cy="221536"/>
                </a:xfrm>
                <a:prstGeom prst="rect">
                  <a:avLst/>
                </a:prstGeom>
                <a:blipFill>
                  <a:blip r:embed="rId5"/>
                  <a:stretch>
                    <a:fillRect l="-13846" r="-13846" b="-3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739547" y="3970305"/>
                  <a:ext cx="591252" cy="313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547" y="3970305"/>
                  <a:ext cx="591252" cy="313868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Arc 8"/>
          <p:cNvSpPr/>
          <p:nvPr/>
        </p:nvSpPr>
        <p:spPr>
          <a:xfrm>
            <a:off x="1523640" y="1388155"/>
            <a:ext cx="5643736" cy="3515568"/>
          </a:xfrm>
          <a:prstGeom prst="arc">
            <a:avLst>
              <a:gd name="adj1" fmla="val 18645158"/>
              <a:gd name="adj2" fmla="val 1073911"/>
            </a:avLst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Response to Selection : Terms</a:t>
            </a:r>
            <a:endParaRPr sz="3600" b="1" dirty="0"/>
          </a:p>
        </p:txBody>
      </p:sp>
      <p:sp>
        <p:nvSpPr>
          <p:cNvPr id="784" name="Google Shape;784;p17"/>
          <p:cNvSpPr txBox="1">
            <a:spLocks noGrp="1"/>
          </p:cNvSpPr>
          <p:nvPr>
            <p:ph type="subTitle" idx="4294967295"/>
          </p:nvPr>
        </p:nvSpPr>
        <p:spPr>
          <a:xfrm>
            <a:off x="1162135" y="747254"/>
            <a:ext cx="7871697" cy="41772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600" b="1" dirty="0"/>
              <a:t>Response to selection (R): </a:t>
            </a:r>
            <a:r>
              <a:rPr lang="en-US" sz="2600" dirty="0"/>
              <a:t>it is the </a:t>
            </a:r>
            <a:r>
              <a:rPr lang="en-US" sz="2600" dirty="0">
                <a:solidFill>
                  <a:srgbClr val="FF0000"/>
                </a:solidFill>
              </a:rPr>
              <a:t>difference</a:t>
            </a:r>
            <a:r>
              <a:rPr lang="en-US" sz="2600" dirty="0"/>
              <a:t> of mean phenotypic value between the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offspring of the selected parents</a:t>
            </a:r>
            <a:r>
              <a:rPr lang="en-US" sz="2600" dirty="0"/>
              <a:t> and the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whole of the parental generation before selection</a:t>
            </a:r>
            <a:r>
              <a:rPr lang="en-US" sz="2600" dirty="0"/>
              <a:t>.</a:t>
            </a:r>
          </a:p>
          <a:p>
            <a:pPr marL="0" lvl="0" indent="0">
              <a:buClr>
                <a:schemeClr val="accent4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IN" sz="2600" b="1" dirty="0"/>
              <a:t> Selection differential (S): </a:t>
            </a:r>
            <a:r>
              <a:rPr lang="en-US" sz="2600" dirty="0"/>
              <a:t>It is the mean phenotypic value of individuals, selected as parents expressed as a </a:t>
            </a:r>
            <a:r>
              <a:rPr lang="en-US" sz="2600" dirty="0">
                <a:solidFill>
                  <a:schemeClr val="accent4"/>
                </a:solidFill>
              </a:rPr>
              <a:t>deviation</a:t>
            </a:r>
            <a:r>
              <a:rPr lang="en-US" sz="2600" dirty="0"/>
              <a:t> from the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population mean</a:t>
            </a:r>
            <a:r>
              <a:rPr lang="en-US" sz="2600" dirty="0"/>
              <a:t>, that is from the mean phenotypic value of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</a:rPr>
              <a:t>all the individuals in the parental generation before selection </a:t>
            </a:r>
            <a:r>
              <a:rPr lang="en-US" sz="2600" dirty="0"/>
              <a:t>was made.</a:t>
            </a:r>
            <a:r>
              <a:rPr lang="en-IN" sz="2600" b="1" dirty="0"/>
              <a:t> </a:t>
            </a:r>
            <a:endParaRPr sz="2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11040" y="146685"/>
            <a:ext cx="3569970" cy="2234352"/>
            <a:chOff x="4511040" y="146685"/>
            <a:chExt cx="3569970" cy="2234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040" y="146685"/>
              <a:ext cx="3569970" cy="2234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86600" y="441404"/>
                  <a:ext cx="393762" cy="22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IN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en-IN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441404"/>
                  <a:ext cx="393762" cy="221536"/>
                </a:xfrm>
                <a:prstGeom prst="rect">
                  <a:avLst/>
                </a:prstGeom>
                <a:blipFill>
                  <a:blip r:embed="rId4"/>
                  <a:stretch>
                    <a:fillRect l="-15625" r="-14063" b="-3243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160020" y="125730"/>
            <a:ext cx="4583430" cy="98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IN" b="1" dirty="0"/>
              <a:t>Connection between response and selection differential </a:t>
            </a:r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76924" y="2769578"/>
            <a:ext cx="818983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dirty="0"/>
              <a:t>Let </a:t>
            </a:r>
            <a:r>
              <a:rPr lang="en-IN" sz="2000" b="1" dirty="0"/>
              <a:t>R </a:t>
            </a:r>
            <a:r>
              <a:rPr lang="en-IN" sz="2000" dirty="0"/>
              <a:t>be the mean deviation of their offspring from the </a:t>
            </a:r>
            <a:r>
              <a:rPr lang="en-IN" sz="2000" b="1" dirty="0"/>
              <a:t>population </a:t>
            </a:r>
            <a:r>
              <a:rPr lang="el-GR" sz="2000" b="1" dirty="0">
                <a:latin typeface="Times New Roman"/>
                <a:cs typeface="Times New Roman"/>
              </a:rPr>
              <a:t>μ</a:t>
            </a:r>
            <a:r>
              <a:rPr lang="en-IN" sz="2000" dirty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dirty="0"/>
              <a:t>Then </a:t>
            </a:r>
            <a:r>
              <a:rPr lang="en-IN" sz="2000" b="1" dirty="0"/>
              <a:t>S</a:t>
            </a:r>
            <a:r>
              <a:rPr lang="en-IN" sz="2000" dirty="0"/>
              <a:t> is the selection differential and </a:t>
            </a:r>
            <a:r>
              <a:rPr lang="en-IN" sz="2000" b="1" dirty="0"/>
              <a:t>R</a:t>
            </a:r>
            <a:r>
              <a:rPr lang="en-IN" sz="2000" dirty="0"/>
              <a:t> is the response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dirty="0"/>
              <a:t>The cross-point represents the mean value of the selected parents and of their progeny, and it lies on the regression line.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N" sz="2000" dirty="0"/>
              <a:t>The regression coefficient of offspring on parents is thus equal to R/S.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2880" y="1194852"/>
            <a:ext cx="428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IN" b="1" dirty="0"/>
              <a:t>Each Point = Pair of parents and their progeny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IN" b="1" dirty="0"/>
              <a:t>Horizontal axis = Mid parent value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IN" b="1" dirty="0"/>
              <a:t>Vertical axis = Mean value of progeny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IN" b="1" dirty="0"/>
              <a:t>Origin = Population mean same for both Gen.</a:t>
            </a:r>
          </a:p>
        </p:txBody>
      </p:sp>
      <p:sp>
        <p:nvSpPr>
          <p:cNvPr id="8" name="Oval 7"/>
          <p:cNvSpPr/>
          <p:nvPr/>
        </p:nvSpPr>
        <p:spPr>
          <a:xfrm>
            <a:off x="6903720" y="342900"/>
            <a:ext cx="754380" cy="788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7006590" y="1097280"/>
            <a:ext cx="160020" cy="978408"/>
          </a:xfrm>
          <a:prstGeom prst="down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6743700" y="2103120"/>
            <a:ext cx="628650" cy="5600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7166610" y="662940"/>
            <a:ext cx="171450" cy="182880"/>
          </a:xfrm>
          <a:prstGeom prst="triangl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19278" y="1364948"/>
                <a:ext cx="406586" cy="22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m:oMathPara>
                </a14:m>
                <a:endParaRPr lang="en-IN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78" y="1364948"/>
                <a:ext cx="406586" cy="221536"/>
              </a:xfrm>
              <a:prstGeom prst="rect">
                <a:avLst/>
              </a:prstGeom>
              <a:blipFill>
                <a:blip r:embed="rId6"/>
                <a:stretch>
                  <a:fillRect l="-13433" r="-13433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Response to selection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183481" y="112627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Therefore,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37920" y="1032172"/>
            <a:ext cx="1313838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400049" y="1647546"/>
            <a:ext cx="7080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Regression of offspring on mid parent is equal to the heritability (h</a:t>
            </a:r>
            <a:r>
              <a:rPr lang="en-IN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N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8731" y="2043092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Therefore, again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284" y="2064155"/>
            <a:ext cx="1313838" cy="4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183481" y="2549523"/>
            <a:ext cx="78756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200" dirty="0"/>
              <a:t>The heritability is equivalent to the </a:t>
            </a:r>
            <a:r>
              <a:rPr lang="en-IN" sz="2200" dirty="0">
                <a:solidFill>
                  <a:srgbClr val="C00000"/>
                </a:solidFill>
              </a:rPr>
              <a:t>regression</a:t>
            </a:r>
            <a:r>
              <a:rPr lang="en-IN" sz="2200" dirty="0"/>
              <a:t> of an individual's breeding value on its phenotypic value.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200" dirty="0"/>
              <a:t>The </a:t>
            </a:r>
            <a:r>
              <a:rPr lang="en-IN" sz="2200" dirty="0">
                <a:solidFill>
                  <a:srgbClr val="C00000"/>
                </a:solidFill>
              </a:rPr>
              <a:t>deviation</a:t>
            </a:r>
            <a:r>
              <a:rPr lang="en-IN" sz="2200" dirty="0"/>
              <a:t> of the progeny from the population mean is, by definition, the </a:t>
            </a:r>
            <a:r>
              <a:rPr lang="en-IN" sz="2200" dirty="0">
                <a:solidFill>
                  <a:srgbClr val="C00000"/>
                </a:solidFill>
              </a:rPr>
              <a:t>breeding value </a:t>
            </a:r>
            <a:r>
              <a:rPr lang="en-IN" sz="2200" dirty="0"/>
              <a:t>of the parents, and so the response is equivalent to the breeding value of the parents.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200" dirty="0"/>
              <a:t>Thus it follows that the expected value of the progeny is given by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59905" y="4591302"/>
            <a:ext cx="1290508" cy="5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58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4627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differential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827" y="1117932"/>
            <a:ext cx="8108414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The change of the population mean brought about by selection i.e. the response depends on the </a:t>
            </a:r>
            <a:r>
              <a:rPr lang="en-I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heritability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character and on the amount of selection applied as measured by the </a:t>
            </a:r>
            <a:r>
              <a:rPr lang="en-I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differential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22035" y="2592939"/>
            <a:ext cx="5139778" cy="2539545"/>
            <a:chOff x="2450844" y="3172211"/>
            <a:chExt cx="6376632" cy="3481720"/>
          </a:xfrm>
        </p:grpSpPr>
        <p:pic>
          <p:nvPicPr>
            <p:cNvPr id="8" name="Picture 7" descr="9.1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3876" y="3172211"/>
              <a:ext cx="5943600" cy="298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09293" y="6105380"/>
              <a:ext cx="3260029" cy="54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  Phenotypic value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976579" y="4514408"/>
              <a:ext cx="1348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4627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differential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827" y="1022906"/>
            <a:ext cx="344555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The magnitude of the </a:t>
            </a:r>
            <a:r>
              <a:rPr lang="en-I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differential 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depends on two factors: the </a:t>
            </a:r>
            <a:r>
              <a:rPr lang="en-I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the population 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included among the selected group, and the </a:t>
            </a:r>
            <a:r>
              <a:rPr lang="en-I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phenotypic standard deviation 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of the character.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9086" y="827974"/>
            <a:ext cx="4416790" cy="17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3199993" y="2663243"/>
            <a:ext cx="5139775" cy="2506894"/>
            <a:chOff x="3199993" y="2663243"/>
            <a:chExt cx="5139775" cy="2506894"/>
          </a:xfrm>
        </p:grpSpPr>
        <p:grpSp>
          <p:nvGrpSpPr>
            <p:cNvPr id="7" name="Group 6"/>
            <p:cNvGrpSpPr/>
            <p:nvPr/>
          </p:nvGrpSpPr>
          <p:grpSpPr>
            <a:xfrm>
              <a:off x="3199993" y="2663243"/>
              <a:ext cx="4357581" cy="2506894"/>
              <a:chOff x="2331714" y="3172211"/>
              <a:chExt cx="7853295" cy="4030663"/>
            </a:xfrm>
          </p:grpSpPr>
          <p:pic>
            <p:nvPicPr>
              <p:cNvPr id="8" name="Picture 7" descr="9.1.pn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83876" y="3172211"/>
                <a:ext cx="5943600" cy="2989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1857449" y="4514407"/>
                <a:ext cx="13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Frequency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19924" y="6105380"/>
                <a:ext cx="4405998" cy="64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Phenotypic value 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" name="Straight Arrow Connector 10"/>
              <p:cNvCxnSpPr>
                <a:endCxn id="12" idx="1"/>
              </p:cNvCxnSpPr>
              <p:nvPr/>
            </p:nvCxnSpPr>
            <p:spPr>
              <a:xfrm>
                <a:off x="6555546" y="5922498"/>
                <a:ext cx="998803" cy="81026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554349" y="6262654"/>
                <a:ext cx="2630660" cy="9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selection differential 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6745124" y="3741545"/>
              <a:ext cx="319490" cy="30030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5739788" y="3305061"/>
              <a:ext cx="815248" cy="578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555035" y="2949885"/>
              <a:ext cx="1784733" cy="509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Point of truncation (z)</a:t>
              </a:r>
              <a:endParaRPr lang="en-IN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9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Intensity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87286" y="1260307"/>
            <a:ext cx="721604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The standard deviation, which measures the variability, is a property of the character and the population,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Selection intensity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is the number of phenotypic standard deviation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units that selected parents are superior to the mean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Selection intensity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is obtained from normal distribution table, according to the proportion (P) of animals selected as parents</a:t>
            </a:r>
          </a:p>
        </p:txBody>
      </p:sp>
    </p:spTree>
    <p:extLst>
      <p:ext uri="{BB962C8B-B14F-4D97-AF65-F5344CB8AC3E}">
        <p14:creationId xmlns:p14="http://schemas.microsoft.com/office/powerpoint/2010/main" val="39448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68827" y="132201"/>
            <a:ext cx="7565862" cy="7558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N" sz="3600" b="1" dirty="0"/>
              <a:t>The selection Intensity</a:t>
            </a:r>
            <a:endParaRPr sz="36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4" y="4138256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87286" y="1260307"/>
            <a:ext cx="72160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the relationship between proportion selected (P) and selection intensity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Select few individuals            low P and high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Select many individuals         high P and low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Selection differential standardized in terms of phenotypic standard deviation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known as Intensity of selection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i.e. </a:t>
            </a:r>
          </a:p>
          <a:p>
            <a:pPr algn="ctr">
              <a:buClr>
                <a:srgbClr val="C00000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S/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1892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656</Words>
  <Application>Microsoft Office PowerPoint</Application>
  <PresentationFormat>On-screen Show (16:9)</PresentationFormat>
  <Paragraphs>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Calibri</vt:lpstr>
      <vt:lpstr>Cambria Math</vt:lpstr>
      <vt:lpstr>Arial</vt:lpstr>
      <vt:lpstr>Mali SemiBold</vt:lpstr>
      <vt:lpstr>Cambria</vt:lpstr>
      <vt:lpstr>Nunito</vt:lpstr>
      <vt:lpstr>Rockwell</vt:lpstr>
      <vt:lpstr>Nunito Light</vt:lpstr>
      <vt:lpstr>Times New Roman</vt:lpstr>
      <vt:lpstr>Wingdings</vt:lpstr>
      <vt:lpstr>Ely template</vt:lpstr>
      <vt:lpstr>Response to Selection</vt:lpstr>
      <vt:lpstr>Introduction</vt:lpstr>
      <vt:lpstr>Response to Selection : Terms</vt:lpstr>
      <vt:lpstr>Connection between response and selection differential </vt:lpstr>
      <vt:lpstr>Response to selection</vt:lpstr>
      <vt:lpstr>The selection differential</vt:lpstr>
      <vt:lpstr>The selection differential</vt:lpstr>
      <vt:lpstr>The selection Intensity</vt:lpstr>
      <vt:lpstr>The selection Intensity</vt:lpstr>
      <vt:lpstr>The selection differential</vt:lpstr>
      <vt:lpstr>The selection differential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: An Introduction</dc:title>
  <dc:creator>AGB</dc:creator>
  <cp:lastModifiedBy>Jay Prakash Gupta</cp:lastModifiedBy>
  <cp:revision>47</cp:revision>
  <dcterms:modified xsi:type="dcterms:W3CDTF">2025-05-23T05:10:46Z</dcterms:modified>
</cp:coreProperties>
</file>