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8" r:id="rId3"/>
    <p:sldId id="259" r:id="rId4"/>
    <p:sldId id="260" r:id="rId5"/>
    <p:sldId id="262" r:id="rId6"/>
    <p:sldId id="280" r:id="rId7"/>
    <p:sldId id="263" r:id="rId8"/>
    <p:sldId id="277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1" r:id="rId19"/>
    <p:sldId id="282" r:id="rId20"/>
    <p:sldId id="273" r:id="rId21"/>
    <p:sldId id="279" r:id="rId22"/>
    <p:sldId id="276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8E1244-DFA9-4939-8951-0C0CF8C72533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0D2EB-E95E-4635-B523-EC13D7A8B4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0D2EB-E95E-4635-B523-EC13D7A8B42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133600"/>
            <a:ext cx="6705600" cy="411480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br>
              <a:rPr lang="en-IN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en-IN" sz="3200" i="1" dirty="0">
                <a:latin typeface="Times New Roman" pitchFamily="18" charset="0"/>
                <a:cs typeface="Times New Roman" pitchFamily="18" charset="0"/>
              </a:rPr>
              <a:t>Salmonellosis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14" descr="Our Clients | Jivesna 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1600200" cy="1612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6" descr="Bihar Veterinary College - 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81000"/>
            <a:ext cx="1295400" cy="143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IN" sz="2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Swine: </a:t>
            </a:r>
            <a:endParaRPr lang="en-US" sz="2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Principal reservoir of </a:t>
            </a:r>
            <a:r>
              <a:rPr lang="en-IN" sz="22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sz="2200" b="1" dirty="0" err="1">
                <a:latin typeface="Times New Roman" pitchFamily="18" charset="0"/>
                <a:cs typeface="Times New Roman" pitchFamily="18" charset="0"/>
              </a:rPr>
              <a:t>Choleraesuis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/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Other serotypes: </a:t>
            </a:r>
            <a:r>
              <a:rPr lang="en-IN" sz="22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Enteritidis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2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Typhimurium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, &amp; </a:t>
            </a:r>
            <a:r>
              <a:rPr lang="en-IN" sz="22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. Dublin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Source of infections: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The carrier animals &amp; contaminated food </a:t>
            </a:r>
          </a:p>
          <a:p>
            <a:pPr lvl="0" algn="just"/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Causes: </a:t>
            </a:r>
            <a:r>
              <a:rPr lang="en-IN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Swine paratyphoid or necrotic enteritis</a:t>
            </a:r>
            <a:endParaRPr lang="en-US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Highly susceptible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: in 2 to 4 months of age </a:t>
            </a:r>
          </a:p>
          <a:p>
            <a:pPr lvl="0"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IN" sz="2200" b="1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Symptoms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Fever &amp; diarrhoea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Invasive infections leads to septicaemia blood or any organ such as intestine &amp; mesenteric lymph nodes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4600" y="228600"/>
            <a:ext cx="4191000" cy="6397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Disease in animals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4" descr="Our Clients | Jivesna 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914400" cy="92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6" descr="Bihar Veterinary College - 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52400"/>
            <a:ext cx="740229" cy="81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C:\Users\user\Desktop\images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3048000"/>
            <a:ext cx="2619375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en-IN" sz="2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Sheep and Goats: 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endParaRPr lang="en-US" sz="2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IN" sz="22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sz="2200" b="1" dirty="0" err="1">
                <a:latin typeface="Times New Roman" pitchFamily="18" charset="0"/>
                <a:cs typeface="Times New Roman" pitchFamily="18" charset="0"/>
              </a:rPr>
              <a:t>Typhimurium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&amp; other serotypes: Gastroenteritis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2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sz="2200" b="1" dirty="0" err="1">
                <a:latin typeface="Times New Roman" pitchFamily="18" charset="0"/>
                <a:cs typeface="Times New Roman" pitchFamily="18" charset="0"/>
              </a:rPr>
              <a:t>Abortusovis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Gastroenteritis,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Abortions in last two months of pregnancy,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Stillbirths in pregnant ewes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Mortality in neonates</a:t>
            </a:r>
          </a:p>
          <a:p>
            <a:pPr lvl="0"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4" descr="Our Clients | Jivesna 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914400" cy="92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6" descr="Bihar Veterinary College - 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52400"/>
            <a:ext cx="740229" cy="81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438400" y="304800"/>
            <a:ext cx="4191000" cy="6397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Disease in animals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user\Desktop\download (8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495800"/>
            <a:ext cx="3429000" cy="1905000"/>
          </a:xfrm>
          <a:prstGeom prst="rect">
            <a:avLst/>
          </a:prstGeom>
          <a:noFill/>
        </p:spPr>
      </p:pic>
      <p:pic>
        <p:nvPicPr>
          <p:cNvPr id="6147" name="Picture 3" descr="C:\Users\user\Desktop\download (9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4495800"/>
            <a:ext cx="31623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IN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Horses and Donkey: 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22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sz="2200" b="1" dirty="0" err="1">
                <a:latin typeface="Times New Roman" pitchFamily="18" charset="0"/>
                <a:cs typeface="Times New Roman" pitchFamily="18" charset="0"/>
              </a:rPr>
              <a:t>Abortusequi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/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In mares &amp; donkeys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: Abortion  (</a:t>
            </a:r>
            <a:r>
              <a:rPr lang="en-IN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7-8 month of pregnancy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Stallion: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Fever,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Edematous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swelling of the prepuce,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Hydrocele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, 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epididymitis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Orchitis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Testicular atrophy and arthritis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Equines are also susceptible to other serotypes particularly S.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Typhimurium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4" descr="Our Clients | Jivesna 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914400" cy="92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6" descr="Bihar Veterinary College - 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304800"/>
            <a:ext cx="740229" cy="81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438400" y="304800"/>
            <a:ext cx="4191000" cy="6397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Disease in animals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3" descr="C:\Users\user\Desktop\download (1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2667000"/>
            <a:ext cx="2619375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IN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Dogs and Cats: 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infected by various serotypes of Salmonella and acts as </a:t>
            </a:r>
            <a:r>
              <a:rPr lang="en-IN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asymptomatic carriers</a:t>
            </a:r>
            <a:endParaRPr lang="en-US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They may get infection by consumption of faecal materials of other animals or man, and contaminated food and may suffer from gastroenteritis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4" name="Picture 14" descr="Our Clients | Jivesna 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914400" cy="92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6" descr="Bihar Veterinary College - 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52400"/>
            <a:ext cx="740229" cy="81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438400" y="304800"/>
            <a:ext cx="4191000" cy="6397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Disease in animals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user\Desktop\images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3429000"/>
            <a:ext cx="2971800" cy="2409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IN" sz="2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Fowl: </a:t>
            </a:r>
            <a:endParaRPr lang="en-US" sz="26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Caused disease by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sz="2200" i="1" dirty="0"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en-IN" sz="2200" i="1" dirty="0" err="1">
                <a:latin typeface="Times New Roman" pitchFamily="18" charset="0"/>
                <a:cs typeface="Times New Roman" pitchFamily="18" charset="0"/>
              </a:rPr>
              <a:t>Pullorum</a:t>
            </a:r>
            <a:r>
              <a:rPr lang="en-IN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IN" sz="2200" i="1" dirty="0"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en-IN" sz="2200" i="1" dirty="0" err="1">
                <a:latin typeface="Times New Roman" pitchFamily="18" charset="0"/>
                <a:cs typeface="Times New Roman" pitchFamily="18" charset="0"/>
              </a:rPr>
              <a:t>Gallinarum</a:t>
            </a:r>
            <a:r>
              <a:rPr lang="en-IN" sz="2200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/>
            <a:endParaRPr lang="en-IN" sz="2200" i="1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Host: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Mainly chickens &amp; turkeys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Other birds: pheasants, quail, ducks, guinea-fowl &amp; peafowl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Potent reservoirs: Domestic poultry</a:t>
            </a:r>
          </a:p>
          <a:p>
            <a:pPr lvl="1" algn="just">
              <a:buFont typeface="Wingdings" pitchFamily="2" charset="2"/>
              <a:buChar char="ü"/>
            </a:pPr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Disease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Pullorum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Pullorum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disease (effect </a:t>
            </a:r>
            <a:r>
              <a:rPr lang="en-IN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young bird: 2-4 month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algn="just"/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Gallinarum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: fowl typhoid (</a:t>
            </a:r>
            <a:r>
              <a:rPr lang="en-IN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adult bird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4" name="Picture 14" descr="Our Clients | Jivesna 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914400" cy="92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6" descr="Bihar Veterinary College - 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52400"/>
            <a:ext cx="740229" cy="81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438400" y="304800"/>
            <a:ext cx="4191000" cy="6397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Disease in animals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/>
            <a:r>
              <a:rPr lang="en-IN" sz="2200" b="1" dirty="0" err="1">
                <a:latin typeface="Times New Roman" pitchFamily="18" charset="0"/>
                <a:cs typeface="Times New Roman" pitchFamily="18" charset="0"/>
              </a:rPr>
              <a:t>Pullorum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 disease </a:t>
            </a:r>
          </a:p>
          <a:p>
            <a:pPr lvl="0" algn="just"/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Transmit vertically &amp; horizontally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The birds may manifest </a:t>
            </a:r>
          </a:p>
          <a:p>
            <a:pPr lvl="0" algn="just"/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depression, </a:t>
            </a:r>
          </a:p>
          <a:p>
            <a:pPr lvl="0" algn="just"/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anorexia, </a:t>
            </a:r>
          </a:p>
          <a:p>
            <a:pPr lvl="0" algn="just"/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huddling, </a:t>
            </a:r>
          </a:p>
          <a:p>
            <a:pPr lvl="0" algn="just"/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droopy wings, </a:t>
            </a:r>
          </a:p>
          <a:p>
            <a:pPr lvl="0" algn="just"/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dehydration, </a:t>
            </a:r>
          </a:p>
          <a:p>
            <a:pPr lvl="0" algn="just"/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laboured breathing, </a:t>
            </a:r>
          </a:p>
          <a:p>
            <a:pPr lvl="0" algn="just"/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diarrhoea, </a:t>
            </a:r>
          </a:p>
          <a:p>
            <a:pPr lvl="0" algn="just"/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ruffled feathers,</a:t>
            </a:r>
          </a:p>
          <a:p>
            <a:pPr lvl="0" algn="just"/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weakness &amp; adherence of faeces to the vent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4" name="Picture 14" descr="Our Clients | Jivesna 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914400" cy="92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6" descr="Bihar Veterinary College - 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52400"/>
            <a:ext cx="740229" cy="81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438400" y="304800"/>
            <a:ext cx="4191000" cy="6397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Disease in animals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3200400"/>
            <a:ext cx="2533650" cy="1809750"/>
          </a:xfrm>
          <a:prstGeom prst="rect">
            <a:avLst/>
          </a:prstGeom>
          <a:noFill/>
        </p:spPr>
      </p:pic>
      <p:pic>
        <p:nvPicPr>
          <p:cNvPr id="1027" name="Picture 3" descr="C:\Users\user\Desktop\download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1371600"/>
            <a:ext cx="3514725" cy="1304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28600"/>
            <a:ext cx="3276600" cy="6397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n-IN" b="1" dirty="0"/>
            </a:br>
            <a:r>
              <a:rPr lang="en-IN" sz="4000" b="1" dirty="0">
                <a:latin typeface="Times New Roman" pitchFamily="18" charset="0"/>
                <a:cs typeface="Times New Roman" pitchFamily="18" charset="0"/>
              </a:rPr>
              <a:t>Diagnosis</a:t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>
              <a:buFont typeface="Wingdings" pitchFamily="2" charset="2"/>
              <a:buChar char="v"/>
            </a:pPr>
            <a:r>
              <a:rPr lang="en-IN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Diagnosis of </a:t>
            </a:r>
            <a:r>
              <a:rPr lang="en-IN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Salmonella</a:t>
            </a:r>
            <a:r>
              <a:rPr lang="en-IN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serovars</a:t>
            </a:r>
            <a:r>
              <a:rPr lang="en-IN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may be performed by 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Cultural method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Serotyping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Molecular tools</a:t>
            </a:r>
          </a:p>
          <a:p>
            <a:pPr algn="just">
              <a:buFont typeface="Wingdings" pitchFamily="2" charset="2"/>
              <a:buChar char="ü"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4" descr="Our Clients | Jivesna 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914400" cy="92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6" descr="Bihar Veterinary College - 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52400"/>
            <a:ext cx="740229" cy="81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user\Desktop\download (5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3429000"/>
            <a:ext cx="2162175" cy="1847850"/>
          </a:xfrm>
          <a:prstGeom prst="rect">
            <a:avLst/>
          </a:prstGeom>
          <a:noFill/>
        </p:spPr>
      </p:pic>
      <p:pic>
        <p:nvPicPr>
          <p:cNvPr id="9218" name="Picture 2" descr="C:\Users\user\Desktop\images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2743200"/>
            <a:ext cx="2619375" cy="1743075"/>
          </a:xfrm>
          <a:prstGeom prst="rect">
            <a:avLst/>
          </a:prstGeom>
          <a:noFill/>
        </p:spPr>
      </p:pic>
      <p:pic>
        <p:nvPicPr>
          <p:cNvPr id="9219" name="Picture 3" descr="C:\Users\user\Desktop\images (4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48400" y="4114800"/>
            <a:ext cx="2505075" cy="1895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562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fontAlgn="base">
              <a:buFont typeface="Wingdings" pitchFamily="2" charset="2"/>
              <a:buChar char="v"/>
            </a:pPr>
            <a:r>
              <a:rPr lang="en-IN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Cultural method</a:t>
            </a:r>
            <a:endParaRPr lang="en-US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fontAlgn="base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Gold standard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lvl="1" algn="just" fontAlgn="base">
              <a:buFont typeface="Wingdings" pitchFamily="2" charset="2"/>
              <a:buChar char="ü"/>
            </a:pPr>
            <a:r>
              <a:rPr lang="en-IN" sz="2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Samples</a:t>
            </a:r>
            <a:r>
              <a:rPr lang="en-IN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stool, blood, bone marrow, urine etc while faecal and food samples (NTS)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lvl="1" algn="just" fontAlgn="base">
              <a:buFont typeface="Wingdings" pitchFamily="2" charset="2"/>
              <a:buChar char="ü"/>
            </a:pPr>
            <a:r>
              <a:rPr lang="en-IN" sz="2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Pre-enrichment: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Buffered peptone water </a:t>
            </a:r>
          </a:p>
          <a:p>
            <a:pPr lvl="1" algn="just" fontAlgn="base">
              <a:buFont typeface="Wingdings" pitchFamily="2" charset="2"/>
              <a:buChar char="ü"/>
            </a:pPr>
            <a:r>
              <a:rPr lang="en-IN" sz="2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Enrichment</a:t>
            </a:r>
            <a:r>
              <a:rPr lang="en-IN" sz="2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Selenite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cystine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broth or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Tetrathionate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broth </a:t>
            </a:r>
          </a:p>
          <a:p>
            <a:pPr lvl="1" algn="just" fontAlgn="base">
              <a:buFont typeface="Wingdings" pitchFamily="2" charset="2"/>
              <a:buChar char="ü"/>
            </a:pPr>
            <a:r>
              <a:rPr lang="en-IN" sz="2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Selective/differential/</a:t>
            </a:r>
            <a:r>
              <a:rPr lang="en-IN" sz="22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chromogenic</a:t>
            </a:r>
            <a:r>
              <a:rPr lang="en-IN" sz="2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media: </a:t>
            </a:r>
          </a:p>
          <a:p>
            <a:pPr lvl="2" algn="just" fontAlgn="base">
              <a:buFont typeface="Wingdings" pitchFamily="2" charset="2"/>
              <a:buChar char="§"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MacConkey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lvl="2" algn="just" fontAlgn="base">
              <a:buFont typeface="Wingdings" pitchFamily="2" charset="2"/>
              <a:buChar char="§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Hektoen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enteric (HE), </a:t>
            </a:r>
          </a:p>
          <a:p>
            <a:pPr lvl="2" algn="just" fontAlgn="base">
              <a:buFont typeface="Wingdings" pitchFamily="2" charset="2"/>
              <a:buChar char="§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Xylose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-lysine-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deoxycholate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(XLD), </a:t>
            </a:r>
          </a:p>
          <a:p>
            <a:pPr lvl="2" algn="just" fontAlgn="base">
              <a:buFont typeface="Wingdings" pitchFamily="2" charset="2"/>
              <a:buChar char="§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Salmonella-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shigella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(SS), </a:t>
            </a:r>
          </a:p>
          <a:p>
            <a:pPr lvl="2" algn="just" fontAlgn="base">
              <a:buFont typeface="Wingdings" pitchFamily="2" charset="2"/>
              <a:buChar char="§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Bismuth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sulfite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agar (BSA)</a:t>
            </a:r>
          </a:p>
          <a:p>
            <a:pPr lvl="2" algn="just" fontAlgn="base">
              <a:buFont typeface="Wingdings" pitchFamily="2" charset="2"/>
              <a:buChar char="§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Brilliant green &amp; CHROM agar</a:t>
            </a:r>
          </a:p>
          <a:p>
            <a:pPr lvl="1" algn="r" fontAlgn="base">
              <a:buNone/>
            </a:pPr>
            <a:r>
              <a:rPr lang="en-IN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(Gal-Mor., 2018) </a:t>
            </a:r>
            <a:endParaRPr lang="en-US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00400" y="228600"/>
            <a:ext cx="3124200" cy="6397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n-IN" b="1" dirty="0">
                <a:latin typeface="Times New Roman" pitchFamily="18" charset="0"/>
                <a:cs typeface="Times New Roman" pitchFamily="18" charset="0"/>
              </a:rPr>
            </a:br>
            <a:r>
              <a:rPr lang="en-IN" sz="4000" b="1" dirty="0">
                <a:latin typeface="Times New Roman" pitchFamily="18" charset="0"/>
                <a:cs typeface="Times New Roman" pitchFamily="18" charset="0"/>
              </a:rPr>
              <a:t>Diagnosis</a:t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4" descr="Our Clients | Jivesna 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914400" cy="92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6" descr="Bihar Veterinary College - 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52400"/>
            <a:ext cx="740229" cy="81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download (1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838200"/>
            <a:ext cx="3124200" cy="2438400"/>
          </a:xfrm>
          <a:prstGeom prst="rect">
            <a:avLst/>
          </a:prstGeom>
          <a:noFill/>
        </p:spPr>
      </p:pic>
      <p:pic>
        <p:nvPicPr>
          <p:cNvPr id="2051" name="Picture 3" descr="C:\Users\user\Desktop\download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762000"/>
            <a:ext cx="2752725" cy="2590800"/>
          </a:xfrm>
          <a:prstGeom prst="rect">
            <a:avLst/>
          </a:prstGeom>
          <a:noFill/>
        </p:spPr>
      </p:pic>
      <p:pic>
        <p:nvPicPr>
          <p:cNvPr id="2052" name="Picture 4" descr="C:\Users\user\Desktop\download (3).jpg"/>
          <p:cNvPicPr>
            <a:picLocks noChangeAspect="1" noChangeArrowheads="1"/>
          </p:cNvPicPr>
          <p:nvPr/>
        </p:nvPicPr>
        <p:blipFill>
          <a:blip r:embed="rId5" cstate="print"/>
          <a:srcRect r="40645"/>
          <a:stretch>
            <a:fillRect/>
          </a:stretch>
        </p:blipFill>
        <p:spPr bwMode="auto">
          <a:xfrm>
            <a:off x="838200" y="3810000"/>
            <a:ext cx="2819400" cy="2092601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981200" y="3276600"/>
            <a:ext cx="546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BSA</a:t>
            </a:r>
          </a:p>
        </p:txBody>
      </p:sp>
      <p:sp>
        <p:nvSpPr>
          <p:cNvPr id="8" name="Rectangle 7"/>
          <p:cNvSpPr/>
          <p:nvPr/>
        </p:nvSpPr>
        <p:spPr>
          <a:xfrm>
            <a:off x="6248400" y="3429000"/>
            <a:ext cx="5886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BGA</a:t>
            </a:r>
          </a:p>
        </p:txBody>
      </p:sp>
      <p:sp>
        <p:nvSpPr>
          <p:cNvPr id="9" name="Rectangle 8"/>
          <p:cNvSpPr/>
          <p:nvPr/>
        </p:nvSpPr>
        <p:spPr>
          <a:xfrm>
            <a:off x="1828800" y="594360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HE</a:t>
            </a:r>
          </a:p>
        </p:txBody>
      </p:sp>
      <p:pic>
        <p:nvPicPr>
          <p:cNvPr id="2053" name="Picture 5" descr="C:\Users\user\Desktop\download (4).jpg"/>
          <p:cNvPicPr>
            <a:picLocks noChangeAspect="1" noChangeArrowheads="1"/>
          </p:cNvPicPr>
          <p:nvPr/>
        </p:nvPicPr>
        <p:blipFill>
          <a:blip r:embed="rId6" cstate="print"/>
          <a:srcRect l="48980" b="16279"/>
          <a:stretch>
            <a:fillRect/>
          </a:stretch>
        </p:blipFill>
        <p:spPr bwMode="auto">
          <a:xfrm>
            <a:off x="5181600" y="3733800"/>
            <a:ext cx="2667000" cy="2322576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6324600" y="6172200"/>
            <a:ext cx="5453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XLD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678363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Biochemical characterization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0" y="228600"/>
            <a:ext cx="3276600" cy="6397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n-IN" b="1" dirty="0"/>
            </a:br>
            <a:r>
              <a:rPr lang="en-IN" sz="4000" b="1" dirty="0">
                <a:latin typeface="Times New Roman" pitchFamily="18" charset="0"/>
                <a:cs typeface="Times New Roman" pitchFamily="18" charset="0"/>
              </a:rPr>
              <a:t>Diagnosis</a:t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4" descr="Our Clients | Jivesna 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914400" cy="92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6" descr="Bihar Veterinary College - 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52400"/>
            <a:ext cx="740229" cy="81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19200" y="1828800"/>
          <a:ext cx="60960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reaction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Indole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ve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Methyl 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ve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Voges-Proscauer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ve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Citrate utilization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ve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Urease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ve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TSI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Acidic butt and alkaline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 slant with blackening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1268" name="Picture 4" descr="image"/>
          <p:cNvPicPr>
            <a:picLocks noChangeAspect="1" noChangeArrowheads="1"/>
          </p:cNvPicPr>
          <p:nvPr/>
        </p:nvPicPr>
        <p:blipFill>
          <a:blip r:embed="rId4" cstate="print"/>
          <a:srcRect b="54906"/>
          <a:stretch>
            <a:fillRect/>
          </a:stretch>
        </p:blipFill>
        <p:spPr bwMode="auto">
          <a:xfrm>
            <a:off x="1143000" y="4800600"/>
            <a:ext cx="6191250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28600"/>
            <a:ext cx="4114800" cy="685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3600" dirty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486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/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Family</a:t>
            </a:r>
            <a:r>
              <a:rPr lang="en-IN" sz="2200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sz="2200" i="1" dirty="0" err="1">
                <a:latin typeface="Times New Roman" pitchFamily="18" charset="0"/>
                <a:cs typeface="Times New Roman" pitchFamily="18" charset="0"/>
              </a:rPr>
              <a:t>Enterobateriaceae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 algn="just"/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Named by: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 D.E. Salmon,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Isolated </a:t>
            </a:r>
            <a:r>
              <a:rPr lang="en-IN" sz="2000" i="1" dirty="0">
                <a:latin typeface="Times New Roman" pitchFamily="18" charset="0"/>
                <a:cs typeface="Times New Roman" pitchFamily="18" charset="0"/>
              </a:rPr>
              <a:t>Salmonella </a:t>
            </a:r>
            <a:r>
              <a:rPr lang="en-IN" sz="2000" dirty="0" err="1">
                <a:latin typeface="Times New Roman" pitchFamily="18" charset="0"/>
                <a:cs typeface="Times New Roman" pitchFamily="18" charset="0"/>
              </a:rPr>
              <a:t>Choleraesuis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, from pigs in 1885      </a:t>
            </a:r>
            <a:r>
              <a:rPr lang="en-IN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(Le Minor.,1994)</a:t>
            </a:r>
            <a:endParaRPr lang="en-IN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Ø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Morphology: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Rod-shaped (dia. 0.7 to 1.5 </a:t>
            </a:r>
            <a:r>
              <a:rPr lang="en-IN" sz="2000" dirty="0" err="1">
                <a:latin typeface="Times New Roman" pitchFamily="18" charset="0"/>
                <a:cs typeface="Times New Roman" pitchFamily="18" charset="0"/>
              </a:rPr>
              <a:t>μm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/ length 2 to 5 </a:t>
            </a:r>
            <a:r>
              <a:rPr lang="en-IN" sz="2000" dirty="0" err="1">
                <a:latin typeface="Times New Roman" pitchFamily="18" charset="0"/>
                <a:cs typeface="Times New Roman" pitchFamily="18" charset="0"/>
              </a:rPr>
              <a:t>μm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Gram-negative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Non-spore forming,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Predominantly motile (except </a:t>
            </a:r>
            <a:r>
              <a:rPr lang="en-IN" sz="2000" i="1" dirty="0"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en-IN" sz="2000" dirty="0" err="1">
                <a:latin typeface="Times New Roman" pitchFamily="18" charset="0"/>
                <a:cs typeface="Times New Roman" pitchFamily="18" charset="0"/>
              </a:rPr>
              <a:t>Gallinarum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sz="2000" i="1" dirty="0"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en-IN" sz="2000" dirty="0" err="1">
                <a:latin typeface="Times New Roman" pitchFamily="18" charset="0"/>
                <a:cs typeface="Times New Roman" pitchFamily="18" charset="0"/>
              </a:rPr>
              <a:t>Pullorum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Having </a:t>
            </a:r>
            <a:r>
              <a:rPr lang="en-IN" sz="2000" dirty="0" err="1">
                <a:latin typeface="Times New Roman" pitchFamily="18" charset="0"/>
                <a:cs typeface="Times New Roman" pitchFamily="18" charset="0"/>
              </a:rPr>
              <a:t>peritrichous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flagella</a:t>
            </a:r>
          </a:p>
          <a:p>
            <a:pPr lvl="1" algn="just">
              <a:buFont typeface="Wingdings" pitchFamily="2" charset="2"/>
              <a:buChar char="Ø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Recognized species: </a:t>
            </a:r>
            <a:r>
              <a:rPr lang="en-IN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Two </a:t>
            </a:r>
            <a:endParaRPr lang="en-US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IN" sz="22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sz="2200" i="1" dirty="0" err="1">
                <a:latin typeface="Times New Roman" pitchFamily="18" charset="0"/>
                <a:cs typeface="Times New Roman" pitchFamily="18" charset="0"/>
              </a:rPr>
              <a:t>enterica</a:t>
            </a:r>
            <a:r>
              <a:rPr lang="en-IN" sz="22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IN" sz="22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sz="2200" i="1" dirty="0" err="1">
                <a:latin typeface="Times New Roman" pitchFamily="18" charset="0"/>
                <a:cs typeface="Times New Roman" pitchFamily="18" charset="0"/>
              </a:rPr>
              <a:t>bongori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4" descr="Our Clients | Jivesna 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"/>
            <a:ext cx="914400" cy="92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6" descr="Bihar Veterinary College - 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52400"/>
            <a:ext cx="740229" cy="81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user\Desktop\downloa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2286000"/>
            <a:ext cx="2190750" cy="1724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fontAlgn="base">
              <a:buFont typeface="Wingdings" pitchFamily="2" charset="2"/>
              <a:buChar char="v"/>
            </a:pPr>
            <a:r>
              <a:rPr lang="en-IN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Serotyping</a:t>
            </a:r>
            <a:endParaRPr lang="en-US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Carried out at central reference laboratories (K W scheme)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857250" lvl="1" indent="-457200" algn="just">
              <a:buFont typeface="+mj-lt"/>
              <a:buAutoNum type="arabicPeriod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National Salmonella and Escherichia Centre (NSEC), Central Research Institute,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Kasauli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(H.P) – 173204 (India)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National Salmonella centre, ICAR-IVRI,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Izatnagar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, Bareilly (UP), 243122</a:t>
            </a:r>
          </a:p>
          <a:p>
            <a:pPr marL="857250" lvl="1" indent="-457200" algn="just">
              <a:buFont typeface="+mj-lt"/>
              <a:buAutoNum type="arabicPeriod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buFont typeface="Wingdings" pitchFamily="2" charset="2"/>
              <a:buChar char="v"/>
            </a:pPr>
            <a:r>
              <a:rPr lang="en-IN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Molecular Typing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Pulsed-field gel electrophoresis (PFGE),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Multilocus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sequence typing (MLST),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Ribotyping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Clustered regularly interspaced short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palindromic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repeat (CRISPR)                       </a:t>
            </a:r>
          </a:p>
          <a:p>
            <a:pPr lvl="0" algn="just">
              <a:buNone/>
            </a:pPr>
            <a:r>
              <a:rPr lang="en-IN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</a:t>
            </a:r>
            <a:r>
              <a:rPr lang="en-IN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(Gal-Mor., 2018)</a:t>
            </a:r>
            <a:endParaRPr lang="en-US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0" y="228600"/>
            <a:ext cx="3276600" cy="6397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n-IN" b="1" dirty="0"/>
            </a:br>
            <a:r>
              <a:rPr lang="en-IN" sz="4000" b="1" dirty="0">
                <a:latin typeface="Times New Roman" pitchFamily="18" charset="0"/>
                <a:cs typeface="Times New Roman" pitchFamily="18" charset="0"/>
              </a:rPr>
              <a:t>Diagnosis</a:t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4" descr="Our Clients | Jivesna 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914400" cy="92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6" descr="Bihar Veterinary College - 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52400"/>
            <a:ext cx="740229" cy="81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 fontAlgn="base">
              <a:buFont typeface="Wingdings" pitchFamily="2" charset="2"/>
              <a:buChar char="v"/>
            </a:pPr>
            <a:r>
              <a:rPr lang="en-IN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Serological Diagnosis</a:t>
            </a:r>
            <a:endParaRPr lang="en-US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Widal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tube agglutination test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Dot blot enzyme-linked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immunosorbent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assay (ELISA)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Enzyme immunoassay (EIA)</a:t>
            </a:r>
          </a:p>
          <a:p>
            <a:pPr lvl="1" algn="just">
              <a:buFont typeface="Wingdings" pitchFamily="2" charset="2"/>
              <a:buChar char="ü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IN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Molecular and other method</a:t>
            </a:r>
            <a:endParaRPr lang="en-US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PCR-based assays targeting </a:t>
            </a:r>
            <a:r>
              <a:rPr lang="en-IN" sz="2200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inv</a:t>
            </a:r>
            <a:r>
              <a:rPr lang="en-IN" sz="22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sz="2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200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hisJ</a:t>
            </a:r>
            <a:r>
              <a:rPr lang="en-IN" sz="2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200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hilA</a:t>
            </a:r>
            <a:r>
              <a:rPr lang="en-IN" sz="2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200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fliC</a:t>
            </a:r>
            <a:r>
              <a:rPr lang="en-IN" sz="2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200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viaB</a:t>
            </a:r>
            <a:r>
              <a:rPr lang="en-IN" sz="2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  </a:t>
            </a:r>
            <a:r>
              <a:rPr lang="en-IN" sz="2200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ttrC-ttrA</a:t>
            </a:r>
            <a:r>
              <a:rPr lang="en-IN" sz="2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23S </a:t>
            </a:r>
            <a:r>
              <a:rPr lang="en-IN" sz="22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rRNA</a:t>
            </a:r>
            <a:r>
              <a:rPr lang="en-IN" sz="2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IN" sz="2200" i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ratA</a:t>
            </a:r>
            <a:r>
              <a:rPr lang="en-IN" sz="22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etc.</a:t>
            </a:r>
          </a:p>
          <a:p>
            <a:pPr lvl="1" algn="just">
              <a:buFont typeface="Wingdings" pitchFamily="2" charset="2"/>
              <a:buChar char="ü"/>
            </a:pPr>
            <a:endParaRPr lang="en-US" sz="22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IN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Some other techniques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MALDI-TOF MS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Whole-genome sequencing</a:t>
            </a:r>
            <a:endParaRPr lang="en-US" sz="2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00400" y="228600"/>
            <a:ext cx="3124200" cy="6397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n-IN" b="1" dirty="0">
                <a:latin typeface="Times New Roman" pitchFamily="18" charset="0"/>
                <a:cs typeface="Times New Roman" pitchFamily="18" charset="0"/>
              </a:rPr>
            </a:br>
            <a:r>
              <a:rPr lang="en-IN" sz="4000" b="1" dirty="0">
                <a:latin typeface="Times New Roman" pitchFamily="18" charset="0"/>
                <a:cs typeface="Times New Roman" pitchFamily="18" charset="0"/>
              </a:rPr>
              <a:t>Diagnosis</a:t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4" descr="Our Clients | Jivesna 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914400" cy="92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6" descr="Bihar Veterinary College - 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52400"/>
            <a:ext cx="740229" cy="81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 descr="C:\Users\user\Desktop\images (5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4495800"/>
            <a:ext cx="2676525" cy="1704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5486400" cy="762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n-IN" b="1" dirty="0"/>
            </a:br>
            <a:r>
              <a:rPr lang="en-IN" sz="4000" b="1" dirty="0">
                <a:latin typeface="Times New Roman" pitchFamily="18" charset="0"/>
                <a:cs typeface="Times New Roman" pitchFamily="18" charset="0"/>
              </a:rPr>
              <a:t>Prevention and control</a:t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>
              <a:buFont typeface="Wingdings" pitchFamily="2" charset="2"/>
              <a:buChar char="v"/>
            </a:pPr>
            <a:r>
              <a:rPr lang="en-IN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human </a:t>
            </a:r>
          </a:p>
          <a:p>
            <a:pPr lvl="0" algn="just">
              <a:buFont typeface="Wingdings" pitchFamily="2" charset="2"/>
              <a:buChar char="Ø"/>
            </a:pP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By reduction of its prevalence in food animals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Proper expert inspection/ supervision: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Meat, milk &amp; egg production</a:t>
            </a:r>
          </a:p>
          <a:p>
            <a:pPr lvl="1" algn="just">
              <a:buFont typeface="Wingdings" pitchFamily="2" charset="2"/>
              <a:buChar char="ü"/>
            </a:pPr>
            <a:endParaRPr lang="en-US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Farmers, </a:t>
            </a:r>
            <a:r>
              <a:rPr lang="en-IN" sz="2200" b="1" dirty="0" err="1">
                <a:latin typeface="Times New Roman" pitchFamily="18" charset="0"/>
                <a:cs typeface="Times New Roman" pitchFamily="18" charset="0"/>
              </a:rPr>
              <a:t>milkers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, butchers &amp; animal food handlers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about basic concept of food, slaughter, personal &amp;  environmental hygiene</a:t>
            </a:r>
            <a:endParaRPr lang="en-US" sz="2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Producers &amp; consumers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Proper cooking &amp; refrigeration practices</a:t>
            </a:r>
          </a:p>
          <a:p>
            <a:pPr lvl="1" algn="just">
              <a:buFont typeface="Wingdings" pitchFamily="2" charset="2"/>
              <a:buChar char="ü"/>
            </a:pPr>
            <a:endParaRPr lang="en-US" sz="2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Epidemiological surveillance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To evaluate the magnitude of problem, origins of outbreaks &amp; to design suitable measures to reduce the risks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4" descr="Our Clients | Jivesna 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914400" cy="92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6" descr="Bihar Veterinary College - 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52400"/>
            <a:ext cx="740229" cy="81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>
              <a:buFont typeface="Wingdings" pitchFamily="2" charset="2"/>
              <a:buChar char="v"/>
            </a:pPr>
            <a:r>
              <a:rPr lang="en-IN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animals</a:t>
            </a:r>
          </a:p>
          <a:p>
            <a:pPr marL="971550" lvl="1" indent="-514350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Elimination of carriers, </a:t>
            </a:r>
          </a:p>
          <a:p>
            <a:pPr marL="971550" lvl="1" indent="-514350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Immunization </a:t>
            </a:r>
          </a:p>
          <a:p>
            <a:pPr marL="971550" lvl="1" indent="-514350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Proper management of herds &amp; poultry farms.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buFont typeface="Wingdings" pitchFamily="2" charset="2"/>
              <a:buChar char="ü"/>
            </a:pPr>
            <a:endParaRPr lang="en-US" sz="2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05000" y="304800"/>
            <a:ext cx="5486400" cy="762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n-IN" b="1" dirty="0"/>
            </a:br>
            <a:r>
              <a:rPr lang="en-IN" sz="4000" b="1" dirty="0">
                <a:latin typeface="Times New Roman" pitchFamily="18" charset="0"/>
                <a:cs typeface="Times New Roman" pitchFamily="18" charset="0"/>
              </a:rPr>
              <a:t>Prevention and control</a:t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4" descr="Our Clients | Jivesna 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914400" cy="92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6" descr="Bihar Veterinary College - 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52400"/>
            <a:ext cx="740229" cy="81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4114800" cy="7159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3600" dirty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334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/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Number of serotypes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More than 2650 </a:t>
            </a:r>
          </a:p>
          <a:p>
            <a:pPr lvl="0" algn="just">
              <a:buNone/>
            </a:pPr>
            <a:r>
              <a:rPr lang="en-IN" sz="2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(According to the Kauffmann-White  (KW) scheme)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N" sz="2200" i="1" dirty="0">
                <a:latin typeface="Times New Roman" pitchFamily="18" charset="0"/>
                <a:cs typeface="Times New Roman" pitchFamily="18" charset="0"/>
              </a:rPr>
              <a:t>Salmonella </a:t>
            </a:r>
            <a:r>
              <a:rPr lang="en-IN" sz="2200" i="1" dirty="0" err="1">
                <a:latin typeface="Times New Roman" pitchFamily="18" charset="0"/>
                <a:cs typeface="Times New Roman" pitchFamily="18" charset="0"/>
              </a:rPr>
              <a:t>enterica</a:t>
            </a:r>
            <a:r>
              <a:rPr lang="en-IN" sz="2200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2639)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N" sz="2200" i="1" dirty="0">
                <a:latin typeface="Times New Roman" pitchFamily="18" charset="0"/>
                <a:cs typeface="Times New Roman" pitchFamily="18" charset="0"/>
              </a:rPr>
              <a:t>Salmonella </a:t>
            </a:r>
            <a:r>
              <a:rPr lang="en-IN" sz="2200" i="1" dirty="0" err="1">
                <a:latin typeface="Times New Roman" pitchFamily="18" charset="0"/>
                <a:cs typeface="Times New Roman" pitchFamily="18" charset="0"/>
              </a:rPr>
              <a:t>bongori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(20)               </a:t>
            </a:r>
            <a:r>
              <a:rPr lang="en-IN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en-IN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(Ryan </a:t>
            </a:r>
            <a:r>
              <a:rPr lang="en-IN" sz="16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et al</a:t>
            </a:r>
            <a:r>
              <a:rPr lang="en-IN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., 2017) </a:t>
            </a:r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 lvl="0" algn="r">
              <a:buNone/>
            </a:pPr>
            <a:r>
              <a:rPr lang="en-IN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IN" sz="2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basis of K-W </a:t>
            </a:r>
            <a:r>
              <a:rPr lang="en-IN" sz="2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serotyping</a:t>
            </a:r>
            <a:r>
              <a:rPr lang="en-IN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includes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O (Heat-stabile somatic)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Vi (Heat-labile capsular)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H (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Flagellar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) antigens</a:t>
            </a:r>
          </a:p>
          <a:p>
            <a:pPr lvl="0" algn="r">
              <a:buNone/>
            </a:pPr>
            <a:r>
              <a:rPr lang="en-IN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(</a:t>
            </a:r>
            <a:r>
              <a:rPr lang="en-IN" sz="1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Nataro</a:t>
            </a:r>
            <a:r>
              <a:rPr lang="en-IN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et al</a:t>
            </a:r>
            <a:r>
              <a:rPr lang="en-IN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., 2011)</a:t>
            </a:r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en-IN" sz="2200" b="1" dirty="0" err="1">
                <a:latin typeface="Times New Roman" pitchFamily="18" charset="0"/>
                <a:cs typeface="Times New Roman" pitchFamily="18" charset="0"/>
              </a:rPr>
              <a:t>enterica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subsp.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Enterica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1586 serotypes 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of which 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en-IN" sz="2200" b="1" dirty="0" err="1">
                <a:latin typeface="Times New Roman" pitchFamily="18" charset="0"/>
                <a:cs typeface="Times New Roman" pitchFamily="18" charset="0"/>
              </a:rPr>
              <a:t>Typhimurium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en-IN" sz="2200" b="1" dirty="0" err="1">
                <a:latin typeface="Times New Roman" pitchFamily="18" charset="0"/>
                <a:cs typeface="Times New Roman" pitchFamily="18" charset="0"/>
              </a:rPr>
              <a:t>Enteritidis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are mainly responsible for </a:t>
            </a:r>
            <a:r>
              <a:rPr lang="en-IN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human infections</a:t>
            </a:r>
            <a:endParaRPr lang="en-US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endParaRPr lang="en-US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5" name="Picture 14" descr="Our Clients | Jivesna 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914400" cy="92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6" descr="Bihar Veterinary College - 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228600"/>
            <a:ext cx="740229" cy="81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90800" y="274638"/>
            <a:ext cx="4114800" cy="7159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3600" dirty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410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 algn="just"/>
            <a:r>
              <a:rPr lang="en-IN" sz="2200" b="1" i="1" dirty="0">
                <a:latin typeface="Times New Roman" pitchFamily="18" charset="0"/>
                <a:cs typeface="Times New Roman" pitchFamily="18" charset="0"/>
              </a:rPr>
              <a:t>S.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b="1" dirty="0" err="1">
                <a:latin typeface="Times New Roman" pitchFamily="18" charset="0"/>
                <a:cs typeface="Times New Roman" pitchFamily="18" charset="0"/>
              </a:rPr>
              <a:t>enterica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subsp.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salamae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(522), subsp.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arizonae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(102), subsp.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diarizonae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(308), subsp.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houtenae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(76) and subsp.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indica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(13) serotypes</a:t>
            </a:r>
          </a:p>
          <a:p>
            <a:pPr lvl="0" algn="just"/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n-IN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</a:t>
            </a:r>
            <a:r>
              <a:rPr lang="en-IN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1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Grimont</a:t>
            </a:r>
            <a:r>
              <a:rPr lang="en-IN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and Weill., 2007)</a:t>
            </a:r>
            <a:endParaRPr lang="en-US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en-IN" sz="2200" b="1" dirty="0" err="1">
                <a:latin typeface="Times New Roman" pitchFamily="18" charset="0"/>
                <a:cs typeface="Times New Roman" pitchFamily="18" charset="0"/>
              </a:rPr>
              <a:t>bongori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 (V)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composed of 22 serotypes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Mainly associated with cold-blooded animals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Role in human infections are very uncommon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May affect children of 1 month to 3 years of age </a:t>
            </a:r>
          </a:p>
          <a:p>
            <a:pPr lvl="0" algn="just">
              <a:buNone/>
            </a:pPr>
            <a:r>
              <a:rPr lang="en-IN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(</a:t>
            </a:r>
            <a:r>
              <a:rPr lang="en-IN" sz="1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Giammanco</a:t>
            </a:r>
            <a:r>
              <a:rPr lang="en-IN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et al</a:t>
            </a:r>
            <a:r>
              <a:rPr lang="en-IN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., 2002)</a:t>
            </a:r>
            <a:endParaRPr lang="en-US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Nomenclature: 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The full taxonomic designation can be shortened by writing the genus name &amp; name of </a:t>
            </a: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serovar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or serotype with First letter caps &amp; without underline or italic</a:t>
            </a:r>
            <a:r>
              <a:rPr lang="en-IN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algn="just">
              <a:buNone/>
            </a:pPr>
            <a:r>
              <a:rPr lang="en-IN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IN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18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IN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Salmonella </a:t>
            </a:r>
            <a:r>
              <a:rPr lang="en-IN" sz="18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enterica</a:t>
            </a:r>
            <a:r>
              <a:rPr lang="en-IN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subspecies </a:t>
            </a:r>
            <a:r>
              <a:rPr lang="en-IN" sz="18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enterica</a:t>
            </a:r>
            <a:r>
              <a:rPr lang="en-IN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serotype </a:t>
            </a:r>
            <a:r>
              <a:rPr lang="en-IN" sz="18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Typhimurium</a:t>
            </a:r>
            <a:r>
              <a:rPr lang="en-IN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as Salmonella </a:t>
            </a:r>
            <a:r>
              <a:rPr lang="en-IN" sz="18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Typhimurium</a:t>
            </a:r>
            <a:r>
              <a:rPr lang="en-IN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buNone/>
            </a:pPr>
            <a:r>
              <a:rPr lang="en-US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(According to CDC  &amp; WHO)</a:t>
            </a:r>
          </a:p>
        </p:txBody>
      </p:sp>
      <p:pic>
        <p:nvPicPr>
          <p:cNvPr id="5" name="Picture 14" descr="Our Clients | Jivesna 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914400" cy="92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6" descr="Bihar Veterinary College - 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52400"/>
            <a:ext cx="740229" cy="81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6781800" cy="7159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n-IN" sz="3600" dirty="0">
                <a:latin typeface="Times New Roman" pitchFamily="18" charset="0"/>
                <a:cs typeface="Times New Roman" pitchFamily="18" charset="0"/>
              </a:rPr>
            </a:br>
            <a:r>
              <a:rPr lang="en-IN" sz="3100" dirty="0">
                <a:latin typeface="Times New Roman" pitchFamily="18" charset="0"/>
                <a:cs typeface="Times New Roman" pitchFamily="18" charset="0"/>
              </a:rPr>
              <a:t>Source of infection and mode of transmission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lvl="0" algn="just"/>
            <a:r>
              <a:rPr lang="en-IN" sz="2900" b="1" dirty="0">
                <a:latin typeface="Times New Roman" pitchFamily="18" charset="0"/>
                <a:cs typeface="Times New Roman" pitchFamily="18" charset="0"/>
              </a:rPr>
              <a:t>Isolated from</a:t>
            </a:r>
            <a:r>
              <a:rPr lang="en-IN" sz="2900" dirty="0">
                <a:latin typeface="Times New Roman" pitchFamily="18" charset="0"/>
                <a:cs typeface="Times New Roman" pitchFamily="18" charset="0"/>
              </a:rPr>
              <a:t>: wide range of </a:t>
            </a:r>
            <a:r>
              <a:rPr lang="en-IN" sz="2900" b="1" dirty="0">
                <a:latin typeface="Times New Roman" pitchFamily="18" charset="0"/>
                <a:cs typeface="Times New Roman" pitchFamily="18" charset="0"/>
              </a:rPr>
              <a:t>animals</a:t>
            </a:r>
            <a:r>
              <a:rPr lang="en-IN" sz="2900" dirty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IN" sz="2900" b="1" dirty="0">
                <a:latin typeface="Times New Roman" pitchFamily="18" charset="0"/>
                <a:cs typeface="Times New Roman" pitchFamily="18" charset="0"/>
              </a:rPr>
              <a:t>their food products </a:t>
            </a:r>
          </a:p>
          <a:p>
            <a:pPr lvl="0" algn="just">
              <a:buNone/>
            </a:pPr>
            <a:r>
              <a:rPr lang="en-IN" sz="2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(Poultry, bovine, ovine, porcine, fish, seafood &amp; </a:t>
            </a:r>
            <a:r>
              <a:rPr lang="en-IN" sz="2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poikilotherms</a:t>
            </a:r>
            <a:r>
              <a:rPr lang="en-IN" sz="2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(cold-blooded animals) such as lizards &amp; snakes</a:t>
            </a:r>
          </a:p>
          <a:p>
            <a:pPr lvl="0" algn="just">
              <a:buNone/>
            </a:pPr>
            <a:r>
              <a:rPr lang="en-IN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en-IN" sz="23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23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Zajac</a:t>
            </a:r>
            <a:r>
              <a:rPr lang="en-IN" sz="23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3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et al</a:t>
            </a:r>
            <a:r>
              <a:rPr lang="en-IN" sz="23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., 2013: Nguyen </a:t>
            </a:r>
            <a:r>
              <a:rPr lang="en-IN" sz="23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et al</a:t>
            </a:r>
            <a:r>
              <a:rPr lang="en-IN" sz="23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., 2016; </a:t>
            </a:r>
            <a:r>
              <a:rPr lang="en-IN" sz="23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Flockhart</a:t>
            </a:r>
            <a:r>
              <a:rPr lang="en-IN" sz="23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3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et al</a:t>
            </a:r>
            <a:r>
              <a:rPr lang="en-IN" sz="23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., 2017) </a:t>
            </a:r>
          </a:p>
          <a:p>
            <a:pPr lvl="0" algn="just">
              <a:buNone/>
            </a:pPr>
            <a:endParaRPr lang="en-US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29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Infection: </a:t>
            </a:r>
          </a:p>
          <a:p>
            <a:pPr lvl="0" algn="just">
              <a:buNone/>
            </a:pPr>
            <a:r>
              <a:rPr lang="en-IN" sz="29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IN" sz="2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Non-</a:t>
            </a:r>
            <a:r>
              <a:rPr lang="en-IN" sz="2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typhoidal</a:t>
            </a:r>
            <a:r>
              <a:rPr lang="en-IN" sz="2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6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Salmonella </a:t>
            </a:r>
            <a:endParaRPr lang="en-IN" sz="2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n-IN" sz="2600" b="1" dirty="0">
                <a:latin typeface="Times New Roman" pitchFamily="18" charset="0"/>
                <a:cs typeface="Times New Roman" pitchFamily="18" charset="0"/>
              </a:rPr>
              <a:t>Ingestion of contaminated foods with bacteria: </a:t>
            </a:r>
            <a:r>
              <a:rPr lang="en-IN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eggs, chicken, beef, pork, milk products, fruits, &amp; vegetables </a:t>
            </a:r>
            <a:endParaRPr lang="en-US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n-IN" sz="2600" b="1" dirty="0">
                <a:latin typeface="Times New Roman" pitchFamily="18" charset="0"/>
                <a:cs typeface="Times New Roman" pitchFamily="18" charset="0"/>
              </a:rPr>
              <a:t>Direct person to person contact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N" sz="2600" b="1" dirty="0">
                <a:latin typeface="Times New Roman" pitchFamily="18" charset="0"/>
                <a:cs typeface="Times New Roman" pitchFamily="18" charset="0"/>
              </a:rPr>
              <a:t>Contact with infected animals </a:t>
            </a:r>
            <a:r>
              <a:rPr lang="en-IN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farm or cats, dogs, rodents, reptiles, or amphibians</a:t>
            </a:r>
          </a:p>
          <a:p>
            <a:pPr lvl="0" algn="just">
              <a:buNone/>
            </a:pPr>
            <a:r>
              <a:rPr lang="en-IN" sz="23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(</a:t>
            </a:r>
            <a:r>
              <a:rPr lang="en-IN" sz="23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Haeusler</a:t>
            </a:r>
            <a:r>
              <a:rPr lang="en-IN" sz="23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and Curtis., 2013)</a:t>
            </a:r>
            <a:endParaRPr lang="en-US" sz="23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n-IN" sz="29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IN" sz="2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Typhoidal</a:t>
            </a:r>
            <a:r>
              <a:rPr lang="en-IN" sz="2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6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Salmonella</a:t>
            </a:r>
            <a:r>
              <a:rPr lang="en-IN" sz="2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N" sz="2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600" b="1" dirty="0">
                <a:latin typeface="Times New Roman" pitchFamily="18" charset="0"/>
                <a:cs typeface="Times New Roman" pitchFamily="18" charset="0"/>
              </a:rPr>
              <a:t>Endemic:</a:t>
            </a: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 Developing world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 Area with lack  of clean water &amp; adequate sanitation</a:t>
            </a:r>
          </a:p>
          <a:p>
            <a:pPr lvl="1" algn="just">
              <a:buFont typeface="Wingdings" pitchFamily="2" charset="2"/>
              <a:buChar char="Ø"/>
            </a:pP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 Transmit through the </a:t>
            </a:r>
            <a:r>
              <a:rPr lang="en-IN" sz="2600" b="1" dirty="0" err="1">
                <a:latin typeface="Times New Roman" pitchFamily="18" charset="0"/>
                <a:cs typeface="Times New Roman" pitchFamily="18" charset="0"/>
              </a:rPr>
              <a:t>fecal</a:t>
            </a:r>
            <a:r>
              <a:rPr lang="en-IN" sz="2600" b="1" dirty="0">
                <a:latin typeface="Times New Roman" pitchFamily="18" charset="0"/>
                <a:cs typeface="Times New Roman" pitchFamily="18" charset="0"/>
              </a:rPr>
              <a:t>-oral route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4" name="Picture 14" descr="Our Clients | Jivesna 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914400" cy="92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6" descr="Bihar Veterinary College - 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52400"/>
            <a:ext cx="740229" cy="81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download (6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600200"/>
            <a:ext cx="5867400" cy="4742800"/>
          </a:xfrm>
          <a:prstGeom prst="rect">
            <a:avLst/>
          </a:prstGeom>
          <a:noFill/>
        </p:spPr>
      </p:pic>
      <p:pic>
        <p:nvPicPr>
          <p:cNvPr id="2051" name="Picture 3" descr="C:\Users\user\Desktop\salmonella-causes-31-5af4921bba61770036cbf75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81000"/>
            <a:ext cx="3886200" cy="2914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4267200" cy="685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n-IN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IN" sz="4000" b="1" dirty="0">
                <a:latin typeface="Times New Roman" pitchFamily="18" charset="0"/>
                <a:cs typeface="Times New Roman" pitchFamily="18" charset="0"/>
              </a:rPr>
              <a:t>Disease in human</a:t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 algn="just">
              <a:buFont typeface="Wingdings" pitchFamily="2" charset="2"/>
              <a:buChar char="v"/>
            </a:pPr>
            <a:r>
              <a:rPr lang="en-IN" sz="2200" b="1" dirty="0" err="1">
                <a:latin typeface="Times New Roman" pitchFamily="18" charset="0"/>
                <a:cs typeface="Times New Roman" pitchFamily="18" charset="0"/>
              </a:rPr>
              <a:t>Typhoidal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IN" sz="2200" b="1" i="1" dirty="0">
                <a:latin typeface="Times New Roman" pitchFamily="18" charset="0"/>
                <a:cs typeface="Times New Roman" pitchFamily="18" charset="0"/>
              </a:rPr>
              <a:t>Salmonella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IN" sz="2200" b="1" dirty="0" err="1">
                <a:latin typeface="Times New Roman" pitchFamily="18" charset="0"/>
                <a:cs typeface="Times New Roman" pitchFamily="18" charset="0"/>
              </a:rPr>
              <a:t>serovars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>
              <a:buFont typeface="Wingdings" pitchFamily="2" charset="2"/>
              <a:buChar char="§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Enteric fever -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typhoid </a:t>
            </a:r>
            <a:r>
              <a:rPr lang="en-IN" sz="23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2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Salmonella </a:t>
            </a:r>
            <a:r>
              <a:rPr lang="en-IN" sz="2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serovars</a:t>
            </a:r>
            <a:r>
              <a:rPr lang="en-IN" sz="2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serovar</a:t>
            </a:r>
            <a:r>
              <a:rPr lang="en-IN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Typhi</a:t>
            </a:r>
            <a:r>
              <a:rPr lang="en-IN" sz="23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algn="just">
              <a:buFont typeface="Wingdings" pitchFamily="2" charset="2"/>
              <a:buChar char="§"/>
            </a:pP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Paratyphoid fever  </a:t>
            </a:r>
            <a:r>
              <a:rPr lang="en-IN" sz="23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2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Salmonella </a:t>
            </a:r>
            <a:r>
              <a:rPr lang="en-IN" sz="2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serovars</a:t>
            </a:r>
            <a:r>
              <a:rPr lang="en-IN" sz="2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Paratyphi</a:t>
            </a:r>
            <a:r>
              <a:rPr lang="en-IN" sz="23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Incubation period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: 14 day </a:t>
            </a:r>
          </a:p>
          <a:p>
            <a:pPr lvl="0"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Symptoms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Gradual onset of sustained fever (39–40°C), 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Chills,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Abdominal pain,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Hepatosplenomegaly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Rash (rose spots),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Nausea,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Anorexia,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Diarrhea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or constipation,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Headache, &amp; a dry cough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4" name="Picture 14" descr="Our Clients | Jivesna 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914400" cy="92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6" descr="Bihar Veterinary College - 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52400"/>
            <a:ext cx="740229" cy="81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C:\Users\user\Desktop\download (1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3657600"/>
            <a:ext cx="3124200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791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Non </a:t>
            </a:r>
            <a:r>
              <a:rPr lang="en-IN" sz="2200" b="1" dirty="0" err="1">
                <a:latin typeface="Times New Roman" pitchFamily="18" charset="0"/>
                <a:cs typeface="Times New Roman" pitchFamily="18" charset="0"/>
              </a:rPr>
              <a:t>Typhoidal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IN" sz="2200" b="1" i="1" dirty="0">
                <a:latin typeface="Times New Roman" pitchFamily="18" charset="0"/>
                <a:cs typeface="Times New Roman" pitchFamily="18" charset="0"/>
              </a:rPr>
              <a:t>Salmonella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 (NTS) </a:t>
            </a:r>
            <a:r>
              <a:rPr lang="en-IN" sz="2200" b="1" dirty="0" err="1">
                <a:latin typeface="Times New Roman" pitchFamily="18" charset="0"/>
                <a:cs typeface="Times New Roman" pitchFamily="18" charset="0"/>
              </a:rPr>
              <a:t>serovars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Cause self-limiting, acute gastroenteritis &amp; watery </a:t>
            </a:r>
            <a:r>
              <a:rPr lang="en-IN" sz="2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diarrhea</a:t>
            </a:r>
            <a:r>
              <a:rPr lang="en-IN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Incubation Period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: 6–12 h which lasts within 10 days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IN" sz="2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most common symptoms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Diarrhoea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Nausea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 err="1">
                <a:latin typeface="Times New Roman" pitchFamily="18" charset="0"/>
                <a:cs typeface="Times New Roman" pitchFamily="18" charset="0"/>
              </a:rPr>
              <a:t>Vomition</a:t>
            </a: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Abdominal pain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Fever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IN" sz="2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immunocompromised</a:t>
            </a:r>
            <a:r>
              <a:rPr lang="en-IN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patient shows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Invasive infections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Symptoms similar to </a:t>
            </a:r>
            <a:r>
              <a:rPr lang="en-IN" sz="2200" b="1" dirty="0">
                <a:latin typeface="Times New Roman" pitchFamily="18" charset="0"/>
                <a:cs typeface="Times New Roman" pitchFamily="18" charset="0"/>
              </a:rPr>
              <a:t>enteric fever </a:t>
            </a:r>
            <a:r>
              <a:rPr lang="en-IN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characterized by high fever, </a:t>
            </a:r>
            <a:r>
              <a:rPr lang="en-IN" sz="2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hepatosplenomegaly</a:t>
            </a:r>
            <a:r>
              <a:rPr lang="en-IN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&amp; respiratory complications</a:t>
            </a:r>
            <a:endParaRPr lang="en-US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90800" y="152400"/>
            <a:ext cx="4267200" cy="685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en-IN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IN" sz="4000" b="1" dirty="0">
                <a:latin typeface="Times New Roman" pitchFamily="18" charset="0"/>
                <a:cs typeface="Times New Roman" pitchFamily="18" charset="0"/>
              </a:rPr>
              <a:t>Disease in human</a:t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4" descr="Our Clients | Jivesna 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914400" cy="92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6" descr="Bihar Veterinary College - 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52400"/>
            <a:ext cx="740229" cy="81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Users\user\Desktop\getty_rf_photo_of_woman_holding_stomac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2514600"/>
            <a:ext cx="3114675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04800"/>
            <a:ext cx="4191000" cy="6397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Disease in animals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534400" cy="5486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IN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Cattle: 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dirty="0">
                <a:latin typeface="Times New Roman" pitchFamily="18" charset="0"/>
                <a:cs typeface="Times New Roman" pitchFamily="18" charset="0"/>
              </a:rPr>
              <a:t>Caused by : </a:t>
            </a:r>
            <a:r>
              <a:rPr lang="en-IN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IN" b="1" dirty="0">
                <a:latin typeface="Times New Roman" pitchFamily="18" charset="0"/>
                <a:cs typeface="Times New Roman" pitchFamily="18" charset="0"/>
              </a:rPr>
              <a:t>. Dublin</a:t>
            </a:r>
            <a:r>
              <a:rPr lang="en-IN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b="1" dirty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IN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IN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b="1" dirty="0" err="1">
                <a:latin typeface="Times New Roman" pitchFamily="18" charset="0"/>
                <a:cs typeface="Times New Roman" pitchFamily="18" charset="0"/>
              </a:rPr>
              <a:t>Typhimurium</a:t>
            </a:r>
            <a:r>
              <a:rPr lang="en-IN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/>
            <a:r>
              <a:rPr lang="en-IN" dirty="0">
                <a:latin typeface="Times New Roman" pitchFamily="18" charset="0"/>
                <a:cs typeface="Times New Roman" pitchFamily="18" charset="0"/>
              </a:rPr>
              <a:t>Clinical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salmonellosis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along with isolation of some other serotypes from infected animals</a:t>
            </a:r>
          </a:p>
          <a:p>
            <a:pPr lvl="0"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n-IN" sz="31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adult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3100" b="1" dirty="0">
                <a:latin typeface="Times New Roman" pitchFamily="18" charset="0"/>
                <a:cs typeface="Times New Roman" pitchFamily="18" charset="0"/>
              </a:rPr>
              <a:t>Source of infection</a:t>
            </a:r>
            <a:r>
              <a:rPr lang="en-IN" sz="3100" dirty="0">
                <a:latin typeface="Times New Roman" pitchFamily="18" charset="0"/>
                <a:cs typeface="Times New Roman" pitchFamily="18" charset="0"/>
              </a:rPr>
              <a:t>: faeces &amp; milk of an infected cow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3100" b="1" dirty="0">
                <a:latin typeface="Times New Roman" pitchFamily="18" charset="0"/>
                <a:cs typeface="Times New Roman" pitchFamily="18" charset="0"/>
              </a:rPr>
              <a:t>Symptoms: </a:t>
            </a:r>
            <a:r>
              <a:rPr lang="en-IN" sz="3100" dirty="0">
                <a:latin typeface="Times New Roman" pitchFamily="18" charset="0"/>
                <a:cs typeface="Times New Roman" pitchFamily="18" charset="0"/>
              </a:rPr>
              <a:t>High fever, abdominal pain, faeces with blood clots, followed by profuse diarrhoea &amp; finally sub normal body temperature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3100" b="1" dirty="0">
                <a:latin typeface="Times New Roman" pitchFamily="18" charset="0"/>
                <a:cs typeface="Times New Roman" pitchFamily="18" charset="0"/>
              </a:rPr>
              <a:t>In pregnant cattle </a:t>
            </a:r>
            <a:r>
              <a:rPr lang="en-IN" sz="3100" dirty="0">
                <a:latin typeface="Times New Roman" pitchFamily="18" charset="0"/>
                <a:cs typeface="Times New Roman" pitchFamily="18" charset="0"/>
              </a:rPr>
              <a:t>: shows abortion</a:t>
            </a:r>
            <a:endParaRPr lang="en-US" sz="31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IN" sz="3100" b="1" dirty="0">
                <a:latin typeface="Times New Roman" pitchFamily="18" charset="0"/>
                <a:cs typeface="Times New Roman" pitchFamily="18" charset="0"/>
              </a:rPr>
              <a:t>The outcome of disease</a:t>
            </a:r>
            <a:r>
              <a:rPr lang="en-IN" sz="3100" dirty="0">
                <a:latin typeface="Times New Roman" pitchFamily="18" charset="0"/>
                <a:cs typeface="Times New Roman" pitchFamily="18" charset="0"/>
              </a:rPr>
              <a:t>: Death within a few days/ recovery /carrier</a:t>
            </a:r>
            <a:endParaRPr lang="en-US" sz="31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n-IN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Calves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IN" sz="3100" dirty="0">
                <a:latin typeface="Times New Roman" pitchFamily="18" charset="0"/>
                <a:cs typeface="Times New Roman" pitchFamily="18" charset="0"/>
              </a:rPr>
              <a:t>More susceptible high mortality</a:t>
            </a:r>
            <a:endParaRPr lang="en-US" sz="31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IN" sz="3100" dirty="0">
                <a:latin typeface="Times New Roman" pitchFamily="18" charset="0"/>
                <a:cs typeface="Times New Roman" pitchFamily="18" charset="0"/>
              </a:rPr>
              <a:t>Caused septicaemia &amp; death of new-born calves</a:t>
            </a:r>
            <a:endParaRPr lang="en-US" sz="31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4" descr="Our Clients | Jivesna Te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"/>
            <a:ext cx="914400" cy="92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6" descr="Bihar Veterinary College - 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152400"/>
            <a:ext cx="740229" cy="817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C:\Users\user\Desktop\download (7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5029200"/>
            <a:ext cx="1981200" cy="1457325"/>
          </a:xfrm>
          <a:prstGeom prst="rect">
            <a:avLst/>
          </a:prstGeom>
          <a:noFill/>
        </p:spPr>
      </p:pic>
      <p:pic>
        <p:nvPicPr>
          <p:cNvPr id="4099" name="Picture 3" descr="C:\Users\user\Desktop\053111_1407_salmonellos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5200" y="2057400"/>
            <a:ext cx="1371600" cy="12448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668</TotalTime>
  <Words>1353</Words>
  <Application>Microsoft Office PowerPoint</Application>
  <PresentationFormat>On-screen Show (4:3)</PresentationFormat>
  <Paragraphs>243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Office Theme</vt:lpstr>
      <vt:lpstr> Salmonellosis </vt:lpstr>
      <vt:lpstr>Introduction</vt:lpstr>
      <vt:lpstr>Introduction</vt:lpstr>
      <vt:lpstr>Introduction</vt:lpstr>
      <vt:lpstr> Source of infection and mode of transmission </vt:lpstr>
      <vt:lpstr>PowerPoint Presentation</vt:lpstr>
      <vt:lpstr> Disease in human </vt:lpstr>
      <vt:lpstr> Disease in human </vt:lpstr>
      <vt:lpstr>Disease in animals </vt:lpstr>
      <vt:lpstr>Disease in animals </vt:lpstr>
      <vt:lpstr>Disease in animals </vt:lpstr>
      <vt:lpstr>Disease in animals </vt:lpstr>
      <vt:lpstr>Disease in animals </vt:lpstr>
      <vt:lpstr>Disease in animals </vt:lpstr>
      <vt:lpstr>Disease in animals </vt:lpstr>
      <vt:lpstr> Diagnosis </vt:lpstr>
      <vt:lpstr> Diagnosis </vt:lpstr>
      <vt:lpstr>PowerPoint Presentation</vt:lpstr>
      <vt:lpstr> Diagnosis </vt:lpstr>
      <vt:lpstr> Diagnosis </vt:lpstr>
      <vt:lpstr> Diagnosis </vt:lpstr>
      <vt:lpstr> Prevention and control </vt:lpstr>
      <vt:lpstr> Prevention and control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Discipline: Veterinary Public Health Course Code: VPH602 Course name: Bacterial and Rickettsial gents of Public Health Significance  Unit: UNIT-III Lecture: Description of Salmonella </dc:title>
  <dc:creator>user</dc:creator>
  <cp:lastModifiedBy>drbhoomika1986@gmail.com</cp:lastModifiedBy>
  <cp:revision>21</cp:revision>
  <dcterms:created xsi:type="dcterms:W3CDTF">2006-08-16T00:00:00Z</dcterms:created>
  <dcterms:modified xsi:type="dcterms:W3CDTF">2023-05-16T04:53:38Z</dcterms:modified>
</cp:coreProperties>
</file>