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96" r:id="rId5"/>
    <p:sldId id="297" r:id="rId6"/>
    <p:sldId id="298" r:id="rId7"/>
    <p:sldId id="278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ucida Handwriting" panose="03010101010101010101" pitchFamily="66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Mali SemiBold" panose="020B0604020202020204" charset="-34"/>
      <p:regular r:id="rId19"/>
      <p:bold r:id="rId20"/>
      <p:italic r:id="rId21"/>
      <p:boldItalic r:id="rId22"/>
    </p:embeddedFont>
    <p:embeddedFont>
      <p:font typeface="Nunito" panose="020B0604020202020204" charset="0"/>
      <p:regular r:id="rId23"/>
      <p:bold r:id="rId24"/>
      <p:italic r:id="rId25"/>
      <p:boldItalic r:id="rId26"/>
    </p:embeddedFont>
    <p:embeddedFont>
      <p:font typeface="Rockwell" panose="02060603020205020403" pitchFamily="18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Mongolian Baiti" panose="03000500000000000000" pitchFamily="66" charset="0"/>
      <p:regular r:id="rId35"/>
    </p:embeddedFont>
    <p:embeddedFont>
      <p:font typeface="Nunito Light" panose="020B0604020202020204" charset="0"/>
      <p:regular r:id="rId36"/>
      <p:bold r:id="rId37"/>
      <p:italic r:id="rId38"/>
      <p:boldItalic r:id="rId39"/>
    </p:embeddedFont>
    <p:embeddedFont>
      <p:font typeface="Tiger" panose="020B0604020202020204" charset="0"/>
      <p:regular r:id="rId40"/>
    </p:embeddedFont>
    <p:embeddedFont>
      <p:font typeface="Algerian" panose="04020705040A02060702" pitchFamily="82" charset="0"/>
      <p:regular r:id="rId41"/>
    </p:embeddedFont>
    <p:embeddedFont>
      <p:font typeface="Aparajita" panose="02020603050405020304" pitchFamily="18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3208F0-AD8F-4053-A8EF-DEC011EDB4A5}">
  <a:tblStyle styleId="{0C3208F0-AD8F-4053-A8EF-DEC011EDB4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160D98-0977-4DE6-BF6C-5D77E9B9BDF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font" Target="fonts/font30.fntdata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42" Type="http://schemas.openxmlformats.org/officeDocument/2006/relationships/font" Target="fonts/font3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openxmlformats.org/officeDocument/2006/relationships/font" Target="fonts/font20.fntdata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font" Target="fonts/font31.fntdata"/><Relationship Id="rId45" Type="http://schemas.openxmlformats.org/officeDocument/2006/relationships/font" Target="fonts/font36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49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4" Type="http://schemas.openxmlformats.org/officeDocument/2006/relationships/font" Target="fonts/font35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43" Type="http://schemas.openxmlformats.org/officeDocument/2006/relationships/font" Target="fonts/font3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font" Target="fonts/font29.fntdata"/><Relationship Id="rId46" Type="http://schemas.openxmlformats.org/officeDocument/2006/relationships/presProps" Target="presProps.xml"/><Relationship Id="rId20" Type="http://schemas.openxmlformats.org/officeDocument/2006/relationships/font" Target="fonts/font11.fntdata"/><Relationship Id="rId41" Type="http://schemas.openxmlformats.org/officeDocument/2006/relationships/font" Target="fonts/font3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4-25T05:46:35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8409 12055 0,'18'0'47,"20"0"-31,-1 0-16,19-19 15,-1 1 1,20 18-16,74-19 16,-1 1-16,57-20 15,74 20 1,112-38-1,55 56-15,19-19 16,94 19-16,54 0 16,-203 0-1,18 38-15,-75-38 16,75 55 0,-186-55-16,18 19 15,-92 0-15,55-19 16,-74 37-1,-19-37-15,-18 0 16,-57 0 0,1 0-16,-37 0 15,-1 0 1,38 0 171,37 0-187,131 0 16,222 0 0,112 0-16,19-37 15,-19-1 1,-149 38-16,242 0 16,-316 19-1,-56 18-15,0 0 16,-74 1-16,-75 17 15,-37-36 1,-37 0-16,-37-19 16,36 37 171,76-18-171,17-1-1,57-18-15,-37 0 16,18 0-16,-56-37 16,-19-19-1,1-18-15,-56-1 16,0 19 0,-1 1-16,20-38 15,-19 37 1,-38 0-16,19 37 15,-18 1-15,0-1 16,-19 1 0,0-1-1,18 0 1,1 1-16,-19-19 16,0-19-1,0 37-15,0-18 16,0 18-1,0-18-15,0 19 16,0-20-16,-37 1 16,-19-19-1,-93-37-15,-18-18 16,-187-57 0,-167-55-16,-74 74 15,-93 56 1,74 56-16,0 0 15,93 37-15,112 18 16,185 1 0,20 18-16,55 19 15,56-19 1,37 0-16,-502 187 312,-540 36-312,168-186 16,-223-74 0,92-18-16,931-1 15,19 1 313,-57-1-312,19 19-16,-74 0 16,-37-37-1,-57-19-15,94 37 16,-205-55-16,131 0 16,55 55-1,18 19-15,20 0 16,92 0-1,-55 19-15,18-1 16,0 19 0,37 1-16,-18-1 15,19 0 1,-20 0-16,38 0 16,-18-18-16,-1 18 15,-18 0 1,18 1-16,19-20 15,19 1 1,-1 0-16,38-19 16,0 0-1,0 0 1,18 0 15,19 18 32,0 1-48,-18-1 1,18 1-16,0 0 16,0-1-1,0 1 1,0-1 15,0 38-31,0 0 16,0 18-1,55 1-15,1 36 16,19 1 0,-1-38-16,-18 19 15,18-55-15,1 36 16,-1-18-1,19 18-15,-37-36 16,37-1 0,-37 0-16,18-18 15,-37-1 1,1-18-16,-1 0 16,-19 0-16,20 0 15,17 0 1,-17 0-16,-1-18 15,19-20 1,37 1-16,37-19 16,0 19-1,75 0-15,-19 18 16,56 1 0,37-20-16,-19 20 15,-18-1-15,-19 19 16,-74 0-1,0 0-15,-56 0 16,-19 0 0,-36 0-16,-20 0 15,1 0 1,-1 0-16,1 0 31</inkml:trace>
  <inkml:trace contextRef="#ctx0" brushRef="#br0" timeOffset="1611.28">21282 10623 0,'0'18'63,"-37"57"-63,0 36 15,-56 75 1,37-37-16,-55 112 16,55-75-1,-56 111-15,19-74 16,37-92-16,19-20 16,18-55-1,1 0-15,-1-56 16,19 19-1,0-1-15,0 1 32</inkml:trace>
  <inkml:trace contextRef="#ctx0" brushRef="#br0" timeOffset="3665.95">22008 11013 0,'-19'0'31,"1"-18"-15,-1 18-16,-37-19 15,38 19 1,-1 0-16,1 0 16,-1 0-1,0 0-15,-18 0 16,19 19-1,-1-19-15,19 37 16,-37-19-16,37 1 16,-38 37-1,20-19-15,-19 19 16,-1 37 0,38-56-16,-18 0 15,-1-18 1,19 18-16,0-18 31,0-1-15,0 1-1,0 18 1,0 0-16,0 1 16,19-20-1,18 19-15,-18-18 16,18 0-1,-19-19-15,1 18 16,37 1-16,-37-19 16,18 0-1,-19 0 1,1 0 0,0 0-16,-19-19 15,18 1 1,1-1-1,-19 0 17,0 1-17,0-1 1,0-18-16,-19 18 31,19 1-31,-18 18 16,18-19-1,-38 1-15,38-1 16,-18 19 0,18-19 31,0 1-16,18 18 0,1-19-15,18 19-16,-18 0 15,37 0 1,-38 0-16,19 0 16,-18-18-1,18 18-15,-18 0 16,-1 0-1,1 0 1,0 0 15,-19 18 63,0 38-94,0 0 16,0 18-16,0-37 15,0 1 1,0-1-16,0-19 16,0 20-1,0-20 1</inkml:trace>
  <inkml:trace contextRef="#ctx0" brushRef="#br0" timeOffset="5499.81">22529 11181 0,'0'37'78,"0"37"-62,37 57-16,19-1 16,-19-19-16,0-18 15,-37-37 1,19-19-16,-19-18 15,18 0 1,-18-1-16,0 1 31,0-1-15,0-55 125,-18-56-141,-19 0 15,-19-18 1,19-1-16,-1 56 15,20 0 1,-19 1-16,37 36 16,-19 0-1,0 1-15,19-1 16,0 1 15,0-1 16,0 0 62,19 19 16,37 0-109,0-18 0,55-1-16,-36 1 15,36-1 1,-36 0-16,-19 1 16,-1-1-1,-36 0 1,0 19-16,-19-18 15,18 18 1</inkml:trace>
  <inkml:trace contextRef="#ctx0" brushRef="#br0" timeOffset="6682.96">22603 11478 0,'37'0'15,"1"0"1,-1 0-16,19-18 15,0-1 1,-1 19-16,1-18 16,0-1-1,-37 19-15,18-19 16,-19 19-16,20 0 16,-20 0-1,1 0-15,-1 0 16,1 0-1,0 0 1,-1 0 0,1-18-1,-1 18 1,1 0-16,0 0 16,-1 0 15,1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87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051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86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247882" y="758752"/>
            <a:ext cx="864824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IN" sz="5000" dirty="0"/>
              <a:t>Selection : An Introduction</a:t>
            </a:r>
            <a:endParaRPr sz="5000" dirty="0"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8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272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47034" y="1338652"/>
            <a:ext cx="50030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2800" b="1" dirty="0">
                <a:solidFill>
                  <a:schemeClr val="accent6">
                    <a:lumMod val="50000"/>
                  </a:schemeClr>
                </a:solidFill>
                <a:latin typeface="Rockwell"/>
              </a:rPr>
              <a:t>Dr. Jay Prakash Gupta</a:t>
            </a:r>
          </a:p>
          <a:p>
            <a:pPr>
              <a:defRPr/>
            </a:pPr>
            <a:endParaRPr lang="en-IN" sz="1600" b="1" dirty="0">
              <a:solidFill>
                <a:srgbClr val="0070C0"/>
              </a:solidFill>
              <a:latin typeface="Rockwell"/>
            </a:endParaRPr>
          </a:p>
          <a:p>
            <a:pPr>
              <a:defRPr/>
            </a:pPr>
            <a:r>
              <a:rPr lang="en-IN" sz="1600" dirty="0">
                <a:solidFill>
                  <a:schemeClr val="tx1"/>
                </a:solidFill>
                <a:latin typeface="Rockwell"/>
              </a:rPr>
              <a:t>Associate Professor, Animal Genetics &amp; Breeding</a:t>
            </a:r>
          </a:p>
          <a:p>
            <a:pPr>
              <a:defRPr/>
            </a:pPr>
            <a:r>
              <a:rPr lang="en-IN" sz="1600" dirty="0">
                <a:solidFill>
                  <a:schemeClr val="tx1"/>
                </a:solidFill>
                <a:latin typeface="Rockwell"/>
              </a:rPr>
              <a:t>Bihar Veterinary College</a:t>
            </a:r>
          </a:p>
          <a:p>
            <a:pPr>
              <a:defRPr/>
            </a:pPr>
            <a:r>
              <a:rPr lang="en-IN" sz="1600" dirty="0">
                <a:solidFill>
                  <a:schemeClr val="tx1"/>
                </a:solidFill>
                <a:latin typeface="Rockwell"/>
              </a:rPr>
              <a:t>BASU, Patna</a:t>
            </a:r>
          </a:p>
          <a:p>
            <a:pPr>
              <a:defRPr/>
            </a:pPr>
            <a:r>
              <a:rPr lang="en-IN" sz="1600" b="1" dirty="0">
                <a:solidFill>
                  <a:srgbClr val="333300"/>
                </a:solidFill>
                <a:latin typeface="Rockwell"/>
              </a:rPr>
              <a:t>Bihar - 800014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2B51A-380C-5CBB-37C2-48CF609C12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2848" y="56258"/>
            <a:ext cx="539474" cy="54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ownloads – Bihar Animal Sciences University | बिहार पशु विज्ञान ...">
            <a:extLst>
              <a:ext uri="{FF2B5EF4-FFF2-40B4-BE49-F238E27FC236}">
                <a16:creationId xmlns:a16="http://schemas.microsoft.com/office/drawing/2014/main" id="{A6D77B7B-0A22-88DB-A470-D529A22742C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770" y="56258"/>
            <a:ext cx="637221" cy="63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Selection</a:t>
            </a:r>
            <a:endParaRPr sz="4800" b="1" dirty="0"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55" y="4127239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1" name="Group 20"/>
          <p:cNvGrpSpPr/>
          <p:nvPr/>
        </p:nvGrpSpPr>
        <p:grpSpPr>
          <a:xfrm>
            <a:off x="-441192" y="1095305"/>
            <a:ext cx="8783617" cy="4051038"/>
            <a:chOff x="-429762" y="1152455"/>
            <a:chExt cx="8783617" cy="4051038"/>
          </a:xfrm>
        </p:grpSpPr>
        <p:sp>
          <p:nvSpPr>
            <p:cNvPr id="2" name="TextBox 1"/>
            <p:cNvSpPr txBox="1"/>
            <p:nvPr/>
          </p:nvSpPr>
          <p:spPr>
            <a:xfrm>
              <a:off x="364521" y="1232036"/>
              <a:ext cx="2732182" cy="1328023"/>
            </a:xfrm>
            <a:prstGeom prst="round2DiagRect">
              <a:avLst/>
            </a:prstGeom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Breeder to change properties of population</a:t>
              </a:r>
              <a:endParaRPr lang="en-I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3118737" y="1727445"/>
              <a:ext cx="2885457" cy="323166"/>
            </a:xfrm>
            <a:prstGeom prst="rightArrow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06024" y="1223639"/>
              <a:ext cx="2467778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Choice of individuals to be used as parents</a:t>
              </a:r>
              <a:endParaRPr lang="en-IN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004194" y="1152455"/>
              <a:ext cx="2040462" cy="145618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/>
                <a:t>Selection</a:t>
              </a:r>
              <a:endParaRPr lang="en-IN" sz="2200" b="1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1068429" y="2575586"/>
              <a:ext cx="352747" cy="949811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2193" y="2688948"/>
              <a:ext cx="2467778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Way in which parents are mated</a:t>
              </a:r>
              <a:endParaRPr lang="en-IN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-429762" y="3647779"/>
              <a:ext cx="3349128" cy="92811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/>
                <a:t>Mating systems</a:t>
              </a:r>
              <a:endParaRPr lang="en-IN" sz="2200" b="1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6793071" y="2635215"/>
              <a:ext cx="462708" cy="558026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73802" y="3183627"/>
              <a:ext cx="25800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Lucida Handwriting" panose="03010101010101010101" pitchFamily="66" charset="0"/>
                </a:rPr>
                <a:t>Change the array of gene frequencies</a:t>
              </a:r>
            </a:p>
          </p:txBody>
        </p:sp>
        <p:cxnSp>
          <p:nvCxnSpPr>
            <p:cNvPr id="15" name="Straight Arrow Connector 14"/>
            <p:cNvCxnSpPr>
              <a:stCxn id="10" idx="2"/>
            </p:cNvCxnSpPr>
            <p:nvPr/>
          </p:nvCxnSpPr>
          <p:spPr>
            <a:xfrm flipH="1">
              <a:off x="7063828" y="3706847"/>
              <a:ext cx="1" cy="574990"/>
            </a:xfrm>
            <a:prstGeom prst="straightConnector1">
              <a:avLst/>
            </a:prstGeom>
            <a:ln w="76200">
              <a:tailEnd type="arrow" w="sm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742422" y="4314350"/>
              <a:ext cx="2302233" cy="4001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Completely hidden </a:t>
              </a:r>
              <a:endParaRPr lang="en-IN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74616" y="3876427"/>
              <a:ext cx="2712556" cy="1200329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Tiger" panose="02070300020205020404" pitchFamily="18" charset="0"/>
                  <a:cs typeface="Mongolian Baiti" panose="03000500000000000000" pitchFamily="66" charset="0"/>
                </a:rPr>
                <a:t>We cannot deal with the individual loci concerned with a metric character</a:t>
              </a:r>
              <a:endParaRPr lang="en-IN" sz="1800" b="1" dirty="0">
                <a:latin typeface="Tiger" panose="02070300020205020404" pitchFamily="18" charset="0"/>
                <a:cs typeface="Mongolian Baiti" panose="03000500000000000000" pitchFamily="66" charset="0"/>
              </a:endParaRPr>
            </a:p>
          </p:txBody>
        </p:sp>
        <p:sp>
          <p:nvSpPr>
            <p:cNvPr id="20" name="Curved Left Arrow 19"/>
            <p:cNvSpPr/>
            <p:nvPr/>
          </p:nvSpPr>
          <p:spPr>
            <a:xfrm rot="1353239">
              <a:off x="5743861" y="4792462"/>
              <a:ext cx="578898" cy="411031"/>
            </a:xfrm>
            <a:prstGeom prst="curvedLeftArrow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433303" y="127279"/>
            <a:ext cx="6593700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Selection</a:t>
            </a:r>
            <a:endParaRPr sz="4000" b="1" dirty="0"/>
          </a:p>
        </p:txBody>
      </p:sp>
      <p:sp>
        <p:nvSpPr>
          <p:cNvPr id="784" name="Google Shape;784;p17"/>
          <p:cNvSpPr txBox="1">
            <a:spLocks noGrp="1"/>
          </p:cNvSpPr>
          <p:nvPr>
            <p:ph type="subTitle" idx="4294967295"/>
          </p:nvPr>
        </p:nvSpPr>
        <p:spPr>
          <a:xfrm>
            <a:off x="1129085" y="747254"/>
            <a:ext cx="7862644" cy="40304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571500"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200" dirty="0"/>
              <a:t>Effects of selection therefore can be described in terms of the observable properties such as means, variances and </a:t>
            </a:r>
            <a:r>
              <a:rPr lang="en-US" sz="3200" dirty="0" err="1"/>
              <a:t>covariances</a:t>
            </a:r>
            <a:r>
              <a:rPr lang="en-US" sz="3200" dirty="0"/>
              <a:t> etc. </a:t>
            </a:r>
          </a:p>
          <a:p>
            <a:pPr marL="571500" lvl="0" indent="-571500"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200" dirty="0"/>
              <a:t>Though we have to keep in mind that the underlying cause of the changes is the change of gene frequencies. </a:t>
            </a:r>
            <a:endParaRPr sz="3200" b="1" dirty="0"/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272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304000" y="3703680"/>
              <a:ext cx="6094800" cy="81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4640" y="3694320"/>
                <a:ext cx="6113520" cy="82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Selection</a:t>
            </a:r>
            <a:endParaRPr sz="4800" b="1" dirty="0"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25514" y="3546818"/>
            <a:ext cx="765810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Parents are selected after the measurements of particular trait,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Gene frequencies among these selected individuals are different from what they were in the whole population before selection </a:t>
            </a:r>
            <a:endParaRPr lang="en-I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24" y="4138256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829000" y="1124486"/>
            <a:ext cx="6678930" cy="2153424"/>
            <a:chOff x="829000" y="1124486"/>
            <a:chExt cx="6678930" cy="2153424"/>
          </a:xfrm>
        </p:grpSpPr>
        <p:sp>
          <p:nvSpPr>
            <p:cNvPr id="2" name="Oval 1"/>
            <p:cNvSpPr/>
            <p:nvPr/>
          </p:nvSpPr>
          <p:spPr>
            <a:xfrm>
              <a:off x="829000" y="1463040"/>
              <a:ext cx="1234440" cy="89154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2">
                      <a:lumMod val="75000"/>
                    </a:schemeClr>
                  </a:solidFill>
                </a:rPr>
                <a:t>G</a:t>
              </a:r>
              <a:r>
                <a:rPr lang="en-US" sz="4000" baseline="-25000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  <a:endParaRPr lang="en-IN" sz="4000" baseline="-25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73490" y="1463040"/>
              <a:ext cx="1234440" cy="89154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2">
                      <a:lumMod val="75000"/>
                    </a:schemeClr>
                  </a:solidFill>
                </a:rPr>
                <a:t>G</a:t>
              </a:r>
              <a:r>
                <a:rPr lang="en-US" sz="4000" baseline="-25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endParaRPr lang="en-IN" sz="4000" baseline="-25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38312" y="1124486"/>
              <a:ext cx="2483475" cy="338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lgerian" panose="04020705040A02060702" pitchFamily="82" charset="0"/>
                </a:rPr>
                <a:t>∆ Genetic properties</a:t>
              </a:r>
              <a:endParaRPr lang="en-IN" sz="1600" dirty="0">
                <a:solidFill>
                  <a:schemeClr val="bg1"/>
                </a:solidFill>
                <a:latin typeface="Algerian" panose="04020705040A02060702" pitchFamily="82" charset="0"/>
              </a:endParaRPr>
            </a:p>
          </p:txBody>
        </p:sp>
        <p:cxnSp>
          <p:nvCxnSpPr>
            <p:cNvPr id="8" name="Straight Arrow Connector 7"/>
            <p:cNvCxnSpPr>
              <a:stCxn id="2" idx="6"/>
              <a:endCxn id="7" idx="2"/>
            </p:cNvCxnSpPr>
            <p:nvPr/>
          </p:nvCxnSpPr>
          <p:spPr>
            <a:xfrm>
              <a:off x="2063440" y="1908810"/>
              <a:ext cx="42100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168464" y="1491528"/>
              <a:ext cx="1" cy="8915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411489" y="2354580"/>
              <a:ext cx="3486150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Can be assessed by comparing successive generations at the same point in the life cycle</a:t>
              </a:r>
              <a:endParaRPr lang="en-IN" sz="1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9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68827" y="132201"/>
            <a:ext cx="7565862" cy="75584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Natural and Artificial Selection</a:t>
            </a:r>
            <a:endParaRPr sz="3600" b="1" dirty="0"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24" y="4138256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34290" y="1037050"/>
            <a:ext cx="8479155" cy="3043872"/>
            <a:chOff x="34290" y="1048067"/>
            <a:chExt cx="8479155" cy="304387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914400" y="2023110"/>
              <a:ext cx="0" cy="5029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329898" y="2054407"/>
              <a:ext cx="1288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Breeder</a:t>
              </a:r>
              <a:endParaRPr lang="en-IN" b="1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4290" y="1048067"/>
              <a:ext cx="8479155" cy="3043872"/>
              <a:chOff x="34290" y="888047"/>
              <a:chExt cx="8479155" cy="304387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08578" y="888047"/>
                <a:ext cx="2962671" cy="5232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Artificial selection</a:t>
                </a:r>
                <a:endParaRPr lang="en-IN" sz="2800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5284972" y="888047"/>
                <a:ext cx="2864887" cy="5232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Natural selection</a:t>
                </a:r>
                <a:endParaRPr lang="en-IN" sz="2800" dirty="0"/>
              </a:p>
            </p:txBody>
          </p:sp>
          <p:cxnSp>
            <p:nvCxnSpPr>
              <p:cNvPr id="7" name="Straight Arrow Connector 6"/>
              <p:cNvCxnSpPr>
                <a:stCxn id="2" idx="2"/>
              </p:cNvCxnSpPr>
              <p:nvPr/>
            </p:nvCxnSpPr>
            <p:spPr>
              <a:xfrm flipH="1">
                <a:off x="1989913" y="1411267"/>
                <a:ext cx="1" cy="6118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914400" y="1868872"/>
                <a:ext cx="233172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246120" y="1901923"/>
                <a:ext cx="0" cy="5029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34290" y="2521724"/>
                <a:ext cx="1691640" cy="5915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Selected</a:t>
                </a:r>
                <a:endParaRPr lang="en-IN" sz="2000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400300" y="2546330"/>
                <a:ext cx="1885950" cy="5915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Discarded</a:t>
                </a:r>
                <a:endParaRPr lang="en-IN" sz="2000" dirty="0"/>
              </a:p>
            </p:txBody>
          </p:sp>
          <p:cxnSp>
            <p:nvCxnSpPr>
              <p:cNvPr id="15" name="Straight Connector 14"/>
              <p:cNvCxnSpPr>
                <a:stCxn id="12" idx="4"/>
              </p:cNvCxnSpPr>
              <p:nvPr/>
            </p:nvCxnSpPr>
            <p:spPr>
              <a:xfrm>
                <a:off x="880110" y="3113267"/>
                <a:ext cx="1109803" cy="364013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6" idx="4"/>
              </p:cNvCxnSpPr>
              <p:nvPr/>
            </p:nvCxnSpPr>
            <p:spPr>
              <a:xfrm flipH="1">
                <a:off x="1989913" y="3137873"/>
                <a:ext cx="1353362" cy="339407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394334" y="3537795"/>
                <a:ext cx="3206115" cy="37463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>
                    <a:solidFill>
                      <a:schemeClr val="tx1"/>
                    </a:solidFill>
                  </a:rPr>
                  <a:t>Differing in gene frequency</a:t>
                </a:r>
                <a:endParaRPr lang="en-IN" sz="18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H="1">
                <a:off x="6439993" y="1415077"/>
                <a:ext cx="1" cy="6118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64480" y="2026920"/>
                <a:ext cx="233172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5364480" y="2026920"/>
                <a:ext cx="0" cy="5029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7696200" y="2026920"/>
                <a:ext cx="0" cy="5029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4387215" y="2561549"/>
                <a:ext cx="1691640" cy="5915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Fertility-</a:t>
                </a:r>
              </a:p>
              <a:p>
                <a:pPr algn="ctr"/>
                <a:r>
                  <a:rPr lang="en-US" sz="2000" dirty="0"/>
                  <a:t>Parent</a:t>
                </a:r>
                <a:endParaRPr lang="en-IN" sz="2000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627495" y="2529005"/>
                <a:ext cx="1885950" cy="5915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Viability-</a:t>
                </a:r>
              </a:p>
              <a:p>
                <a:pPr algn="ctr"/>
                <a:r>
                  <a:rPr lang="en-US" sz="2000" dirty="0"/>
                  <a:t>Progeny</a:t>
                </a:r>
                <a:endParaRPr lang="en-IN" sz="2000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4490085" y="3339216"/>
                <a:ext cx="3694769" cy="59270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>
                    <a:solidFill>
                      <a:schemeClr val="tx1"/>
                    </a:solidFill>
                  </a:rPr>
                  <a:t>Bring about Difference in gene frequency</a:t>
                </a:r>
                <a:endParaRPr lang="en-IN" sz="18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582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68827" y="132201"/>
            <a:ext cx="7565862" cy="75584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Natural and Artificial Selection</a:t>
            </a:r>
            <a:endParaRPr sz="3600" b="1" dirty="0"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24" y="4138256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370901" y="1393811"/>
            <a:ext cx="7481921" cy="3314360"/>
            <a:chOff x="370901" y="1393811"/>
            <a:chExt cx="7481921" cy="3314360"/>
          </a:xfrm>
        </p:grpSpPr>
        <p:sp>
          <p:nvSpPr>
            <p:cNvPr id="2" name="Oval 1"/>
            <p:cNvSpPr/>
            <p:nvPr/>
          </p:nvSpPr>
          <p:spPr>
            <a:xfrm>
              <a:off x="381918" y="1393811"/>
              <a:ext cx="2082188" cy="9194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Parent</a:t>
              </a:r>
              <a:endParaRPr lang="en-IN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70901" y="3788676"/>
              <a:ext cx="2082188" cy="9194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>
                  <a:solidFill>
                    <a:srgbClr val="FFFFFF"/>
                  </a:solidFill>
                </a:rPr>
                <a:t>Progeny</a:t>
              </a:r>
              <a:endParaRPr lang="en-IN" sz="2400" dirty="0">
                <a:solidFill>
                  <a:srgbClr val="FFFFFF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6"/>
            </p:cNvCxnSpPr>
            <p:nvPr/>
          </p:nvCxnSpPr>
          <p:spPr>
            <a:xfrm flipV="1">
              <a:off x="2464106" y="1850834"/>
              <a:ext cx="1127393" cy="2725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80482" y="1451819"/>
              <a:ext cx="4249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3200" dirty="0">
                  <a:latin typeface="Aparajita" panose="02020603050405020304" pitchFamily="18" charset="0"/>
                  <a:cs typeface="Aparajita" panose="02020603050405020304" pitchFamily="18" charset="0"/>
                </a:rPr>
                <a:t>Artificial selection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3200" dirty="0">
                  <a:latin typeface="Aparajita" panose="02020603050405020304" pitchFamily="18" charset="0"/>
                  <a:cs typeface="Aparajita" panose="02020603050405020304" pitchFamily="18" charset="0"/>
                </a:rPr>
                <a:t>Natural selection - Fertility</a:t>
              </a:r>
              <a:endParaRPr lang="en-IN" sz="3200" dirty="0">
                <a:latin typeface="Aparajita" panose="02020603050405020304" pitchFamily="18" charset="0"/>
                <a:cs typeface="Aparajita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453089" y="4281733"/>
              <a:ext cx="1127393" cy="2725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603341" y="4088019"/>
              <a:ext cx="42494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3200" dirty="0">
                  <a:latin typeface="Aparajita" panose="02020603050405020304" pitchFamily="18" charset="0"/>
                  <a:cs typeface="Aparajita" panose="02020603050405020304" pitchFamily="18" charset="0"/>
                </a:rPr>
                <a:t>Natural selection - Viability</a:t>
              </a:r>
              <a:endParaRPr lang="en-IN" sz="3200" dirty="0">
                <a:latin typeface="Aparajita" panose="02020603050405020304" pitchFamily="18" charset="0"/>
                <a:cs typeface="Aparajita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8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40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277675" y="121540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1041" name="Google Shape;1041;p37"/>
          <p:cNvSpPr txBox="1">
            <a:spLocks noGrp="1"/>
          </p:cNvSpPr>
          <p:nvPr>
            <p:ph type="subTitle" idx="4294967295"/>
          </p:nvPr>
        </p:nvSpPr>
        <p:spPr>
          <a:xfrm>
            <a:off x="1277675" y="2415025"/>
            <a:ext cx="6593700" cy="18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  <a:endParaRPr sz="3600" b="1" dirty="0">
              <a:solidFill>
                <a:schemeClr val="lt1"/>
              </a:solidFill>
              <a:highlight>
                <a:schemeClr val="accent3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@JP_AAtrey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IN" dirty="0"/>
              <a:t>j</a:t>
            </a:r>
            <a:r>
              <a:rPr lang="en" dirty="0"/>
              <a:t>p.prakash01@gmail.com</a:t>
            </a:r>
            <a:endParaRPr dirty="0"/>
          </a:p>
        </p:txBody>
      </p:sp>
      <p:sp>
        <p:nvSpPr>
          <p:cNvPr id="1042" name="Google Shape;1042;p37"/>
          <p:cNvSpPr/>
          <p:nvPr/>
        </p:nvSpPr>
        <p:spPr>
          <a:xfrm>
            <a:off x="401292" y="4641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The Step-by-Step Guide to Making Money from Inst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26495" r="35910" b="34124"/>
          <a:stretch/>
        </p:blipFill>
        <p:spPr bwMode="auto">
          <a:xfrm>
            <a:off x="3527919" y="3739327"/>
            <a:ext cx="30594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4189" r="8316" b="11128"/>
          <a:stretch/>
        </p:blipFill>
        <p:spPr bwMode="auto">
          <a:xfrm>
            <a:off x="3073702" y="3739327"/>
            <a:ext cx="36355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224</Words>
  <Application>Microsoft Office PowerPoint</Application>
  <PresentationFormat>On-screen Show (16:9)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Calibri</vt:lpstr>
      <vt:lpstr>Arial</vt:lpstr>
      <vt:lpstr>Lucida Handwriting</vt:lpstr>
      <vt:lpstr>Cambria</vt:lpstr>
      <vt:lpstr>Mali SemiBold</vt:lpstr>
      <vt:lpstr>Nunito</vt:lpstr>
      <vt:lpstr>Rockwell</vt:lpstr>
      <vt:lpstr>Georgia</vt:lpstr>
      <vt:lpstr>Mongolian Baiti</vt:lpstr>
      <vt:lpstr>Nunito Light</vt:lpstr>
      <vt:lpstr>Tiger</vt:lpstr>
      <vt:lpstr>Algerian</vt:lpstr>
      <vt:lpstr>Wingdings</vt:lpstr>
      <vt:lpstr>Aparajita</vt:lpstr>
      <vt:lpstr>Ely template</vt:lpstr>
      <vt:lpstr>Selection : An Introduction</vt:lpstr>
      <vt:lpstr>Selection</vt:lpstr>
      <vt:lpstr>Selection</vt:lpstr>
      <vt:lpstr>Selection</vt:lpstr>
      <vt:lpstr>Natural and Artificial Selection</vt:lpstr>
      <vt:lpstr>Natural and Artificial Selection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: An Introduction</dc:title>
  <dc:creator>AGB</dc:creator>
  <cp:lastModifiedBy>Jay Prakash Gupta</cp:lastModifiedBy>
  <cp:revision>27</cp:revision>
  <dcterms:modified xsi:type="dcterms:W3CDTF">2025-05-23T05:09:18Z</dcterms:modified>
</cp:coreProperties>
</file>