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57" r:id="rId3"/>
    <p:sldId id="281" r:id="rId4"/>
    <p:sldId id="261" r:id="rId5"/>
    <p:sldId id="284" r:id="rId6"/>
    <p:sldId id="263" r:id="rId7"/>
    <p:sldId id="265" r:id="rId8"/>
    <p:sldId id="283" r:id="rId9"/>
    <p:sldId id="277" r:id="rId10"/>
    <p:sldId id="287" r:id="rId11"/>
    <p:sldId id="264" r:id="rId12"/>
    <p:sldId id="289" r:id="rId13"/>
    <p:sldId id="290" r:id="rId14"/>
    <p:sldId id="292" r:id="rId15"/>
    <p:sldId id="293" r:id="rId16"/>
    <p:sldId id="294" r:id="rId17"/>
    <p:sldId id="300" r:id="rId18"/>
    <p:sldId id="275" r:id="rId19"/>
    <p:sldId id="276" r:id="rId20"/>
    <p:sldId id="260" r:id="rId21"/>
    <p:sldId id="295" r:id="rId22"/>
    <p:sldId id="270" r:id="rId23"/>
    <p:sldId id="296" r:id="rId24"/>
    <p:sldId id="297" r:id="rId25"/>
    <p:sldId id="298" r:id="rId26"/>
    <p:sldId id="29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varScale="1">
        <p:scale>
          <a:sx n="81" d="100"/>
          <a:sy n="81" d="100"/>
        </p:scale>
        <p:origin x="677" y="48"/>
      </p:cViewPr>
      <p:guideLst/>
    </p:cSldViewPr>
  </p:slideViewPr>
  <p:notesTextViewPr>
    <p:cViewPr>
      <p:scale>
        <a:sx n="1" d="1"/>
        <a:sy n="1" d="1"/>
      </p:scale>
      <p:origin x="0" y="0"/>
    </p:cViewPr>
  </p:notesTextViewPr>
  <p:sorterViewPr>
    <p:cViewPr>
      <p:scale>
        <a:sx n="100" d="100"/>
        <a:sy n="100" d="100"/>
      </p:scale>
      <p:origin x="0" y="-504"/>
    </p:cViewPr>
  </p:sorter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57DFDE-18DA-4D34-87F1-CFCCD129FE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A75B7A35-D128-486F-81B4-AE442B22E2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C42C68-89FD-47E2-879C-C4AAEF9A18A7}" type="datetimeFigureOut">
              <a:rPr lang="en-IN" smtClean="0"/>
              <a:t>14-08-2023</a:t>
            </a:fld>
            <a:endParaRPr lang="en-IN"/>
          </a:p>
        </p:txBody>
      </p:sp>
      <p:sp>
        <p:nvSpPr>
          <p:cNvPr id="4" name="Footer Placeholder 3">
            <a:extLst>
              <a:ext uri="{FF2B5EF4-FFF2-40B4-BE49-F238E27FC236}">
                <a16:creationId xmlns:a16="http://schemas.microsoft.com/office/drawing/2014/main" id="{ABA17C24-A605-475F-988E-AA5220531E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Emergence, Prevention &amp; Control of Rabies</a:t>
            </a:r>
            <a:endParaRPr lang="en-IN" dirty="0"/>
          </a:p>
        </p:txBody>
      </p:sp>
      <p:sp>
        <p:nvSpPr>
          <p:cNvPr id="5" name="Slide Number Placeholder 4">
            <a:extLst>
              <a:ext uri="{FF2B5EF4-FFF2-40B4-BE49-F238E27FC236}">
                <a16:creationId xmlns:a16="http://schemas.microsoft.com/office/drawing/2014/main" id="{BDA93291-908C-4282-AA23-45B54AECEA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IN" dirty="0"/>
              <a:t>14/01/2021</a:t>
            </a:r>
          </a:p>
        </p:txBody>
      </p:sp>
    </p:spTree>
    <p:extLst>
      <p:ext uri="{BB962C8B-B14F-4D97-AF65-F5344CB8AC3E}">
        <p14:creationId xmlns:p14="http://schemas.microsoft.com/office/powerpoint/2010/main" val="12351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4B137-5919-4067-9B83-6A71477B680E}" type="datetimeFigureOut">
              <a:rPr lang="en-IN" smtClean="0"/>
              <a:t>14-08-2023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01CD9-45D3-4769-B022-28BAF5F42DF4}" type="slidenum">
              <a:rPr lang="en-IN" smtClean="0"/>
              <a:t>‹#›</a:t>
            </a:fld>
            <a:endParaRPr lang="en-IN"/>
          </a:p>
        </p:txBody>
      </p:sp>
    </p:spTree>
    <p:extLst>
      <p:ext uri="{BB962C8B-B14F-4D97-AF65-F5344CB8AC3E}">
        <p14:creationId xmlns:p14="http://schemas.microsoft.com/office/powerpoint/2010/main" val="95305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2101CD9-45D3-4769-B022-28BAF5F42DF4}" type="slidenum">
              <a:rPr lang="en-IN" smtClean="0"/>
              <a:t>1</a:t>
            </a:fld>
            <a:endParaRPr lang="en-IN"/>
          </a:p>
        </p:txBody>
      </p:sp>
    </p:spTree>
    <p:extLst>
      <p:ext uri="{BB962C8B-B14F-4D97-AF65-F5344CB8AC3E}">
        <p14:creationId xmlns:p14="http://schemas.microsoft.com/office/powerpoint/2010/main" val="240300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2101CD9-45D3-4769-B022-28BAF5F42DF4}" type="slidenum">
              <a:rPr lang="en-IN" smtClean="0"/>
              <a:t>4</a:t>
            </a:fld>
            <a:endParaRPr lang="en-IN"/>
          </a:p>
        </p:txBody>
      </p:sp>
    </p:spTree>
    <p:extLst>
      <p:ext uri="{BB962C8B-B14F-4D97-AF65-F5344CB8AC3E}">
        <p14:creationId xmlns:p14="http://schemas.microsoft.com/office/powerpoint/2010/main" val="329562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2101CD9-45D3-4769-B022-28BAF5F42DF4}" type="slidenum">
              <a:rPr lang="en-IN" smtClean="0"/>
              <a:t>9</a:t>
            </a:fld>
            <a:endParaRPr lang="en-IN"/>
          </a:p>
        </p:txBody>
      </p:sp>
    </p:spTree>
    <p:extLst>
      <p:ext uri="{BB962C8B-B14F-4D97-AF65-F5344CB8AC3E}">
        <p14:creationId xmlns:p14="http://schemas.microsoft.com/office/powerpoint/2010/main" val="413371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IN" dirty="0"/>
          </a:p>
        </p:txBody>
      </p:sp>
      <p:sp>
        <p:nvSpPr>
          <p:cNvPr id="4" name="Slide Number Placeholder 3"/>
          <p:cNvSpPr>
            <a:spLocks noGrp="1"/>
          </p:cNvSpPr>
          <p:nvPr>
            <p:ph type="sldNum" sz="quarter" idx="5"/>
          </p:nvPr>
        </p:nvSpPr>
        <p:spPr/>
        <p:txBody>
          <a:bodyPr/>
          <a:lstStyle/>
          <a:p>
            <a:fld id="{12101CD9-45D3-4769-B022-28BAF5F42DF4}" type="slidenum">
              <a:rPr lang="en-IN" smtClean="0"/>
              <a:t>11</a:t>
            </a:fld>
            <a:endParaRPr lang="en-IN"/>
          </a:p>
        </p:txBody>
      </p:sp>
    </p:spTree>
    <p:extLst>
      <p:ext uri="{BB962C8B-B14F-4D97-AF65-F5344CB8AC3E}">
        <p14:creationId xmlns:p14="http://schemas.microsoft.com/office/powerpoint/2010/main" val="419212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AAF8CFA-9E84-46AC-B8ED-89506A9F999A}" type="slidenum">
              <a:rPr lang="en-IN" smtClean="0"/>
              <a:t>13</a:t>
            </a:fld>
            <a:endParaRPr lang="en-IN"/>
          </a:p>
        </p:txBody>
      </p:sp>
    </p:spTree>
    <p:extLst>
      <p:ext uri="{BB962C8B-B14F-4D97-AF65-F5344CB8AC3E}">
        <p14:creationId xmlns:p14="http://schemas.microsoft.com/office/powerpoint/2010/main" val="41686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AAF8CFA-9E84-46AC-B8ED-89506A9F999A}" type="slidenum">
              <a:rPr lang="en-IN" smtClean="0"/>
              <a:t>15</a:t>
            </a:fld>
            <a:endParaRPr lang="en-IN"/>
          </a:p>
        </p:txBody>
      </p:sp>
    </p:spTree>
    <p:extLst>
      <p:ext uri="{BB962C8B-B14F-4D97-AF65-F5344CB8AC3E}">
        <p14:creationId xmlns:p14="http://schemas.microsoft.com/office/powerpoint/2010/main" val="115462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2101CD9-45D3-4769-B022-28BAF5F42DF4}" type="slidenum">
              <a:rPr lang="en-IN" smtClean="0"/>
              <a:t>17</a:t>
            </a:fld>
            <a:endParaRPr lang="en-IN"/>
          </a:p>
        </p:txBody>
      </p:sp>
    </p:spTree>
    <p:extLst>
      <p:ext uri="{BB962C8B-B14F-4D97-AF65-F5344CB8AC3E}">
        <p14:creationId xmlns:p14="http://schemas.microsoft.com/office/powerpoint/2010/main" val="236683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2101CD9-45D3-4769-B022-28BAF5F42DF4}" type="slidenum">
              <a:rPr lang="en-IN" smtClean="0"/>
              <a:t>23</a:t>
            </a:fld>
            <a:endParaRPr lang="en-IN"/>
          </a:p>
        </p:txBody>
      </p:sp>
    </p:spTree>
    <p:extLst>
      <p:ext uri="{BB962C8B-B14F-4D97-AF65-F5344CB8AC3E}">
        <p14:creationId xmlns:p14="http://schemas.microsoft.com/office/powerpoint/2010/main" val="15704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311DB5-D244-4F81-8D6E-8777B93F0F91}" type="datetimeFigureOut">
              <a:rPr lang="en-IN" smtClean="0"/>
              <a:t>14-08-2023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3C9B16-1FD1-404B-A181-4529FE6C9B7C}"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5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311DB5-D244-4F81-8D6E-8777B93F0F91}" type="datetimeFigureOut">
              <a:rPr lang="en-IN" smtClean="0"/>
              <a:t>14-08-2023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344959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311DB5-D244-4F81-8D6E-8777B93F0F91}" type="datetimeFigureOut">
              <a:rPr lang="en-IN" smtClean="0"/>
              <a:t>14-08-2023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389774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311DB5-D244-4F81-8D6E-8777B93F0F91}" type="datetimeFigureOut">
              <a:rPr lang="en-IN" smtClean="0"/>
              <a:t>14-08-2023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269085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311DB5-D244-4F81-8D6E-8777B93F0F91}" type="datetimeFigureOut">
              <a:rPr lang="en-IN" smtClean="0"/>
              <a:t>14-08-2023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3C9B16-1FD1-404B-A181-4529FE6C9B7C}"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0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311DB5-D244-4F81-8D6E-8777B93F0F91}" type="datetimeFigureOut">
              <a:rPr lang="en-IN" smtClean="0"/>
              <a:t>14-08-2023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208272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311DB5-D244-4F81-8D6E-8777B93F0F91}" type="datetimeFigureOut">
              <a:rPr lang="en-IN" smtClean="0"/>
              <a:t>14-08-2023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183840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311DB5-D244-4F81-8D6E-8777B93F0F91}" type="datetimeFigureOut">
              <a:rPr lang="en-IN" smtClean="0"/>
              <a:t>14-08-2023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423169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4311DB5-D244-4F81-8D6E-8777B93F0F91}" type="datetimeFigureOut">
              <a:rPr lang="en-IN" smtClean="0"/>
              <a:t>14-08-2023</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27631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311DB5-D244-4F81-8D6E-8777B93F0F91}" type="datetimeFigureOut">
              <a:rPr lang="en-IN" smtClean="0"/>
              <a:t>14-08-2023</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3C9B16-1FD1-404B-A181-4529FE6C9B7C}" type="slidenum">
              <a:rPr lang="en-IN" smtClean="0"/>
              <a:t>‹#›</a:t>
            </a:fld>
            <a:endParaRPr lang="en-IN"/>
          </a:p>
        </p:txBody>
      </p:sp>
    </p:spTree>
    <p:extLst>
      <p:ext uri="{BB962C8B-B14F-4D97-AF65-F5344CB8AC3E}">
        <p14:creationId xmlns:p14="http://schemas.microsoft.com/office/powerpoint/2010/main" val="110377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311DB5-D244-4F81-8D6E-8777B93F0F91}" type="datetimeFigureOut">
              <a:rPr lang="en-IN" smtClean="0"/>
              <a:t>14-08-2023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3C9B16-1FD1-404B-A181-4529FE6C9B7C}" type="slidenum">
              <a:rPr lang="en-IN" smtClean="0"/>
              <a:t>‹#›</a:t>
            </a:fld>
            <a:endParaRPr lang="en-IN"/>
          </a:p>
        </p:txBody>
      </p:sp>
    </p:spTree>
    <p:extLst>
      <p:ext uri="{BB962C8B-B14F-4D97-AF65-F5344CB8AC3E}">
        <p14:creationId xmlns:p14="http://schemas.microsoft.com/office/powerpoint/2010/main" val="396153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4311DB5-D244-4F81-8D6E-8777B93F0F91}" type="datetimeFigureOut">
              <a:rPr lang="en-IN" smtClean="0"/>
              <a:t>14-08-2023</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73C9B16-1FD1-404B-A181-4529FE6C9B7C}"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361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8ED041-A783-47C2-AEA4-78E7E396855C}"/>
              </a:ext>
            </a:extLst>
          </p:cNvPr>
          <p:cNvSpPr>
            <a:spLocks noGrp="1"/>
          </p:cNvSpPr>
          <p:nvPr>
            <p:ph type="subTitle" idx="1"/>
          </p:nvPr>
        </p:nvSpPr>
        <p:spPr>
          <a:xfrm>
            <a:off x="1532237" y="1475963"/>
            <a:ext cx="9127525" cy="905131"/>
          </a:xfrm>
          <a:solidFill>
            <a:schemeClr val="accent3">
              <a:lumMod val="20000"/>
              <a:lumOff val="80000"/>
            </a:schemeClr>
          </a:solidFill>
        </p:spPr>
        <p:txBody>
          <a:bodyPr>
            <a:normAutofit lnSpcReduction="10000"/>
          </a:bodyPr>
          <a:lstStyle/>
          <a:p>
            <a:pPr algn="ctr"/>
            <a:r>
              <a:rPr lang="en-US" sz="3200" b="1" dirty="0">
                <a:solidFill>
                  <a:srgbClr val="FF0000"/>
                </a:solidFill>
                <a:latin typeface="Algerian" panose="04020705040A02060702" pitchFamily="82" charset="0"/>
              </a:rPr>
              <a:t>Emergence, Prevention &amp; Control of rabies</a:t>
            </a:r>
            <a:endParaRPr lang="en-IN" sz="3200" b="1" dirty="0">
              <a:solidFill>
                <a:srgbClr val="FF0000"/>
              </a:solidFill>
              <a:latin typeface="Algerian" panose="04020705040A02060702" pitchFamily="82" charset="0"/>
            </a:endParaRPr>
          </a:p>
        </p:txBody>
      </p:sp>
      <p:pic>
        <p:nvPicPr>
          <p:cNvPr id="5" name="Picture 4">
            <a:extLst>
              <a:ext uri="{FF2B5EF4-FFF2-40B4-BE49-F238E27FC236}">
                <a16:creationId xmlns:a16="http://schemas.microsoft.com/office/drawing/2014/main" id="{284D35B3-7961-4AAD-972A-F266D9AE4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32" y="2519438"/>
            <a:ext cx="4633037" cy="3675308"/>
          </a:xfrm>
          <a:prstGeom prst="rect">
            <a:avLst/>
          </a:prstGeom>
        </p:spPr>
      </p:pic>
      <p:sp>
        <p:nvSpPr>
          <p:cNvPr id="6" name="TextBox 5">
            <a:extLst>
              <a:ext uri="{FF2B5EF4-FFF2-40B4-BE49-F238E27FC236}">
                <a16:creationId xmlns:a16="http://schemas.microsoft.com/office/drawing/2014/main" id="{86B2070E-7DAA-4455-9713-A0948BB4D492}"/>
              </a:ext>
            </a:extLst>
          </p:cNvPr>
          <p:cNvSpPr txBox="1"/>
          <p:nvPr/>
        </p:nvSpPr>
        <p:spPr>
          <a:xfrm>
            <a:off x="5660551" y="4686641"/>
            <a:ext cx="5773568" cy="1508105"/>
          </a:xfrm>
          <a:prstGeom prst="rect">
            <a:avLst/>
          </a:prstGeom>
          <a:solidFill>
            <a:schemeClr val="accent6">
              <a:lumMod val="20000"/>
              <a:lumOff val="80000"/>
            </a:schemeClr>
          </a:solidFill>
        </p:spPr>
        <p:txBody>
          <a:bodyPr wrap="square">
            <a:spAutoFit/>
          </a:bodyPr>
          <a:lstStyle/>
          <a:p>
            <a:r>
              <a:rPr lang="en-US" sz="2000" b="1" dirty="0">
                <a:solidFill>
                  <a:srgbClr val="0070C0"/>
                </a:solidFill>
                <a:latin typeface="Cambria" panose="02040503050406030204" pitchFamily="18" charset="0"/>
                <a:ea typeface="Cambria" panose="02040503050406030204" pitchFamily="18" charset="0"/>
              </a:rPr>
              <a:t>Dr. Bhoomika</a:t>
            </a:r>
          </a:p>
          <a:p>
            <a:r>
              <a:rPr lang="en-US" dirty="0">
                <a:solidFill>
                  <a:schemeClr val="bg2">
                    <a:lumMod val="50000"/>
                  </a:schemeClr>
                </a:solidFill>
                <a:latin typeface="Cambria" panose="02040503050406030204" pitchFamily="18" charset="0"/>
                <a:ea typeface="Cambria" panose="02040503050406030204" pitchFamily="18" charset="0"/>
              </a:rPr>
              <a:t>Assistant Professor cum Jr. Scientist</a:t>
            </a:r>
          </a:p>
          <a:p>
            <a:r>
              <a:rPr lang="en-US" dirty="0">
                <a:solidFill>
                  <a:schemeClr val="bg2">
                    <a:lumMod val="50000"/>
                  </a:schemeClr>
                </a:solidFill>
                <a:latin typeface="Cambria" panose="02040503050406030204" pitchFamily="18" charset="0"/>
                <a:ea typeface="Cambria" panose="02040503050406030204" pitchFamily="18" charset="0"/>
              </a:rPr>
              <a:t>Department of Veterinary Public Health &amp; Epidemiology,</a:t>
            </a:r>
          </a:p>
          <a:p>
            <a:r>
              <a:rPr lang="en-US" dirty="0">
                <a:solidFill>
                  <a:schemeClr val="bg2">
                    <a:lumMod val="50000"/>
                  </a:schemeClr>
                </a:solidFill>
                <a:latin typeface="Cambria" panose="02040503050406030204" pitchFamily="18" charset="0"/>
                <a:ea typeface="Cambria" panose="02040503050406030204" pitchFamily="18" charset="0"/>
              </a:rPr>
              <a:t>Bihar Veterinary College</a:t>
            </a:r>
          </a:p>
          <a:p>
            <a:r>
              <a:rPr lang="en-US" dirty="0">
                <a:solidFill>
                  <a:schemeClr val="bg2">
                    <a:lumMod val="50000"/>
                  </a:schemeClr>
                </a:solidFill>
                <a:latin typeface="Cambria" panose="02040503050406030204" pitchFamily="18" charset="0"/>
                <a:ea typeface="Cambria" panose="02040503050406030204" pitchFamily="18" charset="0"/>
              </a:rPr>
              <a:t>Bihar Animal Sciences University, Patna-14 </a:t>
            </a:r>
            <a:endParaRPr lang="en-IN" dirty="0">
              <a:solidFill>
                <a:schemeClr val="bg2">
                  <a:lumMod val="50000"/>
                </a:schemeClr>
              </a:solidFill>
              <a:latin typeface="Cambria" panose="02040503050406030204" pitchFamily="18" charset="0"/>
              <a:ea typeface="Cambria" panose="02040503050406030204" pitchFamily="18" charset="0"/>
            </a:endParaRPr>
          </a:p>
        </p:txBody>
      </p:sp>
      <p:pic>
        <p:nvPicPr>
          <p:cNvPr id="1026" name="Picture 2" descr="Bihar Veterinary College, Patna, Patna, Bihar, India, Group ID:- Contact  Address, Phone, EMail, Website, Courses Offered, Admission">
            <a:extLst>
              <a:ext uri="{FF2B5EF4-FFF2-40B4-BE49-F238E27FC236}">
                <a16:creationId xmlns:a16="http://schemas.microsoft.com/office/drawing/2014/main" id="{B9AB9466-A576-454D-B79B-BBCB4C1961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74" t="2324" r="22356" b="6432"/>
          <a:stretch/>
        </p:blipFill>
        <p:spPr bwMode="auto">
          <a:xfrm>
            <a:off x="90616" y="201112"/>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har Animal Sciences University - Wikipedia">
            <a:extLst>
              <a:ext uri="{FF2B5EF4-FFF2-40B4-BE49-F238E27FC236}">
                <a16:creationId xmlns:a16="http://schemas.microsoft.com/office/drawing/2014/main" id="{4C708EC3-09EE-4208-BAEB-362DA677D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855" y="201113"/>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pidemiology of Rabies | Rabies - Bulletin - Europe">
            <a:extLst>
              <a:ext uri="{FF2B5EF4-FFF2-40B4-BE49-F238E27FC236}">
                <a16:creationId xmlns:a16="http://schemas.microsoft.com/office/drawing/2014/main" id="{106BA60B-27AE-427D-8E8C-CA14EDAD9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8170" y="2519438"/>
            <a:ext cx="5773567" cy="18782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2D12482-E271-4913-AE2B-36C284C16AF2}"/>
              </a:ext>
            </a:extLst>
          </p:cNvPr>
          <p:cNvSpPr txBox="1"/>
          <p:nvPr/>
        </p:nvSpPr>
        <p:spPr>
          <a:xfrm>
            <a:off x="1671574" y="172726"/>
            <a:ext cx="8386825" cy="1015663"/>
          </a:xfrm>
          <a:prstGeom prst="rect">
            <a:avLst/>
          </a:prstGeom>
          <a:noFill/>
        </p:spPr>
        <p:txBody>
          <a:bodyPr wrap="square">
            <a:spAutoFit/>
          </a:bodyPr>
          <a:lstStyle/>
          <a:p>
            <a:pPr algn="ctr"/>
            <a:r>
              <a:rPr lang="en-US" sz="2000" dirty="0">
                <a:solidFill>
                  <a:srgbClr val="7030A0"/>
                </a:solidFill>
                <a:latin typeface="Cambria" panose="02040503050406030204" pitchFamily="18" charset="0"/>
                <a:ea typeface="Cambria" panose="02040503050406030204" pitchFamily="18" charset="0"/>
              </a:rPr>
              <a:t>Training </a:t>
            </a:r>
          </a:p>
          <a:p>
            <a:pPr algn="ctr"/>
            <a:r>
              <a:rPr lang="en-US" sz="2000" dirty="0">
                <a:solidFill>
                  <a:srgbClr val="7030A0"/>
                </a:solidFill>
                <a:latin typeface="Cambria" panose="02040503050406030204" pitchFamily="18" charset="0"/>
                <a:ea typeface="Cambria" panose="02040503050406030204" pitchFamily="18" charset="0"/>
              </a:rPr>
              <a:t>on </a:t>
            </a:r>
          </a:p>
          <a:p>
            <a:pPr algn="ctr"/>
            <a:r>
              <a:rPr lang="en-US" sz="2000" dirty="0">
                <a:solidFill>
                  <a:srgbClr val="7030A0"/>
                </a:solidFill>
                <a:latin typeface="Cambria" panose="02040503050406030204" pitchFamily="18" charset="0"/>
                <a:ea typeface="Cambria" panose="02040503050406030204" pitchFamily="18" charset="0"/>
              </a:rPr>
              <a:t>“Zoonotic Diseases with special reference to Rabies, Bird flu, Swine flu etc..”</a:t>
            </a:r>
            <a:endParaRPr lang="en-IN" sz="20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885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384" y="2380735"/>
            <a:ext cx="4721930" cy="3047999"/>
          </a:xfrm>
          <a:noFill/>
          <a:ln>
            <a:noFill/>
          </a:ln>
        </p:spPr>
        <p:style>
          <a:lnRef idx="2">
            <a:schemeClr val="dk1"/>
          </a:lnRef>
          <a:fillRef idx="1">
            <a:schemeClr val="lt1"/>
          </a:fillRef>
          <a:effectRef idx="0">
            <a:schemeClr val="dk1"/>
          </a:effectRef>
          <a:fontRef idx="minor">
            <a:schemeClr val="dk1"/>
          </a:fontRef>
        </p:style>
        <p:txBody>
          <a:bodyPr>
            <a:normAutofit/>
          </a:bodyPr>
          <a:lstStyle/>
          <a:p>
            <a:pPr algn="just"/>
            <a:r>
              <a:rPr lang="en-US" dirty="0">
                <a:solidFill>
                  <a:srgbClr val="FF0000"/>
                </a:solidFill>
                <a:latin typeface="Cambria" panose="02040503050406030204" pitchFamily="18" charset="0"/>
                <a:ea typeface="Cambria" panose="02040503050406030204" pitchFamily="18" charset="0"/>
              </a:rPr>
              <a:t>Central nervous system disturbances</a:t>
            </a:r>
          </a:p>
          <a:p>
            <a:pPr algn="just"/>
            <a:endParaRPr lang="en-US" dirty="0">
              <a:solidFill>
                <a:srgbClr val="FF0000"/>
              </a:solidFill>
              <a:latin typeface="Cambria" panose="02040503050406030204" pitchFamily="18" charset="0"/>
              <a:ea typeface="Cambria" panose="02040503050406030204" pitchFamily="18" charset="0"/>
            </a:endParaRPr>
          </a:p>
          <a:p>
            <a:pPr algn="just">
              <a:buFont typeface="Wingdings" panose="05000000000000000000" pitchFamily="2" charset="2"/>
              <a:buChar char="v"/>
            </a:pPr>
            <a:r>
              <a:rPr lang="en-US" dirty="0">
                <a:latin typeface="Cambria" panose="02040503050406030204" pitchFamily="18" charset="0"/>
                <a:ea typeface="Cambria" panose="02040503050406030204" pitchFamily="18" charset="0"/>
              </a:rPr>
              <a:t>The clinical course especially (in dogs)</a:t>
            </a:r>
          </a:p>
          <a:p>
            <a:pPr algn="just"/>
            <a:r>
              <a:rPr lang="en-US" b="1" dirty="0">
                <a:latin typeface="Cambria" panose="02040503050406030204" pitchFamily="18" charset="0"/>
                <a:ea typeface="Cambria" panose="02040503050406030204" pitchFamily="18" charset="0"/>
              </a:rPr>
              <a:t>Can be divided into 2 phases: </a:t>
            </a:r>
            <a:endParaRPr lang="en-US" sz="2000" dirty="0">
              <a:latin typeface="Cambria" panose="02040503050406030204" pitchFamily="18" charset="0"/>
              <a:ea typeface="Cambria" panose="02040503050406030204" pitchFamily="18" charset="0"/>
            </a:endParaRPr>
          </a:p>
          <a:p>
            <a:pPr lvl="1" algn="just"/>
            <a:r>
              <a:rPr lang="en-US" sz="2000" dirty="0">
                <a:latin typeface="Cambria" panose="02040503050406030204" pitchFamily="18" charset="0"/>
                <a:ea typeface="Cambria" panose="02040503050406030204" pitchFamily="18" charset="0"/>
              </a:rPr>
              <a:t>The </a:t>
            </a:r>
            <a:r>
              <a:rPr lang="en-US" sz="2000" dirty="0" err="1">
                <a:latin typeface="Cambria" panose="02040503050406030204" pitchFamily="18" charset="0"/>
                <a:ea typeface="Cambria" panose="02040503050406030204" pitchFamily="18" charset="0"/>
              </a:rPr>
              <a:t>excitative</a:t>
            </a:r>
            <a:r>
              <a:rPr lang="en-US" sz="2000" dirty="0">
                <a:latin typeface="Cambria" panose="02040503050406030204" pitchFamily="18" charset="0"/>
                <a:ea typeface="Cambria" panose="02040503050406030204" pitchFamily="18" charset="0"/>
              </a:rPr>
              <a:t> form </a:t>
            </a:r>
          </a:p>
          <a:p>
            <a:pPr lvl="1" algn="just"/>
            <a:r>
              <a:rPr lang="en-US" sz="2000" dirty="0">
                <a:latin typeface="Cambria" panose="02040503050406030204" pitchFamily="18" charset="0"/>
                <a:ea typeface="Cambria" panose="02040503050406030204" pitchFamily="18" charset="0"/>
              </a:rPr>
              <a:t>The paralytic form</a:t>
            </a:r>
          </a:p>
          <a:p>
            <a:pPr lvl="1" algn="just"/>
            <a:endParaRPr lang="en-US" sz="2000" dirty="0">
              <a:latin typeface="Cambria" panose="02040503050406030204" pitchFamily="18" charset="0"/>
              <a:ea typeface="Cambria" panose="02040503050406030204" pitchFamily="18" charset="0"/>
            </a:endParaRPr>
          </a:p>
          <a:p>
            <a:pPr marL="0" indent="0" algn="just">
              <a:buNone/>
            </a:pPr>
            <a:endParaRPr lang="en-US" dirty="0">
              <a:latin typeface="Cambria" panose="02040503050406030204" pitchFamily="18" charset="0"/>
              <a:ea typeface="Cambria" panose="02040503050406030204" pitchFamily="18" charset="0"/>
            </a:endParaRPr>
          </a:p>
        </p:txBody>
      </p:sp>
      <p:sp>
        <p:nvSpPr>
          <p:cNvPr id="7" name="Title 6">
            <a:extLst>
              <a:ext uri="{FF2B5EF4-FFF2-40B4-BE49-F238E27FC236}">
                <a16:creationId xmlns:a16="http://schemas.microsoft.com/office/drawing/2014/main" id="{3AE23239-CF9E-4C46-87C2-600BEA46ACB6}"/>
              </a:ext>
            </a:extLst>
          </p:cNvPr>
          <p:cNvSpPr>
            <a:spLocks noGrp="1"/>
          </p:cNvSpPr>
          <p:nvPr>
            <p:ph type="title"/>
          </p:nvPr>
        </p:nvSpPr>
        <p:spPr>
          <a:xfrm>
            <a:off x="3542270" y="332588"/>
            <a:ext cx="5272217" cy="957310"/>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Clinical sign: animals</a:t>
            </a:r>
            <a:endParaRPr lang="en-IN" sz="3600" dirty="0">
              <a:latin typeface="Cambria" panose="02040503050406030204" pitchFamily="18" charset="0"/>
              <a:ea typeface="Cambria" panose="02040503050406030204" pitchFamily="18" charset="0"/>
            </a:endParaRPr>
          </a:p>
        </p:txBody>
      </p:sp>
      <p:pic>
        <p:nvPicPr>
          <p:cNvPr id="8" name="Picture 2" descr="Bihar Veterinary College, Patna, Patna, Bihar, India, Group ID:- Contact  Address, Phone, EMail, Website, Courses Offered, Admission">
            <a:extLst>
              <a:ext uri="{FF2B5EF4-FFF2-40B4-BE49-F238E27FC236}">
                <a16:creationId xmlns:a16="http://schemas.microsoft.com/office/drawing/2014/main" id="{FA2BF86B-E75E-4D04-B552-D01F882A5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23746" y="225825"/>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har Animal Sciences University - Wikipedia">
            <a:extLst>
              <a:ext uri="{FF2B5EF4-FFF2-40B4-BE49-F238E27FC236}">
                <a16:creationId xmlns:a16="http://schemas.microsoft.com/office/drawing/2014/main" id="{CABFBF2C-B728-426B-833D-DF383B2C0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611" y="332588"/>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abies: The Ultimate Guide on The Mad Dog Disease – DawgieBowl">
            <a:extLst>
              <a:ext uri="{FF2B5EF4-FFF2-40B4-BE49-F238E27FC236}">
                <a16:creationId xmlns:a16="http://schemas.microsoft.com/office/drawing/2014/main" id="{4601A9A4-44EB-4B7C-B1FE-DE50DE79C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498" y="2265405"/>
            <a:ext cx="4588843" cy="3163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620" y="2251592"/>
            <a:ext cx="6591300" cy="4042116"/>
          </a:xfrm>
          <a:ln>
            <a:noFill/>
          </a:ln>
        </p:spPr>
        <p:style>
          <a:lnRef idx="2">
            <a:schemeClr val="dk1"/>
          </a:lnRef>
          <a:fillRef idx="1">
            <a:schemeClr val="lt1"/>
          </a:fillRef>
          <a:effectRef idx="0">
            <a:schemeClr val="dk1"/>
          </a:effectRef>
          <a:fontRef idx="minor">
            <a:schemeClr val="dk1"/>
          </a:fontRef>
        </p:style>
        <p:txBody>
          <a:bodyPr>
            <a:normAutofit fontScale="92500"/>
          </a:bodyPr>
          <a:lstStyle/>
          <a:p>
            <a:pPr marL="109728" indent="0" algn="just">
              <a:buNone/>
            </a:pPr>
            <a:r>
              <a:rPr lang="en-US" b="1" dirty="0">
                <a:solidFill>
                  <a:schemeClr val="bg1">
                    <a:lumMod val="95000"/>
                  </a:schemeClr>
                </a:solidFill>
                <a:latin typeface="Cambria" panose="02040503050406030204" pitchFamily="18" charset="0"/>
                <a:ea typeface="Cambria" panose="02040503050406030204" pitchFamily="18" charset="0"/>
              </a:rPr>
              <a:t>1. Furious form</a:t>
            </a:r>
            <a:r>
              <a:rPr lang="en-US" dirty="0">
                <a:solidFill>
                  <a:schemeClr val="bg1">
                    <a:lumMod val="95000"/>
                  </a:schemeClr>
                </a:solidFill>
                <a:latin typeface="Cambria" panose="02040503050406030204" pitchFamily="18" charset="0"/>
                <a:ea typeface="Cambria" panose="02040503050406030204" pitchFamily="18" charset="0"/>
              </a:rPr>
              <a:t> (changes in behavior &amp; stage of excitement)</a:t>
            </a:r>
          </a:p>
          <a:p>
            <a:pPr lvl="1" algn="just">
              <a:buFont typeface="Wingdings" panose="05000000000000000000" pitchFamily="2" charset="2"/>
              <a:buChar char="ü"/>
            </a:pPr>
            <a:endParaRPr lang="en-US" sz="2000" dirty="0">
              <a:solidFill>
                <a:schemeClr val="bg1">
                  <a:lumMod val="95000"/>
                </a:schemeClr>
              </a:solidFill>
              <a:latin typeface="Cambria" panose="02040503050406030204" pitchFamily="18" charset="0"/>
              <a:ea typeface="Cambria" panose="02040503050406030204" pitchFamily="18" charset="0"/>
            </a:endParaRP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Tendency to bite either inanimate/animate objects till death</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Travel to long distance</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Shows imaginary catching stance</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Unable to drink water: paralysis of pharyngeal &amp; laryngeal muscles</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Drooling of saliva </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Photophobia </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Changes in barking: paralysis of vocal chords</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Dropped jaw &amp; protrude</a:t>
            </a:r>
          </a:p>
          <a:p>
            <a:pPr lvl="2"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tongue will drop down of head </a:t>
            </a:r>
            <a:endParaRPr lang="en-IN" sz="1900" dirty="0">
              <a:solidFill>
                <a:schemeClr val="bg1">
                  <a:lumMod val="95000"/>
                </a:schemeClr>
              </a:solidFill>
              <a:latin typeface="Cambria" panose="02040503050406030204" pitchFamily="18" charset="0"/>
              <a:ea typeface="Cambria" panose="02040503050406030204" pitchFamily="18" charset="0"/>
            </a:endParaRPr>
          </a:p>
        </p:txBody>
      </p:sp>
      <p:sp>
        <p:nvSpPr>
          <p:cNvPr id="2" name="AutoShape 2" descr="Rabies alert for animal owners | News24"/>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itle 6">
            <a:extLst>
              <a:ext uri="{FF2B5EF4-FFF2-40B4-BE49-F238E27FC236}">
                <a16:creationId xmlns:a16="http://schemas.microsoft.com/office/drawing/2014/main" id="{44476B83-8718-4A68-AEEE-56183CCA96FC}"/>
              </a:ext>
            </a:extLst>
          </p:cNvPr>
          <p:cNvSpPr>
            <a:spLocks noGrp="1"/>
          </p:cNvSpPr>
          <p:nvPr>
            <p:ph type="title"/>
          </p:nvPr>
        </p:nvSpPr>
        <p:spPr>
          <a:xfrm>
            <a:off x="3542270" y="502508"/>
            <a:ext cx="5272217" cy="787390"/>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Clinical signs: animals</a:t>
            </a:r>
            <a:endParaRPr lang="en-IN" sz="3600" dirty="0">
              <a:latin typeface="Cambria" panose="02040503050406030204" pitchFamily="18" charset="0"/>
              <a:ea typeface="Cambria" panose="02040503050406030204" pitchFamily="18" charset="0"/>
            </a:endParaRPr>
          </a:p>
        </p:txBody>
      </p:sp>
      <p:pic>
        <p:nvPicPr>
          <p:cNvPr id="11" name="Picture 2" descr="Bihar Veterinary College, Patna, Patna, Bihar, India, Group ID:- Contact  Address, Phone, EMail, Website, Courses Offered, Admission">
            <a:extLst>
              <a:ext uri="{FF2B5EF4-FFF2-40B4-BE49-F238E27FC236}">
                <a16:creationId xmlns:a16="http://schemas.microsoft.com/office/drawing/2014/main" id="{2BBBB1D3-BB1F-4FC4-90CB-D07A915D4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345046" y="475729"/>
            <a:ext cx="1334529" cy="115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ihar Animal Sciences University - Wikipedia">
            <a:extLst>
              <a:ext uri="{FF2B5EF4-FFF2-40B4-BE49-F238E27FC236}">
                <a16:creationId xmlns:a16="http://schemas.microsoft.com/office/drawing/2014/main" id="{4D0318D2-9F13-4FD9-BC3D-B89E0C881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6611" y="563542"/>
            <a:ext cx="1334529" cy="107021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9E521F7-6339-434E-AF6F-FDC5CE523EFF}"/>
              </a:ext>
            </a:extLst>
          </p:cNvPr>
          <p:cNvSpPr txBox="1">
            <a:spLocks/>
          </p:cNvSpPr>
          <p:nvPr/>
        </p:nvSpPr>
        <p:spPr>
          <a:xfrm>
            <a:off x="7186155" y="4629664"/>
            <a:ext cx="4679245" cy="1664044"/>
          </a:xfrm>
          <a:prstGeom prst="rect">
            <a:avLst/>
          </a:prstGeom>
          <a:ln>
            <a:noFill/>
          </a:ln>
        </p:spPr>
        <p:style>
          <a:lnRef idx="2">
            <a:schemeClr val="dk1"/>
          </a:lnRef>
          <a:fillRef idx="1">
            <a:schemeClr val="lt1"/>
          </a:fillRef>
          <a:effectRef idx="0">
            <a:schemeClr val="dk1"/>
          </a:effectRef>
          <a:fontRef idx="minor">
            <a:schemeClr val="dk1"/>
          </a:fontRef>
        </p:style>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109728" indent="0" algn="just">
              <a:buFont typeface="Calibri" panose="020F0502020204030204" pitchFamily="34" charset="0"/>
              <a:buNone/>
            </a:pPr>
            <a:r>
              <a:rPr lang="en-US" sz="1900" b="1" dirty="0">
                <a:solidFill>
                  <a:srgbClr val="C00000"/>
                </a:solidFill>
                <a:latin typeface="Cambria" panose="02040503050406030204" pitchFamily="18" charset="0"/>
                <a:ea typeface="Cambria" panose="02040503050406030204" pitchFamily="18" charset="0"/>
              </a:rPr>
              <a:t>  </a:t>
            </a:r>
            <a:r>
              <a:rPr lang="en-US" sz="1900" b="1" dirty="0">
                <a:solidFill>
                  <a:schemeClr val="bg1">
                    <a:lumMod val="95000"/>
                  </a:schemeClr>
                </a:solidFill>
                <a:latin typeface="Cambria" panose="02040503050406030204" pitchFamily="18" charset="0"/>
                <a:ea typeface="Cambria" panose="02040503050406030204" pitchFamily="18" charset="0"/>
              </a:rPr>
              <a:t>Dump form or paralytic form: </a:t>
            </a:r>
          </a:p>
          <a:p>
            <a:pPr lvl="1"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Isolated themselves in dark places</a:t>
            </a:r>
          </a:p>
          <a:p>
            <a:pPr lvl="1"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Paralysis: lower jaw (dropped jaw ), tongue, larynx &amp; hindquarters</a:t>
            </a:r>
          </a:p>
          <a:p>
            <a:pPr lvl="1" algn="just">
              <a:buFont typeface="Wingdings" panose="05000000000000000000" pitchFamily="2" charset="2"/>
              <a:buChar char="§"/>
            </a:pPr>
            <a:r>
              <a:rPr lang="en-US" sz="1900" dirty="0">
                <a:solidFill>
                  <a:schemeClr val="bg1">
                    <a:lumMod val="95000"/>
                  </a:schemeClr>
                </a:solidFill>
                <a:latin typeface="Cambria" panose="02040503050406030204" pitchFamily="18" charset="0"/>
                <a:ea typeface="Cambria" panose="02040503050406030204" pitchFamily="18" charset="0"/>
              </a:rPr>
              <a:t>Not capable to bite</a:t>
            </a:r>
            <a:endParaRPr lang="en-IN" sz="1900" dirty="0">
              <a:solidFill>
                <a:schemeClr val="bg1">
                  <a:lumMod val="95000"/>
                </a:schemeClr>
              </a:solidFill>
              <a:latin typeface="Cambria" panose="02040503050406030204" pitchFamily="18" charset="0"/>
              <a:ea typeface="Cambria" panose="02040503050406030204" pitchFamily="18" charset="0"/>
            </a:endParaRPr>
          </a:p>
          <a:p>
            <a:pPr marL="452628" indent="-342900" algn="just">
              <a:buFont typeface="Wingdings" panose="05000000000000000000" pitchFamily="2" charset="2"/>
              <a:buChar char="§"/>
            </a:pPr>
            <a:endParaRPr lang="en-US" sz="2400" b="1" dirty="0">
              <a:latin typeface="Cambria" panose="02040503050406030204" pitchFamily="18" charset="0"/>
              <a:ea typeface="Cambria" panose="02040503050406030204" pitchFamily="18" charset="0"/>
            </a:endParaRPr>
          </a:p>
          <a:p>
            <a:pPr marL="109728" indent="0" algn="just">
              <a:buFont typeface="Calibri" panose="020F0502020204030204" pitchFamily="34" charset="0"/>
              <a:buNone/>
            </a:pPr>
            <a:endParaRPr lang="en-US" sz="2400" b="1" dirty="0">
              <a:latin typeface="Cambria" panose="02040503050406030204" pitchFamily="18" charset="0"/>
              <a:ea typeface="Cambria" panose="02040503050406030204" pitchFamily="18" charset="0"/>
            </a:endParaRPr>
          </a:p>
          <a:p>
            <a:pPr marL="109728" indent="0" algn="just">
              <a:buFont typeface="Calibri" panose="020F0502020204030204" pitchFamily="34" charset="0"/>
              <a:buNone/>
            </a:pPr>
            <a:endParaRPr lang="en-IN" sz="2200" dirty="0">
              <a:latin typeface="Cambria" panose="02040503050406030204" pitchFamily="18" charset="0"/>
              <a:ea typeface="Cambria" panose="02040503050406030204" pitchFamily="18" charset="0"/>
            </a:endParaRPr>
          </a:p>
          <a:p>
            <a:pPr marL="411480" lvl="1" indent="0" algn="just">
              <a:buFont typeface="Calibri" pitchFamily="34" charset="0"/>
              <a:buNone/>
            </a:pPr>
            <a:endParaRPr lang="en-IN" sz="2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642100B-B0CD-4FF4-9181-45C3E7AD2672}"/>
              </a:ext>
            </a:extLst>
          </p:cNvPr>
          <p:cNvSpPr txBox="1"/>
          <p:nvPr/>
        </p:nvSpPr>
        <p:spPr>
          <a:xfrm>
            <a:off x="5430794" y="1289898"/>
            <a:ext cx="1153298" cy="461665"/>
          </a:xfrm>
          <a:prstGeom prst="rect">
            <a:avLst/>
          </a:prstGeom>
          <a:noFill/>
        </p:spPr>
        <p:txBody>
          <a:bodyPr wrap="square">
            <a:spAutoFit/>
          </a:bodyPr>
          <a:lstStyle/>
          <a:p>
            <a:r>
              <a:rPr lang="en-US" sz="2400" dirty="0">
                <a:solidFill>
                  <a:srgbClr val="7030A0"/>
                </a:solidFill>
                <a:latin typeface="Cambria" panose="02040503050406030204" pitchFamily="18" charset="0"/>
                <a:ea typeface="Cambria" panose="02040503050406030204" pitchFamily="18" charset="0"/>
              </a:rPr>
              <a:t>In dogs</a:t>
            </a:r>
            <a:endParaRPr lang="en-IN" sz="2400" dirty="0">
              <a:solidFill>
                <a:srgbClr val="7030A0"/>
              </a:solidFill>
              <a:latin typeface="Cambria" panose="02040503050406030204" pitchFamily="18" charset="0"/>
              <a:ea typeface="Cambria" panose="02040503050406030204" pitchFamily="18" charset="0"/>
            </a:endParaRPr>
          </a:p>
        </p:txBody>
      </p:sp>
      <p:pic>
        <p:nvPicPr>
          <p:cNvPr id="16" name="Picture 2" descr="No bites = No rabies">
            <a:extLst>
              <a:ext uri="{FF2B5EF4-FFF2-40B4-BE49-F238E27FC236}">
                <a16:creationId xmlns:a16="http://schemas.microsoft.com/office/drawing/2014/main" id="{644C2788-0430-41AD-BBC2-550EED6EB0B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58122" y="1780977"/>
            <a:ext cx="3935310" cy="236973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FE313D91-923C-401F-AE5A-8ECA96BAC433}"/>
              </a:ext>
            </a:extLst>
          </p:cNvPr>
          <p:cNvSpPr/>
          <p:nvPr/>
        </p:nvSpPr>
        <p:spPr>
          <a:xfrm rot="16200000" flipV="1">
            <a:off x="7078362" y="2738014"/>
            <a:ext cx="463789" cy="78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Down 17">
            <a:extLst>
              <a:ext uri="{FF2B5EF4-FFF2-40B4-BE49-F238E27FC236}">
                <a16:creationId xmlns:a16="http://schemas.microsoft.com/office/drawing/2014/main" id="{39476634-DFD9-44BC-8FF0-9ED4D2A08EE3}"/>
              </a:ext>
            </a:extLst>
          </p:cNvPr>
          <p:cNvSpPr/>
          <p:nvPr/>
        </p:nvSpPr>
        <p:spPr>
          <a:xfrm rot="10800000" flipV="1">
            <a:off x="9191367" y="3854395"/>
            <a:ext cx="463789" cy="78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extLst>
              <a:ext uri="{FF2B5EF4-FFF2-40B4-BE49-F238E27FC236}">
                <a16:creationId xmlns:a16="http://schemas.microsoft.com/office/drawing/2014/main" id="{0191FC01-A698-47D4-923D-EE95A5C77E4B}"/>
              </a:ext>
            </a:extLst>
          </p:cNvPr>
          <p:cNvSpPr txBox="1"/>
          <p:nvPr/>
        </p:nvSpPr>
        <p:spPr>
          <a:xfrm>
            <a:off x="1443166" y="6488668"/>
            <a:ext cx="45642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1" algn="just"/>
            <a:r>
              <a:rPr lang="en-US" sz="1800" dirty="0">
                <a:solidFill>
                  <a:srgbClr val="00B0F0"/>
                </a:solidFill>
                <a:latin typeface="Cambria" panose="02040503050406030204" pitchFamily="18" charset="0"/>
                <a:ea typeface="Cambria" panose="02040503050406030204" pitchFamily="18" charset="0"/>
              </a:rPr>
              <a:t>In cats: furious form is more common</a:t>
            </a:r>
          </a:p>
        </p:txBody>
      </p:sp>
      <p:sp>
        <p:nvSpPr>
          <p:cNvPr id="14" name="TextBox 13">
            <a:extLst>
              <a:ext uri="{FF2B5EF4-FFF2-40B4-BE49-F238E27FC236}">
                <a16:creationId xmlns:a16="http://schemas.microsoft.com/office/drawing/2014/main" id="{4E3CC19A-415E-4602-B5FF-8E09234CE5DB}"/>
              </a:ext>
            </a:extLst>
          </p:cNvPr>
          <p:cNvSpPr txBox="1"/>
          <p:nvPr/>
        </p:nvSpPr>
        <p:spPr>
          <a:xfrm>
            <a:off x="6184559" y="6488668"/>
            <a:ext cx="5680841" cy="369332"/>
          </a:xfrm>
          <a:prstGeom prst="rect">
            <a:avLst/>
          </a:prstGeom>
          <a:noFill/>
        </p:spPr>
        <p:txBody>
          <a:bodyPr wrap="square">
            <a:spAutoFit/>
          </a:bodyPr>
          <a:lstStyle/>
          <a:p>
            <a:r>
              <a:rPr lang="en-US" dirty="0"/>
              <a:t>(Source: Text book </a:t>
            </a:r>
            <a:r>
              <a:rPr lang="en-US" dirty="0" err="1"/>
              <a:t>ofElements</a:t>
            </a:r>
            <a:r>
              <a:rPr lang="en-US" dirty="0"/>
              <a:t> of Veterinary Public Health)</a:t>
            </a:r>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3"/>
                                        </p:tgtEl>
                                        <p:attrNameLst>
                                          <p:attrName>fillcolor</p:attrName>
                                        </p:attrNameLst>
                                      </p:cBhvr>
                                      <p:to>
                                        <a:schemeClr val="accent2"/>
                                      </p:to>
                                    </p:animClr>
                                    <p:set>
                                      <p:cBhvr>
                                        <p:cTn id="13" dur="2000" fill="hold"/>
                                        <p:tgtEl>
                                          <p:spTgt spid="13"/>
                                        </p:tgtEl>
                                        <p:attrNameLst>
                                          <p:attrName>fill.type</p:attrName>
                                        </p:attrNameLst>
                                      </p:cBhvr>
                                      <p:to>
                                        <p:strVal val="solid"/>
                                      </p:to>
                                    </p:set>
                                    <p:set>
                                      <p:cBhvr>
                                        <p:cTn id="14"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7317" y="1824134"/>
            <a:ext cx="4572000" cy="432220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109728" indent="0" algn="just">
              <a:buNone/>
            </a:pPr>
            <a:r>
              <a:rPr lang="en-US" b="1" dirty="0">
                <a:solidFill>
                  <a:srgbClr val="C00000"/>
                </a:solidFill>
                <a:latin typeface="Cambria" panose="02040503050406030204" pitchFamily="18" charset="0"/>
                <a:ea typeface="Cambria" panose="02040503050406030204" pitchFamily="18" charset="0"/>
              </a:rPr>
              <a:t>Furious form is more common: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Violently attack other animals or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Attack to inanimate objects,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loud bellowing,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Incoordination of gait,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Excessive salivation,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Behavioral changes,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Muzzle tremor,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Aggression,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Sexual excitement, </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Hyper excitability &amp;</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Pharyngeal paralysis</a:t>
            </a:r>
            <a:endParaRPr lang="en-IN" sz="2000" dirty="0">
              <a:latin typeface="Cambria" panose="02040503050406030204" pitchFamily="18" charset="0"/>
              <a:ea typeface="Cambria" panose="02040503050406030204" pitchFamily="18" charset="0"/>
            </a:endParaRPr>
          </a:p>
          <a:p>
            <a:pPr marL="411480" lvl="1" indent="0" algn="just">
              <a:buNone/>
            </a:pPr>
            <a:endParaRPr lang="en-IN" sz="2200" dirty="0">
              <a:latin typeface="Cambria" panose="02040503050406030204" pitchFamily="18" charset="0"/>
              <a:ea typeface="Cambria" panose="02040503050406030204" pitchFamily="18" charset="0"/>
            </a:endParaRPr>
          </a:p>
        </p:txBody>
      </p:sp>
      <p:sp>
        <p:nvSpPr>
          <p:cNvPr id="2" name="Rectangle 1"/>
          <p:cNvSpPr/>
          <p:nvPr/>
        </p:nvSpPr>
        <p:spPr>
          <a:xfrm>
            <a:off x="6178378" y="1824134"/>
            <a:ext cx="4976305" cy="19807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000" b="1" dirty="0">
                <a:solidFill>
                  <a:srgbClr val="C00000"/>
                </a:solidFill>
                <a:latin typeface="Cambria" panose="02040503050406030204" pitchFamily="18" charset="0"/>
                <a:ea typeface="Cambria" panose="02040503050406030204" pitchFamily="18" charset="0"/>
              </a:rPr>
              <a:t>Paralytic form: </a:t>
            </a:r>
          </a:p>
          <a:p>
            <a:pPr marL="342900"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Knuckling of hind fetlock, </a:t>
            </a:r>
          </a:p>
          <a:p>
            <a:pPr marL="342900"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Sagging &amp; swaying of hind quarter while walking</a:t>
            </a:r>
          </a:p>
          <a:p>
            <a:pPr marL="342900"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Deviation of tail to one side, </a:t>
            </a:r>
          </a:p>
          <a:p>
            <a:pPr marL="342900"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Drooling of saliva &amp; yawing movement</a:t>
            </a:r>
            <a:endParaRPr lang="en-IN" sz="2000" dirty="0">
              <a:latin typeface="Cambria" panose="02040503050406030204" pitchFamily="18" charset="0"/>
              <a:ea typeface="Cambria" panose="02040503050406030204" pitchFamily="18" charset="0"/>
            </a:endParaRPr>
          </a:p>
        </p:txBody>
      </p:sp>
      <p:pic>
        <p:nvPicPr>
          <p:cNvPr id="4100" name="Picture 4" descr="Rabies | Dairy Knowledge Por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379" y="4167501"/>
            <a:ext cx="4976304"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6">
            <a:extLst>
              <a:ext uri="{FF2B5EF4-FFF2-40B4-BE49-F238E27FC236}">
                <a16:creationId xmlns:a16="http://schemas.microsoft.com/office/drawing/2014/main" id="{8388AEBF-4DF3-44E0-AC45-FE0931080665}"/>
              </a:ext>
            </a:extLst>
          </p:cNvPr>
          <p:cNvSpPr>
            <a:spLocks noGrp="1"/>
          </p:cNvSpPr>
          <p:nvPr>
            <p:ph type="title"/>
          </p:nvPr>
        </p:nvSpPr>
        <p:spPr>
          <a:xfrm>
            <a:off x="3542270" y="502508"/>
            <a:ext cx="5272217" cy="787390"/>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Clinical signs: animals</a:t>
            </a:r>
            <a:endParaRPr lang="en-IN" sz="3600" dirty="0">
              <a:latin typeface="Cambria" panose="02040503050406030204" pitchFamily="18" charset="0"/>
              <a:ea typeface="Cambria" panose="02040503050406030204" pitchFamily="18" charset="0"/>
            </a:endParaRPr>
          </a:p>
        </p:txBody>
      </p:sp>
      <p:pic>
        <p:nvPicPr>
          <p:cNvPr id="9" name="Picture 2" descr="Bihar Veterinary College, Patna, Patna, Bihar, India, Group ID:- Contact  Address, Phone, EMail, Website, Courses Offered, Admission">
            <a:extLst>
              <a:ext uri="{FF2B5EF4-FFF2-40B4-BE49-F238E27FC236}">
                <a16:creationId xmlns:a16="http://schemas.microsoft.com/office/drawing/2014/main" id="{6BC972EF-60D2-44A9-AE9A-A359276C9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323746" y="475729"/>
            <a:ext cx="1334529" cy="115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ihar Animal Sciences University - Wikipedia">
            <a:extLst>
              <a:ext uri="{FF2B5EF4-FFF2-40B4-BE49-F238E27FC236}">
                <a16:creationId xmlns:a16="http://schemas.microsoft.com/office/drawing/2014/main" id="{2CC680CE-C7D5-40EC-ADEB-964EB5E47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6611" y="563542"/>
            <a:ext cx="1334529" cy="10702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4BDC442-BB9F-41F2-88FA-F0762F5A5B50}"/>
              </a:ext>
            </a:extLst>
          </p:cNvPr>
          <p:cNvSpPr txBox="1"/>
          <p:nvPr/>
        </p:nvSpPr>
        <p:spPr>
          <a:xfrm>
            <a:off x="4926227" y="1289898"/>
            <a:ext cx="2162432" cy="461665"/>
          </a:xfrm>
          <a:prstGeom prst="rect">
            <a:avLst/>
          </a:prstGeom>
          <a:noFill/>
        </p:spPr>
        <p:txBody>
          <a:bodyPr wrap="square">
            <a:spAutoFit/>
          </a:bodyPr>
          <a:lstStyle/>
          <a:p>
            <a:pPr marL="109728" indent="0" algn="ctr">
              <a:buNone/>
            </a:pPr>
            <a:r>
              <a:rPr lang="en-US" sz="2400" b="1" dirty="0">
                <a:solidFill>
                  <a:srgbClr val="00B0F0"/>
                </a:solidFill>
                <a:latin typeface="Cambria" panose="02040503050406030204" pitchFamily="18" charset="0"/>
                <a:ea typeface="Cambria" panose="02040503050406030204" pitchFamily="18" charset="0"/>
              </a:rPr>
              <a:t>In cattle</a:t>
            </a:r>
          </a:p>
        </p:txBody>
      </p:sp>
      <p:sp>
        <p:nvSpPr>
          <p:cNvPr id="11" name="TextBox 10">
            <a:extLst>
              <a:ext uri="{FF2B5EF4-FFF2-40B4-BE49-F238E27FC236}">
                <a16:creationId xmlns:a16="http://schemas.microsoft.com/office/drawing/2014/main" id="{893D144C-366F-472B-BF7F-E41C57248101}"/>
              </a:ext>
            </a:extLst>
          </p:cNvPr>
          <p:cNvSpPr txBox="1"/>
          <p:nvPr/>
        </p:nvSpPr>
        <p:spPr>
          <a:xfrm>
            <a:off x="6110603" y="6465004"/>
            <a:ext cx="5179438" cy="369332"/>
          </a:xfrm>
          <a:prstGeom prst="rect">
            <a:avLst/>
          </a:prstGeom>
          <a:noFill/>
        </p:spPr>
        <p:txBody>
          <a:bodyPr wrap="square">
            <a:spAutoFit/>
          </a:bodyPr>
          <a:lstStyle/>
          <a:p>
            <a:r>
              <a:rPr lang="en-US" dirty="0"/>
              <a:t>(Source: Elements of Veterinary Public Health)</a:t>
            </a:r>
            <a:endParaRPr lang="en-IN" dirty="0"/>
          </a:p>
        </p:txBody>
      </p:sp>
    </p:spTree>
    <p:extLst>
      <p:ext uri="{BB962C8B-B14F-4D97-AF65-F5344CB8AC3E}">
        <p14:creationId xmlns:p14="http://schemas.microsoft.com/office/powerpoint/2010/main" val="244910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7030A0"/>
                                      </p:to>
                                    </p:animClr>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7030A0"/>
                                      </p:to>
                                    </p:animClr>
                                  </p:childTnLst>
                                </p:cTn>
                              </p:par>
                              <p:par>
                                <p:cTn id="9" presetID="3" presetClass="emph" presetSubtype="2" fill="hold" nodeType="withEffect">
                                  <p:stCondLst>
                                    <p:cond delay="0"/>
                                  </p:stCondLst>
                                  <p:childTnLst>
                                    <p:animClr clrSpc="rgb" dir="cw">
                                      <p:cBhvr override="childStyle">
                                        <p:cTn id="10" dur="2000" fill="hold"/>
                                        <p:tgtEl>
                                          <p:spTgt spid="3">
                                            <p:txEl>
                                              <p:pRg st="3" end="3"/>
                                            </p:txEl>
                                          </p:spTgt>
                                        </p:tgtEl>
                                        <p:attrNameLst>
                                          <p:attrName>style.color</p:attrName>
                                        </p:attrNameLst>
                                      </p:cBhvr>
                                      <p:to>
                                        <a:srgbClr val="7030A0"/>
                                      </p:to>
                                    </p:animClr>
                                  </p:childTnLst>
                                </p:cTn>
                              </p:par>
                              <p:par>
                                <p:cTn id="11" presetID="3" presetClass="emph" presetSubtype="2" fill="hold" nodeType="withEffect">
                                  <p:stCondLst>
                                    <p:cond delay="0"/>
                                  </p:stCondLst>
                                  <p:childTnLst>
                                    <p:animClr clrSpc="rgb" dir="cw">
                                      <p:cBhvr override="childStyle">
                                        <p:cTn id="12" dur="2000" fill="hold"/>
                                        <p:tgtEl>
                                          <p:spTgt spid="3">
                                            <p:txEl>
                                              <p:pRg st="4" end="4"/>
                                            </p:txEl>
                                          </p:spTgt>
                                        </p:tgtEl>
                                        <p:attrNameLst>
                                          <p:attrName>style.color</p:attrName>
                                        </p:attrNameLst>
                                      </p:cBhvr>
                                      <p:to>
                                        <a:srgbClr val="7030A0"/>
                                      </p:to>
                                    </p:animClr>
                                  </p:childTnLst>
                                </p:cTn>
                              </p:par>
                              <p:par>
                                <p:cTn id="13" presetID="3" presetClass="emph" presetSubtype="2" fill="hold" nodeType="withEffect">
                                  <p:stCondLst>
                                    <p:cond delay="0"/>
                                  </p:stCondLst>
                                  <p:childTnLst>
                                    <p:animClr clrSpc="rgb" dir="cw">
                                      <p:cBhvr override="childStyle">
                                        <p:cTn id="14" dur="2000" fill="hold"/>
                                        <p:tgtEl>
                                          <p:spTgt spid="3">
                                            <p:txEl>
                                              <p:pRg st="5" end="5"/>
                                            </p:txEl>
                                          </p:spTgt>
                                        </p:tgtEl>
                                        <p:attrNameLst>
                                          <p:attrName>style.color</p:attrName>
                                        </p:attrNameLst>
                                      </p:cBhvr>
                                      <p:to>
                                        <a:srgbClr val="7030A0"/>
                                      </p:to>
                                    </p:animClr>
                                  </p:childTnLst>
                                </p:cTn>
                              </p:par>
                              <p:par>
                                <p:cTn id="15" presetID="3" presetClass="emph" presetSubtype="2" fill="hold" nodeType="withEffect">
                                  <p:stCondLst>
                                    <p:cond delay="0"/>
                                  </p:stCondLst>
                                  <p:childTnLst>
                                    <p:animClr clrSpc="rgb" dir="cw">
                                      <p:cBhvr override="childStyle">
                                        <p:cTn id="16" dur="2000" fill="hold"/>
                                        <p:tgtEl>
                                          <p:spTgt spid="3">
                                            <p:txEl>
                                              <p:pRg st="6" end="6"/>
                                            </p:txEl>
                                          </p:spTgt>
                                        </p:tgtEl>
                                        <p:attrNameLst>
                                          <p:attrName>style.color</p:attrName>
                                        </p:attrNameLst>
                                      </p:cBhvr>
                                      <p:to>
                                        <a:srgbClr val="7030A0"/>
                                      </p:to>
                                    </p:animClr>
                                  </p:childTnLst>
                                </p:cTn>
                              </p:par>
                              <p:par>
                                <p:cTn id="17" presetID="3" presetClass="emph" presetSubtype="2" fill="hold" nodeType="withEffect">
                                  <p:stCondLst>
                                    <p:cond delay="0"/>
                                  </p:stCondLst>
                                  <p:childTnLst>
                                    <p:animClr clrSpc="rgb" dir="cw">
                                      <p:cBhvr override="childStyle">
                                        <p:cTn id="18" dur="2000" fill="hold"/>
                                        <p:tgtEl>
                                          <p:spTgt spid="3">
                                            <p:txEl>
                                              <p:pRg st="7" end="7"/>
                                            </p:txEl>
                                          </p:spTgt>
                                        </p:tgtEl>
                                        <p:attrNameLst>
                                          <p:attrName>style.color</p:attrName>
                                        </p:attrNameLst>
                                      </p:cBhvr>
                                      <p:to>
                                        <a:srgbClr val="7030A0"/>
                                      </p:to>
                                    </p:animClr>
                                  </p:childTnLst>
                                </p:cTn>
                              </p:par>
                              <p:par>
                                <p:cTn id="19" presetID="3" presetClass="emph" presetSubtype="2" fill="hold" nodeType="withEffect">
                                  <p:stCondLst>
                                    <p:cond delay="0"/>
                                  </p:stCondLst>
                                  <p:childTnLst>
                                    <p:animClr clrSpc="rgb" dir="cw">
                                      <p:cBhvr override="childStyle">
                                        <p:cTn id="20" dur="2000" fill="hold"/>
                                        <p:tgtEl>
                                          <p:spTgt spid="3">
                                            <p:txEl>
                                              <p:pRg st="8" end="8"/>
                                            </p:txEl>
                                          </p:spTgt>
                                        </p:tgtEl>
                                        <p:attrNameLst>
                                          <p:attrName>style.color</p:attrName>
                                        </p:attrNameLst>
                                      </p:cBhvr>
                                      <p:to>
                                        <a:srgbClr val="7030A0"/>
                                      </p:to>
                                    </p:animClr>
                                  </p:childTnLst>
                                </p:cTn>
                              </p:par>
                              <p:par>
                                <p:cTn id="21" presetID="3" presetClass="emph" presetSubtype="2" fill="hold" nodeType="withEffect">
                                  <p:stCondLst>
                                    <p:cond delay="0"/>
                                  </p:stCondLst>
                                  <p:childTnLst>
                                    <p:animClr clrSpc="rgb" dir="cw">
                                      <p:cBhvr override="childStyle">
                                        <p:cTn id="22" dur="2000" fill="hold"/>
                                        <p:tgtEl>
                                          <p:spTgt spid="3">
                                            <p:txEl>
                                              <p:pRg st="9" end="9"/>
                                            </p:txEl>
                                          </p:spTgt>
                                        </p:tgtEl>
                                        <p:attrNameLst>
                                          <p:attrName>style.color</p:attrName>
                                        </p:attrNameLst>
                                      </p:cBhvr>
                                      <p:to>
                                        <a:srgbClr val="7030A0"/>
                                      </p:to>
                                    </p:animClr>
                                  </p:childTnLst>
                                </p:cTn>
                              </p:par>
                              <p:par>
                                <p:cTn id="23" presetID="3" presetClass="emph" presetSubtype="2" fill="hold" nodeType="withEffect">
                                  <p:stCondLst>
                                    <p:cond delay="0"/>
                                  </p:stCondLst>
                                  <p:childTnLst>
                                    <p:animClr clrSpc="rgb" dir="cw">
                                      <p:cBhvr override="childStyle">
                                        <p:cTn id="24" dur="2000" fill="hold"/>
                                        <p:tgtEl>
                                          <p:spTgt spid="3">
                                            <p:txEl>
                                              <p:pRg st="10" end="10"/>
                                            </p:txEl>
                                          </p:spTgt>
                                        </p:tgtEl>
                                        <p:attrNameLst>
                                          <p:attrName>style.color</p:attrName>
                                        </p:attrNameLst>
                                      </p:cBhvr>
                                      <p:to>
                                        <a:srgbClr val="7030A0"/>
                                      </p:to>
                                    </p:animClr>
                                  </p:childTnLst>
                                </p:cTn>
                              </p:par>
                              <p:par>
                                <p:cTn id="25" presetID="3" presetClass="emph" presetSubtype="2" fill="hold" nodeType="withEffect">
                                  <p:stCondLst>
                                    <p:cond delay="0"/>
                                  </p:stCondLst>
                                  <p:childTnLst>
                                    <p:animClr clrSpc="rgb" dir="cw">
                                      <p:cBhvr override="childStyle">
                                        <p:cTn id="26" dur="2000" fill="hold"/>
                                        <p:tgtEl>
                                          <p:spTgt spid="3">
                                            <p:txEl>
                                              <p:pRg st="11" end="11"/>
                                            </p:txEl>
                                          </p:spTgt>
                                        </p:tgtEl>
                                        <p:attrNameLst>
                                          <p:attrName>style.color</p:attrName>
                                        </p:attrNameLst>
                                      </p:cBhvr>
                                      <p:to>
                                        <a:srgbClr val="7030A0"/>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2">
                                            <p:txEl>
                                              <p:pRg st="1" end="1"/>
                                            </p:txEl>
                                          </p:spTgt>
                                        </p:tgtEl>
                                        <p:attrNameLst>
                                          <p:attrName>style.color</p:attrName>
                                        </p:attrNameLst>
                                      </p:cBhvr>
                                      <p:to>
                                        <a:srgbClr val="0070C0"/>
                                      </p:to>
                                    </p:animClr>
                                  </p:childTnLst>
                                </p:cTn>
                              </p:par>
                              <p:par>
                                <p:cTn id="31" presetID="3" presetClass="emph" presetSubtype="2" fill="hold" nodeType="withEffect">
                                  <p:stCondLst>
                                    <p:cond delay="0"/>
                                  </p:stCondLst>
                                  <p:childTnLst>
                                    <p:animClr clrSpc="rgb" dir="cw">
                                      <p:cBhvr override="childStyle">
                                        <p:cTn id="32" dur="2000" fill="hold"/>
                                        <p:tgtEl>
                                          <p:spTgt spid="2">
                                            <p:txEl>
                                              <p:pRg st="2" end="2"/>
                                            </p:txEl>
                                          </p:spTgt>
                                        </p:tgtEl>
                                        <p:attrNameLst>
                                          <p:attrName>style.color</p:attrName>
                                        </p:attrNameLst>
                                      </p:cBhvr>
                                      <p:to>
                                        <a:srgbClr val="0070C0"/>
                                      </p:to>
                                    </p:animClr>
                                  </p:childTnLst>
                                </p:cTn>
                              </p:par>
                              <p:par>
                                <p:cTn id="33" presetID="3" presetClass="emph" presetSubtype="2" fill="hold" nodeType="withEffect">
                                  <p:stCondLst>
                                    <p:cond delay="0"/>
                                  </p:stCondLst>
                                  <p:childTnLst>
                                    <p:animClr clrSpc="rgb" dir="cw">
                                      <p:cBhvr override="childStyle">
                                        <p:cTn id="34" dur="2000" fill="hold"/>
                                        <p:tgtEl>
                                          <p:spTgt spid="2">
                                            <p:txEl>
                                              <p:pRg st="3" end="3"/>
                                            </p:txEl>
                                          </p:spTgt>
                                        </p:tgtEl>
                                        <p:attrNameLst>
                                          <p:attrName>style.color</p:attrName>
                                        </p:attrNameLst>
                                      </p:cBhvr>
                                      <p:to>
                                        <a:srgbClr val="0070C0"/>
                                      </p:to>
                                    </p:animClr>
                                  </p:childTnLst>
                                </p:cTn>
                              </p:par>
                              <p:par>
                                <p:cTn id="35" presetID="3" presetClass="emph" presetSubtype="2" fill="hold" nodeType="withEffect">
                                  <p:stCondLst>
                                    <p:cond delay="0"/>
                                  </p:stCondLst>
                                  <p:childTnLst>
                                    <p:animClr clrSpc="rgb" dir="cw">
                                      <p:cBhvr override="childStyle">
                                        <p:cTn id="36" dur="2000" fill="hold"/>
                                        <p:tgtEl>
                                          <p:spTgt spid="2">
                                            <p:txEl>
                                              <p:pRg st="4" end="4"/>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231" y="1799966"/>
            <a:ext cx="5910055" cy="4473147"/>
          </a:xfrm>
        </p:spPr>
        <p:style>
          <a:lnRef idx="2">
            <a:schemeClr val="dk1"/>
          </a:lnRef>
          <a:fillRef idx="1">
            <a:schemeClr val="lt1"/>
          </a:fillRef>
          <a:effectRef idx="0">
            <a:schemeClr val="dk1"/>
          </a:effectRef>
          <a:fontRef idx="minor">
            <a:schemeClr val="dk1"/>
          </a:fontRef>
        </p:style>
        <p:txBody>
          <a:bodyPr>
            <a:normAutofit/>
          </a:bodyPr>
          <a:lstStyle/>
          <a:p>
            <a:pPr algn="just"/>
            <a:r>
              <a:rPr lang="en-US" sz="1800" b="1" dirty="0">
                <a:solidFill>
                  <a:srgbClr val="C00000"/>
                </a:solidFill>
                <a:latin typeface="Cambria" panose="02040503050406030204" pitchFamily="18" charset="0"/>
                <a:ea typeface="Cambria" panose="02040503050406030204" pitchFamily="18" charset="0"/>
              </a:rPr>
              <a:t>In sheep</a:t>
            </a:r>
            <a:r>
              <a:rPr lang="en-US" sz="1800" dirty="0">
                <a:solidFill>
                  <a:srgbClr val="C00000"/>
                </a:solidFill>
                <a:latin typeface="Cambria" panose="02040503050406030204" pitchFamily="18" charset="0"/>
                <a:ea typeface="Cambria" panose="02040503050406030204" pitchFamily="18" charset="0"/>
              </a:rPr>
              <a:t>: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Hyperexcitability,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salivation,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vocalization,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recumbency,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vigorous wool plucking,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excessive bleating does not occur but continuous bleating is common &amp; starring of eyes &amp; twitching of lips</a:t>
            </a:r>
            <a:endParaRPr lang="en-IN" dirty="0">
              <a:latin typeface="Cambria" panose="02040503050406030204" pitchFamily="18" charset="0"/>
              <a:ea typeface="Cambria" panose="02040503050406030204" pitchFamily="18" charset="0"/>
            </a:endParaRPr>
          </a:p>
          <a:p>
            <a:pPr algn="just"/>
            <a:endParaRPr lang="en-US" b="1" dirty="0">
              <a:latin typeface="Cambria" panose="02040503050406030204" pitchFamily="18" charset="0"/>
              <a:ea typeface="Cambria" panose="02040503050406030204" pitchFamily="18" charset="0"/>
            </a:endParaRPr>
          </a:p>
          <a:p>
            <a:pPr marL="411480" lvl="1" indent="0" algn="just">
              <a:buNone/>
            </a:pPr>
            <a:endParaRPr lang="en-IN" sz="2000" dirty="0">
              <a:latin typeface="Cambria" panose="02040503050406030204" pitchFamily="18" charset="0"/>
              <a:ea typeface="Cambria" panose="02040503050406030204" pitchFamily="18" charset="0"/>
            </a:endParaRPr>
          </a:p>
        </p:txBody>
      </p:sp>
      <p:pic>
        <p:nvPicPr>
          <p:cNvPr id="1026" name="Picture 2" descr="RABIES – НИИПББ"/>
          <p:cNvPicPr>
            <a:picLocks noChangeAspect="1" noChangeArrowheads="1"/>
          </p:cNvPicPr>
          <p:nvPr/>
        </p:nvPicPr>
        <p:blipFill rotWithShape="1">
          <a:blip r:embed="rId3">
            <a:extLst>
              <a:ext uri="{28A0092B-C50C-407E-A947-70E740481C1C}">
                <a14:useLocalDpi xmlns:a14="http://schemas.microsoft.com/office/drawing/2010/main" val="0"/>
              </a:ext>
            </a:extLst>
          </a:blip>
          <a:srcRect l="-162" r="1577"/>
          <a:stretch/>
        </p:blipFill>
        <p:spPr bwMode="auto">
          <a:xfrm>
            <a:off x="181231" y="4740875"/>
            <a:ext cx="5767540" cy="153223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1CBC8898-3BCF-43F4-B721-F59A38C8725C}"/>
              </a:ext>
            </a:extLst>
          </p:cNvPr>
          <p:cNvSpPr>
            <a:spLocks noGrp="1"/>
          </p:cNvSpPr>
          <p:nvPr>
            <p:ph type="title"/>
          </p:nvPr>
        </p:nvSpPr>
        <p:spPr>
          <a:xfrm>
            <a:off x="3542270" y="502508"/>
            <a:ext cx="5272217" cy="787390"/>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Clinical signs: animals</a:t>
            </a:r>
            <a:endParaRPr lang="en-IN" sz="3600" dirty="0">
              <a:latin typeface="Cambria" panose="02040503050406030204" pitchFamily="18" charset="0"/>
              <a:ea typeface="Cambria" panose="02040503050406030204" pitchFamily="18" charset="0"/>
            </a:endParaRPr>
          </a:p>
        </p:txBody>
      </p:sp>
      <p:pic>
        <p:nvPicPr>
          <p:cNvPr id="8" name="Picture 2" descr="Bihar Veterinary College, Patna, Patna, Bihar, India, Group ID:- Contact  Address, Phone, EMail, Website, Courses Offered, Admission">
            <a:extLst>
              <a:ext uri="{FF2B5EF4-FFF2-40B4-BE49-F238E27FC236}">
                <a16:creationId xmlns:a16="http://schemas.microsoft.com/office/drawing/2014/main" id="{64D17E75-73A7-4809-8998-6D47F64BB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74" t="2324" r="22356" b="6432"/>
          <a:stretch/>
        </p:blipFill>
        <p:spPr bwMode="auto">
          <a:xfrm>
            <a:off x="323746" y="475729"/>
            <a:ext cx="1334529" cy="1158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har Animal Sciences University - Wikipedia">
            <a:extLst>
              <a:ext uri="{FF2B5EF4-FFF2-40B4-BE49-F238E27FC236}">
                <a16:creationId xmlns:a16="http://schemas.microsoft.com/office/drawing/2014/main" id="{5A59F333-6093-471B-BCB1-5837FC5A8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6611" y="563542"/>
            <a:ext cx="1334529" cy="10702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423760-F6FD-4922-9BE8-DC1E0577CA2F}"/>
              </a:ext>
            </a:extLst>
          </p:cNvPr>
          <p:cNvSpPr txBox="1"/>
          <p:nvPr/>
        </p:nvSpPr>
        <p:spPr>
          <a:xfrm>
            <a:off x="6110603" y="1799966"/>
            <a:ext cx="5599854" cy="1754326"/>
          </a:xfrm>
          <a:prstGeom prst="rect">
            <a:avLst/>
          </a:prstGeom>
          <a:noFill/>
        </p:spPr>
        <p:txBody>
          <a:bodyPr wrap="square">
            <a:spAutoFit/>
          </a:bodyPr>
          <a:lstStyle/>
          <a:p>
            <a:pPr algn="just"/>
            <a:r>
              <a:rPr lang="en-US" b="1" dirty="0">
                <a:solidFill>
                  <a:srgbClr val="C00000"/>
                </a:solidFill>
                <a:latin typeface="Cambria" panose="02040503050406030204" pitchFamily="18" charset="0"/>
                <a:ea typeface="Cambria" panose="02040503050406030204" pitchFamily="18" charset="0"/>
              </a:rPr>
              <a:t>In horse</a:t>
            </a:r>
            <a:r>
              <a:rPr lang="en-US" dirty="0">
                <a:solidFill>
                  <a:srgbClr val="C00000"/>
                </a:solidFill>
                <a:latin typeface="Cambria" panose="02040503050406030204" pitchFamily="18" charset="0"/>
                <a:ea typeface="Cambria" panose="02040503050406030204" pitchFamily="18" charset="0"/>
              </a:rPr>
              <a:t>: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Muscle tremors are frequent &amp; common,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Pharyngeal paralysis,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Ataxia &amp; lethargy,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Sudden onset of lameness in one limb followed by recumbency &amp; violent head tossing</a:t>
            </a:r>
            <a:endParaRPr lang="en-IN"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535103A-AC59-40C8-90B7-EA97A1B81315}"/>
              </a:ext>
            </a:extLst>
          </p:cNvPr>
          <p:cNvSpPr txBox="1"/>
          <p:nvPr/>
        </p:nvSpPr>
        <p:spPr>
          <a:xfrm>
            <a:off x="6262631" y="4270984"/>
            <a:ext cx="6096000" cy="1477328"/>
          </a:xfrm>
          <a:prstGeom prst="rect">
            <a:avLst/>
          </a:prstGeom>
          <a:noFill/>
        </p:spPr>
        <p:txBody>
          <a:bodyPr wrap="square">
            <a:spAutoFit/>
          </a:bodyPr>
          <a:lstStyle/>
          <a:p>
            <a:pPr algn="just"/>
            <a:r>
              <a:rPr lang="en-US" b="1" dirty="0">
                <a:solidFill>
                  <a:srgbClr val="C00000"/>
                </a:solidFill>
                <a:latin typeface="Cambria" panose="02040503050406030204" pitchFamily="18" charset="0"/>
                <a:ea typeface="Cambria" panose="02040503050406030204" pitchFamily="18" charset="0"/>
              </a:rPr>
              <a:t>In pigs: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Twitching of nose,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excessive salivation,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chronic convulsion, </a:t>
            </a:r>
          </a:p>
          <a:p>
            <a:pPr lvl="1" algn="just">
              <a:buFont typeface="Wingdings" panose="05000000000000000000" pitchFamily="2" charset="2"/>
              <a:buChar char="ü"/>
            </a:pPr>
            <a:r>
              <a:rPr lang="en-US" dirty="0">
                <a:latin typeface="Cambria" panose="02040503050406030204" pitchFamily="18" charset="0"/>
                <a:ea typeface="Cambria" panose="02040503050406030204" pitchFamily="18" charset="0"/>
              </a:rPr>
              <a:t>rapid chewing movement &amp; may walk </a:t>
            </a:r>
            <a:r>
              <a:rPr lang="en-US" dirty="0" err="1">
                <a:latin typeface="Cambria" panose="02040503050406030204" pitchFamily="18" charset="0"/>
                <a:ea typeface="Cambria" panose="02040503050406030204" pitchFamily="18" charset="0"/>
              </a:rPr>
              <a:t>backwar</a:t>
            </a:r>
            <a:endParaRPr lang="en-IN"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28349F8-399F-4ADA-935F-4124033DA704}"/>
              </a:ext>
            </a:extLst>
          </p:cNvPr>
          <p:cNvSpPr txBox="1"/>
          <p:nvPr/>
        </p:nvSpPr>
        <p:spPr>
          <a:xfrm>
            <a:off x="5379986" y="6465004"/>
            <a:ext cx="5910055" cy="369332"/>
          </a:xfrm>
          <a:prstGeom prst="rect">
            <a:avLst/>
          </a:prstGeom>
          <a:noFill/>
        </p:spPr>
        <p:txBody>
          <a:bodyPr wrap="square">
            <a:spAutoFit/>
          </a:bodyPr>
          <a:lstStyle/>
          <a:p>
            <a:r>
              <a:rPr lang="en-US" dirty="0"/>
              <a:t>(Source: text book of Elements of Veterinary Public Health)</a:t>
            </a:r>
            <a:endParaRPr lang="en-IN" dirty="0"/>
          </a:p>
        </p:txBody>
      </p:sp>
    </p:spTree>
    <p:extLst>
      <p:ext uri="{BB962C8B-B14F-4D97-AF65-F5344CB8AC3E}">
        <p14:creationId xmlns:p14="http://schemas.microsoft.com/office/powerpoint/2010/main" val="38964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DF] Development of a process of rabies virus production using BHK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5118" y="2434917"/>
            <a:ext cx="3428757" cy="36193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A12FE7B-C51E-40E5-B5DC-49D1711736F0}"/>
              </a:ext>
            </a:extLst>
          </p:cNvPr>
          <p:cNvSpPr>
            <a:spLocks noGrp="1"/>
          </p:cNvSpPr>
          <p:nvPr>
            <p:ph type="title"/>
          </p:nvPr>
        </p:nvSpPr>
        <p:spPr>
          <a:xfrm>
            <a:off x="3593431" y="461710"/>
            <a:ext cx="5272217" cy="787390"/>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Clinical signs: humans</a:t>
            </a:r>
            <a:endParaRPr lang="en-IN" sz="3600" dirty="0">
              <a:latin typeface="Cambria" panose="02040503050406030204" pitchFamily="18" charset="0"/>
              <a:ea typeface="Cambria" panose="02040503050406030204" pitchFamily="18" charset="0"/>
            </a:endParaRPr>
          </a:p>
        </p:txBody>
      </p:sp>
      <p:pic>
        <p:nvPicPr>
          <p:cNvPr id="8" name="Picture 2" descr="Bihar Veterinary College, Patna, Patna, Bihar, India, Group ID:- Contact  Address, Phone, EMail, Website, Courses Offered, Admission">
            <a:extLst>
              <a:ext uri="{FF2B5EF4-FFF2-40B4-BE49-F238E27FC236}">
                <a16:creationId xmlns:a16="http://schemas.microsoft.com/office/drawing/2014/main" id="{54AC9372-C976-42B5-8B39-2FEDB04E3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345046" y="466398"/>
            <a:ext cx="1334529" cy="1158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har Animal Sciences University - Wikipedia">
            <a:extLst>
              <a:ext uri="{FF2B5EF4-FFF2-40B4-BE49-F238E27FC236}">
                <a16:creationId xmlns:a16="http://schemas.microsoft.com/office/drawing/2014/main" id="{F2E8D024-9915-4A71-AD8E-A01674503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6611" y="563542"/>
            <a:ext cx="1334529" cy="10702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6F5618-8CDD-4EC0-A8B3-4602D4AD38FC}"/>
              </a:ext>
            </a:extLst>
          </p:cNvPr>
          <p:cNvSpPr txBox="1"/>
          <p:nvPr/>
        </p:nvSpPr>
        <p:spPr>
          <a:xfrm>
            <a:off x="2705980" y="1313593"/>
            <a:ext cx="6400800" cy="369332"/>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just"/>
            <a:r>
              <a:rPr lang="en-US" b="1" dirty="0">
                <a:solidFill>
                  <a:srgbClr val="7030A0"/>
                </a:solidFill>
                <a:latin typeface="Cambria" panose="02040503050406030204" pitchFamily="18" charset="0"/>
                <a:ea typeface="Cambria" panose="02040503050406030204" pitchFamily="18" charset="0"/>
              </a:rPr>
              <a:t>The incubation period: few months (usually 30 to 60 days)</a:t>
            </a:r>
          </a:p>
        </p:txBody>
      </p:sp>
      <p:sp>
        <p:nvSpPr>
          <p:cNvPr id="13" name="TextBox 12">
            <a:extLst>
              <a:ext uri="{FF2B5EF4-FFF2-40B4-BE49-F238E27FC236}">
                <a16:creationId xmlns:a16="http://schemas.microsoft.com/office/drawing/2014/main" id="{A3B3AAC6-3FC6-4D48-A946-3559EAE42279}"/>
              </a:ext>
            </a:extLst>
          </p:cNvPr>
          <p:cNvSpPr txBox="1"/>
          <p:nvPr/>
        </p:nvSpPr>
        <p:spPr>
          <a:xfrm>
            <a:off x="453888" y="3015668"/>
            <a:ext cx="4730622"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000" b="1" dirty="0">
                <a:solidFill>
                  <a:srgbClr val="00B0F0"/>
                </a:solidFill>
                <a:latin typeface="Cambria" panose="02040503050406030204" pitchFamily="18" charset="0"/>
                <a:ea typeface="Cambria" panose="02040503050406030204" pitchFamily="18" charset="0"/>
              </a:rPr>
              <a:t>Depending on </a:t>
            </a:r>
          </a:p>
          <a:p>
            <a:pPr algn="just"/>
            <a:r>
              <a:rPr lang="en-US" sz="2000" dirty="0">
                <a:latin typeface="Cambria" panose="02040503050406030204" pitchFamily="18" charset="0"/>
                <a:ea typeface="Cambria" panose="02040503050406030204" pitchFamily="18" charset="0"/>
              </a:rPr>
              <a:t>The distance of bite </a:t>
            </a:r>
          </a:p>
          <a:p>
            <a:pPr algn="just"/>
            <a:r>
              <a:rPr lang="en-US" sz="2000" dirty="0">
                <a:latin typeface="Cambria" panose="02040503050406030204" pitchFamily="18" charset="0"/>
                <a:ea typeface="Cambria" panose="02040503050406030204" pitchFamily="18" charset="0"/>
              </a:rPr>
              <a:t>Severity of bite, </a:t>
            </a:r>
          </a:p>
          <a:p>
            <a:pPr algn="just"/>
            <a:r>
              <a:rPr lang="en-US" sz="2000" dirty="0">
                <a:latin typeface="Cambria" panose="02040503050406030204" pitchFamily="18" charset="0"/>
                <a:ea typeface="Cambria" panose="02040503050406030204" pitchFamily="18" charset="0"/>
              </a:rPr>
              <a:t>Amount of virus inoculated </a:t>
            </a:r>
          </a:p>
          <a:p>
            <a:pPr algn="just"/>
            <a:r>
              <a:rPr lang="en-US" sz="2000" dirty="0">
                <a:latin typeface="Cambria" panose="02040503050406030204" pitchFamily="18" charset="0"/>
                <a:ea typeface="Cambria" panose="02040503050406030204" pitchFamily="18" charset="0"/>
              </a:rPr>
              <a:t>Aggressive status of the rabid animal </a:t>
            </a:r>
          </a:p>
        </p:txBody>
      </p:sp>
      <p:sp>
        <p:nvSpPr>
          <p:cNvPr id="16" name="Content Placeholder 2">
            <a:extLst>
              <a:ext uri="{FF2B5EF4-FFF2-40B4-BE49-F238E27FC236}">
                <a16:creationId xmlns:a16="http://schemas.microsoft.com/office/drawing/2014/main" id="{E5A955EB-3564-4DA7-8907-2441BF643D52}"/>
              </a:ext>
            </a:extLst>
          </p:cNvPr>
          <p:cNvSpPr>
            <a:spLocks noGrp="1"/>
          </p:cNvSpPr>
          <p:nvPr>
            <p:ph idx="1"/>
          </p:nvPr>
        </p:nvSpPr>
        <p:spPr>
          <a:xfrm>
            <a:off x="5274498" y="2332701"/>
            <a:ext cx="6690049" cy="3823811"/>
          </a:xfr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Infection reaches to CNS symptoms begin to show</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The infection is effectively untreatable &amp; usually fatal within days</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Death almost invariably results </a:t>
            </a:r>
            <a:r>
              <a:rPr lang="en-US" b="1" dirty="0">
                <a:solidFill>
                  <a:srgbClr val="FF0000"/>
                </a:solidFill>
                <a:latin typeface="Cambria" panose="02040503050406030204" pitchFamily="18" charset="0"/>
                <a:ea typeface="Cambria" panose="02040503050406030204" pitchFamily="18" charset="0"/>
              </a:rPr>
              <a:t>2-10 days </a:t>
            </a:r>
            <a:r>
              <a:rPr lang="en-US" dirty="0">
                <a:latin typeface="Cambria" panose="02040503050406030204" pitchFamily="18" charset="0"/>
                <a:ea typeface="Cambria" panose="02040503050406030204" pitchFamily="18" charset="0"/>
              </a:rPr>
              <a:t>after first symptoms</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Drinking cause extremely painful laryngeal spasm</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Patient refuses to drink (</a:t>
            </a:r>
            <a:r>
              <a:rPr lang="en-US" b="1" dirty="0">
                <a:solidFill>
                  <a:srgbClr val="C00000"/>
                </a:solidFill>
                <a:latin typeface="Cambria" panose="02040503050406030204" pitchFamily="18" charset="0"/>
                <a:ea typeface="Cambria" panose="02040503050406030204" pitchFamily="18" charset="0"/>
              </a:rPr>
              <a:t>hydrophobia-fear of water</a:t>
            </a:r>
            <a:r>
              <a:rPr lang="en-US" dirty="0">
                <a:latin typeface="Cambria" panose="02040503050406030204" pitchFamily="18" charset="0"/>
                <a:ea typeface="Cambria" panose="02040503050406030204" pitchFamily="18" charset="0"/>
              </a:rPr>
              <a:t>) </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Muscle spasm, laryngospasm &amp; extreme excitability are present</a:t>
            </a:r>
            <a:endParaRPr lang="en-IN" dirty="0">
              <a:latin typeface="Cambria" panose="02040503050406030204" pitchFamily="18" charset="0"/>
              <a:ea typeface="Cambria" panose="02040503050406030204" pitchFamily="18" charset="0"/>
            </a:endParaRPr>
          </a:p>
        </p:txBody>
      </p:sp>
      <p:pic>
        <p:nvPicPr>
          <p:cNvPr id="17" name="Picture 2" descr="Best Rabies GIFs | Gfycat">
            <a:extLst>
              <a:ext uri="{FF2B5EF4-FFF2-40B4-BE49-F238E27FC236}">
                <a16:creationId xmlns:a16="http://schemas.microsoft.com/office/drawing/2014/main" id="{CBA18F94-F5CA-487E-A0E0-1A8D2A8EB2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7453" y="2226439"/>
            <a:ext cx="4957055" cy="23227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ARE] Rabies in a human on Make a GIF">
            <a:extLst>
              <a:ext uri="{FF2B5EF4-FFF2-40B4-BE49-F238E27FC236}">
                <a16:creationId xmlns:a16="http://schemas.microsoft.com/office/drawing/2014/main" id="{AD7815B2-72BD-49DE-9941-22AB2B8614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7453" y="4445467"/>
            <a:ext cx="4957055" cy="1950823"/>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Down 18">
            <a:extLst>
              <a:ext uri="{FF2B5EF4-FFF2-40B4-BE49-F238E27FC236}">
                <a16:creationId xmlns:a16="http://schemas.microsoft.com/office/drawing/2014/main" id="{EE1FD764-6B8C-4B4B-A15E-5BCBE86CE947}"/>
              </a:ext>
            </a:extLst>
          </p:cNvPr>
          <p:cNvSpPr/>
          <p:nvPr/>
        </p:nvSpPr>
        <p:spPr>
          <a:xfrm rot="5400000">
            <a:off x="6374162" y="3457231"/>
            <a:ext cx="432519" cy="2811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Content Placeholder 2">
            <a:extLst>
              <a:ext uri="{FF2B5EF4-FFF2-40B4-BE49-F238E27FC236}">
                <a16:creationId xmlns:a16="http://schemas.microsoft.com/office/drawing/2014/main" id="{035F776A-8D06-4B32-AD9B-2895EC654AE3}"/>
              </a:ext>
            </a:extLst>
          </p:cNvPr>
          <p:cNvSpPr txBox="1">
            <a:spLocks/>
          </p:cNvSpPr>
          <p:nvPr/>
        </p:nvSpPr>
        <p:spPr>
          <a:xfrm>
            <a:off x="5229501" y="2262205"/>
            <a:ext cx="6780041" cy="4083341"/>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Convulsions occur</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Thick tenacious saliva </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Increased lacrimation, </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Frequent micturition </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 Increased perspiration</a:t>
            </a:r>
          </a:p>
          <a:p>
            <a:pPr algn="just">
              <a:buFont typeface="Wingdings" panose="05000000000000000000" pitchFamily="2" charset="2"/>
              <a:buChar char="ü"/>
            </a:pPr>
            <a:r>
              <a:rPr lang="en-US" dirty="0">
                <a:latin typeface="Cambria" panose="02040503050406030204" pitchFamily="18" charset="0"/>
                <a:ea typeface="Cambria" panose="02040503050406030204" pitchFamily="18" charset="0"/>
              </a:rPr>
              <a:t>The initial symptoms of rabies are often mild fever &amp; pain or paresthesia at the wound site</a:t>
            </a:r>
          </a:p>
          <a:p>
            <a:pPr algn="just">
              <a:buFont typeface="Wingdings" panose="05000000000000000000" pitchFamily="2" charset="2"/>
              <a:buChar char="ü"/>
            </a:pPr>
            <a:endParaRPr lang="en-US" dirty="0">
              <a:latin typeface="Cambria" panose="02040503050406030204" pitchFamily="18" charset="0"/>
              <a:ea typeface="Cambria" panose="02040503050406030204" pitchFamily="18" charset="0"/>
            </a:endParaRPr>
          </a:p>
          <a:p>
            <a:pPr algn="just">
              <a:buFont typeface="Wingdings" panose="05000000000000000000" pitchFamily="2" charset="2"/>
              <a:buChar char="ü"/>
            </a:pPr>
            <a:r>
              <a:rPr lang="en-US" b="1" dirty="0">
                <a:latin typeface="Cambria" panose="02040503050406030204" pitchFamily="18" charset="0"/>
                <a:ea typeface="Cambria" panose="02040503050406030204" pitchFamily="18" charset="0"/>
              </a:rPr>
              <a:t>Furious rabies is rapidly fatal: </a:t>
            </a:r>
            <a:r>
              <a:rPr lang="en-US" dirty="0">
                <a:latin typeface="Cambria" panose="02040503050406030204" pitchFamily="18" charset="0"/>
                <a:ea typeface="Cambria" panose="02040503050406030204" pitchFamily="18" charset="0"/>
              </a:rPr>
              <a:t>hydrophobia or aerophobia, phobia towards sound, hyperactivity and fluctuating consciousness</a:t>
            </a:r>
          </a:p>
          <a:p>
            <a:pPr algn="just">
              <a:buFont typeface="Wingdings" panose="05000000000000000000" pitchFamily="2" charset="2"/>
              <a:buChar char="ü"/>
            </a:pPr>
            <a:endParaRPr lang="en-US" dirty="0">
              <a:latin typeface="Cambria" panose="02040503050406030204" pitchFamily="18" charset="0"/>
              <a:ea typeface="Cambria" panose="02040503050406030204" pitchFamily="18" charset="0"/>
            </a:endParaRPr>
          </a:p>
          <a:p>
            <a:pPr algn="just">
              <a:buFont typeface="Wingdings" panose="05000000000000000000" pitchFamily="2" charset="2"/>
              <a:buChar char="ü"/>
            </a:pPr>
            <a:r>
              <a:rPr lang="en-US" b="1" dirty="0">
                <a:latin typeface="Cambria" panose="02040503050406030204" pitchFamily="18" charset="0"/>
                <a:ea typeface="Cambria" panose="02040503050406030204" pitchFamily="18" charset="0"/>
              </a:rPr>
              <a:t>Flaccid paralysis </a:t>
            </a:r>
            <a:r>
              <a:rPr lang="en-US" dirty="0">
                <a:latin typeface="Cambria" panose="02040503050406030204" pitchFamily="18" charset="0"/>
                <a:ea typeface="Cambria" panose="02040503050406030204" pitchFamily="18" charset="0"/>
              </a:rPr>
              <a:t>ascending with pain in the affected muscles &amp; mild sensory disturbances will precede death from respiratory paralysis</a:t>
            </a:r>
          </a:p>
        </p:txBody>
      </p:sp>
      <p:sp>
        <p:nvSpPr>
          <p:cNvPr id="14" name="TextBox 13">
            <a:extLst>
              <a:ext uri="{FF2B5EF4-FFF2-40B4-BE49-F238E27FC236}">
                <a16:creationId xmlns:a16="http://schemas.microsoft.com/office/drawing/2014/main" id="{60F66E0D-CB03-47B1-A60A-9C99302696B7}"/>
              </a:ext>
            </a:extLst>
          </p:cNvPr>
          <p:cNvSpPr txBox="1"/>
          <p:nvPr/>
        </p:nvSpPr>
        <p:spPr>
          <a:xfrm>
            <a:off x="942390" y="1709112"/>
            <a:ext cx="10207691" cy="369332"/>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The virus migrates along nerves to the spinal cord and brain at an estimated </a:t>
            </a:r>
            <a:r>
              <a:rPr lang="en-US" dirty="0">
                <a:highlight>
                  <a:srgbClr val="FFFF00"/>
                </a:highlight>
                <a:latin typeface="Cambria" panose="02040503050406030204" pitchFamily="18" charset="0"/>
                <a:ea typeface="Cambria" panose="02040503050406030204" pitchFamily="18" charset="0"/>
              </a:rPr>
              <a:t>speed of 12–24 mm a day </a:t>
            </a:r>
            <a:endParaRPr lang="en-IN" dirty="0">
              <a:highlight>
                <a:srgbClr val="FFFF00"/>
              </a:highligh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1B00358-88E7-44B9-8179-02E1FEC00B6D}"/>
              </a:ext>
            </a:extLst>
          </p:cNvPr>
          <p:cNvSpPr txBox="1"/>
          <p:nvPr/>
        </p:nvSpPr>
        <p:spPr>
          <a:xfrm>
            <a:off x="5184508" y="6465004"/>
            <a:ext cx="6105533" cy="369332"/>
          </a:xfrm>
          <a:prstGeom prst="rect">
            <a:avLst/>
          </a:prstGeom>
          <a:noFill/>
        </p:spPr>
        <p:txBody>
          <a:bodyPr wrap="square">
            <a:spAutoFit/>
          </a:bodyPr>
          <a:lstStyle/>
          <a:p>
            <a:r>
              <a:rPr lang="en-US" dirty="0"/>
              <a:t>(Source: Text book of Elements of Veterinary Public Health)</a:t>
            </a:r>
            <a:endParaRPr lang="en-IN" dirty="0"/>
          </a:p>
        </p:txBody>
      </p:sp>
    </p:spTree>
    <p:extLst>
      <p:ext uri="{BB962C8B-B14F-4D97-AF65-F5344CB8AC3E}">
        <p14:creationId xmlns:p14="http://schemas.microsoft.com/office/powerpoint/2010/main" val="349083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1000"/>
                                        <p:tgtEl>
                                          <p:spTgt spid="16">
                                            <p:bg/>
                                          </p:spTgt>
                                        </p:tgtEl>
                                      </p:cBhvr>
                                    </p:animEffect>
                                    <p:anim calcmode="lin" valueType="num">
                                      <p:cBhvr>
                                        <p:cTn id="8" dur="1000" fill="hold"/>
                                        <p:tgtEl>
                                          <p:spTgt spid="16">
                                            <p:bg/>
                                          </p:spTgt>
                                        </p:tgtEl>
                                        <p:attrNameLst>
                                          <p:attrName>ppt_x</p:attrName>
                                        </p:attrNameLst>
                                      </p:cBhvr>
                                      <p:tavLst>
                                        <p:tav tm="0">
                                          <p:val>
                                            <p:strVal val="#ppt_x"/>
                                          </p:val>
                                        </p:tav>
                                        <p:tav tm="100000">
                                          <p:val>
                                            <p:strVal val="#ppt_x"/>
                                          </p:val>
                                        </p:tav>
                                      </p:tavLst>
                                    </p:anim>
                                    <p:anim calcmode="lin" valueType="num">
                                      <p:cBhvr>
                                        <p:cTn id="9"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fade">
                                      <p:cBhvr>
                                        <p:cTn id="21" dur="1000"/>
                                        <p:tgtEl>
                                          <p:spTgt spid="16">
                                            <p:txEl>
                                              <p:pRg st="1" end="1"/>
                                            </p:txEl>
                                          </p:spTgt>
                                        </p:tgtEl>
                                      </p:cBhvr>
                                    </p:animEffect>
                                    <p:anim calcmode="lin" valueType="num">
                                      <p:cBhvr>
                                        <p:cTn id="2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1000"/>
                                        <p:tgtEl>
                                          <p:spTgt spid="16">
                                            <p:txEl>
                                              <p:pRg st="3" end="3"/>
                                            </p:txEl>
                                          </p:spTgt>
                                        </p:tgtEl>
                                      </p:cBhvr>
                                    </p:animEffect>
                                    <p:anim calcmode="lin" valueType="num">
                                      <p:cBhvr>
                                        <p:cTn id="3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1000"/>
                                        <p:tgtEl>
                                          <p:spTgt spid="16">
                                            <p:txEl>
                                              <p:pRg st="4" end="4"/>
                                            </p:txEl>
                                          </p:spTgt>
                                        </p:tgtEl>
                                      </p:cBhvr>
                                    </p:animEffect>
                                    <p:anim calcmode="lin" valueType="num">
                                      <p:cBhvr>
                                        <p:cTn id="4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xEl>
                                              <p:pRg st="5" end="5"/>
                                            </p:txEl>
                                          </p:spTgt>
                                        </p:tgtEl>
                                        <p:attrNameLst>
                                          <p:attrName>style.visibility</p:attrName>
                                        </p:attrNameLst>
                                      </p:cBhvr>
                                      <p:to>
                                        <p:strVal val="visible"/>
                                      </p:to>
                                    </p:set>
                                    <p:animEffect transition="in" filter="fade">
                                      <p:cBhvr>
                                        <p:cTn id="49" dur="1000"/>
                                        <p:tgtEl>
                                          <p:spTgt spid="16">
                                            <p:txEl>
                                              <p:pRg st="5" end="5"/>
                                            </p:txEl>
                                          </p:spTgt>
                                        </p:tgtEl>
                                      </p:cBhvr>
                                    </p:animEffect>
                                    <p:anim calcmode="lin" valueType="num">
                                      <p:cBhvr>
                                        <p:cTn id="50"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par>
                                <p:cTn id="59" presetID="53"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423" y="1277791"/>
            <a:ext cx="11056776" cy="5111772"/>
          </a:xfrm>
          <a:ln>
            <a:noFill/>
          </a:ln>
        </p:spPr>
        <p:style>
          <a:lnRef idx="2">
            <a:schemeClr val="dk1"/>
          </a:lnRef>
          <a:fillRef idx="1">
            <a:schemeClr val="lt1"/>
          </a:fillRef>
          <a:effectRef idx="0">
            <a:schemeClr val="dk1"/>
          </a:effectRef>
          <a:fontRef idx="minor">
            <a:schemeClr val="dk1"/>
          </a:fontRef>
        </p:style>
        <p:txBody>
          <a:bodyPr>
            <a:noAutofit/>
          </a:bodyPr>
          <a:lstStyle/>
          <a:p>
            <a:pPr marL="566928" indent="-457200">
              <a:buFont typeface="+mj-lt"/>
              <a:buAutoNum type="arabicPeriod"/>
            </a:pPr>
            <a:r>
              <a:rPr lang="en-US" sz="2200" dirty="0">
                <a:solidFill>
                  <a:srgbClr val="C00000"/>
                </a:solidFill>
                <a:latin typeface="Cambria" panose="02040503050406030204" pitchFamily="18" charset="0"/>
                <a:ea typeface="Cambria" panose="02040503050406030204" pitchFamily="18" charset="0"/>
              </a:rPr>
              <a:t>Sign &amp; symptoms</a:t>
            </a:r>
            <a:endParaRPr lang="en-IN" sz="2200" dirty="0">
              <a:solidFill>
                <a:srgbClr val="C00000"/>
              </a:solidFill>
              <a:latin typeface="Cambria" panose="02040503050406030204" pitchFamily="18" charset="0"/>
              <a:ea typeface="Cambria" panose="02040503050406030204" pitchFamily="18" charset="0"/>
            </a:endParaRPr>
          </a:p>
          <a:p>
            <a:pPr marL="566928" indent="-457200">
              <a:buFont typeface="+mj-lt"/>
              <a:buAutoNum type="arabicPeriod"/>
            </a:pPr>
            <a:r>
              <a:rPr lang="en-US" sz="2200" dirty="0">
                <a:solidFill>
                  <a:srgbClr val="C00000"/>
                </a:solidFill>
                <a:latin typeface="Cambria" panose="02040503050406030204" pitchFamily="18" charset="0"/>
                <a:ea typeface="Cambria" panose="02040503050406030204" pitchFamily="18" charset="0"/>
              </a:rPr>
              <a:t>Fluorescent antibody test (FAT)</a:t>
            </a:r>
          </a:p>
          <a:p>
            <a:pPr lvl="1"/>
            <a:r>
              <a:rPr lang="en-US" sz="2000" dirty="0">
                <a:solidFill>
                  <a:srgbClr val="00B0F0"/>
                </a:solidFill>
                <a:latin typeface="Cambria" panose="02040503050406030204" pitchFamily="18" charset="0"/>
                <a:ea typeface="Cambria" panose="02040503050406030204" pitchFamily="18" charset="0"/>
              </a:rPr>
              <a:t>Corneal impression smear, as well as brain </a:t>
            </a:r>
          </a:p>
          <a:p>
            <a:pPr lvl="1"/>
            <a:r>
              <a:rPr lang="en-US" sz="2000" dirty="0">
                <a:solidFill>
                  <a:srgbClr val="00B0F0"/>
                </a:solidFill>
                <a:latin typeface="Cambria" panose="02040503050406030204" pitchFamily="18" charset="0"/>
                <a:ea typeface="Cambria" panose="02040503050406030204" pitchFamily="18" charset="0"/>
              </a:rPr>
              <a:t>Highly specific &amp; rapid test (99.9%)</a:t>
            </a:r>
          </a:p>
          <a:p>
            <a:pPr lvl="1"/>
            <a:r>
              <a:rPr lang="en-US" sz="2000" dirty="0">
                <a:solidFill>
                  <a:srgbClr val="00B0F0"/>
                </a:solidFill>
                <a:latin typeface="Cambria" panose="02040503050406030204" pitchFamily="18" charset="0"/>
                <a:ea typeface="Cambria" panose="02040503050406030204" pitchFamily="18" charset="0"/>
              </a:rPr>
              <a:t>Detects different strains using monoclonal antibody </a:t>
            </a:r>
          </a:p>
          <a:p>
            <a:pPr lvl="1"/>
            <a:r>
              <a:rPr lang="en-US" sz="2000" dirty="0">
                <a:solidFill>
                  <a:srgbClr val="00B0F0"/>
                </a:solidFill>
                <a:latin typeface="Cambria" panose="02040503050406030204" pitchFamily="18" charset="0"/>
                <a:ea typeface="Cambria" panose="02040503050406030204" pitchFamily="18" charset="0"/>
              </a:rPr>
              <a:t>The identifiable strains correlate well with species &amp; geographic distributions observed </a:t>
            </a:r>
          </a:p>
          <a:p>
            <a:pPr lvl="1"/>
            <a:endParaRPr lang="en-US" sz="2200" dirty="0">
              <a:latin typeface="Cambria" panose="02040503050406030204" pitchFamily="18" charset="0"/>
              <a:ea typeface="Cambria" panose="02040503050406030204" pitchFamily="18" charset="0"/>
            </a:endParaRPr>
          </a:p>
          <a:p>
            <a:pPr marL="109728" indent="0" algn="just">
              <a:buNone/>
            </a:pPr>
            <a:r>
              <a:rPr lang="en-US" sz="2200" dirty="0">
                <a:solidFill>
                  <a:srgbClr val="C00000"/>
                </a:solidFill>
                <a:latin typeface="Cambria" panose="02040503050406030204" pitchFamily="18" charset="0"/>
                <a:ea typeface="Cambria" panose="02040503050406030204" pitchFamily="18" charset="0"/>
              </a:rPr>
              <a:t>3. Identification of </a:t>
            </a:r>
            <a:r>
              <a:rPr lang="en-US" sz="2200" dirty="0" err="1">
                <a:solidFill>
                  <a:srgbClr val="C00000"/>
                </a:solidFill>
                <a:latin typeface="Cambria" panose="02040503050406030204" pitchFamily="18" charset="0"/>
                <a:ea typeface="Cambria" panose="02040503050406030204" pitchFamily="18" charset="0"/>
              </a:rPr>
              <a:t>Negribodies</a:t>
            </a:r>
            <a:r>
              <a:rPr lang="en-US" sz="2200" dirty="0">
                <a:solidFill>
                  <a:srgbClr val="C00000"/>
                </a:solidFill>
                <a:latin typeface="Cambria" panose="02040503050406030204" pitchFamily="18" charset="0"/>
                <a:ea typeface="Cambria" panose="02040503050406030204" pitchFamily="18" charset="0"/>
              </a:rPr>
              <a:t> </a:t>
            </a:r>
            <a:r>
              <a:rPr lang="en-US" dirty="0">
                <a:solidFill>
                  <a:srgbClr val="00B0F0"/>
                </a:solidFill>
                <a:latin typeface="Cambria" panose="02040503050406030204" pitchFamily="18" charset="0"/>
                <a:ea typeface="Cambria" panose="02040503050406030204" pitchFamily="18" charset="0"/>
              </a:rPr>
              <a:t>(intracytoplasmic inclusion bodies) in the brain impression smear by Seller's staining technique</a:t>
            </a:r>
          </a:p>
          <a:p>
            <a:pPr marL="109728" indent="0" algn="just">
              <a:buNone/>
            </a:pPr>
            <a:endParaRPr lang="en-IN" dirty="0">
              <a:solidFill>
                <a:srgbClr val="00B0F0"/>
              </a:solidFill>
              <a:latin typeface="Cambria" panose="02040503050406030204" pitchFamily="18" charset="0"/>
              <a:ea typeface="Cambria" panose="02040503050406030204" pitchFamily="18" charset="0"/>
            </a:endParaRPr>
          </a:p>
          <a:p>
            <a:pPr marL="109728" indent="0">
              <a:buNone/>
            </a:pPr>
            <a:r>
              <a:rPr lang="en-US" sz="2200" dirty="0">
                <a:solidFill>
                  <a:srgbClr val="C00000"/>
                </a:solidFill>
                <a:latin typeface="Cambria" panose="02040503050406030204" pitchFamily="18" charset="0"/>
                <a:ea typeface="Cambria" panose="02040503050406030204" pitchFamily="18" charset="0"/>
              </a:rPr>
              <a:t>4. Virus isolation</a:t>
            </a:r>
            <a:r>
              <a:rPr lang="en-US" sz="2200" dirty="0">
                <a:latin typeface="Cambria" panose="02040503050406030204" pitchFamily="18" charset="0"/>
                <a:ea typeface="Cambria" panose="02040503050406030204" pitchFamily="18" charset="0"/>
              </a:rPr>
              <a:t> </a:t>
            </a:r>
            <a:r>
              <a:rPr lang="en-US" dirty="0">
                <a:solidFill>
                  <a:srgbClr val="00B0F0"/>
                </a:solidFill>
                <a:latin typeface="Cambria" panose="02040503050406030204" pitchFamily="18" charset="0"/>
                <a:ea typeface="Cambria" panose="02040503050406030204" pitchFamily="18" charset="0"/>
              </a:rPr>
              <a:t>from body fluid or brain tissue</a:t>
            </a:r>
            <a:endParaRPr lang="en-IN" dirty="0">
              <a:solidFill>
                <a:srgbClr val="00B0F0"/>
              </a:solidFill>
              <a:latin typeface="Cambria" panose="02040503050406030204" pitchFamily="18" charset="0"/>
              <a:ea typeface="Cambria" panose="02040503050406030204" pitchFamily="18" charset="0"/>
            </a:endParaRPr>
          </a:p>
          <a:p>
            <a:pPr marL="109728" indent="0">
              <a:buNone/>
            </a:pPr>
            <a:r>
              <a:rPr lang="en-US" sz="2200" dirty="0">
                <a:solidFill>
                  <a:srgbClr val="C00000"/>
                </a:solidFill>
                <a:latin typeface="Cambria" panose="02040503050406030204" pitchFamily="18" charset="0"/>
                <a:ea typeface="Cambria" panose="02040503050406030204" pitchFamily="18" charset="0"/>
              </a:rPr>
              <a:t>5. Molecular techniques</a:t>
            </a:r>
            <a:endParaRPr lang="en-IN" sz="2200" dirty="0">
              <a:solidFill>
                <a:srgbClr val="C00000"/>
              </a:solidFill>
              <a:latin typeface="Cambria" panose="02040503050406030204" pitchFamily="18" charset="0"/>
              <a:ea typeface="Cambria" panose="02040503050406030204" pitchFamily="18" charset="0"/>
            </a:endParaRPr>
          </a:p>
          <a:p>
            <a:pPr algn="just">
              <a:buFont typeface="Wingdings" panose="05000000000000000000" pitchFamily="2" charset="2"/>
              <a:buChar char="ü"/>
            </a:pPr>
            <a:endParaRPr lang="en-IN" sz="2200" dirty="0">
              <a:latin typeface="Cambria" panose="02040503050406030204" pitchFamily="18" charset="0"/>
              <a:ea typeface="Cambria" panose="02040503050406030204" pitchFamily="18" charset="0"/>
            </a:endParaRPr>
          </a:p>
        </p:txBody>
      </p:sp>
      <p:pic>
        <p:nvPicPr>
          <p:cNvPr id="1026" name="Picture 2" descr="Rabies diagnostic labora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688" y="1395980"/>
            <a:ext cx="1905000" cy="1648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gri Bodies - an overview | ScienceDirect To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827" y="4905791"/>
            <a:ext cx="2590800" cy="1381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5919" y="5596354"/>
            <a:ext cx="139888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Negri bodies</a:t>
            </a:r>
            <a:endParaRPr lang="en-IN" sz="1600" dirty="0"/>
          </a:p>
        </p:txBody>
      </p:sp>
      <p:sp>
        <p:nvSpPr>
          <p:cNvPr id="9" name="Title 6">
            <a:extLst>
              <a:ext uri="{FF2B5EF4-FFF2-40B4-BE49-F238E27FC236}">
                <a16:creationId xmlns:a16="http://schemas.microsoft.com/office/drawing/2014/main" id="{E9E135B8-64D9-4AE5-BA4E-D6810318A629}"/>
              </a:ext>
            </a:extLst>
          </p:cNvPr>
          <p:cNvSpPr>
            <a:spLocks noGrp="1"/>
          </p:cNvSpPr>
          <p:nvPr>
            <p:ph type="title"/>
          </p:nvPr>
        </p:nvSpPr>
        <p:spPr>
          <a:xfrm>
            <a:off x="3493702" y="468437"/>
            <a:ext cx="5272217" cy="634081"/>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Diagnosis</a:t>
            </a:r>
            <a:endParaRPr lang="en-IN" sz="3600" dirty="0">
              <a:latin typeface="Cambria" panose="02040503050406030204" pitchFamily="18" charset="0"/>
              <a:ea typeface="Cambria" panose="02040503050406030204" pitchFamily="18" charset="0"/>
            </a:endParaRPr>
          </a:p>
        </p:txBody>
      </p:sp>
      <p:pic>
        <p:nvPicPr>
          <p:cNvPr id="10" name="Picture 2" descr="Bihar Veterinary College, Patna, Patna, Bihar, India, Group ID:- Contact  Address, Phone, EMail, Website, Courses Offered, Admission">
            <a:extLst>
              <a:ext uri="{FF2B5EF4-FFF2-40B4-BE49-F238E27FC236}">
                <a16:creationId xmlns:a16="http://schemas.microsoft.com/office/drawing/2014/main" id="{204BED18-5413-40A9-B5F0-A68D465BBD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74" t="2324" r="22356" b="6432"/>
          <a:stretch/>
        </p:blipFill>
        <p:spPr bwMode="auto">
          <a:xfrm>
            <a:off x="345046" y="-450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ihar Animal Sciences University - Wikipedia">
            <a:extLst>
              <a:ext uri="{FF2B5EF4-FFF2-40B4-BE49-F238E27FC236}">
                <a16:creationId xmlns:a16="http://schemas.microsoft.com/office/drawing/2014/main" id="{6EF12C1A-BD5C-49D3-BD72-2A0B3F919E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E84EDA5-E0A1-4E29-82EB-1BEEEE1C2A25}"/>
              </a:ext>
            </a:extLst>
          </p:cNvPr>
          <p:cNvSpPr txBox="1"/>
          <p:nvPr/>
        </p:nvSpPr>
        <p:spPr>
          <a:xfrm>
            <a:off x="5184508" y="6465004"/>
            <a:ext cx="6105533" cy="369332"/>
          </a:xfrm>
          <a:prstGeom prst="rect">
            <a:avLst/>
          </a:prstGeom>
          <a:noFill/>
        </p:spPr>
        <p:txBody>
          <a:bodyPr wrap="square">
            <a:spAutoFit/>
          </a:bodyPr>
          <a:lstStyle/>
          <a:p>
            <a:r>
              <a:rPr lang="en-US" dirty="0"/>
              <a:t>(Source: Text book of Elements of Veterinary Public Health)</a:t>
            </a:r>
            <a:endParaRPr lang="en-IN" dirty="0"/>
          </a:p>
        </p:txBody>
      </p:sp>
    </p:spTree>
    <p:extLst>
      <p:ext uri="{BB962C8B-B14F-4D97-AF65-F5344CB8AC3E}">
        <p14:creationId xmlns:p14="http://schemas.microsoft.com/office/powerpoint/2010/main" val="2811676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854" y="1501726"/>
            <a:ext cx="11037460" cy="4581833"/>
          </a:xfrm>
          <a:ln>
            <a:solidFill>
              <a:schemeClr val="accent1"/>
            </a:solidFill>
          </a:ln>
        </p:spPr>
        <p:style>
          <a:lnRef idx="2">
            <a:schemeClr val="dk1"/>
          </a:lnRef>
          <a:fillRef idx="1">
            <a:schemeClr val="lt1"/>
          </a:fillRef>
          <a:effectRef idx="0">
            <a:schemeClr val="dk1"/>
          </a:effectRef>
          <a:fontRef idx="minor">
            <a:schemeClr val="dk1"/>
          </a:fontRef>
        </p:style>
        <p:txBody>
          <a:bodyPr>
            <a:noAutofit/>
          </a:bodyPr>
          <a:lstStyle/>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Post-exposure immunization: </a:t>
            </a:r>
          </a:p>
          <a:p>
            <a:pPr marL="402336" lvl="1" indent="0" algn="just">
              <a:buNone/>
            </a:pPr>
            <a:r>
              <a:rPr lang="en-US" dirty="0" err="1">
                <a:solidFill>
                  <a:srgbClr val="00B0F0"/>
                </a:solidFill>
                <a:latin typeface="Cambria" panose="02040503050406030204" pitchFamily="18" charset="0"/>
                <a:ea typeface="Cambria" panose="02040503050406030204" pitchFamily="18" charset="0"/>
              </a:rPr>
              <a:t>Upto</a:t>
            </a:r>
            <a:r>
              <a:rPr lang="en-US" dirty="0">
                <a:solidFill>
                  <a:srgbClr val="00B0F0"/>
                </a:solidFill>
                <a:latin typeface="Cambria" panose="02040503050406030204" pitchFamily="18" charset="0"/>
                <a:ea typeface="Cambria" panose="02040503050406030204" pitchFamily="18" charset="0"/>
              </a:rPr>
              <a:t> 50% of human rabies immune globulin is infiltrated around the wound; the rest is administered IM</a:t>
            </a:r>
          </a:p>
          <a:p>
            <a:pPr marL="402336" lvl="1" indent="0" algn="just">
              <a:buNone/>
            </a:pPr>
            <a:r>
              <a:rPr lang="en-US" b="1" dirty="0">
                <a:solidFill>
                  <a:srgbClr val="00B0F0"/>
                </a:solidFill>
                <a:latin typeface="Cambria" panose="02040503050406030204" pitchFamily="18" charset="0"/>
                <a:ea typeface="Cambria" panose="02040503050406030204" pitchFamily="18" charset="0"/>
              </a:rPr>
              <a:t>(ERIG or HRIG: anti-rabies antibody)</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Human Diploid Cell Vaccine (HDCV)</a:t>
            </a:r>
            <a:r>
              <a:rPr lang="en-US" sz="1800" dirty="0">
                <a:latin typeface="Cambria" panose="02040503050406030204" pitchFamily="18" charset="0"/>
                <a:ea typeface="Cambria" panose="02040503050406030204" pitchFamily="18" charset="0"/>
              </a:rPr>
              <a:t>: </a:t>
            </a:r>
          </a:p>
          <a:p>
            <a:pPr marL="402336" lvl="1" indent="0" algn="just">
              <a:buNone/>
            </a:pPr>
            <a:r>
              <a:rPr lang="en-US" dirty="0">
                <a:solidFill>
                  <a:srgbClr val="00B0F0"/>
                </a:solidFill>
                <a:latin typeface="Cambria" panose="02040503050406030204" pitchFamily="18" charset="0"/>
                <a:ea typeface="Cambria" panose="02040503050406030204" pitchFamily="18" charset="0"/>
              </a:rPr>
              <a:t>5 injections IM at days 0, 3, 7, 14, &amp; 28</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Vaccination of domestic animals</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Enforced animal control measures </a:t>
            </a:r>
            <a:r>
              <a:rPr lang="en-US" sz="1800" dirty="0">
                <a:latin typeface="Cambria" panose="02040503050406030204" pitchFamily="18" charset="0"/>
                <a:ea typeface="Cambria" panose="02040503050406030204" pitchFamily="18" charset="0"/>
              </a:rPr>
              <a:t>(Animal Birth Control and Anti-rabies vaccination </a:t>
            </a:r>
            <a:r>
              <a:rPr lang="en-US" sz="1800" dirty="0" err="1">
                <a:latin typeface="Cambria" panose="02040503050406030204" pitchFamily="18" charset="0"/>
                <a:ea typeface="Cambria" panose="02040503050406030204" pitchFamily="18" charset="0"/>
              </a:rPr>
              <a:t>programme</a:t>
            </a:r>
            <a:r>
              <a:rPr lang="en-US" sz="1800" dirty="0">
                <a:latin typeface="Cambria" panose="02040503050406030204" pitchFamily="18" charset="0"/>
                <a:ea typeface="Cambria" panose="02040503050406030204" pitchFamily="18" charset="0"/>
              </a:rPr>
              <a:t>: ABC-AR)</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Controlling stray dog population</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Proper immunization of household dogs </a:t>
            </a:r>
            <a:r>
              <a:rPr lang="en-US" sz="1800" dirty="0">
                <a:latin typeface="Cambria" panose="02040503050406030204" pitchFamily="18" charset="0"/>
                <a:ea typeface="Cambria" panose="02040503050406030204" pitchFamily="18" charset="0"/>
              </a:rPr>
              <a:t>(ABC-AR </a:t>
            </a:r>
            <a:r>
              <a:rPr lang="en-US" sz="1800" dirty="0" err="1">
                <a:latin typeface="Cambria" panose="02040503050406030204" pitchFamily="18" charset="0"/>
                <a:ea typeface="Cambria" panose="02040503050406030204" pitchFamily="18" charset="0"/>
              </a:rPr>
              <a:t>programme</a:t>
            </a:r>
            <a:r>
              <a:rPr lang="en-US" sz="1800" dirty="0">
                <a:latin typeface="Cambria" panose="02040503050406030204" pitchFamily="18" charset="0"/>
                <a:ea typeface="Cambria" panose="02040503050406030204" pitchFamily="18" charset="0"/>
              </a:rPr>
              <a:t>) </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Vaccination </a:t>
            </a:r>
            <a:r>
              <a:rPr lang="en-US" sz="1800" dirty="0">
                <a:latin typeface="Cambria" panose="02040503050406030204" pitchFamily="18" charset="0"/>
                <a:ea typeface="Cambria" panose="02040503050406030204" pitchFamily="18" charset="0"/>
              </a:rPr>
              <a:t>of high risk personnel </a:t>
            </a:r>
          </a:p>
          <a:p>
            <a:pPr algn="just">
              <a:buFont typeface="Wingdings" panose="05000000000000000000" pitchFamily="2" charset="2"/>
              <a:buChar char="ü"/>
            </a:pPr>
            <a:r>
              <a:rPr lang="en-US" sz="1800" b="1" dirty="0">
                <a:latin typeface="Cambria" panose="02040503050406030204" pitchFamily="18" charset="0"/>
                <a:ea typeface="Cambria" panose="02040503050406030204" pitchFamily="18" charset="0"/>
              </a:rPr>
              <a:t>Awareness </a:t>
            </a:r>
            <a:r>
              <a:rPr lang="en-US" sz="1800" b="1" dirty="0" err="1">
                <a:latin typeface="Cambria" panose="02040503050406030204" pitchFamily="18" charset="0"/>
                <a:ea typeface="Cambria" panose="02040503050406030204" pitchFamily="18" charset="0"/>
              </a:rPr>
              <a:t>programme</a:t>
            </a:r>
            <a:r>
              <a:rPr lang="en-US" sz="1800" b="1" dirty="0">
                <a:latin typeface="Cambria" panose="02040503050406030204" pitchFamily="18" charset="0"/>
                <a:ea typeface="Cambria" panose="02040503050406030204" pitchFamily="18" charset="0"/>
              </a:rPr>
              <a:t> among public</a:t>
            </a:r>
            <a:endParaRPr lang="en-IN" sz="1800" b="1" dirty="0">
              <a:latin typeface="Cambria" panose="02040503050406030204" pitchFamily="18" charset="0"/>
              <a:ea typeface="Cambria" panose="02040503050406030204" pitchFamily="18" charset="0"/>
            </a:endParaRPr>
          </a:p>
          <a:p>
            <a:pPr algn="just">
              <a:buFont typeface="Wingdings" panose="05000000000000000000" pitchFamily="2" charset="2"/>
              <a:buChar char="ü"/>
            </a:pPr>
            <a:endParaRPr lang="en-IN" sz="1800" dirty="0">
              <a:latin typeface="Cambria" panose="02040503050406030204" pitchFamily="18" charset="0"/>
              <a:ea typeface="Cambria" panose="02040503050406030204" pitchFamily="18" charset="0"/>
            </a:endParaRPr>
          </a:p>
        </p:txBody>
      </p:sp>
      <p:sp>
        <p:nvSpPr>
          <p:cNvPr id="6" name="Title 6">
            <a:extLst>
              <a:ext uri="{FF2B5EF4-FFF2-40B4-BE49-F238E27FC236}">
                <a16:creationId xmlns:a16="http://schemas.microsoft.com/office/drawing/2014/main" id="{4347056C-9976-4207-86B8-F627D8B6B474}"/>
              </a:ext>
            </a:extLst>
          </p:cNvPr>
          <p:cNvSpPr txBox="1">
            <a:spLocks/>
          </p:cNvSpPr>
          <p:nvPr/>
        </p:nvSpPr>
        <p:spPr>
          <a:xfrm>
            <a:off x="3652322" y="305606"/>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7" name="Picture 2" descr="Bihar Veterinary College, Patna, Patna, Bihar, India, Group ID:- Contact  Address, Phone, EMail, Website, Courses Offered, Admission">
            <a:extLst>
              <a:ext uri="{FF2B5EF4-FFF2-40B4-BE49-F238E27FC236}">
                <a16:creationId xmlns:a16="http://schemas.microsoft.com/office/drawing/2014/main" id="{72054F65-BCB3-4CBD-AE4A-044C49BCE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45046" y="-450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ihar Animal Sciences University - Wikipedia">
            <a:extLst>
              <a:ext uri="{FF2B5EF4-FFF2-40B4-BE49-F238E27FC236}">
                <a16:creationId xmlns:a16="http://schemas.microsoft.com/office/drawing/2014/main" id="{EF82FBFD-3F1C-4DB6-9326-4A13A547B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ED0D4B-E7CC-43D3-9768-AD16D419FB2B}"/>
              </a:ext>
            </a:extLst>
          </p:cNvPr>
          <p:cNvSpPr txBox="1"/>
          <p:nvPr/>
        </p:nvSpPr>
        <p:spPr>
          <a:xfrm>
            <a:off x="5184508" y="6465004"/>
            <a:ext cx="6105533" cy="369332"/>
          </a:xfrm>
          <a:prstGeom prst="rect">
            <a:avLst/>
          </a:prstGeom>
          <a:noFill/>
        </p:spPr>
        <p:txBody>
          <a:bodyPr wrap="square">
            <a:spAutoFit/>
          </a:bodyPr>
          <a:lstStyle/>
          <a:p>
            <a:r>
              <a:rPr lang="en-US" dirty="0"/>
              <a:t>(Source: Text book of Elements of Veterinary Public Health)</a:t>
            </a:r>
            <a:endParaRPr lang="en-IN" dirty="0"/>
          </a:p>
        </p:txBody>
      </p:sp>
    </p:spTree>
    <p:extLst>
      <p:ext uri="{BB962C8B-B14F-4D97-AF65-F5344CB8AC3E}">
        <p14:creationId xmlns:p14="http://schemas.microsoft.com/office/powerpoint/2010/main" val="361607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9CB2D3-E72A-4135-8ED9-5B85D4DEF398}"/>
              </a:ext>
            </a:extLst>
          </p:cNvPr>
          <p:cNvPicPr>
            <a:picLocks noGrp="1" noChangeAspect="1"/>
          </p:cNvPicPr>
          <p:nvPr>
            <p:ph idx="1"/>
          </p:nvPr>
        </p:nvPicPr>
        <p:blipFill rotWithShape="1">
          <a:blip r:embed="rId3"/>
          <a:srcRect l="17178" t="15339" r="17718" b="35584"/>
          <a:stretch/>
        </p:blipFill>
        <p:spPr>
          <a:xfrm>
            <a:off x="1166328" y="307911"/>
            <a:ext cx="9377264" cy="3275044"/>
          </a:xfrm>
        </p:spPr>
      </p:pic>
      <p:sp>
        <p:nvSpPr>
          <p:cNvPr id="7" name="TextBox 6">
            <a:extLst>
              <a:ext uri="{FF2B5EF4-FFF2-40B4-BE49-F238E27FC236}">
                <a16:creationId xmlns:a16="http://schemas.microsoft.com/office/drawing/2014/main" id="{2FEF5447-4AD9-4F46-B833-0951F0B319B8}"/>
              </a:ext>
            </a:extLst>
          </p:cNvPr>
          <p:cNvSpPr txBox="1"/>
          <p:nvPr/>
        </p:nvSpPr>
        <p:spPr>
          <a:xfrm>
            <a:off x="93306" y="3685591"/>
            <a:ext cx="11812556" cy="2308324"/>
          </a:xfrm>
          <a:prstGeom prst="rect">
            <a:avLst/>
          </a:prstGeom>
          <a:noFill/>
          <a:ln>
            <a:solidFill>
              <a:schemeClr val="tx2"/>
            </a:solidFill>
          </a:ln>
        </p:spPr>
        <p:txBody>
          <a:bodyPr wrap="square">
            <a:spAutoFit/>
          </a:bodyPr>
          <a:lstStyle/>
          <a:p>
            <a:pPr algn="just"/>
            <a:r>
              <a:rPr lang="en-US" sz="1800" b="1" i="0" dirty="0">
                <a:solidFill>
                  <a:srgbClr val="000000"/>
                </a:solidFill>
                <a:effectLst/>
                <a:latin typeface="Cambria" panose="02040503050406030204" pitchFamily="18" charset="0"/>
                <a:ea typeface="Cambria" panose="02040503050406030204" pitchFamily="18" charset="0"/>
              </a:rPr>
              <a:t>Objectives:</a:t>
            </a:r>
            <a:endParaRPr lang="en-US" b="0" i="0" dirty="0">
              <a:solidFill>
                <a:srgbClr val="000000"/>
              </a:solidFill>
              <a:effectLst/>
              <a:latin typeface="Cambria" panose="02040503050406030204" pitchFamily="18" charset="0"/>
              <a:ea typeface="Cambria" panose="02040503050406030204" pitchFamily="18" charset="0"/>
            </a:endParaRPr>
          </a:p>
          <a:p>
            <a:pPr lvl="1" algn="just">
              <a:buFont typeface="+mj-lt"/>
              <a:buAutoNum type="arabicPeriod"/>
            </a:pPr>
            <a:r>
              <a:rPr lang="en-US" b="0" i="0" dirty="0">
                <a:solidFill>
                  <a:srgbClr val="FF0000"/>
                </a:solidFill>
                <a:effectLst/>
                <a:highlight>
                  <a:srgbClr val="FFFF00"/>
                </a:highlight>
                <a:latin typeface="Cambria" panose="02040503050406030204" pitchFamily="18" charset="0"/>
                <a:ea typeface="Cambria" panose="02040503050406030204" pitchFamily="18" charset="0"/>
              </a:rPr>
              <a:t>Training of Health Care professionals</a:t>
            </a:r>
            <a:r>
              <a:rPr lang="en-US" b="0" i="0" dirty="0">
                <a:solidFill>
                  <a:srgbClr val="000000"/>
                </a:solidFill>
                <a:effectLst/>
                <a:latin typeface="Cambria" panose="02040503050406030204" pitchFamily="18" charset="0"/>
                <a:ea typeface="Cambria" panose="02040503050406030204" pitchFamily="18" charset="0"/>
              </a:rPr>
              <a:t> on appropriate Animal bite management </a:t>
            </a:r>
            <a:r>
              <a:rPr lang="en-US" dirty="0">
                <a:solidFill>
                  <a:srgbClr val="000000"/>
                </a:solidFill>
                <a:latin typeface="Cambria" panose="02040503050406030204" pitchFamily="18" charset="0"/>
                <a:ea typeface="Cambria" panose="02040503050406030204" pitchFamily="18" charset="0"/>
              </a:rPr>
              <a:t>&amp;</a:t>
            </a:r>
            <a:r>
              <a:rPr lang="en-US" b="0" i="0" dirty="0">
                <a:solidFill>
                  <a:srgbClr val="000000"/>
                </a:solidFill>
                <a:effectLst/>
                <a:latin typeface="Cambria" panose="02040503050406030204" pitchFamily="18" charset="0"/>
                <a:ea typeface="Cambria" panose="02040503050406030204" pitchFamily="18" charset="0"/>
              </a:rPr>
              <a:t> Rabies Post Exposure Prophylaxis.</a:t>
            </a:r>
          </a:p>
          <a:p>
            <a:pPr lvl="1" algn="just">
              <a:buFont typeface="+mj-lt"/>
              <a:buAutoNum type="arabicPeriod"/>
            </a:pPr>
            <a:r>
              <a:rPr lang="en-US" b="0" i="0" dirty="0">
                <a:solidFill>
                  <a:srgbClr val="000000"/>
                </a:solidFill>
                <a:effectLst/>
                <a:latin typeface="Cambria" panose="02040503050406030204" pitchFamily="18" charset="0"/>
                <a:ea typeface="Cambria" panose="02040503050406030204" pitchFamily="18" charset="0"/>
              </a:rPr>
              <a:t>Advocacy for states to adopt and implement </a:t>
            </a:r>
            <a:r>
              <a:rPr lang="en-US" b="0" i="0" dirty="0" err="1">
                <a:solidFill>
                  <a:srgbClr val="FF0000"/>
                </a:solidFill>
                <a:effectLst/>
                <a:highlight>
                  <a:srgbClr val="FFFF00"/>
                </a:highlight>
                <a:latin typeface="Cambria" panose="02040503050406030204" pitchFamily="18" charset="0"/>
                <a:ea typeface="Cambria" panose="02040503050406030204" pitchFamily="18" charset="0"/>
              </a:rPr>
              <a:t>Interdermal</a:t>
            </a:r>
            <a:r>
              <a:rPr lang="en-US" b="0" i="0" dirty="0">
                <a:solidFill>
                  <a:srgbClr val="FF0000"/>
                </a:solidFill>
                <a:effectLst/>
                <a:highlight>
                  <a:srgbClr val="FFFF00"/>
                </a:highlight>
                <a:latin typeface="Cambria" panose="02040503050406030204" pitchFamily="18" charset="0"/>
                <a:ea typeface="Cambria" panose="02040503050406030204" pitchFamily="18" charset="0"/>
              </a:rPr>
              <a:t> route of Post exposure </a:t>
            </a:r>
            <a:r>
              <a:rPr lang="en-US" b="0" i="0" dirty="0">
                <a:solidFill>
                  <a:srgbClr val="000000"/>
                </a:solidFill>
                <a:effectLst/>
                <a:latin typeface="Cambria" panose="02040503050406030204" pitchFamily="18" charset="0"/>
                <a:ea typeface="Cambria" panose="02040503050406030204" pitchFamily="18" charset="0"/>
              </a:rPr>
              <a:t>prophylaxis for Animal bite Victims and </a:t>
            </a:r>
            <a:r>
              <a:rPr lang="en-US" b="0" i="0" dirty="0">
                <a:solidFill>
                  <a:srgbClr val="000000"/>
                </a:solidFill>
                <a:effectLst/>
                <a:highlight>
                  <a:srgbClr val="FFFF00"/>
                </a:highlight>
                <a:latin typeface="Cambria" panose="02040503050406030204" pitchFamily="18" charset="0"/>
                <a:ea typeface="Cambria" panose="02040503050406030204" pitchFamily="18" charset="0"/>
              </a:rPr>
              <a:t>Pre exposure prophylaxis </a:t>
            </a:r>
            <a:r>
              <a:rPr lang="en-US" b="0" i="0" dirty="0">
                <a:solidFill>
                  <a:srgbClr val="000000"/>
                </a:solidFill>
                <a:effectLst/>
                <a:latin typeface="Cambria" panose="02040503050406030204" pitchFamily="18" charset="0"/>
                <a:ea typeface="Cambria" panose="02040503050406030204" pitchFamily="18" charset="0"/>
              </a:rPr>
              <a:t>for high risk categories.</a:t>
            </a:r>
          </a:p>
          <a:p>
            <a:pPr lvl="1" algn="just">
              <a:buFont typeface="+mj-lt"/>
              <a:buAutoNum type="arabicPeriod"/>
            </a:pPr>
            <a:r>
              <a:rPr lang="en-US" b="0" i="0" dirty="0">
                <a:solidFill>
                  <a:srgbClr val="000000"/>
                </a:solidFill>
                <a:effectLst/>
                <a:latin typeface="Cambria" panose="02040503050406030204" pitchFamily="18" charset="0"/>
                <a:ea typeface="Cambria" panose="02040503050406030204" pitchFamily="18" charset="0"/>
              </a:rPr>
              <a:t>Strengthen Human </a:t>
            </a:r>
            <a:r>
              <a:rPr lang="en-US" b="0" i="0" dirty="0">
                <a:solidFill>
                  <a:srgbClr val="FF0000"/>
                </a:solidFill>
                <a:effectLst/>
                <a:highlight>
                  <a:srgbClr val="FFFF00"/>
                </a:highlight>
                <a:latin typeface="Cambria" panose="02040503050406030204" pitchFamily="18" charset="0"/>
                <a:ea typeface="Cambria" panose="02040503050406030204" pitchFamily="18" charset="0"/>
              </a:rPr>
              <a:t>Rabies Surveillance System</a:t>
            </a:r>
            <a:r>
              <a:rPr lang="en-US" b="0" i="0" dirty="0">
                <a:solidFill>
                  <a:srgbClr val="000000"/>
                </a:solidFill>
                <a:effectLst/>
                <a:latin typeface="Cambria" panose="02040503050406030204" pitchFamily="18" charset="0"/>
                <a:ea typeface="Cambria" panose="02040503050406030204" pitchFamily="18" charset="0"/>
              </a:rPr>
              <a:t>.</a:t>
            </a:r>
          </a:p>
          <a:p>
            <a:pPr lvl="1" algn="just">
              <a:buFont typeface="+mj-lt"/>
              <a:buAutoNum type="arabicPeriod"/>
            </a:pPr>
            <a:r>
              <a:rPr lang="en-US" b="0" i="0" dirty="0">
                <a:solidFill>
                  <a:srgbClr val="FF0000"/>
                </a:solidFill>
                <a:effectLst/>
                <a:highlight>
                  <a:srgbClr val="FFFF00"/>
                </a:highlight>
                <a:latin typeface="Cambria" panose="02040503050406030204" pitchFamily="18" charset="0"/>
                <a:ea typeface="Cambria" panose="02040503050406030204" pitchFamily="18" charset="0"/>
              </a:rPr>
              <a:t>Strengthening of Regional Laboratories </a:t>
            </a:r>
            <a:r>
              <a:rPr lang="en-US" b="0" i="0" dirty="0">
                <a:solidFill>
                  <a:srgbClr val="000000"/>
                </a:solidFill>
                <a:effectLst/>
                <a:latin typeface="Cambria" panose="02040503050406030204" pitchFamily="18" charset="0"/>
                <a:ea typeface="Cambria" panose="02040503050406030204" pitchFamily="18" charset="0"/>
              </a:rPr>
              <a:t>under NRCP for Rabies Diagnosis.</a:t>
            </a:r>
          </a:p>
          <a:p>
            <a:pPr lvl="1" algn="just">
              <a:buFont typeface="+mj-lt"/>
              <a:buAutoNum type="arabicPeriod"/>
            </a:pPr>
            <a:r>
              <a:rPr lang="en-US" b="0" i="0" dirty="0">
                <a:solidFill>
                  <a:srgbClr val="000000"/>
                </a:solidFill>
                <a:effectLst/>
                <a:latin typeface="Cambria" panose="02040503050406030204" pitchFamily="18" charset="0"/>
                <a:ea typeface="Cambria" panose="02040503050406030204" pitchFamily="18" charset="0"/>
              </a:rPr>
              <a:t>Creating </a:t>
            </a:r>
            <a:r>
              <a:rPr lang="en-US" b="0" i="0" dirty="0">
                <a:solidFill>
                  <a:srgbClr val="FF0000"/>
                </a:solidFill>
                <a:effectLst/>
                <a:highlight>
                  <a:srgbClr val="FFFF00"/>
                </a:highlight>
                <a:latin typeface="Cambria" panose="02040503050406030204" pitchFamily="18" charset="0"/>
                <a:ea typeface="Cambria" panose="02040503050406030204" pitchFamily="18" charset="0"/>
              </a:rPr>
              <a:t>awareness in the community </a:t>
            </a:r>
            <a:r>
              <a:rPr lang="en-US" b="0" i="0" dirty="0">
                <a:solidFill>
                  <a:srgbClr val="000000"/>
                </a:solidFill>
                <a:effectLst/>
                <a:latin typeface="Cambria" panose="02040503050406030204" pitchFamily="18" charset="0"/>
                <a:ea typeface="Cambria" panose="02040503050406030204" pitchFamily="18" charset="0"/>
              </a:rPr>
              <a:t>through Advocacy &amp; Communication and Social Mobilization.</a:t>
            </a:r>
          </a:p>
        </p:txBody>
      </p:sp>
      <p:sp>
        <p:nvSpPr>
          <p:cNvPr id="9" name="TextBox 8">
            <a:extLst>
              <a:ext uri="{FF2B5EF4-FFF2-40B4-BE49-F238E27FC236}">
                <a16:creationId xmlns:a16="http://schemas.microsoft.com/office/drawing/2014/main" id="{30C2DF9C-9BFB-4070-AC22-AB921FCB892C}"/>
              </a:ext>
            </a:extLst>
          </p:cNvPr>
          <p:cNvSpPr txBox="1"/>
          <p:nvPr/>
        </p:nvSpPr>
        <p:spPr>
          <a:xfrm>
            <a:off x="2382028" y="6488668"/>
            <a:ext cx="7427944" cy="369332"/>
          </a:xfrm>
          <a:prstGeom prst="rect">
            <a:avLst/>
          </a:prstGeom>
          <a:noFill/>
        </p:spPr>
        <p:txBody>
          <a:bodyPr wrap="square">
            <a:spAutoFit/>
          </a:bodyPr>
          <a:lstStyle/>
          <a:p>
            <a:r>
              <a:rPr lang="en-IN" dirty="0"/>
              <a:t>https://ncdc.gov.in/index1.php?lang=1&amp;level=1&amp;sublinkid=125&amp;lid=150</a:t>
            </a:r>
          </a:p>
        </p:txBody>
      </p:sp>
    </p:spTree>
    <p:extLst>
      <p:ext uri="{BB962C8B-B14F-4D97-AF65-F5344CB8AC3E}">
        <p14:creationId xmlns:p14="http://schemas.microsoft.com/office/powerpoint/2010/main" val="1507537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8D417F-D219-4802-8D10-2A57CBF8EB66}"/>
              </a:ext>
            </a:extLst>
          </p:cNvPr>
          <p:cNvSpPr>
            <a:spLocks noGrp="1"/>
          </p:cNvSpPr>
          <p:nvPr>
            <p:ph idx="1"/>
          </p:nvPr>
        </p:nvSpPr>
        <p:spPr>
          <a:xfrm>
            <a:off x="1097279" y="1845734"/>
            <a:ext cx="10314059" cy="4023360"/>
          </a:xfrm>
        </p:spPr>
        <p:style>
          <a:lnRef idx="2">
            <a:schemeClr val="accent2"/>
          </a:lnRef>
          <a:fillRef idx="1">
            <a:schemeClr val="lt1"/>
          </a:fillRef>
          <a:effectRef idx="0">
            <a:schemeClr val="accent2"/>
          </a:effectRef>
          <a:fontRef idx="minor">
            <a:schemeClr val="dk1"/>
          </a:fontRef>
        </p:style>
        <p:txBody>
          <a:bodyPr/>
          <a:lstStyle/>
          <a:p>
            <a:pPr algn="just"/>
            <a:r>
              <a:rPr lang="en-US" dirty="0">
                <a:solidFill>
                  <a:srgbClr val="FF0000"/>
                </a:solidFill>
                <a:latin typeface="Cambria" panose="02040503050406030204" pitchFamily="18" charset="0"/>
                <a:ea typeface="Cambria" panose="02040503050406030204" pitchFamily="18" charset="0"/>
              </a:rPr>
              <a:t>Rabies vaccine for injectable use:</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Live-attenuated vaccines: widely used for injection in domestic animals</a:t>
            </a:r>
          </a:p>
          <a:p>
            <a:pPr marL="201168" lvl="1" indent="0" algn="just">
              <a:buNone/>
            </a:pPr>
            <a:r>
              <a:rPr lang="en-US" sz="2000" dirty="0">
                <a:latin typeface="Cambria" panose="02040503050406030204" pitchFamily="18" charset="0"/>
                <a:ea typeface="Cambria" panose="02040503050406030204" pitchFamily="18" charset="0"/>
              </a:rPr>
              <a:t>    (Documented to cause rabies in vaccinated animals)</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The rabies virus glycoprotein biotechnology-derived vector vaccines are not live rabies virus vaccines</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They are prepared by </a:t>
            </a:r>
            <a:r>
              <a:rPr lang="en-US" sz="2000" dirty="0">
                <a:solidFill>
                  <a:schemeClr val="tx1"/>
                </a:solidFill>
                <a:latin typeface="Cambria" panose="02040503050406030204" pitchFamily="18" charset="0"/>
                <a:ea typeface="Cambria" panose="02040503050406030204" pitchFamily="18" charset="0"/>
              </a:rPr>
              <a:t>inserting</a:t>
            </a:r>
            <a:r>
              <a:rPr lang="en-US" sz="2000" dirty="0">
                <a:latin typeface="Cambria" panose="02040503050406030204" pitchFamily="18" charset="0"/>
                <a:ea typeface="Cambria" panose="02040503050406030204" pitchFamily="18" charset="0"/>
              </a:rPr>
              <a:t> non-infectious rabies virus nucleic acid coding for rabies virus glycoprotein into a vector such as </a:t>
            </a:r>
            <a:r>
              <a:rPr lang="en-US" sz="2000" dirty="0" err="1">
                <a:latin typeface="Cambria" panose="02040503050406030204" pitchFamily="18" charset="0"/>
                <a:ea typeface="Cambria" panose="02040503050406030204" pitchFamily="18" charset="0"/>
              </a:rPr>
              <a:t>avipox</a:t>
            </a:r>
            <a:r>
              <a:rPr lang="en-US" sz="2000" dirty="0">
                <a:latin typeface="Cambria" panose="02040503050406030204" pitchFamily="18" charset="0"/>
                <a:ea typeface="Cambria" panose="02040503050406030204" pitchFamily="18" charset="0"/>
              </a:rPr>
              <a:t> for injectable vaccine.</a:t>
            </a:r>
          </a:p>
          <a:p>
            <a:pPr lvl="1"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 As these do not contain live rabies virus, animals vaccinated with rabies virus glycoprotein vaccines should not be restricted from entry into countries that have restrictions on entry of animals vaccinated with live rabies virus vaccines</a:t>
            </a:r>
            <a:endParaRPr lang="en-IN" sz="2000" dirty="0">
              <a:latin typeface="Cambria" panose="02040503050406030204" pitchFamily="18" charset="0"/>
              <a:ea typeface="Cambria" panose="02040503050406030204" pitchFamily="18" charset="0"/>
            </a:endParaRPr>
          </a:p>
        </p:txBody>
      </p:sp>
      <p:sp>
        <p:nvSpPr>
          <p:cNvPr id="4" name="Title 6">
            <a:extLst>
              <a:ext uri="{FF2B5EF4-FFF2-40B4-BE49-F238E27FC236}">
                <a16:creationId xmlns:a16="http://schemas.microsoft.com/office/drawing/2014/main" id="{6E38A8BF-3E95-4C9E-8B34-3866F201CEF3}"/>
              </a:ext>
            </a:extLst>
          </p:cNvPr>
          <p:cNvSpPr txBox="1">
            <a:spLocks/>
          </p:cNvSpPr>
          <p:nvPr/>
        </p:nvSpPr>
        <p:spPr>
          <a:xfrm>
            <a:off x="3493702" y="468437"/>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5" name="Picture 2" descr="Bihar Veterinary College, Patna, Patna, Bihar, India, Group ID:- Contact  Address, Phone, EMail, Website, Courses Offered, Admission">
            <a:extLst>
              <a:ext uri="{FF2B5EF4-FFF2-40B4-BE49-F238E27FC236}">
                <a16:creationId xmlns:a16="http://schemas.microsoft.com/office/drawing/2014/main" id="{E0C6A4FE-0AC1-4728-9729-6717F674F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45046" y="-1383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ihar Animal Sciences University - Wikipedia">
            <a:extLst>
              <a:ext uri="{FF2B5EF4-FFF2-40B4-BE49-F238E27FC236}">
                <a16:creationId xmlns:a16="http://schemas.microsoft.com/office/drawing/2014/main" id="{C122BD7B-9587-44B0-8905-E7BC6784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750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5335D-4925-408E-B0C9-2EFEA8FF1147}"/>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algn="just"/>
            <a:r>
              <a:rPr lang="en-US" b="1" dirty="0">
                <a:solidFill>
                  <a:srgbClr val="FF0000"/>
                </a:solidFill>
                <a:latin typeface="Cambria" panose="02040503050406030204" pitchFamily="18" charset="0"/>
                <a:ea typeface="Cambria" panose="02040503050406030204" pitchFamily="18" charset="0"/>
              </a:rPr>
              <a:t>Rabies vaccine for oral use </a:t>
            </a:r>
          </a:p>
          <a:p>
            <a:pPr algn="just"/>
            <a:r>
              <a:rPr lang="en-US" dirty="0">
                <a:latin typeface="Cambria" panose="02040503050406030204" pitchFamily="18" charset="0"/>
                <a:ea typeface="Cambria" panose="02040503050406030204" pitchFamily="18" charset="0"/>
              </a:rPr>
              <a:t>Vaccines for oral use are indicated for </a:t>
            </a:r>
            <a:r>
              <a:rPr lang="en-US" b="1" dirty="0">
                <a:solidFill>
                  <a:srgbClr val="7030A0"/>
                </a:solidFill>
                <a:latin typeface="Cambria" panose="02040503050406030204" pitchFamily="18" charset="0"/>
                <a:ea typeface="Cambria" panose="02040503050406030204" pitchFamily="18" charset="0"/>
              </a:rPr>
              <a:t>feral &amp; wild animals </a:t>
            </a:r>
          </a:p>
          <a:p>
            <a:pPr algn="just"/>
            <a:r>
              <a:rPr lang="en-US" b="1" dirty="0">
                <a:solidFill>
                  <a:srgbClr val="00B0F0"/>
                </a:solidFill>
                <a:latin typeface="Cambria" panose="02040503050406030204" pitchFamily="18" charset="0"/>
                <a:ea typeface="Cambria" panose="02040503050406030204" pitchFamily="18" charset="0"/>
              </a:rPr>
              <a:t>Oral vaccination </a:t>
            </a:r>
            <a:r>
              <a:rPr lang="en-US" b="1" dirty="0" err="1">
                <a:solidFill>
                  <a:srgbClr val="00B0F0"/>
                </a:solidFill>
                <a:latin typeface="Cambria" panose="02040503050406030204" pitchFamily="18" charset="0"/>
                <a:ea typeface="Cambria" panose="02040503050406030204" pitchFamily="18" charset="0"/>
              </a:rPr>
              <a:t>programmes</a:t>
            </a:r>
            <a:r>
              <a:rPr lang="en-US" b="1" dirty="0">
                <a:solidFill>
                  <a:srgbClr val="00B0F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live vaccines or biotechnology-derived vaccines</a:t>
            </a:r>
          </a:p>
          <a:p>
            <a:pPr algn="just"/>
            <a:r>
              <a:rPr lang="en-US" dirty="0">
                <a:latin typeface="Cambria" panose="02040503050406030204" pitchFamily="18" charset="0"/>
                <a:ea typeface="Cambria" panose="02040503050406030204" pitchFamily="18" charset="0"/>
              </a:rPr>
              <a:t>Safety and efficacy in target animals and safety in non-target species must be demonstrated.</a:t>
            </a:r>
          </a:p>
          <a:p>
            <a:pPr algn="just"/>
            <a:r>
              <a:rPr lang="en-US" dirty="0">
                <a:latin typeface="Cambria" panose="02040503050406030204" pitchFamily="18" charset="0"/>
                <a:ea typeface="Cambria" panose="02040503050406030204" pitchFamily="18" charset="0"/>
              </a:rPr>
              <a:t>Oral vaccination will request periodical monitoring of the impact of vaccination </a:t>
            </a:r>
            <a:r>
              <a:rPr lang="en-US" dirty="0" err="1">
                <a:latin typeface="Cambria" panose="02040503050406030204" pitchFamily="18" charset="0"/>
                <a:ea typeface="Cambria" panose="02040503050406030204" pitchFamily="18" charset="0"/>
              </a:rPr>
              <a:t>programme</a:t>
            </a:r>
            <a:endParaRPr lang="en-IN" dirty="0">
              <a:latin typeface="Cambria" panose="02040503050406030204" pitchFamily="18" charset="0"/>
              <a:ea typeface="Cambria" panose="02040503050406030204" pitchFamily="18" charset="0"/>
            </a:endParaRPr>
          </a:p>
        </p:txBody>
      </p:sp>
      <p:sp>
        <p:nvSpPr>
          <p:cNvPr id="4" name="Title 6">
            <a:extLst>
              <a:ext uri="{FF2B5EF4-FFF2-40B4-BE49-F238E27FC236}">
                <a16:creationId xmlns:a16="http://schemas.microsoft.com/office/drawing/2014/main" id="{B21D17CA-C8E5-4D02-AC76-7549898A7591}"/>
              </a:ext>
            </a:extLst>
          </p:cNvPr>
          <p:cNvSpPr txBox="1">
            <a:spLocks/>
          </p:cNvSpPr>
          <p:nvPr/>
        </p:nvSpPr>
        <p:spPr>
          <a:xfrm>
            <a:off x="3493702" y="468437"/>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5" name="Picture 2" descr="Bihar Veterinary College, Patna, Patna, Bihar, India, Group ID:- Contact  Address, Phone, EMail, Website, Courses Offered, Admission">
            <a:extLst>
              <a:ext uri="{FF2B5EF4-FFF2-40B4-BE49-F238E27FC236}">
                <a16:creationId xmlns:a16="http://schemas.microsoft.com/office/drawing/2014/main" id="{635F0B05-13BA-441C-9824-073B40048E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45046" y="-1383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ihar Animal Sciences University - Wikipedia">
            <a:extLst>
              <a:ext uri="{FF2B5EF4-FFF2-40B4-BE49-F238E27FC236}">
                <a16:creationId xmlns:a16="http://schemas.microsoft.com/office/drawing/2014/main" id="{A00134DF-4AB9-47ED-8276-CD8DB5DF1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01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B97D-33AD-4042-9738-7A786542FC99}"/>
              </a:ext>
            </a:extLst>
          </p:cNvPr>
          <p:cNvSpPr>
            <a:spLocks noGrp="1"/>
          </p:cNvSpPr>
          <p:nvPr>
            <p:ph type="title"/>
          </p:nvPr>
        </p:nvSpPr>
        <p:spPr>
          <a:xfrm>
            <a:off x="3155092" y="527691"/>
            <a:ext cx="6063049" cy="749791"/>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Rabies: Introduction</a:t>
            </a:r>
            <a:endParaRPr lang="en-IN" sz="36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714FD84-DC39-4138-90C2-8C8F5CCF69D4}"/>
              </a:ext>
            </a:extLst>
          </p:cNvPr>
          <p:cNvSpPr>
            <a:spLocks noGrp="1"/>
          </p:cNvSpPr>
          <p:nvPr>
            <p:ph idx="1"/>
          </p:nvPr>
        </p:nvSpPr>
        <p:spPr>
          <a:xfrm>
            <a:off x="3970637" y="2133600"/>
            <a:ext cx="7727093" cy="3378667"/>
          </a:xfrm>
          <a:solidFill>
            <a:schemeClr val="accent5">
              <a:lumMod val="20000"/>
              <a:lumOff val="80000"/>
            </a:schemeClr>
          </a:solidFill>
        </p:spPr>
        <p:txBody>
          <a:bodyPr>
            <a:normAutofit/>
          </a:bodyPr>
          <a:lstStyle/>
          <a:p>
            <a:pPr algn="just">
              <a:buFont typeface="Wingdings" panose="05000000000000000000" pitchFamily="2" charset="2"/>
              <a:buChar char="Ø"/>
            </a:pPr>
            <a:r>
              <a:rPr lang="en-US" b="1" i="0" dirty="0">
                <a:solidFill>
                  <a:srgbClr val="4F5559"/>
                </a:solidFill>
                <a:effectLst/>
                <a:latin typeface="Cambria" panose="02040503050406030204" pitchFamily="18" charset="0"/>
                <a:ea typeface="Cambria" panose="02040503050406030204" pitchFamily="18" charset="0"/>
              </a:rPr>
              <a:t>Rabies: a scourge that kills nearly 59,000 people a year</a:t>
            </a:r>
          </a:p>
          <a:p>
            <a:pPr algn="just">
              <a:buFont typeface="Wingdings" panose="05000000000000000000" pitchFamily="2" charset="2"/>
              <a:buChar char="Ø"/>
            </a:pPr>
            <a:r>
              <a:rPr lang="en-US" b="0" i="0" dirty="0">
                <a:solidFill>
                  <a:srgbClr val="000000"/>
                </a:solidFill>
                <a:effectLst/>
                <a:latin typeface="Cambria" panose="02040503050406030204" pitchFamily="18" charset="0"/>
                <a:ea typeface="Cambria" panose="02040503050406030204" pitchFamily="18" charset="0"/>
              </a:rPr>
              <a:t>Effects the </a:t>
            </a:r>
            <a:r>
              <a:rPr lang="en-US" dirty="0">
                <a:solidFill>
                  <a:srgbClr val="000000"/>
                </a:solidFill>
                <a:latin typeface="Cambria" panose="02040503050406030204" pitchFamily="18" charset="0"/>
                <a:ea typeface="Cambria" panose="02040503050406030204" pitchFamily="18" charset="0"/>
              </a:rPr>
              <a:t>CNS</a:t>
            </a:r>
            <a:r>
              <a:rPr lang="en-US" b="0" i="0" dirty="0">
                <a:solidFill>
                  <a:srgbClr val="000000"/>
                </a:solidFill>
                <a:effectLst/>
                <a:latin typeface="Cambria" panose="02040503050406030204" pitchFamily="18" charset="0"/>
                <a:ea typeface="Cambria" panose="02040503050406030204" pitchFamily="18" charset="0"/>
              </a:rPr>
              <a:t> of mammals (including humans)</a:t>
            </a:r>
          </a:p>
          <a:p>
            <a:pPr algn="just">
              <a:buFont typeface="Wingdings" panose="05000000000000000000" pitchFamily="2" charset="2"/>
              <a:buChar char="Ø"/>
            </a:pPr>
            <a:r>
              <a:rPr lang="en-US" b="1" i="0" dirty="0">
                <a:solidFill>
                  <a:srgbClr val="C00000"/>
                </a:solidFill>
                <a:effectLst/>
                <a:latin typeface="Cambria" panose="02040503050406030204" pitchFamily="18" charset="0"/>
                <a:ea typeface="Cambria" panose="02040503050406030204" pitchFamily="18" charset="0"/>
              </a:rPr>
              <a:t>The virus present: </a:t>
            </a:r>
            <a:r>
              <a:rPr lang="en-US" b="0" i="0" dirty="0">
                <a:solidFill>
                  <a:srgbClr val="000000"/>
                </a:solidFill>
                <a:effectLst/>
                <a:latin typeface="Cambria" panose="02040503050406030204" pitchFamily="18" charset="0"/>
                <a:ea typeface="Cambria" panose="02040503050406030204" pitchFamily="18" charset="0"/>
              </a:rPr>
              <a:t>the saliva &amp; brain of infected animals</a:t>
            </a:r>
          </a:p>
          <a:p>
            <a:pPr algn="just">
              <a:buFont typeface="Wingdings" panose="05000000000000000000" pitchFamily="2" charset="2"/>
              <a:buChar char="Ø"/>
            </a:pPr>
            <a:r>
              <a:rPr lang="en-US" b="0" i="0" dirty="0">
                <a:solidFill>
                  <a:srgbClr val="000000"/>
                </a:solidFill>
                <a:effectLst/>
                <a:latin typeface="Cambria" panose="02040503050406030204" pitchFamily="18" charset="0"/>
                <a:ea typeface="Cambria" panose="02040503050406030204" pitchFamily="18" charset="0"/>
              </a:rPr>
              <a:t>It is </a:t>
            </a:r>
            <a:r>
              <a:rPr lang="en-US" b="1" i="0" dirty="0">
                <a:solidFill>
                  <a:srgbClr val="000000"/>
                </a:solidFill>
                <a:effectLst/>
                <a:latin typeface="Cambria" panose="02040503050406030204" pitchFamily="18" charset="0"/>
                <a:ea typeface="Cambria" panose="02040503050406030204" pitchFamily="18" charset="0"/>
              </a:rPr>
              <a:t>transmitted via the saliva of an infected animal, most often a dog</a:t>
            </a:r>
            <a:endParaRPr lang="en-US" b="0" i="0" dirty="0">
              <a:solidFill>
                <a:srgbClr val="000000"/>
              </a:solidFill>
              <a:effectLst/>
              <a:latin typeface="Cambria" panose="02040503050406030204" pitchFamily="18" charset="0"/>
              <a:ea typeface="Cambria" panose="02040503050406030204" pitchFamily="18" charset="0"/>
            </a:endParaRPr>
          </a:p>
          <a:p>
            <a:pPr algn="just">
              <a:buFont typeface="Wingdings" panose="05000000000000000000" pitchFamily="2" charset="2"/>
              <a:buChar char="Ø"/>
            </a:pPr>
            <a:r>
              <a:rPr lang="en-US" dirty="0">
                <a:solidFill>
                  <a:srgbClr val="000000"/>
                </a:solidFill>
                <a:latin typeface="Cambria" panose="02040503050406030204" pitchFamily="18" charset="0"/>
                <a:ea typeface="Cambria" panose="02040503050406030204" pitchFamily="18" charset="0"/>
              </a:rPr>
              <a:t>I</a:t>
            </a:r>
            <a:r>
              <a:rPr lang="en-US" b="0" i="0" dirty="0">
                <a:solidFill>
                  <a:srgbClr val="000000"/>
                </a:solidFill>
                <a:effectLst/>
                <a:latin typeface="Cambria" panose="02040503050406030204" pitchFamily="18" charset="0"/>
                <a:ea typeface="Cambria" panose="02040503050406030204" pitchFamily="18" charset="0"/>
              </a:rPr>
              <a:t>ncubation period: several days to several months</a:t>
            </a:r>
          </a:p>
          <a:p>
            <a:pPr algn="just">
              <a:buFont typeface="Wingdings" panose="05000000000000000000" pitchFamily="2" charset="2"/>
              <a:buChar char="Ø"/>
            </a:pPr>
            <a:r>
              <a:rPr lang="en-US" b="0" i="0" dirty="0">
                <a:solidFill>
                  <a:srgbClr val="0070C0"/>
                </a:solidFill>
                <a:effectLst/>
                <a:latin typeface="Cambria" panose="02040503050406030204" pitchFamily="18" charset="0"/>
                <a:ea typeface="Cambria" panose="02040503050406030204" pitchFamily="18" charset="0"/>
              </a:rPr>
              <a:t>Once symptoms are present, </a:t>
            </a:r>
            <a:r>
              <a:rPr lang="en-US" b="1" dirty="0">
                <a:solidFill>
                  <a:srgbClr val="0070C0"/>
                </a:solidFill>
                <a:latin typeface="Cambria" panose="02040503050406030204" pitchFamily="18" charset="0"/>
                <a:ea typeface="Cambria" panose="02040503050406030204" pitchFamily="18" charset="0"/>
              </a:rPr>
              <a:t>t</a:t>
            </a:r>
            <a:r>
              <a:rPr lang="en-US" b="1" i="0" dirty="0">
                <a:solidFill>
                  <a:srgbClr val="0070C0"/>
                </a:solidFill>
                <a:effectLst/>
                <a:latin typeface="Cambria" panose="02040503050406030204" pitchFamily="18" charset="0"/>
                <a:ea typeface="Cambria" panose="02040503050406030204" pitchFamily="18" charset="0"/>
              </a:rPr>
              <a:t>he disease is fatal</a:t>
            </a:r>
            <a:r>
              <a:rPr lang="en-US" b="0" i="0" dirty="0">
                <a:solidFill>
                  <a:srgbClr val="0070C0"/>
                </a:solidFill>
                <a:effectLst/>
                <a:latin typeface="Cambria" panose="02040503050406030204" pitchFamily="18" charset="0"/>
                <a:ea typeface="Cambria" panose="02040503050406030204" pitchFamily="18" charset="0"/>
              </a:rPr>
              <a:t> for both animals and humans</a:t>
            </a:r>
          </a:p>
          <a:p>
            <a:pPr>
              <a:buFont typeface="Wingdings" panose="05000000000000000000" pitchFamily="2" charset="2"/>
              <a:buChar char="Ø"/>
            </a:pPr>
            <a:endParaRPr lang="en-IN" dirty="0">
              <a:latin typeface="Cambria" panose="02040503050406030204" pitchFamily="18" charset="0"/>
              <a:ea typeface="Cambria" panose="02040503050406030204" pitchFamily="18" charset="0"/>
            </a:endParaRPr>
          </a:p>
        </p:txBody>
      </p:sp>
      <p:pic>
        <p:nvPicPr>
          <p:cNvPr id="2050" name="Picture 2" descr="Rabies Awareness | World rabies day, Awareness, Fact sheet">
            <a:extLst>
              <a:ext uri="{FF2B5EF4-FFF2-40B4-BE49-F238E27FC236}">
                <a16:creationId xmlns:a16="http://schemas.microsoft.com/office/drawing/2014/main" id="{05D9C467-12AD-40A4-A768-ACABB9CF11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415" y="2001795"/>
            <a:ext cx="3278661" cy="3739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ihar Veterinary College, Patna, Patna, Bihar, India, Group ID:- Contact  Address, Phone, EMail, Website, Courses Offered, Admission">
            <a:extLst>
              <a:ext uri="{FF2B5EF4-FFF2-40B4-BE49-F238E27FC236}">
                <a16:creationId xmlns:a16="http://schemas.microsoft.com/office/drawing/2014/main" id="{6E1D8D32-C3A7-459C-A3A0-AAADC0383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90616" y="201113"/>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ihar Animal Sciences University - Wikipedia">
            <a:extLst>
              <a:ext uri="{FF2B5EF4-FFF2-40B4-BE49-F238E27FC236}">
                <a16:creationId xmlns:a16="http://schemas.microsoft.com/office/drawing/2014/main" id="{8A951065-D11A-4C1F-8CC0-FC5433FBF9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6855" y="201113"/>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O | World Health Organization">
            <a:extLst>
              <a:ext uri="{FF2B5EF4-FFF2-40B4-BE49-F238E27FC236}">
                <a16:creationId xmlns:a16="http://schemas.microsoft.com/office/drawing/2014/main" id="{779715F4-ADEF-412D-8643-4C6BA3D524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24" t="15608" r="10300" b="22718"/>
          <a:stretch/>
        </p:blipFill>
        <p:spPr bwMode="auto">
          <a:xfrm>
            <a:off x="9028670" y="5512267"/>
            <a:ext cx="2669060" cy="79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83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A1C1FBD-D9CE-4824-ADB6-4DFB7F24F4C1}"/>
              </a:ext>
            </a:extLst>
          </p:cNvPr>
          <p:cNvSpPr txBox="1">
            <a:spLocks/>
          </p:cNvSpPr>
          <p:nvPr/>
        </p:nvSpPr>
        <p:spPr>
          <a:xfrm>
            <a:off x="3493702" y="468437"/>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6" name="Picture 2" descr="Bihar Veterinary College, Patna, Patna, Bihar, India, Group ID:- Contact  Address, Phone, EMail, Website, Courses Offered, Admission">
            <a:extLst>
              <a:ext uri="{FF2B5EF4-FFF2-40B4-BE49-F238E27FC236}">
                <a16:creationId xmlns:a16="http://schemas.microsoft.com/office/drawing/2014/main" id="{0B1887CF-806E-4819-B2D5-DDE7C3157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45046" y="-2316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ihar Animal Sciences University - Wikipedia">
            <a:extLst>
              <a:ext uri="{FF2B5EF4-FFF2-40B4-BE49-F238E27FC236}">
                <a16:creationId xmlns:a16="http://schemas.microsoft.com/office/drawing/2014/main" id="{33DF4077-90AC-4C21-B312-0B587BB4D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633A12-26BC-4884-B2FF-CDE6F6746A60}"/>
              </a:ext>
            </a:extLst>
          </p:cNvPr>
          <p:cNvSpPr txBox="1"/>
          <p:nvPr/>
        </p:nvSpPr>
        <p:spPr>
          <a:xfrm>
            <a:off x="2607503" y="1217848"/>
            <a:ext cx="7133656" cy="369332"/>
          </a:xfrm>
          <a:prstGeom prst="rect">
            <a:avLst/>
          </a:prstGeom>
          <a:solidFill>
            <a:schemeClr val="accent5">
              <a:lumMod val="60000"/>
              <a:lumOff val="40000"/>
            </a:schemeClr>
          </a:solidFill>
        </p:spPr>
        <p:txBody>
          <a:bodyPr wrap="square">
            <a:spAutoFit/>
          </a:bodyPr>
          <a:lstStyle/>
          <a:p>
            <a:pPr algn="ctr"/>
            <a:r>
              <a:rPr lang="en-US" dirty="0"/>
              <a:t>(Rabies vaccines can be administered by two different routes: ID or IM)</a:t>
            </a:r>
            <a:endParaRPr lang="en-IN" dirty="0"/>
          </a:p>
        </p:txBody>
      </p:sp>
      <p:sp>
        <p:nvSpPr>
          <p:cNvPr id="9" name="TextBox 8">
            <a:extLst>
              <a:ext uri="{FF2B5EF4-FFF2-40B4-BE49-F238E27FC236}">
                <a16:creationId xmlns:a16="http://schemas.microsoft.com/office/drawing/2014/main" id="{88D5833F-B1BC-40CA-AA8E-C7E47E404CC6}"/>
              </a:ext>
            </a:extLst>
          </p:cNvPr>
          <p:cNvSpPr txBox="1"/>
          <p:nvPr/>
        </p:nvSpPr>
        <p:spPr>
          <a:xfrm>
            <a:off x="5850293" y="1872005"/>
            <a:ext cx="5719665" cy="1477328"/>
          </a:xfrm>
          <a:prstGeom prst="rect">
            <a:avLst/>
          </a:prstGeom>
          <a:noFill/>
        </p:spPr>
        <p:txBody>
          <a:bodyPr wrap="square">
            <a:spAutoFit/>
          </a:bodyPr>
          <a:lstStyle/>
          <a:p>
            <a:pPr algn="just"/>
            <a:r>
              <a:rPr lang="en-US" dirty="0">
                <a:solidFill>
                  <a:srgbClr val="0070C0"/>
                </a:solidFill>
                <a:latin typeface="Cambria" panose="02040503050406030204" pitchFamily="18" charset="0"/>
                <a:ea typeface="Cambria" panose="02040503050406030204" pitchFamily="18" charset="0"/>
              </a:rPr>
              <a:t>IM route: </a:t>
            </a:r>
          </a:p>
          <a:p>
            <a:pPr algn="just"/>
            <a:r>
              <a:rPr lang="en-US" dirty="0">
                <a:solidFill>
                  <a:srgbClr val="FF0000"/>
                </a:solidFill>
                <a:latin typeface="Cambria" panose="02040503050406030204" pitchFamily="18" charset="0"/>
                <a:ea typeface="Cambria" panose="02040503050406030204" pitchFamily="18" charset="0"/>
              </a:rPr>
              <a:t>Sites:</a:t>
            </a:r>
            <a:r>
              <a:rPr lang="en-US" dirty="0">
                <a:latin typeface="Cambria" panose="02040503050406030204" pitchFamily="18" charset="0"/>
                <a:ea typeface="Cambria" panose="02040503050406030204" pitchFamily="18" charset="0"/>
              </a:rPr>
              <a:t> for adults &amp; children aged ≥2 years: the deltoid area of the arm, </a:t>
            </a:r>
          </a:p>
          <a:p>
            <a:pPr algn="just"/>
            <a:r>
              <a:rPr lang="en-US" dirty="0">
                <a:latin typeface="Cambria" panose="02040503050406030204" pitchFamily="18" charset="0"/>
                <a:ea typeface="Cambria" panose="02040503050406030204" pitchFamily="18" charset="0"/>
              </a:rPr>
              <a:t> for children aged ≤2</a:t>
            </a:r>
            <a:r>
              <a:rPr lang="en-IN" dirty="0"/>
              <a:t> children years: t</a:t>
            </a:r>
            <a:r>
              <a:rPr lang="en-US" dirty="0">
                <a:latin typeface="Cambria" panose="02040503050406030204" pitchFamily="18" charset="0"/>
                <a:ea typeface="Cambria" panose="02040503050406030204" pitchFamily="18" charset="0"/>
              </a:rPr>
              <a:t>he anterolateral area of the thigh</a:t>
            </a:r>
            <a:endParaRPr lang="en-IN"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D67FE68-3C76-47D1-A241-E1AFDF039C08}"/>
              </a:ext>
            </a:extLst>
          </p:cNvPr>
          <p:cNvSpPr txBox="1"/>
          <p:nvPr/>
        </p:nvSpPr>
        <p:spPr>
          <a:xfrm>
            <a:off x="769370" y="1915219"/>
            <a:ext cx="4698368" cy="1200329"/>
          </a:xfrm>
          <a:prstGeom prst="rect">
            <a:avLst/>
          </a:prstGeom>
          <a:noFill/>
        </p:spPr>
        <p:txBody>
          <a:bodyPr wrap="square">
            <a:spAutoFit/>
          </a:bodyPr>
          <a:lstStyle/>
          <a:p>
            <a:pPr algn="just"/>
            <a:r>
              <a:rPr lang="en-US" dirty="0">
                <a:solidFill>
                  <a:srgbClr val="0070C0"/>
                </a:solidFill>
                <a:latin typeface="Cambria" panose="02040503050406030204" pitchFamily="18" charset="0"/>
                <a:ea typeface="Cambria" panose="02040503050406030204" pitchFamily="18" charset="0"/>
              </a:rPr>
              <a:t>ID route: </a:t>
            </a:r>
          </a:p>
          <a:p>
            <a:pPr algn="just"/>
            <a:r>
              <a:rPr lang="en-US" dirty="0">
                <a:solidFill>
                  <a:srgbClr val="FF0000"/>
                </a:solidFill>
                <a:latin typeface="Cambria" panose="02040503050406030204" pitchFamily="18" charset="0"/>
                <a:ea typeface="Cambria" panose="02040503050406030204" pitchFamily="18" charset="0"/>
              </a:rPr>
              <a:t>Sites:</a:t>
            </a:r>
            <a:r>
              <a:rPr lang="en-US" dirty="0">
                <a:latin typeface="Cambria" panose="02040503050406030204" pitchFamily="18" charset="0"/>
                <a:ea typeface="Cambria" panose="02040503050406030204" pitchFamily="18" charset="0"/>
              </a:rPr>
              <a:t> for all age groups  </a:t>
            </a:r>
          </a:p>
          <a:p>
            <a:pPr algn="just"/>
            <a:r>
              <a:rPr lang="en-US" dirty="0">
                <a:latin typeface="Cambria" panose="02040503050406030204" pitchFamily="18" charset="0"/>
                <a:ea typeface="Cambria" panose="02040503050406030204" pitchFamily="18" charset="0"/>
              </a:rPr>
              <a:t>the deltoid region &amp; either the anterolateral thigh or suprascapular regions</a:t>
            </a:r>
            <a:endParaRPr lang="en-IN" dirty="0"/>
          </a:p>
        </p:txBody>
      </p:sp>
      <p:pic>
        <p:nvPicPr>
          <p:cNvPr id="11" name="Content Placeholder 4">
            <a:extLst>
              <a:ext uri="{FF2B5EF4-FFF2-40B4-BE49-F238E27FC236}">
                <a16:creationId xmlns:a16="http://schemas.microsoft.com/office/drawing/2014/main" id="{E0EE37D6-ECBA-4ED7-AFBA-624CD2449D0E}"/>
              </a:ext>
            </a:extLst>
          </p:cNvPr>
          <p:cNvPicPr>
            <a:picLocks noGrp="1" noChangeAspect="1"/>
          </p:cNvPicPr>
          <p:nvPr>
            <p:ph idx="1"/>
          </p:nvPr>
        </p:nvPicPr>
        <p:blipFill rotWithShape="1">
          <a:blip r:embed="rId4"/>
          <a:srcRect l="27877" t="23689" r="27503" b="26907"/>
          <a:stretch/>
        </p:blipFill>
        <p:spPr>
          <a:xfrm>
            <a:off x="4536171" y="3349333"/>
            <a:ext cx="4698368" cy="2797960"/>
          </a:xfrm>
        </p:spPr>
      </p:pic>
      <p:pic>
        <p:nvPicPr>
          <p:cNvPr id="12" name="Picture 2" descr="WHO | World Health Organization">
            <a:extLst>
              <a:ext uri="{FF2B5EF4-FFF2-40B4-BE49-F238E27FC236}">
                <a16:creationId xmlns:a16="http://schemas.microsoft.com/office/drawing/2014/main" id="{A2226CAF-949D-45DC-BCEE-E9D4C67FB2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24" t="15608" r="10300" b="22718"/>
          <a:stretch/>
        </p:blipFill>
        <p:spPr bwMode="auto">
          <a:xfrm>
            <a:off x="9028670" y="5640151"/>
            <a:ext cx="2669060" cy="6660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ADE682-7FEC-4005-BC83-BF1885C0F237}"/>
              </a:ext>
            </a:extLst>
          </p:cNvPr>
          <p:cNvSpPr txBox="1"/>
          <p:nvPr/>
        </p:nvSpPr>
        <p:spPr>
          <a:xfrm>
            <a:off x="444925" y="4101981"/>
            <a:ext cx="387514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IN" dirty="0">
                <a:latin typeface="Cambria" panose="02040503050406030204" pitchFamily="18" charset="0"/>
                <a:ea typeface="Cambria" panose="02040503050406030204" pitchFamily="18" charset="0"/>
              </a:rPr>
              <a:t>Pre-exposure prophylaxis</a:t>
            </a:r>
            <a:endParaRPr lang="en-US" dirty="0">
              <a:solidFill>
                <a:srgbClr val="FF0000"/>
              </a:solidFill>
              <a:latin typeface="Cambria" panose="02040503050406030204" pitchFamily="18" charset="0"/>
              <a:ea typeface="Cambria" panose="02040503050406030204" pitchFamily="18" charset="0"/>
            </a:endParaRPr>
          </a:p>
          <a:p>
            <a:pPr algn="ctr"/>
            <a:r>
              <a:rPr lang="en-US" dirty="0">
                <a:solidFill>
                  <a:srgbClr val="FF0000"/>
                </a:solidFill>
                <a:latin typeface="Cambria" panose="02040503050406030204" pitchFamily="18" charset="0"/>
                <a:ea typeface="Cambria" panose="02040503050406030204" pitchFamily="18" charset="0"/>
              </a:rPr>
              <a:t>Three doses/three visits </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IM or ID one dose each </a:t>
            </a:r>
          </a:p>
          <a:p>
            <a:pPr algn="just"/>
            <a:r>
              <a:rPr lang="en-US" dirty="0">
                <a:latin typeface="Cambria" panose="02040503050406030204" pitchFamily="18" charset="0"/>
                <a:ea typeface="Cambria" panose="02040503050406030204" pitchFamily="18" charset="0"/>
              </a:rPr>
              <a:t>      on day 0, day 7, &amp; day 21 or 28</a:t>
            </a:r>
            <a:endParaRPr lang="en-I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3917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FBBCA1F-EF1D-4520-B921-605AF6356CCD}"/>
              </a:ext>
            </a:extLst>
          </p:cNvPr>
          <p:cNvSpPr>
            <a:spLocks noGrp="1"/>
          </p:cNvSpPr>
          <p:nvPr>
            <p:ph idx="1"/>
          </p:nvPr>
        </p:nvSpPr>
        <p:spPr>
          <a:xfrm>
            <a:off x="1097280" y="1377320"/>
            <a:ext cx="10058400" cy="4491774"/>
          </a:xfrm>
        </p:spPr>
        <p:txBody>
          <a:bodyPr/>
          <a:lstStyle/>
          <a:p>
            <a:pPr algn="just"/>
            <a:r>
              <a:rPr lang="en-IN" b="1" dirty="0">
                <a:solidFill>
                  <a:srgbClr val="FF0000"/>
                </a:solidFill>
                <a:latin typeface="Cambria" panose="02040503050406030204" pitchFamily="18" charset="0"/>
                <a:ea typeface="Cambria" panose="02040503050406030204" pitchFamily="18" charset="0"/>
              </a:rPr>
              <a:t>Post-exposure prophylaxis (PEP)</a:t>
            </a:r>
          </a:p>
          <a:p>
            <a:endParaRPr lang="en-IN" dirty="0"/>
          </a:p>
        </p:txBody>
      </p:sp>
      <p:sp>
        <p:nvSpPr>
          <p:cNvPr id="8" name="Title 6">
            <a:extLst>
              <a:ext uri="{FF2B5EF4-FFF2-40B4-BE49-F238E27FC236}">
                <a16:creationId xmlns:a16="http://schemas.microsoft.com/office/drawing/2014/main" id="{CED87463-0EB3-4078-B953-D5CE33525E8D}"/>
              </a:ext>
            </a:extLst>
          </p:cNvPr>
          <p:cNvSpPr txBox="1">
            <a:spLocks/>
          </p:cNvSpPr>
          <p:nvPr/>
        </p:nvSpPr>
        <p:spPr>
          <a:xfrm>
            <a:off x="3493702" y="468437"/>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9" name="Picture 2" descr="Bihar Veterinary College, Patna, Patna, Bihar, India, Group ID:- Contact  Address, Phone, EMail, Website, Courses Offered, Admission">
            <a:extLst>
              <a:ext uri="{FF2B5EF4-FFF2-40B4-BE49-F238E27FC236}">
                <a16:creationId xmlns:a16="http://schemas.microsoft.com/office/drawing/2014/main" id="{BF6F42DC-E6FC-4DA6-A63D-AF08440D4D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45046" y="-2316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ihar Animal Sciences University - Wikipedia">
            <a:extLst>
              <a:ext uri="{FF2B5EF4-FFF2-40B4-BE49-F238E27FC236}">
                <a16:creationId xmlns:a16="http://schemas.microsoft.com/office/drawing/2014/main" id="{86D6F39F-7394-4250-BA23-55137F35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bies prevention">
            <a:extLst>
              <a:ext uri="{FF2B5EF4-FFF2-40B4-BE49-F238E27FC236}">
                <a16:creationId xmlns:a16="http://schemas.microsoft.com/office/drawing/2014/main" id="{96902DB8-ACC7-4C07-B009-6387E7C6C39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0754" y="1903469"/>
            <a:ext cx="4555958" cy="42404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19AD853-1E99-4466-BE1A-D0E8BEC98C91}"/>
              </a:ext>
            </a:extLst>
          </p:cNvPr>
          <p:cNvSpPr txBox="1"/>
          <p:nvPr/>
        </p:nvSpPr>
        <p:spPr>
          <a:xfrm>
            <a:off x="5354782" y="2553127"/>
            <a:ext cx="5292898" cy="923330"/>
          </a:xfrm>
          <a:prstGeom prst="rect">
            <a:avLst/>
          </a:prstGeom>
          <a:noFill/>
          <a:ln>
            <a:solidFill>
              <a:schemeClr val="accent1"/>
            </a:solidFill>
          </a:ln>
        </p:spPr>
        <p:txBody>
          <a:bodyPr wrap="square">
            <a:spAutoFit/>
          </a:bodyPr>
          <a:lstStyle/>
          <a:p>
            <a:pPr algn="just"/>
            <a:r>
              <a:rPr lang="en-US" dirty="0">
                <a:latin typeface="Cambria" panose="02040503050406030204" pitchFamily="18" charset="0"/>
                <a:ea typeface="Cambria" panose="02040503050406030204" pitchFamily="18" charset="0"/>
              </a:rPr>
              <a:t>appx. 15 minutes, with soap or detergent &amp; copious amounts of water.</a:t>
            </a:r>
          </a:p>
          <a:p>
            <a:pPr algn="just"/>
            <a:r>
              <a:rPr lang="en-US" dirty="0">
                <a:latin typeface="Cambria" panose="02040503050406030204" pitchFamily="18" charset="0"/>
                <a:ea typeface="Cambria" panose="02040503050406030204" pitchFamily="18" charset="0"/>
              </a:rPr>
              <a:t> </a:t>
            </a:r>
            <a:r>
              <a:rPr lang="en-US" b="1" dirty="0">
                <a:latin typeface="Cambria" panose="02040503050406030204" pitchFamily="18" charset="0"/>
                <a:ea typeface="Cambria" panose="02040503050406030204" pitchFamily="18" charset="0"/>
              </a:rPr>
              <a:t>viricidal: </a:t>
            </a:r>
            <a:r>
              <a:rPr lang="en-US" dirty="0">
                <a:latin typeface="Cambria" panose="02040503050406030204" pitchFamily="18" charset="0"/>
                <a:ea typeface="Cambria" panose="02040503050406030204" pitchFamily="18" charset="0"/>
              </a:rPr>
              <a:t>iodine-containing, topical preparation</a:t>
            </a:r>
            <a:endParaRPr lang="en-IN" dirty="0">
              <a:latin typeface="Cambria" panose="02040503050406030204" pitchFamily="18" charset="0"/>
              <a:ea typeface="Cambria" panose="02040503050406030204" pitchFamily="18" charset="0"/>
            </a:endParaRPr>
          </a:p>
        </p:txBody>
      </p:sp>
      <p:cxnSp>
        <p:nvCxnSpPr>
          <p:cNvPr id="15" name="Straight Arrow Connector 14">
            <a:extLst>
              <a:ext uri="{FF2B5EF4-FFF2-40B4-BE49-F238E27FC236}">
                <a16:creationId xmlns:a16="http://schemas.microsoft.com/office/drawing/2014/main" id="{D8554346-6CAD-4D31-A9A3-567F024B3C08}"/>
              </a:ext>
            </a:extLst>
          </p:cNvPr>
          <p:cNvCxnSpPr>
            <a:cxnSpLocks/>
          </p:cNvCxnSpPr>
          <p:nvPr/>
        </p:nvCxnSpPr>
        <p:spPr>
          <a:xfrm flipH="1">
            <a:off x="4968466" y="3159634"/>
            <a:ext cx="386316" cy="38738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C51DDFAD-93FD-49E2-B228-AE4C7DC749A1}"/>
              </a:ext>
            </a:extLst>
          </p:cNvPr>
          <p:cNvSpPr txBox="1"/>
          <p:nvPr/>
        </p:nvSpPr>
        <p:spPr>
          <a:xfrm>
            <a:off x="5354782" y="4861730"/>
            <a:ext cx="5292898" cy="646331"/>
          </a:xfrm>
          <a:prstGeom prst="rect">
            <a:avLst/>
          </a:prstGeom>
          <a:noFill/>
          <a:ln>
            <a:solidFill>
              <a:schemeClr val="accent1"/>
            </a:solidFill>
          </a:ln>
        </p:spPr>
        <p:txBody>
          <a:bodyPr wrap="square">
            <a:spAutoFit/>
          </a:bodyPr>
          <a:lstStyle/>
          <a:p>
            <a:pPr algn="just"/>
            <a:r>
              <a:rPr lang="en-US" dirty="0">
                <a:latin typeface="Cambria" panose="02040503050406030204" pitchFamily="18" charset="0"/>
                <a:ea typeface="Cambria" panose="02040503050406030204" pitchFamily="18" charset="0"/>
              </a:rPr>
              <a:t>A series of rabies vaccine injections should be administered promptly after an exposure</a:t>
            </a:r>
            <a:endParaRPr lang="en-IN"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FAD214F6-1E26-4614-BCAB-AD97E426AD0C}"/>
              </a:ext>
            </a:extLst>
          </p:cNvPr>
          <p:cNvCxnSpPr>
            <a:cxnSpLocks/>
          </p:cNvCxnSpPr>
          <p:nvPr/>
        </p:nvCxnSpPr>
        <p:spPr>
          <a:xfrm flipH="1">
            <a:off x="4968466" y="5154118"/>
            <a:ext cx="386316" cy="38738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D004DA5B-474E-4447-B8B7-E35778FFBA0C}"/>
              </a:ext>
            </a:extLst>
          </p:cNvPr>
          <p:cNvSpPr txBox="1"/>
          <p:nvPr/>
        </p:nvSpPr>
        <p:spPr>
          <a:xfrm>
            <a:off x="7151367" y="5467264"/>
            <a:ext cx="3608807" cy="369332"/>
          </a:xfrm>
          <a:prstGeom prst="rect">
            <a:avLst/>
          </a:prstGeom>
          <a:noFill/>
        </p:spPr>
        <p:txBody>
          <a:bodyPr wrap="square">
            <a:spAutoFit/>
          </a:bodyPr>
          <a:lstStyle/>
          <a:p>
            <a:pPr algn="ctr"/>
            <a:r>
              <a:rPr lang="en-US" dirty="0">
                <a:solidFill>
                  <a:srgbClr val="FF0000"/>
                </a:solidFill>
                <a:latin typeface="Cambria" panose="02040503050406030204" pitchFamily="18" charset="0"/>
                <a:ea typeface="Cambria" panose="02040503050406030204" pitchFamily="18" charset="0"/>
              </a:rPr>
              <a:t>*RIG: severe category III exposures</a:t>
            </a:r>
          </a:p>
        </p:txBody>
      </p:sp>
      <p:pic>
        <p:nvPicPr>
          <p:cNvPr id="27" name="Picture 2" descr="WHO | World Health Organization">
            <a:extLst>
              <a:ext uri="{FF2B5EF4-FFF2-40B4-BE49-F238E27FC236}">
                <a16:creationId xmlns:a16="http://schemas.microsoft.com/office/drawing/2014/main" id="{15B83017-9C82-4CA3-AAD4-D5DBB15561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24" t="15608" r="10300" b="22718"/>
          <a:stretch/>
        </p:blipFill>
        <p:spPr bwMode="auto">
          <a:xfrm>
            <a:off x="9521219" y="5836596"/>
            <a:ext cx="2669060" cy="79394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28EB8D6-7428-4144-8D34-D3D3746C0FE7}"/>
              </a:ext>
            </a:extLst>
          </p:cNvPr>
          <p:cNvSpPr txBox="1"/>
          <p:nvPr/>
        </p:nvSpPr>
        <p:spPr>
          <a:xfrm>
            <a:off x="205985" y="6205090"/>
            <a:ext cx="931523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dirty="0"/>
              <a:t>*If a repeat exposure occurs within 3 months of completion of PEP, only wound treatment is required, </a:t>
            </a:r>
            <a:r>
              <a:rPr lang="en-US" dirty="0">
                <a:latin typeface="Cambria" panose="02040503050406030204" pitchFamily="18" charset="0"/>
                <a:ea typeface="Cambria" panose="02040503050406030204" pitchFamily="18" charset="0"/>
              </a:rPr>
              <a:t>neither</a:t>
            </a:r>
            <a:r>
              <a:rPr lang="en-US" dirty="0"/>
              <a:t> vaccine nor RIG are needed</a:t>
            </a:r>
            <a:endParaRPr lang="en-IN" dirty="0"/>
          </a:p>
        </p:txBody>
      </p:sp>
      <p:sp>
        <p:nvSpPr>
          <p:cNvPr id="30" name="Title 6">
            <a:extLst>
              <a:ext uri="{FF2B5EF4-FFF2-40B4-BE49-F238E27FC236}">
                <a16:creationId xmlns:a16="http://schemas.microsoft.com/office/drawing/2014/main" id="{577B441D-941F-4DB4-9AFF-D80EC84DCB0D}"/>
              </a:ext>
            </a:extLst>
          </p:cNvPr>
          <p:cNvSpPr txBox="1">
            <a:spLocks/>
          </p:cNvSpPr>
          <p:nvPr/>
        </p:nvSpPr>
        <p:spPr>
          <a:xfrm>
            <a:off x="3459891" y="466614"/>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31" name="Picture 2" descr="Bihar Veterinary College, Patna, Patna, Bihar, India, Group ID:- Contact  Address, Phone, EMail, Website, Courses Offered, Admission">
            <a:extLst>
              <a:ext uri="{FF2B5EF4-FFF2-40B4-BE49-F238E27FC236}">
                <a16:creationId xmlns:a16="http://schemas.microsoft.com/office/drawing/2014/main" id="{33AA2675-5EC6-48E6-9094-78E5A1DB5C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311235" y="-24991"/>
            <a:ext cx="1613948" cy="140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89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3969" y="644045"/>
            <a:ext cx="5824061" cy="17043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indent="-54864" algn="just"/>
            <a:r>
              <a:rPr lang="en-US" sz="2000" b="1" dirty="0">
                <a:latin typeface="Cambria" panose="02040503050406030204" pitchFamily="18" charset="0"/>
                <a:ea typeface="Cambria" panose="02040503050406030204" pitchFamily="18" charset="0"/>
              </a:rPr>
              <a:t>Class I-</a:t>
            </a:r>
          </a:p>
          <a:p>
            <a:pPr algn="just"/>
            <a:r>
              <a:rPr lang="en-US" sz="2000" dirty="0">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(Slight or negligible risk)</a:t>
            </a:r>
            <a:endParaRPr lang="en-IN" sz="2000" b="1" dirty="0">
              <a:solidFill>
                <a:srgbClr val="FF0000"/>
              </a:solidFill>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Licks on healthy/ unbroken skin</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Scratches without oozing of blood</a:t>
            </a:r>
            <a:endParaRPr lang="en-IN" sz="2000" dirty="0">
              <a:latin typeface="Cambria" panose="02040503050406030204" pitchFamily="18" charset="0"/>
              <a:ea typeface="Cambria" panose="02040503050406030204" pitchFamily="18" charset="0"/>
            </a:endParaRPr>
          </a:p>
          <a:p>
            <a:pPr algn="ctr"/>
            <a:endParaRPr lang="en-IN" dirty="0"/>
          </a:p>
        </p:txBody>
      </p:sp>
      <p:sp>
        <p:nvSpPr>
          <p:cNvPr id="5" name="Rectangle 4"/>
          <p:cNvSpPr/>
          <p:nvPr/>
        </p:nvSpPr>
        <p:spPr>
          <a:xfrm>
            <a:off x="1959428" y="2187108"/>
            <a:ext cx="8136294" cy="25410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indent="-54864" algn="just"/>
            <a:r>
              <a:rPr lang="en-US" sz="2000" b="1" dirty="0">
                <a:latin typeface="Cambria" panose="02040503050406030204" pitchFamily="18" charset="0"/>
                <a:ea typeface="Cambria" panose="02040503050406030204" pitchFamily="18" charset="0"/>
              </a:rPr>
              <a:t>Class II-</a:t>
            </a:r>
          </a:p>
          <a:p>
            <a:pPr algn="just"/>
            <a:r>
              <a:rPr lang="en-US" sz="2000" b="1" dirty="0">
                <a:solidFill>
                  <a:srgbClr val="FF0000"/>
                </a:solidFill>
                <a:latin typeface="Cambria" panose="02040503050406030204" pitchFamily="18" charset="0"/>
                <a:ea typeface="Cambria" panose="02040503050406030204" pitchFamily="18" charset="0"/>
              </a:rPr>
              <a:t>     (Definite but moderate risk)</a:t>
            </a:r>
            <a:endParaRPr lang="en-IN" sz="2000" b="1" dirty="0">
              <a:solidFill>
                <a:srgbClr val="FF0000"/>
              </a:solidFill>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Licks on fresh cuts</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Scratches with oozing of blood</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All bites except on head, neck, face, palm and fingers</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Minor wounds less than five in number</a:t>
            </a:r>
            <a:endParaRPr lang="en-IN" dirty="0"/>
          </a:p>
        </p:txBody>
      </p:sp>
      <p:sp>
        <p:nvSpPr>
          <p:cNvPr id="6" name="Rectangle 5"/>
          <p:cNvSpPr/>
          <p:nvPr/>
        </p:nvSpPr>
        <p:spPr>
          <a:xfrm>
            <a:off x="3383308" y="4728144"/>
            <a:ext cx="5708698" cy="200141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402336" lvl="1" algn="just"/>
            <a:r>
              <a:rPr lang="en-US" sz="2000" b="1" dirty="0">
                <a:latin typeface="Cambria" panose="02040503050406030204" pitchFamily="18" charset="0"/>
                <a:ea typeface="Cambria" panose="02040503050406030204" pitchFamily="18" charset="0"/>
              </a:rPr>
              <a:t>Class III-</a:t>
            </a:r>
          </a:p>
          <a:p>
            <a:pPr algn="just"/>
            <a:r>
              <a:rPr lang="en-US" sz="2000" b="1" dirty="0">
                <a:solidFill>
                  <a:srgbClr val="FF0000"/>
                </a:solidFill>
                <a:latin typeface="Cambria" panose="02040503050406030204" pitchFamily="18" charset="0"/>
                <a:ea typeface="Cambria" panose="02040503050406030204" pitchFamily="18" charset="0"/>
              </a:rPr>
              <a:t>          (Severe/ grave risk)</a:t>
            </a: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Licks on mucosa</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Bites on head, Neck, face,   palm &amp; fingers</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Lacerated wounds on any  part of the body</a:t>
            </a:r>
            <a:endParaRPr lang="en-IN" sz="2000" dirty="0">
              <a:latin typeface="Cambria" panose="02040503050406030204" pitchFamily="18" charset="0"/>
              <a:ea typeface="Cambria" panose="02040503050406030204" pitchFamily="18" charset="0"/>
            </a:endParaRPr>
          </a:p>
          <a:p>
            <a:pPr marL="288036" indent="-342900" algn="just">
              <a:buFont typeface="Wingdings" panose="05000000000000000000" pitchFamily="2" charset="2"/>
              <a:buChar char="§"/>
            </a:pPr>
            <a:r>
              <a:rPr lang="en-US" sz="2000" dirty="0">
                <a:latin typeface="Cambria" panose="02040503050406030204" pitchFamily="18" charset="0"/>
                <a:ea typeface="Cambria" panose="02040503050406030204" pitchFamily="18" charset="0"/>
              </a:rPr>
              <a:t>Bites from wild animals</a:t>
            </a:r>
            <a:endParaRPr lang="en-IN"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0EA92E3-5071-4106-A119-B66C05FED896}"/>
              </a:ext>
            </a:extLst>
          </p:cNvPr>
          <p:cNvSpPr txBox="1"/>
          <p:nvPr/>
        </p:nvSpPr>
        <p:spPr>
          <a:xfrm>
            <a:off x="755780" y="120825"/>
            <a:ext cx="9965094" cy="523220"/>
          </a:xfrm>
          <a:prstGeom prst="rect">
            <a:avLst/>
          </a:prstGeom>
          <a:noFill/>
        </p:spPr>
        <p:txBody>
          <a:bodyPr wrap="square">
            <a:spAutoFit/>
          </a:bodyPr>
          <a:lstStyle/>
          <a:p>
            <a:pPr algn="ctr"/>
            <a:r>
              <a:rPr lang="en-US" sz="2800" b="1" dirty="0">
                <a:solidFill>
                  <a:srgbClr val="00B0F0"/>
                </a:solidFill>
                <a:latin typeface="Cambria" panose="02040503050406030204" pitchFamily="18" charset="0"/>
                <a:ea typeface="Cambria" panose="02040503050406030204" pitchFamily="18" charset="0"/>
              </a:rPr>
              <a:t>Classification of exposure based involvement of risk</a:t>
            </a:r>
            <a:endParaRPr lang="en-IN" sz="2800" dirty="0"/>
          </a:p>
        </p:txBody>
      </p:sp>
      <p:pic>
        <p:nvPicPr>
          <p:cNvPr id="7" name="Picture 2" descr="WHO | World Health Organization">
            <a:extLst>
              <a:ext uri="{FF2B5EF4-FFF2-40B4-BE49-F238E27FC236}">
                <a16:creationId xmlns:a16="http://schemas.microsoft.com/office/drawing/2014/main" id="{D7A52047-1843-4E26-99A5-705053B2EF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4" t="15608" r="10300" b="22718"/>
          <a:stretch/>
        </p:blipFill>
        <p:spPr bwMode="auto">
          <a:xfrm>
            <a:off x="9521219" y="5836596"/>
            <a:ext cx="2669060" cy="79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5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BA709C-A151-4864-A1FF-3A0B5E0CC842}"/>
              </a:ext>
            </a:extLst>
          </p:cNvPr>
          <p:cNvPicPr>
            <a:picLocks noChangeAspect="1"/>
          </p:cNvPicPr>
          <p:nvPr/>
        </p:nvPicPr>
        <p:blipFill rotWithShape="1">
          <a:blip r:embed="rId3"/>
          <a:srcRect l="10583" t="22667" r="11416" b="10223"/>
          <a:stretch/>
        </p:blipFill>
        <p:spPr>
          <a:xfrm>
            <a:off x="345045" y="1631089"/>
            <a:ext cx="11187591" cy="4602480"/>
          </a:xfrm>
          <a:prstGeom prst="rect">
            <a:avLst/>
          </a:prstGeom>
        </p:spPr>
      </p:pic>
      <p:sp>
        <p:nvSpPr>
          <p:cNvPr id="7" name="TextBox 6">
            <a:extLst>
              <a:ext uri="{FF2B5EF4-FFF2-40B4-BE49-F238E27FC236}">
                <a16:creationId xmlns:a16="http://schemas.microsoft.com/office/drawing/2014/main" id="{B116E2FB-A605-4C1E-96F8-64BCAAB9D2DD}"/>
              </a:ext>
            </a:extLst>
          </p:cNvPr>
          <p:cNvSpPr txBox="1"/>
          <p:nvPr/>
        </p:nvSpPr>
        <p:spPr>
          <a:xfrm>
            <a:off x="2756691" y="1154386"/>
            <a:ext cx="674623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400" dirty="0">
                <a:latin typeface="Cambria" panose="02040503050406030204" pitchFamily="18" charset="0"/>
                <a:ea typeface="Cambria" panose="02040503050406030204" pitchFamily="18" charset="0"/>
              </a:rPr>
              <a:t>PEP recommendations by category of exposure</a:t>
            </a:r>
            <a:endParaRPr lang="en-IN" sz="2400" dirty="0">
              <a:latin typeface="Cambria" panose="02040503050406030204" pitchFamily="18" charset="0"/>
              <a:ea typeface="Cambria" panose="02040503050406030204" pitchFamily="18" charset="0"/>
            </a:endParaRPr>
          </a:p>
        </p:txBody>
      </p:sp>
      <p:sp>
        <p:nvSpPr>
          <p:cNvPr id="8" name="Title 6">
            <a:extLst>
              <a:ext uri="{FF2B5EF4-FFF2-40B4-BE49-F238E27FC236}">
                <a16:creationId xmlns:a16="http://schemas.microsoft.com/office/drawing/2014/main" id="{C40ECACB-EF03-4714-8291-FFAF048255E8}"/>
              </a:ext>
            </a:extLst>
          </p:cNvPr>
          <p:cNvSpPr txBox="1">
            <a:spLocks/>
          </p:cNvSpPr>
          <p:nvPr/>
        </p:nvSpPr>
        <p:spPr>
          <a:xfrm>
            <a:off x="3363371" y="360035"/>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9" name="Picture 2" descr="Bihar Veterinary College, Patna, Patna, Bihar, India, Group ID:- Contact  Address, Phone, EMail, Website, Courses Offered, Admission">
            <a:extLst>
              <a:ext uri="{FF2B5EF4-FFF2-40B4-BE49-F238E27FC236}">
                <a16:creationId xmlns:a16="http://schemas.microsoft.com/office/drawing/2014/main" id="{F4A4CB63-6324-4F82-AC1F-ECA5C74B0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74" t="2324" r="22356" b="6432"/>
          <a:stretch/>
        </p:blipFill>
        <p:spPr bwMode="auto">
          <a:xfrm>
            <a:off x="345046" y="-23168"/>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ihar Animal Sciences University - Wikipedia">
            <a:extLst>
              <a:ext uri="{FF2B5EF4-FFF2-40B4-BE49-F238E27FC236}">
                <a16:creationId xmlns:a16="http://schemas.microsoft.com/office/drawing/2014/main" id="{3BE96CC6-E104-4668-90EB-656BA76B3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HO | World Health Organization">
            <a:extLst>
              <a:ext uri="{FF2B5EF4-FFF2-40B4-BE49-F238E27FC236}">
                <a16:creationId xmlns:a16="http://schemas.microsoft.com/office/drawing/2014/main" id="{C638EF30-ED5D-4A70-981F-5C0B08484E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24" t="15608" r="10300" b="22718"/>
          <a:stretch/>
        </p:blipFill>
        <p:spPr bwMode="auto">
          <a:xfrm>
            <a:off x="10039903" y="1411018"/>
            <a:ext cx="1982958" cy="58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4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1DBF3-3F03-4CC0-A34E-053AEDB09817}"/>
              </a:ext>
            </a:extLst>
          </p:cNvPr>
          <p:cNvSpPr>
            <a:spLocks noGrp="1"/>
          </p:cNvSpPr>
          <p:nvPr>
            <p:ph idx="1"/>
          </p:nvPr>
        </p:nvSpPr>
        <p:spPr>
          <a:xfrm>
            <a:off x="579120" y="2540000"/>
            <a:ext cx="10597489" cy="2311918"/>
          </a:xfrm>
          <a:ln>
            <a:solidFill>
              <a:schemeClr val="accent1"/>
            </a:solidFill>
          </a:ln>
        </p:spPr>
        <p:txBody>
          <a:bodyPr>
            <a:normAutofit lnSpcReduction="10000"/>
          </a:bodyPr>
          <a:lstStyle/>
          <a:p>
            <a:pPr algn="just"/>
            <a:r>
              <a:rPr lang="en-US" dirty="0">
                <a:solidFill>
                  <a:srgbClr val="0070C0"/>
                </a:solidFill>
                <a:latin typeface="Cambria" panose="02040503050406030204" pitchFamily="18" charset="0"/>
                <a:ea typeface="Cambria" panose="02040503050406030204" pitchFamily="18" charset="0"/>
              </a:rPr>
              <a:t>RIG dose:</a:t>
            </a:r>
          </a:p>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The maximum dose is 20 IU (</a:t>
            </a:r>
            <a:r>
              <a:rPr lang="en-US" dirty="0" err="1">
                <a:latin typeface="Cambria" panose="02040503050406030204" pitchFamily="18" charset="0"/>
                <a:ea typeface="Cambria" panose="02040503050406030204" pitchFamily="18" charset="0"/>
              </a:rPr>
              <a:t>hRIG</a:t>
            </a:r>
            <a:r>
              <a:rPr lang="en-US" dirty="0">
                <a:latin typeface="Cambria" panose="02040503050406030204" pitchFamily="18" charset="0"/>
                <a:ea typeface="Cambria" panose="02040503050406030204" pitchFamily="18" charset="0"/>
              </a:rPr>
              <a:t>) and 40 IU (</a:t>
            </a:r>
            <a:r>
              <a:rPr lang="en-US" dirty="0" err="1">
                <a:latin typeface="Cambria" panose="02040503050406030204" pitchFamily="18" charset="0"/>
                <a:ea typeface="Cambria" panose="02040503050406030204" pitchFamily="18" charset="0"/>
              </a:rPr>
              <a:t>eRIG</a:t>
            </a:r>
            <a:r>
              <a:rPr lang="en-US" dirty="0">
                <a:latin typeface="Cambria" panose="02040503050406030204" pitchFamily="18" charset="0"/>
                <a:ea typeface="Cambria" panose="02040503050406030204" pitchFamily="18" charset="0"/>
              </a:rPr>
              <a:t>) per kg body weight</a:t>
            </a:r>
          </a:p>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There is no minimum dose</a:t>
            </a:r>
          </a:p>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Infiltrate as much as possible into the wound</a:t>
            </a:r>
          </a:p>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Any remaining RIG, it should be given intramuscularly on the anterolateral region or deltoid region</a:t>
            </a:r>
          </a:p>
          <a:p>
            <a:pPr marL="0" indent="0" algn="just">
              <a:buNone/>
            </a:pPr>
            <a:endParaRPr lang="en-IN" dirty="0">
              <a:latin typeface="Cambria" panose="02040503050406030204" pitchFamily="18" charset="0"/>
              <a:ea typeface="Cambria" panose="02040503050406030204" pitchFamily="18" charset="0"/>
            </a:endParaRPr>
          </a:p>
        </p:txBody>
      </p:sp>
      <p:pic>
        <p:nvPicPr>
          <p:cNvPr id="4" name="Picture 3" descr="Bihar Animal Sciences University - Wikipedia">
            <a:extLst>
              <a:ext uri="{FF2B5EF4-FFF2-40B4-BE49-F238E27FC236}">
                <a16:creationId xmlns:a16="http://schemas.microsoft.com/office/drawing/2014/main" id="{1B272FDD-399C-4252-AEFE-885213BE0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a:extLst>
              <a:ext uri="{FF2B5EF4-FFF2-40B4-BE49-F238E27FC236}">
                <a16:creationId xmlns:a16="http://schemas.microsoft.com/office/drawing/2014/main" id="{DCB32BA4-6C95-4617-A986-04B720E53C06}"/>
              </a:ext>
            </a:extLst>
          </p:cNvPr>
          <p:cNvSpPr txBox="1">
            <a:spLocks/>
          </p:cNvSpPr>
          <p:nvPr/>
        </p:nvSpPr>
        <p:spPr>
          <a:xfrm>
            <a:off x="3571651" y="809958"/>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Prevention &amp; Control</a:t>
            </a:r>
            <a:endParaRPr lang="en-IN" sz="3600" dirty="0">
              <a:latin typeface="Cambria" panose="02040503050406030204" pitchFamily="18" charset="0"/>
              <a:ea typeface="Cambria" panose="02040503050406030204" pitchFamily="18" charset="0"/>
            </a:endParaRPr>
          </a:p>
        </p:txBody>
      </p:sp>
      <p:pic>
        <p:nvPicPr>
          <p:cNvPr id="6" name="Picture 2" descr="Bihar Veterinary College, Patna, Patna, Bihar, India, Group ID:- Contact  Address, Phone, EMail, Website, Courses Offered, Admission">
            <a:extLst>
              <a:ext uri="{FF2B5EF4-FFF2-40B4-BE49-F238E27FC236}">
                <a16:creationId xmlns:a16="http://schemas.microsoft.com/office/drawing/2014/main" id="{A7FE0463-FB4D-46D7-A40B-5D20E11A8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311235" y="-24991"/>
            <a:ext cx="1613948" cy="1400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HO | World Health Organization">
            <a:extLst>
              <a:ext uri="{FF2B5EF4-FFF2-40B4-BE49-F238E27FC236}">
                <a16:creationId xmlns:a16="http://schemas.microsoft.com/office/drawing/2014/main" id="{C0BF80CC-AC85-48D7-8EE5-C815399E08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24" t="15608" r="10300" b="22718"/>
          <a:stretch/>
        </p:blipFill>
        <p:spPr bwMode="auto">
          <a:xfrm>
            <a:off x="8966097" y="5332743"/>
            <a:ext cx="2669060" cy="79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07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43451-4917-45A6-A0E9-DB2355CBF42A}"/>
              </a:ext>
            </a:extLst>
          </p:cNvPr>
          <p:cNvSpPr>
            <a:spLocks noGrp="1"/>
          </p:cNvSpPr>
          <p:nvPr>
            <p:ph idx="1"/>
          </p:nvPr>
        </p:nvSpPr>
        <p:spPr>
          <a:ln>
            <a:solidFill>
              <a:schemeClr val="accent1"/>
            </a:solidFill>
          </a:ln>
        </p:spPr>
        <p:txBody>
          <a:bodyPr/>
          <a:lstStyle/>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Rabies is one of the oldest diseases known to humans &amp; animals</a:t>
            </a:r>
          </a:p>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It is a serious public threat in many countries in South-East Asia. </a:t>
            </a:r>
          </a:p>
          <a:p>
            <a:pPr algn="just">
              <a:buFont typeface="Wingdings" panose="05000000000000000000" pitchFamily="2" charset="2"/>
              <a:buChar char="Ø"/>
            </a:pPr>
            <a:r>
              <a:rPr lang="en-US" dirty="0">
                <a:latin typeface="Cambria" panose="02040503050406030204" pitchFamily="18" charset="0"/>
                <a:ea typeface="Cambria" panose="02040503050406030204" pitchFamily="18" charset="0"/>
              </a:rPr>
              <a:t>There is still no treatment available once a patient develops the symptoms of rabies</a:t>
            </a:r>
          </a:p>
          <a:p>
            <a:pPr algn="just">
              <a:buFont typeface="Wingdings" panose="05000000000000000000" pitchFamily="2" charset="2"/>
              <a:buChar char="Ø"/>
            </a:pPr>
            <a:r>
              <a:rPr lang="en-US" dirty="0">
                <a:highlight>
                  <a:srgbClr val="FFFF00"/>
                </a:highlight>
                <a:latin typeface="Cambria" panose="02040503050406030204" pitchFamily="18" charset="0"/>
                <a:ea typeface="Cambria" panose="02040503050406030204" pitchFamily="18" charset="0"/>
              </a:rPr>
              <a:t>Prevention is always better than cure</a:t>
            </a:r>
            <a:endParaRPr lang="en-IN" dirty="0">
              <a:highlight>
                <a:srgbClr val="FFFF00"/>
              </a:highlight>
              <a:latin typeface="Cambria" panose="02040503050406030204" pitchFamily="18" charset="0"/>
              <a:ea typeface="Cambria" panose="02040503050406030204" pitchFamily="18" charset="0"/>
            </a:endParaRPr>
          </a:p>
        </p:txBody>
      </p:sp>
      <p:pic>
        <p:nvPicPr>
          <p:cNvPr id="4" name="Picture 3" descr="Bihar Animal Sciences University - Wikipedia">
            <a:extLst>
              <a:ext uri="{FF2B5EF4-FFF2-40B4-BE49-F238E27FC236}">
                <a16:creationId xmlns:a16="http://schemas.microsoft.com/office/drawing/2014/main" id="{C9E6DA62-5EE0-4E96-9901-5EB4EF15F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0627" y="223936"/>
            <a:ext cx="1461511" cy="11720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a:extLst>
              <a:ext uri="{FF2B5EF4-FFF2-40B4-BE49-F238E27FC236}">
                <a16:creationId xmlns:a16="http://schemas.microsoft.com/office/drawing/2014/main" id="{1CC70C8E-E68C-4D69-8C86-DBAA3AC9A3E5}"/>
              </a:ext>
            </a:extLst>
          </p:cNvPr>
          <p:cNvSpPr txBox="1">
            <a:spLocks/>
          </p:cNvSpPr>
          <p:nvPr/>
        </p:nvSpPr>
        <p:spPr>
          <a:xfrm>
            <a:off x="3571651" y="809958"/>
            <a:ext cx="5272217" cy="634081"/>
          </a:xfrm>
          <a:prstGeom prst="rect">
            <a:avLst/>
          </a:prstGeom>
          <a:ln>
            <a:solidFill>
              <a:srgbClr val="FF0000"/>
            </a:solidFill>
          </a:ln>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latin typeface="Cambria" panose="02040503050406030204" pitchFamily="18" charset="0"/>
                <a:ea typeface="Cambria" panose="02040503050406030204" pitchFamily="18" charset="0"/>
              </a:rPr>
              <a:t>Conclusion</a:t>
            </a:r>
            <a:endParaRPr lang="en-IN" sz="3600" dirty="0">
              <a:latin typeface="Cambria" panose="02040503050406030204" pitchFamily="18" charset="0"/>
              <a:ea typeface="Cambria" panose="02040503050406030204" pitchFamily="18" charset="0"/>
            </a:endParaRPr>
          </a:p>
        </p:txBody>
      </p:sp>
      <p:pic>
        <p:nvPicPr>
          <p:cNvPr id="6" name="Picture 2" descr="Bihar Veterinary College, Patna, Patna, Bihar, India, Group ID:- Contact  Address, Phone, EMail, Website, Courses Offered, Admission">
            <a:extLst>
              <a:ext uri="{FF2B5EF4-FFF2-40B4-BE49-F238E27FC236}">
                <a16:creationId xmlns:a16="http://schemas.microsoft.com/office/drawing/2014/main" id="{EAAB0127-FA89-4798-BCB9-63CF215D8B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311235" y="-24991"/>
            <a:ext cx="1613948" cy="140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83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Your Attention Photos - Free &amp; Royalty-Free Stock Photos from  Dreamstime">
            <a:extLst>
              <a:ext uri="{FF2B5EF4-FFF2-40B4-BE49-F238E27FC236}">
                <a16:creationId xmlns:a16="http://schemas.microsoft.com/office/drawing/2014/main" id="{32FEBCE0-C524-421B-9777-0B49680AD4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119"/>
          <a:stretch/>
        </p:blipFill>
        <p:spPr bwMode="auto">
          <a:xfrm>
            <a:off x="1819471" y="400018"/>
            <a:ext cx="7825264" cy="521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804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har Veterinary College, Patna, Patna, Bihar, India, Group ID:- Contact  Address, Phone, EMail, Website, Courses Offered, Admission">
            <a:extLst>
              <a:ext uri="{FF2B5EF4-FFF2-40B4-BE49-F238E27FC236}">
                <a16:creationId xmlns:a16="http://schemas.microsoft.com/office/drawing/2014/main" id="{D4B3C24E-86A3-4032-B325-CDBDEE777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90616" y="201113"/>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har Animal Sciences University - Wikipedia">
            <a:extLst>
              <a:ext uri="{FF2B5EF4-FFF2-40B4-BE49-F238E27FC236}">
                <a16:creationId xmlns:a16="http://schemas.microsoft.com/office/drawing/2014/main" id="{A9772548-EF8E-416E-B672-FD389E8F2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6855" y="201113"/>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abies">
            <a:extLst>
              <a:ext uri="{FF2B5EF4-FFF2-40B4-BE49-F238E27FC236}">
                <a16:creationId xmlns:a16="http://schemas.microsoft.com/office/drawing/2014/main" id="{8BFDAE04-C00B-440B-9F20-171D854B962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4563" y="1768376"/>
            <a:ext cx="6334896" cy="44680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F889A2D-CA81-465B-885D-F003707FB06A}"/>
              </a:ext>
            </a:extLst>
          </p:cNvPr>
          <p:cNvSpPr>
            <a:spLocks noGrp="1"/>
          </p:cNvSpPr>
          <p:nvPr>
            <p:ph type="title"/>
          </p:nvPr>
        </p:nvSpPr>
        <p:spPr>
          <a:xfrm>
            <a:off x="3155092" y="527691"/>
            <a:ext cx="6063049" cy="749791"/>
          </a:xfrm>
          <a:ln>
            <a:solidFill>
              <a:srgbClr val="FF0000"/>
            </a:solidFill>
          </a:ln>
        </p:spPr>
        <p:txBody>
          <a:bodyPr>
            <a:normAutofit/>
          </a:bodyPr>
          <a:lstStyle/>
          <a:p>
            <a:pPr algn="ctr"/>
            <a:r>
              <a:rPr lang="en-US" sz="3600" dirty="0">
                <a:latin typeface="Cambria" panose="02040503050406030204" pitchFamily="18" charset="0"/>
                <a:ea typeface="Cambria" panose="02040503050406030204" pitchFamily="18" charset="0"/>
              </a:rPr>
              <a:t>Rabies: Fast facts</a:t>
            </a:r>
            <a:endParaRPr lang="en-IN" sz="3600" dirty="0">
              <a:latin typeface="Cambria" panose="02040503050406030204" pitchFamily="18" charset="0"/>
              <a:ea typeface="Cambria" panose="02040503050406030204" pitchFamily="18" charset="0"/>
            </a:endParaRPr>
          </a:p>
        </p:txBody>
      </p:sp>
      <p:pic>
        <p:nvPicPr>
          <p:cNvPr id="10" name="Picture 2" descr="WHO | World Health Organization">
            <a:extLst>
              <a:ext uri="{FF2B5EF4-FFF2-40B4-BE49-F238E27FC236}">
                <a16:creationId xmlns:a16="http://schemas.microsoft.com/office/drawing/2014/main" id="{CF676B8D-902C-4421-98F9-7EAF2F156D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24" t="15608" r="10300" b="22718"/>
          <a:stretch/>
        </p:blipFill>
        <p:spPr bwMode="auto">
          <a:xfrm>
            <a:off x="9218141" y="6064054"/>
            <a:ext cx="2669060" cy="7939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E6AA5F5-1672-4CAD-92AB-D9E50A787D19}"/>
              </a:ext>
            </a:extLst>
          </p:cNvPr>
          <p:cNvSpPr txBox="1"/>
          <p:nvPr/>
        </p:nvSpPr>
        <p:spPr>
          <a:xfrm>
            <a:off x="6455706" y="1768376"/>
            <a:ext cx="4011827"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Occurs in more than 150 countries </a:t>
            </a:r>
            <a:endParaRPr lang="en-IN" dirty="0">
              <a:solidFill>
                <a:srgbClr val="4F5559"/>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3B0DB58-96B0-4223-BCE3-ACD8C045E0C9}"/>
              </a:ext>
            </a:extLst>
          </p:cNvPr>
          <p:cNvSpPr txBox="1"/>
          <p:nvPr/>
        </p:nvSpPr>
        <p:spPr>
          <a:xfrm>
            <a:off x="6453080" y="3141468"/>
            <a:ext cx="4602533" cy="646331"/>
          </a:xfrm>
          <a:prstGeom prst="rect">
            <a:avLst/>
          </a:prstGeom>
          <a:noFill/>
        </p:spPr>
        <p:txBody>
          <a:bodyPr wrap="square">
            <a:spAutoFit/>
          </a:bodyPr>
          <a:lstStyle/>
          <a:p>
            <a:pPr marL="285750" indent="-285750" algn="just">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10 of 1000 of deaths/ year mainly in Asia &amp; Africa</a:t>
            </a:r>
            <a:endParaRPr lang="en-IN" dirty="0">
              <a:solidFill>
                <a:srgbClr val="4F5559"/>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2713BB4-A3A9-4E3C-8FEB-7F9AB9DF9A63}"/>
              </a:ext>
            </a:extLst>
          </p:cNvPr>
          <p:cNvSpPr txBox="1"/>
          <p:nvPr/>
        </p:nvSpPr>
        <p:spPr>
          <a:xfrm>
            <a:off x="6453080" y="3848251"/>
            <a:ext cx="4950941" cy="646331"/>
          </a:xfrm>
          <a:prstGeom prst="rect">
            <a:avLst/>
          </a:prstGeom>
          <a:noFill/>
        </p:spPr>
        <p:txBody>
          <a:bodyPr wrap="square">
            <a:spAutoFit/>
          </a:bodyPr>
          <a:lstStyle/>
          <a:p>
            <a:pPr marL="285750" indent="-285750" algn="just">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40% of people bitten by suspect rabid animals are children under 15 years of age</a:t>
            </a:r>
          </a:p>
        </p:txBody>
      </p:sp>
      <p:sp>
        <p:nvSpPr>
          <p:cNvPr id="18" name="TextBox 17">
            <a:extLst>
              <a:ext uri="{FF2B5EF4-FFF2-40B4-BE49-F238E27FC236}">
                <a16:creationId xmlns:a16="http://schemas.microsoft.com/office/drawing/2014/main" id="{78FF710C-17BE-4F63-8A8C-CD4DA1F83FC0}"/>
              </a:ext>
            </a:extLst>
          </p:cNvPr>
          <p:cNvSpPr txBox="1"/>
          <p:nvPr/>
        </p:nvSpPr>
        <p:spPr>
          <a:xfrm>
            <a:off x="6549459" y="5398590"/>
            <a:ext cx="5436593" cy="646331"/>
          </a:xfrm>
          <a:prstGeom prst="rect">
            <a:avLst/>
          </a:prstGeom>
          <a:noFill/>
        </p:spPr>
        <p:txBody>
          <a:bodyPr wrap="square">
            <a:spAutoFit/>
          </a:bodyPr>
          <a:lstStyle/>
          <a:p>
            <a:pPr marL="285750" indent="-285750" algn="just">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Globally rabies causes an estimated cost of </a:t>
            </a:r>
            <a:r>
              <a:rPr lang="en-US" b="1" dirty="0">
                <a:solidFill>
                  <a:srgbClr val="FF0000"/>
                </a:solidFill>
                <a:latin typeface="Cambria" panose="02040503050406030204" pitchFamily="18" charset="0"/>
                <a:ea typeface="Cambria" panose="02040503050406030204" pitchFamily="18" charset="0"/>
              </a:rPr>
              <a:t>US$ 8.6 billion/ year</a:t>
            </a:r>
          </a:p>
        </p:txBody>
      </p:sp>
      <p:sp>
        <p:nvSpPr>
          <p:cNvPr id="21" name="TextBox 20">
            <a:extLst>
              <a:ext uri="{FF2B5EF4-FFF2-40B4-BE49-F238E27FC236}">
                <a16:creationId xmlns:a16="http://schemas.microsoft.com/office/drawing/2014/main" id="{B247E3FD-2153-484B-B07E-B69EA85CB80A}"/>
              </a:ext>
            </a:extLst>
          </p:cNvPr>
          <p:cNvSpPr txBox="1"/>
          <p:nvPr/>
        </p:nvSpPr>
        <p:spPr>
          <a:xfrm>
            <a:off x="6453080" y="2205243"/>
            <a:ext cx="5143698" cy="369332"/>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Appx. 80% of human cases occur in rural areas</a:t>
            </a:r>
            <a:endParaRPr lang="en-IN" dirty="0"/>
          </a:p>
        </p:txBody>
      </p:sp>
      <p:sp>
        <p:nvSpPr>
          <p:cNvPr id="23" name="TextBox 22">
            <a:extLst>
              <a:ext uri="{FF2B5EF4-FFF2-40B4-BE49-F238E27FC236}">
                <a16:creationId xmlns:a16="http://schemas.microsoft.com/office/drawing/2014/main" id="{6139357E-151B-4C13-AFD4-66EAB11F1D0A}"/>
              </a:ext>
            </a:extLst>
          </p:cNvPr>
          <p:cNvSpPr txBox="1"/>
          <p:nvPr/>
        </p:nvSpPr>
        <p:spPr>
          <a:xfrm>
            <a:off x="6549459" y="4691807"/>
            <a:ext cx="5513646" cy="646331"/>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Every year </a:t>
            </a:r>
            <a:r>
              <a:rPr lang="en-US" b="1" dirty="0">
                <a:solidFill>
                  <a:srgbClr val="FF0000"/>
                </a:solidFill>
                <a:latin typeface="Cambria" panose="02040503050406030204" pitchFamily="18" charset="0"/>
                <a:ea typeface="Cambria" panose="02040503050406030204" pitchFamily="18" charset="0"/>
              </a:rPr>
              <a:t>&gt;29 M people </a:t>
            </a:r>
            <a:r>
              <a:rPr lang="en-US" dirty="0">
                <a:solidFill>
                  <a:srgbClr val="4F5559"/>
                </a:solidFill>
                <a:latin typeface="Cambria" panose="02040503050406030204" pitchFamily="18" charset="0"/>
                <a:ea typeface="Cambria" panose="02040503050406030204" pitchFamily="18" charset="0"/>
              </a:rPr>
              <a:t>worldwide receive a post-bite vaccination </a:t>
            </a:r>
            <a:endParaRPr lang="en-IN" dirty="0">
              <a:solidFill>
                <a:srgbClr val="4F5559"/>
              </a:solidFill>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A1522F53-2E50-4365-91B7-06EAF92B21A7}"/>
              </a:ext>
            </a:extLst>
          </p:cNvPr>
          <p:cNvSpPr/>
          <p:nvPr/>
        </p:nvSpPr>
        <p:spPr>
          <a:xfrm>
            <a:off x="214564" y="3060030"/>
            <a:ext cx="1191198" cy="94705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5332BA00-8E59-4A30-BA81-82FC81602F0B}"/>
              </a:ext>
            </a:extLst>
          </p:cNvPr>
          <p:cNvSpPr txBox="1"/>
          <p:nvPr/>
        </p:nvSpPr>
        <p:spPr>
          <a:xfrm>
            <a:off x="6453080" y="2673524"/>
            <a:ext cx="5143698" cy="369332"/>
          </a:xfrm>
          <a:prstGeom prst="rect">
            <a:avLst/>
          </a:prstGeom>
          <a:noFill/>
        </p:spPr>
        <p:txBody>
          <a:bodyPr wrap="square">
            <a:spAutoFit/>
          </a:bodyPr>
          <a:lstStyle/>
          <a:p>
            <a:pPr marL="285750" indent="-285750" algn="just">
              <a:buFont typeface="Wingdings" panose="05000000000000000000" pitchFamily="2" charset="2"/>
              <a:buChar char="Ø"/>
            </a:pPr>
            <a:r>
              <a:rPr lang="en-US" dirty="0">
                <a:solidFill>
                  <a:srgbClr val="4F5559"/>
                </a:solidFill>
                <a:latin typeface="Cambria" panose="02040503050406030204" pitchFamily="18" charset="0"/>
                <a:ea typeface="Cambria" panose="02040503050406030204" pitchFamily="18" charset="0"/>
              </a:rPr>
              <a:t>20, 000 human deaths occurring in India alone</a:t>
            </a:r>
            <a:endParaRPr lang="en-IN" dirty="0">
              <a:solidFill>
                <a:srgbClr val="4F555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311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6E52-C6E1-4B71-9E9A-1C245EA8FDFA}"/>
              </a:ext>
            </a:extLst>
          </p:cNvPr>
          <p:cNvSpPr>
            <a:spLocks noGrp="1"/>
          </p:cNvSpPr>
          <p:nvPr>
            <p:ph type="title"/>
          </p:nvPr>
        </p:nvSpPr>
        <p:spPr>
          <a:xfrm>
            <a:off x="5203018" y="416422"/>
            <a:ext cx="1950720" cy="658203"/>
          </a:xfrm>
          <a:ln>
            <a:solidFill>
              <a:srgbClr val="FF0000"/>
            </a:solidFill>
          </a:ln>
        </p:spPr>
        <p:txBody>
          <a:bodyPr>
            <a:noAutofit/>
          </a:bodyPr>
          <a:lstStyle/>
          <a:p>
            <a:pPr algn="just"/>
            <a:r>
              <a:rPr lang="en-US" sz="3600" dirty="0">
                <a:latin typeface="Cambria" panose="02040503050406030204" pitchFamily="18" charset="0"/>
                <a:ea typeface="Cambria" panose="02040503050406030204" pitchFamily="18" charset="0"/>
              </a:rPr>
              <a:t>Etiology</a:t>
            </a:r>
            <a:endParaRPr lang="en-IN" sz="36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B1605280-E2D7-46FC-A23C-3215B53B9552}"/>
              </a:ext>
            </a:extLst>
          </p:cNvPr>
          <p:cNvSpPr>
            <a:spLocks noGrp="1"/>
          </p:cNvSpPr>
          <p:nvPr>
            <p:ph idx="1"/>
          </p:nvPr>
        </p:nvSpPr>
        <p:spPr>
          <a:xfrm>
            <a:off x="576649" y="1555660"/>
            <a:ext cx="5346356" cy="4730851"/>
          </a:xfrm>
          <a:ln>
            <a:solidFill>
              <a:srgbClr val="00B0F0"/>
            </a:solidFill>
          </a:ln>
        </p:spPr>
        <p:txBody>
          <a:bodyPr>
            <a:normAutofit fontScale="40000" lnSpcReduction="20000"/>
          </a:bodyPr>
          <a:lstStyle/>
          <a:p>
            <a:pPr algn="just"/>
            <a:r>
              <a:rPr lang="en-US" sz="4000" dirty="0">
                <a:solidFill>
                  <a:srgbClr val="0070C0"/>
                </a:solidFill>
                <a:latin typeface="Cambria" panose="02040503050406030204" pitchFamily="18" charset="0"/>
                <a:ea typeface="Cambria" panose="02040503050406030204" pitchFamily="18" charset="0"/>
              </a:rPr>
              <a:t>Neurotropic RNA viruses</a:t>
            </a:r>
          </a:p>
          <a:p>
            <a:pPr algn="just"/>
            <a:r>
              <a:rPr lang="en-US" sz="4000" dirty="0">
                <a:solidFill>
                  <a:srgbClr val="0070C0"/>
                </a:solidFill>
                <a:latin typeface="Cambria" panose="02040503050406030204" pitchFamily="18" charset="0"/>
                <a:ea typeface="Cambria" panose="02040503050406030204" pitchFamily="18" charset="0"/>
              </a:rPr>
              <a:t>Family: </a:t>
            </a:r>
            <a:r>
              <a:rPr lang="en-US" sz="4000" dirty="0" err="1">
                <a:solidFill>
                  <a:srgbClr val="0070C0"/>
                </a:solidFill>
                <a:latin typeface="Cambria" panose="02040503050406030204" pitchFamily="18" charset="0"/>
                <a:ea typeface="Cambria" panose="02040503050406030204" pitchFamily="18" charset="0"/>
              </a:rPr>
              <a:t>Rhabdoviridae</a:t>
            </a:r>
            <a:endParaRPr lang="en-US" sz="4000" dirty="0">
              <a:solidFill>
                <a:srgbClr val="0070C0"/>
              </a:solidFill>
              <a:latin typeface="Cambria" panose="02040503050406030204" pitchFamily="18" charset="0"/>
              <a:ea typeface="Cambria" panose="02040503050406030204" pitchFamily="18" charset="0"/>
            </a:endParaRPr>
          </a:p>
          <a:p>
            <a:pPr algn="just"/>
            <a:r>
              <a:rPr lang="en-US" sz="4000" dirty="0">
                <a:solidFill>
                  <a:srgbClr val="0070C0"/>
                </a:solidFill>
                <a:latin typeface="Cambria" panose="02040503050406030204" pitchFamily="18" charset="0"/>
                <a:ea typeface="Cambria" panose="02040503050406030204" pitchFamily="18" charset="0"/>
              </a:rPr>
              <a:t>Order: </a:t>
            </a:r>
            <a:r>
              <a:rPr lang="en-US" sz="4000" dirty="0" err="1">
                <a:solidFill>
                  <a:srgbClr val="0070C0"/>
                </a:solidFill>
                <a:latin typeface="Cambria" panose="02040503050406030204" pitchFamily="18" charset="0"/>
                <a:ea typeface="Cambria" panose="02040503050406030204" pitchFamily="18" charset="0"/>
              </a:rPr>
              <a:t>Mononegavirales</a:t>
            </a:r>
            <a:endParaRPr lang="en-US" sz="4000" dirty="0">
              <a:solidFill>
                <a:srgbClr val="0070C0"/>
              </a:solidFill>
              <a:latin typeface="Cambria" panose="02040503050406030204" pitchFamily="18" charset="0"/>
              <a:ea typeface="Cambria" panose="02040503050406030204" pitchFamily="18" charset="0"/>
            </a:endParaRPr>
          </a:p>
          <a:p>
            <a:pPr algn="just"/>
            <a:r>
              <a:rPr lang="en-US" sz="4000" dirty="0">
                <a:solidFill>
                  <a:srgbClr val="0070C0"/>
                </a:solidFill>
                <a:latin typeface="Cambria" panose="02040503050406030204" pitchFamily="18" charset="0"/>
                <a:ea typeface="Cambria" panose="02040503050406030204" pitchFamily="18" charset="0"/>
              </a:rPr>
              <a:t>Genus: Lyssavirus</a:t>
            </a:r>
          </a:p>
          <a:p>
            <a:pPr algn="just"/>
            <a:r>
              <a:rPr lang="en-IN" sz="4000" b="1" dirty="0">
                <a:solidFill>
                  <a:srgbClr val="0070C0"/>
                </a:solidFill>
                <a:latin typeface="Cambria" panose="02040503050406030204" pitchFamily="18" charset="0"/>
                <a:ea typeface="Cambria" panose="02040503050406030204" pitchFamily="18" charset="0"/>
              </a:rPr>
              <a:t>Species: </a:t>
            </a:r>
            <a:endParaRPr lang="en-US" sz="4000" b="1" dirty="0">
              <a:solidFill>
                <a:srgbClr val="0070C0"/>
              </a:solidFill>
              <a:latin typeface="Cambria" panose="02040503050406030204" pitchFamily="18" charset="0"/>
              <a:ea typeface="Cambria" panose="02040503050406030204" pitchFamily="18" charset="0"/>
            </a:endParaRP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Classical rabies virus (RABV), </a:t>
            </a: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Lagos bat virus (LBV), </a:t>
            </a:r>
          </a:p>
          <a:p>
            <a:pPr lvl="1" algn="just">
              <a:buFont typeface="Wingdings" panose="05000000000000000000" pitchFamily="2" charset="2"/>
              <a:buChar char="§"/>
            </a:pPr>
            <a:r>
              <a:rPr lang="en-IN" sz="4000" dirty="0" err="1">
                <a:latin typeface="Cambria" panose="02040503050406030204" pitchFamily="18" charset="0"/>
                <a:ea typeface="Cambria" panose="02040503050406030204" pitchFamily="18" charset="0"/>
              </a:rPr>
              <a:t>Mokola</a:t>
            </a:r>
            <a:r>
              <a:rPr lang="en-IN" sz="4000" dirty="0">
                <a:latin typeface="Cambria" panose="02040503050406030204" pitchFamily="18" charset="0"/>
                <a:ea typeface="Cambria" panose="02040503050406030204" pitchFamily="18" charset="0"/>
              </a:rPr>
              <a:t> virus (MOKV), </a:t>
            </a: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Duvenhage virus (DUVV), </a:t>
            </a: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European bat lyssaviruses type-1 (EBLV-1) and type-2 (EBLV-2), </a:t>
            </a: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Australian bat lyssavirus (ABLV), </a:t>
            </a:r>
          </a:p>
          <a:p>
            <a:pPr lvl="1" algn="just">
              <a:buFont typeface="Wingdings" panose="05000000000000000000" pitchFamily="2" charset="2"/>
              <a:buChar char="§"/>
            </a:pPr>
            <a:r>
              <a:rPr lang="en-IN" sz="4000" dirty="0" err="1">
                <a:latin typeface="Cambria" panose="02040503050406030204" pitchFamily="18" charset="0"/>
                <a:ea typeface="Cambria" panose="02040503050406030204" pitchFamily="18" charset="0"/>
              </a:rPr>
              <a:t>Aravan</a:t>
            </a:r>
            <a:r>
              <a:rPr lang="en-IN" sz="4000" dirty="0">
                <a:latin typeface="Cambria" panose="02040503050406030204" pitchFamily="18" charset="0"/>
                <a:ea typeface="Cambria" panose="02040503050406030204" pitchFamily="18" charset="0"/>
              </a:rPr>
              <a:t> virus (ARAV), </a:t>
            </a: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Khujand virus (KHUV), </a:t>
            </a:r>
          </a:p>
          <a:p>
            <a:pPr lvl="1" algn="just">
              <a:buFont typeface="Wingdings" panose="05000000000000000000" pitchFamily="2" charset="2"/>
              <a:buChar char="§"/>
            </a:pPr>
            <a:r>
              <a:rPr lang="en-IN" sz="4000" dirty="0" err="1">
                <a:latin typeface="Cambria" panose="02040503050406030204" pitchFamily="18" charset="0"/>
                <a:ea typeface="Cambria" panose="02040503050406030204" pitchFamily="18" charset="0"/>
              </a:rPr>
              <a:t>Irkut</a:t>
            </a:r>
            <a:r>
              <a:rPr lang="en-IN" sz="4000" dirty="0">
                <a:latin typeface="Cambria" panose="02040503050406030204" pitchFamily="18" charset="0"/>
                <a:ea typeface="Cambria" panose="02040503050406030204" pitchFamily="18" charset="0"/>
              </a:rPr>
              <a:t> virus (IRKV), </a:t>
            </a:r>
          </a:p>
          <a:p>
            <a:pPr lvl="1" algn="just">
              <a:buFont typeface="Wingdings" panose="05000000000000000000" pitchFamily="2" charset="2"/>
              <a:buChar char="§"/>
            </a:pPr>
            <a:r>
              <a:rPr lang="en-IN" sz="4000" dirty="0">
                <a:latin typeface="Cambria" panose="02040503050406030204" pitchFamily="18" charset="0"/>
                <a:ea typeface="Cambria" panose="02040503050406030204" pitchFamily="18" charset="0"/>
              </a:rPr>
              <a:t>West Caucasian bat virus (WCBV), </a:t>
            </a:r>
          </a:p>
          <a:p>
            <a:pPr lvl="1" algn="just">
              <a:buFont typeface="Wingdings" panose="05000000000000000000" pitchFamily="2" charset="2"/>
              <a:buChar char="§"/>
            </a:pPr>
            <a:r>
              <a:rPr lang="en-IN" sz="4000" dirty="0" err="1">
                <a:latin typeface="Cambria" panose="02040503050406030204" pitchFamily="18" charset="0"/>
                <a:ea typeface="Cambria" panose="02040503050406030204" pitchFamily="18" charset="0"/>
              </a:rPr>
              <a:t>Shimoni</a:t>
            </a:r>
            <a:r>
              <a:rPr lang="en-IN" sz="4000" dirty="0">
                <a:latin typeface="Cambria" panose="02040503050406030204" pitchFamily="18" charset="0"/>
                <a:ea typeface="Cambria" panose="02040503050406030204" pitchFamily="18" charset="0"/>
              </a:rPr>
              <a:t> bat virus (SHIBV)</a:t>
            </a:r>
          </a:p>
          <a:p>
            <a:pPr algn="just"/>
            <a:endParaRPr lang="en-IN" dirty="0">
              <a:latin typeface="Cambria" panose="02040503050406030204" pitchFamily="18" charset="0"/>
              <a:ea typeface="Cambria" panose="02040503050406030204" pitchFamily="18" charset="0"/>
            </a:endParaRPr>
          </a:p>
        </p:txBody>
      </p:sp>
      <p:sp>
        <p:nvSpPr>
          <p:cNvPr id="4" name="Star: 5 Points 3">
            <a:extLst>
              <a:ext uri="{FF2B5EF4-FFF2-40B4-BE49-F238E27FC236}">
                <a16:creationId xmlns:a16="http://schemas.microsoft.com/office/drawing/2014/main" id="{2060A8D8-B53A-4A08-A4D2-3960A98CCB1C}"/>
              </a:ext>
            </a:extLst>
          </p:cNvPr>
          <p:cNvSpPr/>
          <p:nvPr/>
        </p:nvSpPr>
        <p:spPr>
          <a:xfrm>
            <a:off x="6433752" y="1729945"/>
            <a:ext cx="4415481" cy="2133601"/>
          </a:xfrm>
          <a:prstGeom prst="star5">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Transmissible to all mammals</a:t>
            </a:r>
          </a:p>
        </p:txBody>
      </p:sp>
      <p:sp>
        <p:nvSpPr>
          <p:cNvPr id="6" name="TextBox 5">
            <a:extLst>
              <a:ext uri="{FF2B5EF4-FFF2-40B4-BE49-F238E27FC236}">
                <a16:creationId xmlns:a16="http://schemas.microsoft.com/office/drawing/2014/main" id="{04B683F5-51F2-482F-9566-B2E155B6B7E0}"/>
              </a:ext>
            </a:extLst>
          </p:cNvPr>
          <p:cNvSpPr txBox="1"/>
          <p:nvPr/>
        </p:nvSpPr>
        <p:spPr>
          <a:xfrm>
            <a:off x="5923005" y="3940145"/>
            <a:ext cx="6096000" cy="369332"/>
          </a:xfrm>
          <a:prstGeom prst="rect">
            <a:avLst/>
          </a:prstGeom>
          <a:noFill/>
          <a:ln w="28575">
            <a:solidFill>
              <a:srgbClr val="FF0000"/>
            </a:solidFill>
          </a:ln>
        </p:spPr>
        <p:txBody>
          <a:bodyPr wrap="square">
            <a:spAutoFit/>
          </a:bodyPr>
          <a:lstStyle/>
          <a:p>
            <a:r>
              <a:rPr lang="en-US" dirty="0">
                <a:latin typeface="Cambria" panose="02040503050406030204" pitchFamily="18" charset="0"/>
                <a:ea typeface="Cambria" panose="02040503050406030204" pitchFamily="18" charset="0"/>
              </a:rPr>
              <a:t>RABV is the most important one for public &amp; animal health</a:t>
            </a:r>
            <a:endParaRPr lang="en-IN" dirty="0"/>
          </a:p>
        </p:txBody>
      </p:sp>
      <p:pic>
        <p:nvPicPr>
          <p:cNvPr id="7" name="Picture 2" descr="Bihar Veterinary College, Patna, Patna, Bihar, India, Group ID:- Contact  Address, Phone, EMail, Website, Courses Offered, Admission">
            <a:extLst>
              <a:ext uri="{FF2B5EF4-FFF2-40B4-BE49-F238E27FC236}">
                <a16:creationId xmlns:a16="http://schemas.microsoft.com/office/drawing/2014/main" id="{61114218-5B3A-48E0-9A44-0CE9F4BED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2324" r="22356" b="6432"/>
          <a:stretch/>
        </p:blipFill>
        <p:spPr bwMode="auto">
          <a:xfrm>
            <a:off x="255373" y="147731"/>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ihar Animal Sciences University - Wikipedia">
            <a:extLst>
              <a:ext uri="{FF2B5EF4-FFF2-40B4-BE49-F238E27FC236}">
                <a16:creationId xmlns:a16="http://schemas.microsoft.com/office/drawing/2014/main" id="{3F902D43-6E87-415F-A273-154FCC668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2715" y="147731"/>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gure1: Rabies virus; shape and its structures. Source: h t t p s : /... |  Download Scientific Diagram">
            <a:extLst>
              <a:ext uri="{FF2B5EF4-FFF2-40B4-BE49-F238E27FC236}">
                <a16:creationId xmlns:a16="http://schemas.microsoft.com/office/drawing/2014/main" id="{7FE23D18-4B30-4593-A27E-00A5009FA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340" y="4386076"/>
            <a:ext cx="4280745" cy="191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34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9329-8E34-4762-8A5A-EF8FDF7828C2}"/>
              </a:ext>
            </a:extLst>
          </p:cNvPr>
          <p:cNvSpPr>
            <a:spLocks noGrp="1"/>
          </p:cNvSpPr>
          <p:nvPr>
            <p:ph type="title"/>
          </p:nvPr>
        </p:nvSpPr>
        <p:spPr>
          <a:xfrm>
            <a:off x="4606599" y="444843"/>
            <a:ext cx="2898071" cy="658203"/>
          </a:xfrm>
          <a:ln>
            <a:solidFill>
              <a:srgbClr val="FF0000"/>
            </a:solidFill>
          </a:ln>
        </p:spPr>
        <p:txBody>
          <a:bodyPr>
            <a:normAutofit/>
          </a:bodyPr>
          <a:lstStyle/>
          <a:p>
            <a:pPr algn="just"/>
            <a:r>
              <a:rPr lang="en-IN" sz="3600" dirty="0">
                <a:latin typeface="Cambria" panose="02040503050406030204" pitchFamily="18" charset="0"/>
                <a:ea typeface="Cambria" panose="02040503050406030204" pitchFamily="18" charset="0"/>
              </a:rPr>
              <a:t>Epidemiology</a:t>
            </a:r>
          </a:p>
        </p:txBody>
      </p:sp>
      <p:pic>
        <p:nvPicPr>
          <p:cNvPr id="4" name="Picture 2" descr="Bihar Veterinary College, Patna, Patna, Bihar, India, Group ID:- Contact  Address, Phone, EMail, Website, Courses Offered, Admission">
            <a:extLst>
              <a:ext uri="{FF2B5EF4-FFF2-40B4-BE49-F238E27FC236}">
                <a16:creationId xmlns:a16="http://schemas.microsoft.com/office/drawing/2014/main" id="{B2E35678-A025-486B-8CB8-BF9DF937D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500860" y="279206"/>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har Animal Sciences University - Wikipedia">
            <a:extLst>
              <a:ext uri="{FF2B5EF4-FFF2-40B4-BE49-F238E27FC236}">
                <a16:creationId xmlns:a16="http://schemas.microsoft.com/office/drawing/2014/main" id="{B664303C-A8FF-4F04-97DB-5163C34BB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611" y="332588"/>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Ins and Outs of Rabies – Cluny Animal Trust">
            <a:extLst>
              <a:ext uri="{FF2B5EF4-FFF2-40B4-BE49-F238E27FC236}">
                <a16:creationId xmlns:a16="http://schemas.microsoft.com/office/drawing/2014/main" id="{07A7EA81-4187-4D53-9981-160344C767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579"/>
          <a:stretch/>
        </p:blipFill>
        <p:spPr bwMode="auto">
          <a:xfrm>
            <a:off x="6713837" y="1662435"/>
            <a:ext cx="5134635" cy="40490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8DC4D2-D6CC-44E7-91DC-B0990404E670}"/>
              </a:ext>
            </a:extLst>
          </p:cNvPr>
          <p:cNvSpPr>
            <a:spLocks noGrp="1"/>
          </p:cNvSpPr>
          <p:nvPr>
            <p:ph idx="1"/>
          </p:nvPr>
        </p:nvSpPr>
        <p:spPr>
          <a:xfrm>
            <a:off x="188268" y="1687135"/>
            <a:ext cx="6393763" cy="4110680"/>
          </a:xfrm>
          <a:solidFill>
            <a:schemeClr val="accent4">
              <a:lumMod val="20000"/>
              <a:lumOff val="80000"/>
            </a:schemeClr>
          </a:solidFill>
        </p:spPr>
        <p:txBody>
          <a:bodyPr>
            <a:normAutofit/>
          </a:bodyPr>
          <a:lstStyle/>
          <a:p>
            <a:pPr algn="just">
              <a:buFont typeface="Wingdings" panose="05000000000000000000" pitchFamily="2" charset="2"/>
              <a:buChar char="v"/>
            </a:pPr>
            <a:r>
              <a:rPr lang="en-US" sz="1800" dirty="0">
                <a:latin typeface="Cambria" panose="02040503050406030204" pitchFamily="18" charset="0"/>
                <a:ea typeface="Cambria" panose="02040503050406030204" pitchFamily="18" charset="0"/>
              </a:rPr>
              <a:t>Infection is maintained in two epidemiological cycles: </a:t>
            </a:r>
            <a:r>
              <a:rPr lang="en-US" sz="1800" b="1" dirty="0">
                <a:solidFill>
                  <a:srgbClr val="C00000"/>
                </a:solidFill>
                <a:latin typeface="Cambria" panose="02040503050406030204" pitchFamily="18" charset="0"/>
                <a:ea typeface="Cambria" panose="02040503050406030204" pitchFamily="18" charset="0"/>
              </a:rPr>
              <a:t>Urban &amp; sylvatic</a:t>
            </a:r>
          </a:p>
          <a:p>
            <a:pPr algn="just"/>
            <a:r>
              <a:rPr lang="en-US" sz="1800" dirty="0">
                <a:solidFill>
                  <a:srgbClr val="0070C0"/>
                </a:solidFill>
                <a:latin typeface="Cambria" panose="02040503050406030204" pitchFamily="18" charset="0"/>
                <a:ea typeface="Cambria" panose="02040503050406030204" pitchFamily="18" charset="0"/>
              </a:rPr>
              <a:t>In the urban rabies cycle: </a:t>
            </a:r>
          </a:p>
          <a:p>
            <a:pPr lvl="1" algn="just"/>
            <a:r>
              <a:rPr lang="en-US" sz="1700" dirty="0">
                <a:latin typeface="Cambria" panose="02040503050406030204" pitchFamily="18" charset="0"/>
                <a:ea typeface="Cambria" panose="02040503050406030204" pitchFamily="18" charset="0"/>
              </a:rPr>
              <a:t>Dogs are the main reservoir host</a:t>
            </a:r>
          </a:p>
          <a:p>
            <a:pPr lvl="1" algn="just"/>
            <a:r>
              <a:rPr lang="en-US" sz="1700" dirty="0">
                <a:latin typeface="Cambria" panose="02040503050406030204" pitchFamily="18" charset="0"/>
                <a:ea typeface="Cambria" panose="02040503050406030204" pitchFamily="18" charset="0"/>
              </a:rPr>
              <a:t>Predominates in areas of </a:t>
            </a:r>
            <a:r>
              <a:rPr lang="en-US" sz="1700" b="1" dirty="0">
                <a:solidFill>
                  <a:srgbClr val="FF0000"/>
                </a:solidFill>
                <a:latin typeface="Cambria" panose="02040503050406030204" pitchFamily="18" charset="0"/>
                <a:ea typeface="Cambria" panose="02040503050406030204" pitchFamily="18" charset="0"/>
              </a:rPr>
              <a:t>Africa, Asia, &amp; Central &amp; South America</a:t>
            </a:r>
          </a:p>
          <a:p>
            <a:pPr algn="just"/>
            <a:r>
              <a:rPr lang="en-US" sz="1800" dirty="0">
                <a:solidFill>
                  <a:srgbClr val="0070C0"/>
                </a:solidFill>
                <a:latin typeface="Cambria" panose="02040503050406030204" pitchFamily="18" charset="0"/>
                <a:ea typeface="Cambria" panose="02040503050406030204" pitchFamily="18" charset="0"/>
              </a:rPr>
              <a:t>The sylvatic (or wildlife) cycle: </a:t>
            </a:r>
          </a:p>
          <a:p>
            <a:pPr lvl="1" algn="just"/>
            <a:r>
              <a:rPr lang="en-US" sz="1700" dirty="0">
                <a:latin typeface="Cambria" panose="02040503050406030204" pitchFamily="18" charset="0"/>
                <a:ea typeface="Cambria" panose="02040503050406030204" pitchFamily="18" charset="0"/>
              </a:rPr>
              <a:t>Predominant cycle in the </a:t>
            </a:r>
            <a:r>
              <a:rPr lang="en-US" sz="1700" b="1" dirty="0">
                <a:solidFill>
                  <a:srgbClr val="FF0000"/>
                </a:solidFill>
                <a:latin typeface="Cambria" panose="02040503050406030204" pitchFamily="18" charset="0"/>
                <a:ea typeface="Cambria" panose="02040503050406030204" pitchFamily="18" charset="0"/>
              </a:rPr>
              <a:t>northern hemisphere</a:t>
            </a:r>
          </a:p>
          <a:p>
            <a:pPr algn="just">
              <a:buFont typeface="Wingdings" panose="05000000000000000000" pitchFamily="2" charset="2"/>
              <a:buChar char="v"/>
            </a:pPr>
            <a:r>
              <a:rPr lang="en-US" sz="1800" dirty="0">
                <a:latin typeface="Cambria" panose="02040503050406030204" pitchFamily="18" charset="0"/>
                <a:ea typeface="Cambria" panose="02040503050406030204" pitchFamily="18" charset="0"/>
              </a:rPr>
              <a:t>It can also present simultaneously with the urban cycle in some parts of the world</a:t>
            </a:r>
          </a:p>
          <a:p>
            <a:pPr algn="just">
              <a:buFont typeface="Wingdings" panose="05000000000000000000" pitchFamily="2" charset="2"/>
              <a:buChar char="v"/>
            </a:pPr>
            <a:r>
              <a:rPr lang="en-US" sz="1800" dirty="0">
                <a:latin typeface="Cambria" panose="02040503050406030204" pitchFamily="18" charset="0"/>
                <a:ea typeface="Cambria" panose="02040503050406030204" pitchFamily="18" charset="0"/>
              </a:rPr>
              <a:t>Important social costs due to human mortality &amp; high economic consequences</a:t>
            </a:r>
            <a:endParaRPr lang="en-IN" sz="1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33F9620-FC38-487C-8384-D52C68DD5193}"/>
              </a:ext>
            </a:extLst>
          </p:cNvPr>
          <p:cNvSpPr txBox="1"/>
          <p:nvPr/>
        </p:nvSpPr>
        <p:spPr>
          <a:xfrm>
            <a:off x="6324199" y="5660433"/>
            <a:ext cx="5679533" cy="584775"/>
          </a:xfrm>
          <a:prstGeom prst="rect">
            <a:avLst/>
          </a:prstGeom>
          <a:noFill/>
        </p:spPr>
        <p:txBody>
          <a:bodyPr wrap="square">
            <a:spAutoFit/>
          </a:bodyPr>
          <a:lstStyle/>
          <a:p>
            <a:pPr algn="ctr"/>
            <a:r>
              <a:rPr lang="en-US" sz="1800"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Vampire bat (</a:t>
            </a:r>
            <a:r>
              <a:rPr lang="en-US" sz="1400" i="1" dirty="0" err="1">
                <a:latin typeface="Cambria" panose="02040503050406030204" pitchFamily="18" charset="0"/>
                <a:ea typeface="Cambria" panose="02040503050406030204" pitchFamily="18" charset="0"/>
              </a:rPr>
              <a:t>Desmodus</a:t>
            </a:r>
            <a:r>
              <a:rPr lang="en-US" sz="1400" i="1" dirty="0">
                <a:latin typeface="Cambria" panose="02040503050406030204" pitchFamily="18" charset="0"/>
                <a:ea typeface="Cambria" panose="02040503050406030204" pitchFamily="18" charset="0"/>
              </a:rPr>
              <a:t> </a:t>
            </a:r>
            <a:r>
              <a:rPr lang="en-US" sz="1400" i="1" dirty="0" err="1">
                <a:latin typeface="Cambria" panose="02040503050406030204" pitchFamily="18" charset="0"/>
                <a:ea typeface="Cambria" panose="02040503050406030204" pitchFamily="18" charset="0"/>
              </a:rPr>
              <a:t>rotundus</a:t>
            </a:r>
            <a:r>
              <a:rPr lang="en-US" sz="1400" dirty="0">
                <a:latin typeface="Cambria" panose="02040503050406030204" pitchFamily="18" charset="0"/>
                <a:ea typeface="Cambria" panose="02040503050406030204" pitchFamily="18" charset="0"/>
              </a:rPr>
              <a:t>) in Latin America &amp; a number of insectivorous bat species in North America </a:t>
            </a:r>
            <a:endParaRPr lang="en-IN"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4CA28D2E-743B-45F3-9E07-948BAAFAE314}"/>
              </a:ext>
            </a:extLst>
          </p:cNvPr>
          <p:cNvPicPr>
            <a:picLocks noChangeAspect="1"/>
          </p:cNvPicPr>
          <p:nvPr/>
        </p:nvPicPr>
        <p:blipFill rotWithShape="1">
          <a:blip r:embed="rId5"/>
          <a:srcRect l="16823" t="54174" r="61488" b="20240"/>
          <a:stretch/>
        </p:blipFill>
        <p:spPr>
          <a:xfrm>
            <a:off x="5110276" y="5649775"/>
            <a:ext cx="1471755" cy="1073574"/>
          </a:xfrm>
          <a:prstGeom prst="rect">
            <a:avLst/>
          </a:prstGeom>
        </p:spPr>
      </p:pic>
      <p:pic>
        <p:nvPicPr>
          <p:cNvPr id="10" name="Picture 9">
            <a:extLst>
              <a:ext uri="{FF2B5EF4-FFF2-40B4-BE49-F238E27FC236}">
                <a16:creationId xmlns:a16="http://schemas.microsoft.com/office/drawing/2014/main" id="{B8D0809E-1D15-49CC-A357-95B7B218B0E0}"/>
              </a:ext>
            </a:extLst>
          </p:cNvPr>
          <p:cNvPicPr>
            <a:picLocks noChangeAspect="1"/>
          </p:cNvPicPr>
          <p:nvPr/>
        </p:nvPicPr>
        <p:blipFill rotWithShape="1">
          <a:blip r:embed="rId5"/>
          <a:srcRect l="16823" t="19099" r="18447" b="63947"/>
          <a:stretch/>
        </p:blipFill>
        <p:spPr>
          <a:xfrm>
            <a:off x="116977" y="5867411"/>
            <a:ext cx="4993299" cy="711384"/>
          </a:xfrm>
          <a:prstGeom prst="rect">
            <a:avLst/>
          </a:prstGeom>
        </p:spPr>
      </p:pic>
    </p:spTree>
    <p:extLst>
      <p:ext uri="{BB962C8B-B14F-4D97-AF65-F5344CB8AC3E}">
        <p14:creationId xmlns:p14="http://schemas.microsoft.com/office/powerpoint/2010/main" val="286920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9329-8E34-4762-8A5A-EF8FDF7828C2}"/>
              </a:ext>
            </a:extLst>
          </p:cNvPr>
          <p:cNvSpPr>
            <a:spLocks noGrp="1"/>
          </p:cNvSpPr>
          <p:nvPr>
            <p:ph type="title"/>
          </p:nvPr>
        </p:nvSpPr>
        <p:spPr>
          <a:xfrm>
            <a:off x="4606599" y="444843"/>
            <a:ext cx="2898071" cy="658203"/>
          </a:xfrm>
          <a:ln>
            <a:solidFill>
              <a:srgbClr val="FF0000"/>
            </a:solidFill>
          </a:ln>
        </p:spPr>
        <p:txBody>
          <a:bodyPr>
            <a:normAutofit/>
          </a:bodyPr>
          <a:lstStyle/>
          <a:p>
            <a:pPr algn="just"/>
            <a:r>
              <a:rPr lang="en-IN" sz="3600" dirty="0">
                <a:latin typeface="Cambria" panose="02040503050406030204" pitchFamily="18" charset="0"/>
                <a:ea typeface="Cambria" panose="02040503050406030204" pitchFamily="18" charset="0"/>
              </a:rPr>
              <a:t>Epidemiology</a:t>
            </a:r>
          </a:p>
        </p:txBody>
      </p:sp>
      <p:pic>
        <p:nvPicPr>
          <p:cNvPr id="4" name="Picture 2" descr="Bihar Veterinary College, Patna, Patna, Bihar, India, Group ID:- Contact  Address, Phone, EMail, Website, Courses Offered, Admission">
            <a:extLst>
              <a:ext uri="{FF2B5EF4-FFF2-40B4-BE49-F238E27FC236}">
                <a16:creationId xmlns:a16="http://schemas.microsoft.com/office/drawing/2014/main" id="{B2E35678-A025-486B-8CB8-BF9DF937D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500860" y="225825"/>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har Animal Sciences University - Wikipedia">
            <a:extLst>
              <a:ext uri="{FF2B5EF4-FFF2-40B4-BE49-F238E27FC236}">
                <a16:creationId xmlns:a16="http://schemas.microsoft.com/office/drawing/2014/main" id="{B664303C-A8FF-4F04-97DB-5163C34BB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611" y="332588"/>
            <a:ext cx="1334529" cy="130116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a:extLst>
              <a:ext uri="{FF2B5EF4-FFF2-40B4-BE49-F238E27FC236}">
                <a16:creationId xmlns:a16="http://schemas.microsoft.com/office/drawing/2014/main" id="{A0C81313-86D4-4CA8-834A-ED1B4EE89203}"/>
              </a:ext>
            </a:extLst>
          </p:cNvPr>
          <p:cNvPicPr>
            <a:picLocks noGrp="1" noChangeAspect="1"/>
          </p:cNvPicPr>
          <p:nvPr>
            <p:ph idx="1"/>
          </p:nvPr>
        </p:nvPicPr>
        <p:blipFill rotWithShape="1">
          <a:blip r:embed="rId4"/>
          <a:srcRect l="1314" t="13081" r="36483" b="27941"/>
          <a:stretch/>
        </p:blipFill>
        <p:spPr>
          <a:xfrm>
            <a:off x="1835389" y="1687135"/>
            <a:ext cx="8344929" cy="4450630"/>
          </a:xfrm>
        </p:spPr>
      </p:pic>
    </p:spTree>
    <p:extLst>
      <p:ext uri="{BB962C8B-B14F-4D97-AF65-F5344CB8AC3E}">
        <p14:creationId xmlns:p14="http://schemas.microsoft.com/office/powerpoint/2010/main" val="93799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C9C1-F84A-43E0-B7FB-37B0A000D8AA}"/>
              </a:ext>
            </a:extLst>
          </p:cNvPr>
          <p:cNvSpPr>
            <a:spLocks noGrp="1"/>
          </p:cNvSpPr>
          <p:nvPr>
            <p:ph type="title"/>
          </p:nvPr>
        </p:nvSpPr>
        <p:spPr>
          <a:xfrm>
            <a:off x="3781167" y="592640"/>
            <a:ext cx="4629665" cy="702303"/>
          </a:xfrm>
          <a:ln>
            <a:solidFill>
              <a:srgbClr val="FF0000"/>
            </a:solidFill>
          </a:ln>
        </p:spPr>
        <p:txBody>
          <a:bodyPr>
            <a:normAutofit fontScale="90000"/>
          </a:bodyPr>
          <a:lstStyle/>
          <a:p>
            <a:pPr algn="ctr"/>
            <a:r>
              <a:rPr lang="en-IN" sz="4000" dirty="0">
                <a:latin typeface="Cambria" panose="02040503050406030204" pitchFamily="18" charset="0"/>
                <a:ea typeface="Cambria" panose="02040503050406030204" pitchFamily="18" charset="0"/>
              </a:rPr>
              <a:t>Sources &amp; transmission</a:t>
            </a:r>
            <a:r>
              <a:rPr lang="en-IN" dirty="0"/>
              <a:t> </a:t>
            </a:r>
          </a:p>
        </p:txBody>
      </p:sp>
      <p:sp>
        <p:nvSpPr>
          <p:cNvPr id="3" name="Content Placeholder 2">
            <a:extLst>
              <a:ext uri="{FF2B5EF4-FFF2-40B4-BE49-F238E27FC236}">
                <a16:creationId xmlns:a16="http://schemas.microsoft.com/office/drawing/2014/main" id="{D1C45F91-7F5B-4D9B-8B5F-38E81215F230}"/>
              </a:ext>
            </a:extLst>
          </p:cNvPr>
          <p:cNvSpPr>
            <a:spLocks noGrp="1"/>
          </p:cNvSpPr>
          <p:nvPr>
            <p:ph idx="1"/>
          </p:nvPr>
        </p:nvSpPr>
        <p:spPr>
          <a:xfrm>
            <a:off x="1168124" y="3265430"/>
            <a:ext cx="9870578" cy="2838733"/>
          </a:xfrm>
          <a:ln/>
        </p:spPr>
        <p:style>
          <a:lnRef idx="0">
            <a:schemeClr val="accent6"/>
          </a:lnRef>
          <a:fillRef idx="3">
            <a:schemeClr val="accent6"/>
          </a:fillRef>
          <a:effectRef idx="3">
            <a:schemeClr val="accent6"/>
          </a:effectRef>
          <a:fontRef idx="minor">
            <a:schemeClr val="lt1"/>
          </a:fontRef>
        </p:style>
        <p:txBody>
          <a:bodyPr>
            <a:normAutofit/>
          </a:bodyPr>
          <a:lstStyle/>
          <a:p>
            <a:pPr marL="201168" lvl="1" indent="0" algn="just">
              <a:buNone/>
            </a:pPr>
            <a:r>
              <a:rPr lang="en-US" sz="2400" b="1" dirty="0">
                <a:solidFill>
                  <a:schemeClr val="accent3"/>
                </a:solidFill>
                <a:latin typeface="Cambria" panose="02040503050406030204" pitchFamily="18" charset="0"/>
                <a:ea typeface="Cambria" panose="02040503050406030204" pitchFamily="18" charset="0"/>
              </a:rPr>
              <a:t>Transmission</a:t>
            </a:r>
          </a:p>
          <a:p>
            <a:pPr lvl="1" algn="just">
              <a:buFont typeface="Wingdings" panose="05000000000000000000" pitchFamily="2" charset="2"/>
              <a:buChar char="ü"/>
            </a:pPr>
            <a:r>
              <a:rPr lang="en-US" sz="1800" dirty="0">
                <a:latin typeface="Cambria" panose="02040503050406030204" pitchFamily="18" charset="0"/>
                <a:ea typeface="Cambria" panose="02040503050406030204" pitchFamily="18" charset="0"/>
              </a:rPr>
              <a:t>From fresh saliva via bite, scratch or abrasion by an rabid animal </a:t>
            </a:r>
          </a:p>
          <a:p>
            <a:pPr lvl="1" algn="just">
              <a:buFont typeface="Wingdings" panose="05000000000000000000" pitchFamily="2" charset="2"/>
              <a:buChar char="ü"/>
            </a:pPr>
            <a:r>
              <a:rPr lang="en-US" sz="1800" dirty="0">
                <a:latin typeface="Cambria" panose="02040503050406030204" pitchFamily="18" charset="0"/>
                <a:ea typeface="Cambria" panose="02040503050406030204" pitchFamily="18" charset="0"/>
              </a:rPr>
              <a:t>Rabid dogs shed virus in saliva 5-7 days before showing signs</a:t>
            </a:r>
          </a:p>
          <a:p>
            <a:pPr lvl="1" algn="just">
              <a:buFont typeface="Wingdings" panose="05000000000000000000" pitchFamily="2" charset="2"/>
              <a:buChar char="ü"/>
            </a:pPr>
            <a:r>
              <a:rPr lang="en-US" sz="1800" dirty="0">
                <a:latin typeface="Cambria" panose="02040503050406030204" pitchFamily="18" charset="0"/>
                <a:ea typeface="Cambria" panose="02040503050406030204" pitchFamily="18" charset="0"/>
              </a:rPr>
              <a:t>Cat does so for only 3 days before signs</a:t>
            </a:r>
          </a:p>
          <a:p>
            <a:pPr lvl="1" algn="just">
              <a:buFont typeface="Wingdings" panose="05000000000000000000" pitchFamily="2" charset="2"/>
              <a:buChar char="ü"/>
            </a:pPr>
            <a:r>
              <a:rPr lang="en-US" sz="1800" dirty="0">
                <a:latin typeface="Cambria" panose="02040503050406030204" pitchFamily="18" charset="0"/>
                <a:ea typeface="Cambria" panose="02040503050406030204" pitchFamily="18" charset="0"/>
              </a:rPr>
              <a:t>Contamination of skin wounds by fresh saliva from infected animals also a source of infection</a:t>
            </a:r>
          </a:p>
          <a:p>
            <a:pPr lvl="1" algn="just">
              <a:buFont typeface="Wingdings" panose="05000000000000000000" pitchFamily="2" charset="2"/>
              <a:buChar char="ü"/>
            </a:pPr>
            <a:r>
              <a:rPr lang="en-US" sz="1800" dirty="0">
                <a:latin typeface="Cambria" panose="02040503050406030204" pitchFamily="18" charset="0"/>
                <a:ea typeface="Cambria" panose="02040503050406030204" pitchFamily="18" charset="0"/>
              </a:rPr>
              <a:t>Infection occurs primarily via bite wounds, or infected saliva entering an open cut or wound or mucous membrane, such as those in the mouth, nasal cavity or eyes </a:t>
            </a:r>
          </a:p>
          <a:p>
            <a:pPr lvl="1" algn="just">
              <a:buFont typeface="Wingdings" panose="05000000000000000000" pitchFamily="2" charset="2"/>
              <a:buChar char="ü"/>
            </a:pPr>
            <a:r>
              <a:rPr lang="en-US" sz="1800" dirty="0">
                <a:latin typeface="Cambria" panose="02040503050406030204" pitchFamily="18" charset="0"/>
                <a:ea typeface="Cambria" panose="02040503050406030204" pitchFamily="18" charset="0"/>
              </a:rPr>
              <a:t>Occasional, albeit rare, transmission by inhalation of infected aerosol</a:t>
            </a:r>
            <a:endParaRPr lang="en-IN" sz="1800" dirty="0">
              <a:latin typeface="Cambria" panose="02040503050406030204" pitchFamily="18" charset="0"/>
              <a:ea typeface="Cambria" panose="02040503050406030204" pitchFamily="18" charset="0"/>
            </a:endParaRPr>
          </a:p>
        </p:txBody>
      </p:sp>
      <p:pic>
        <p:nvPicPr>
          <p:cNvPr id="4" name="Picture 2" descr="Bihar Veterinary College, Patna, Patna, Bihar, India, Group ID:- Contact  Address, Phone, EMail, Website, Courses Offered, Admission">
            <a:extLst>
              <a:ext uri="{FF2B5EF4-FFF2-40B4-BE49-F238E27FC236}">
                <a16:creationId xmlns:a16="http://schemas.microsoft.com/office/drawing/2014/main" id="{FC08312B-27FD-4048-A27A-D6F870AC0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4" t="2324" r="22356" b="6432"/>
          <a:stretch/>
        </p:blipFill>
        <p:spPr bwMode="auto">
          <a:xfrm>
            <a:off x="500860" y="279206"/>
            <a:ext cx="1334529" cy="1407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har Animal Sciences University - Wikipedia">
            <a:extLst>
              <a:ext uri="{FF2B5EF4-FFF2-40B4-BE49-F238E27FC236}">
                <a16:creationId xmlns:a16="http://schemas.microsoft.com/office/drawing/2014/main" id="{D88D406D-6239-4EE2-9121-F0BB486AE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611" y="332588"/>
            <a:ext cx="1334529" cy="13011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2B0E6C-656A-4F94-84A7-3A5BED23661F}"/>
              </a:ext>
            </a:extLst>
          </p:cNvPr>
          <p:cNvSpPr txBox="1"/>
          <p:nvPr/>
        </p:nvSpPr>
        <p:spPr>
          <a:xfrm>
            <a:off x="2990334" y="2670592"/>
            <a:ext cx="4298502" cy="400110"/>
          </a:xfrm>
          <a:prstGeom prst="rect">
            <a:avLst/>
          </a:prstGeom>
          <a:noFill/>
        </p:spPr>
        <p:txBody>
          <a:bodyPr wrap="square">
            <a:spAutoFit/>
          </a:bodyPr>
          <a:lstStyle/>
          <a:p>
            <a:r>
              <a:rPr lang="en-US" sz="2000" b="1" dirty="0">
                <a:solidFill>
                  <a:srgbClr val="C00000"/>
                </a:solidFill>
                <a:latin typeface="Cambria" panose="02040503050406030204" pitchFamily="18" charset="0"/>
                <a:ea typeface="Cambria" panose="02040503050406030204" pitchFamily="18" charset="0"/>
              </a:rPr>
              <a:t>Main source</a:t>
            </a:r>
            <a:r>
              <a:rPr lang="en-US" sz="2000" dirty="0">
                <a:latin typeface="Cambria" panose="02040503050406030204" pitchFamily="18" charset="0"/>
                <a:ea typeface="Cambria" panose="02040503050406030204" pitchFamily="18" charset="0"/>
              </a:rPr>
              <a:t>: saliva &amp; brain tissue</a:t>
            </a:r>
            <a:endParaRPr lang="en-IN" sz="20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AE8928B-7932-47C2-A4C8-D063FAD90D9A}"/>
              </a:ext>
            </a:extLst>
          </p:cNvPr>
          <p:cNvSpPr txBox="1"/>
          <p:nvPr/>
        </p:nvSpPr>
        <p:spPr>
          <a:xfrm>
            <a:off x="2990334" y="1879385"/>
            <a:ext cx="6211329" cy="707886"/>
          </a:xfrm>
          <a:prstGeom prst="rect">
            <a:avLst/>
          </a:prstGeom>
          <a:noFill/>
        </p:spPr>
        <p:txBody>
          <a:bodyPr wrap="square">
            <a:spAutoFit/>
          </a:bodyPr>
          <a:lstStyle/>
          <a:p>
            <a:pPr algn="just"/>
            <a:r>
              <a:rPr lang="en-US" sz="2000" b="1" dirty="0">
                <a:solidFill>
                  <a:srgbClr val="C00000"/>
                </a:solidFill>
                <a:latin typeface="Cambria" panose="02040503050406030204" pitchFamily="18" charset="0"/>
                <a:ea typeface="Cambria" panose="02040503050406030204" pitchFamily="18" charset="0"/>
              </a:rPr>
              <a:t>Primary reservoirs: </a:t>
            </a:r>
          </a:p>
          <a:p>
            <a:pPr lvl="1" algn="just">
              <a:buFont typeface="Wingdings" panose="05000000000000000000" pitchFamily="2" charset="2"/>
              <a:buChar char="ü"/>
            </a:pPr>
            <a:r>
              <a:rPr lang="en-US" sz="2000" dirty="0">
                <a:latin typeface="Cambria" panose="02040503050406030204" pitchFamily="18" charset="0"/>
                <a:ea typeface="Cambria" panose="02040503050406030204" pitchFamily="18" charset="0"/>
              </a:rPr>
              <a:t>Foxes, bats, raccoons, skunks, dogs, cats &amp;  cattle</a:t>
            </a:r>
          </a:p>
        </p:txBody>
      </p:sp>
      <p:pic>
        <p:nvPicPr>
          <p:cNvPr id="1026" name="Picture 2" descr="Rabies Monster Week GIF by Animal Planet">
            <a:extLst>
              <a:ext uri="{FF2B5EF4-FFF2-40B4-BE49-F238E27FC236}">
                <a16:creationId xmlns:a16="http://schemas.microsoft.com/office/drawing/2014/main" id="{6684199F-B638-4105-8685-B04FBB552E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7877" y="1939099"/>
            <a:ext cx="1940012" cy="12003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lustrations by Mary Faye D.V. Matuguinas">
            <a:extLst>
              <a:ext uri="{FF2B5EF4-FFF2-40B4-BE49-F238E27FC236}">
                <a16:creationId xmlns:a16="http://schemas.microsoft.com/office/drawing/2014/main" id="{D0BF1539-B8E0-4BC1-AF07-A82A43376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6716" y="1799009"/>
            <a:ext cx="1639789" cy="130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60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2000"/>
                                        <p:tgtEl>
                                          <p:spTgt spid="3">
                                            <p:txEl>
                                              <p:pRg st="2" end="2"/>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yths &amp; Facts About Rabies - Total Veterinary Care">
            <a:extLst>
              <a:ext uri="{FF2B5EF4-FFF2-40B4-BE49-F238E27FC236}">
                <a16:creationId xmlns:a16="http://schemas.microsoft.com/office/drawing/2014/main" id="{FF11A2D9-3B6E-48A9-A64B-F82DC72D05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7123" y="1547683"/>
            <a:ext cx="7144285"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53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CB6263-EA9F-4F9C-A777-9A795F9CD3F2}"/>
              </a:ext>
            </a:extLst>
          </p:cNvPr>
          <p:cNvPicPr>
            <a:picLocks noGrp="1" noChangeAspect="1"/>
          </p:cNvPicPr>
          <p:nvPr>
            <p:ph idx="1"/>
          </p:nvPr>
        </p:nvPicPr>
        <p:blipFill rotWithShape="1">
          <a:blip r:embed="rId3"/>
          <a:srcRect l="10529" t="13720" r="30608" b="9486"/>
          <a:stretch/>
        </p:blipFill>
        <p:spPr>
          <a:xfrm>
            <a:off x="1489166" y="636785"/>
            <a:ext cx="9061857" cy="3593793"/>
          </a:xfrm>
        </p:spPr>
      </p:pic>
      <p:pic>
        <p:nvPicPr>
          <p:cNvPr id="7" name="Picture 6">
            <a:extLst>
              <a:ext uri="{FF2B5EF4-FFF2-40B4-BE49-F238E27FC236}">
                <a16:creationId xmlns:a16="http://schemas.microsoft.com/office/drawing/2014/main" id="{B99DCB0D-2ECF-4FD5-92AA-1B6320A52790}"/>
              </a:ext>
            </a:extLst>
          </p:cNvPr>
          <p:cNvPicPr>
            <a:picLocks noChangeAspect="1"/>
          </p:cNvPicPr>
          <p:nvPr/>
        </p:nvPicPr>
        <p:blipFill rotWithShape="1">
          <a:blip r:embed="rId4"/>
          <a:srcRect l="10648" t="39676" r="30694" b="34535"/>
          <a:stretch/>
        </p:blipFill>
        <p:spPr>
          <a:xfrm>
            <a:off x="1576251" y="4230578"/>
            <a:ext cx="8682445" cy="1990637"/>
          </a:xfrm>
          <a:prstGeom prst="rect">
            <a:avLst/>
          </a:prstGeom>
        </p:spPr>
      </p:pic>
      <p:sp>
        <p:nvSpPr>
          <p:cNvPr id="2" name="Rectangle 1">
            <a:extLst>
              <a:ext uri="{FF2B5EF4-FFF2-40B4-BE49-F238E27FC236}">
                <a16:creationId xmlns:a16="http://schemas.microsoft.com/office/drawing/2014/main" id="{E026DF3E-B407-45BA-9A63-ECB94EA75639}"/>
              </a:ext>
            </a:extLst>
          </p:cNvPr>
          <p:cNvSpPr/>
          <p:nvPr/>
        </p:nvSpPr>
        <p:spPr>
          <a:xfrm>
            <a:off x="1576251" y="1073020"/>
            <a:ext cx="7567749" cy="634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595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1345</TotalTime>
  <Words>1894</Words>
  <Application>Microsoft Office PowerPoint</Application>
  <PresentationFormat>Widescreen</PresentationFormat>
  <Paragraphs>263</Paragraphs>
  <Slides>26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Algerian</vt:lpstr>
      <vt:lpstr>Calibri</vt:lpstr>
      <vt:lpstr>Calibri Light</vt:lpstr>
      <vt:lpstr>Cambria</vt:lpstr>
      <vt:lpstr>Wingdings</vt:lpstr>
      <vt:lpstr>Retrospect</vt:lpstr>
      <vt:lpstr>PowerPoint Presentation</vt:lpstr>
      <vt:lpstr>Rabies: Introduction</vt:lpstr>
      <vt:lpstr>Rabies: Fast facts</vt:lpstr>
      <vt:lpstr>Etiology</vt:lpstr>
      <vt:lpstr>Epidemiology</vt:lpstr>
      <vt:lpstr>Epidemiology</vt:lpstr>
      <vt:lpstr>Sources &amp; transmission </vt:lpstr>
      <vt:lpstr>PowerPoint Presentation</vt:lpstr>
      <vt:lpstr>PowerPoint Presentation</vt:lpstr>
      <vt:lpstr>Clinical sign: animals</vt:lpstr>
      <vt:lpstr>Clinical signs: animals</vt:lpstr>
      <vt:lpstr>Clinical signs: animals</vt:lpstr>
      <vt:lpstr>Clinical signs: animals</vt:lpstr>
      <vt:lpstr>Clinical signs: humans</vt:lpstr>
      <vt:lpstr>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drbhoomika1986@gmail.com</dc:creator>
  <cp:lastModifiedBy>drbhoomika1986@gmail.com</cp:lastModifiedBy>
  <cp:revision>94</cp:revision>
  <dcterms:created xsi:type="dcterms:W3CDTF">2021-01-12T04:23:46Z</dcterms:created>
  <dcterms:modified xsi:type="dcterms:W3CDTF">2023-08-14T12:35:28Z</dcterms:modified>
</cp:coreProperties>
</file>