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1" r:id="rId6"/>
    <p:sldId id="260" r:id="rId7"/>
    <p:sldId id="262" r:id="rId8"/>
    <p:sldId id="270" r:id="rId9"/>
    <p:sldId id="267" r:id="rId10"/>
    <p:sldId id="268" r:id="rId11"/>
    <p:sldId id="289" r:id="rId12"/>
    <p:sldId id="290" r:id="rId13"/>
    <p:sldId id="272" r:id="rId14"/>
    <p:sldId id="273" r:id="rId15"/>
    <p:sldId id="275" r:id="rId16"/>
    <p:sldId id="276" r:id="rId17"/>
    <p:sldId id="271" r:id="rId18"/>
    <p:sldId id="277" r:id="rId19"/>
    <p:sldId id="278" r:id="rId20"/>
    <p:sldId id="281" r:id="rId21"/>
    <p:sldId id="280" r:id="rId22"/>
    <p:sldId id="279" r:id="rId23"/>
    <p:sldId id="265" r:id="rId24"/>
    <p:sldId id="282" r:id="rId25"/>
    <p:sldId id="269"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p:cViewPr varScale="1">
        <p:scale>
          <a:sx n="81" d="100"/>
          <a:sy n="81" d="100"/>
        </p:scale>
        <p:origin x="1517"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319D1-56D6-4620-8937-C65FEEB453B3}" type="datetimeFigureOut">
              <a:rPr lang="en-IN" smtClean="0"/>
              <a:pPr/>
              <a:t>02-05-2023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A08AE-FD8C-4553-A951-74724A3E2055}" type="slidenum">
              <a:rPr lang="en-IN" smtClean="0"/>
              <a:pPr/>
              <a:t>‹#›</a:t>
            </a:fld>
            <a:endParaRPr lang="en-IN"/>
          </a:p>
        </p:txBody>
      </p:sp>
    </p:spTree>
    <p:extLst>
      <p:ext uri="{BB962C8B-B14F-4D97-AF65-F5344CB8AC3E}">
        <p14:creationId xmlns:p14="http://schemas.microsoft.com/office/powerpoint/2010/main" val="46592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17A08AE-FD8C-4553-A951-74724A3E2055}" type="slidenum">
              <a:rPr lang="en-IN" smtClean="0"/>
              <a:pPr/>
              <a:t>3</a:t>
            </a:fld>
            <a:endParaRPr lang="en-IN"/>
          </a:p>
        </p:txBody>
      </p:sp>
    </p:spTree>
    <p:extLst>
      <p:ext uri="{BB962C8B-B14F-4D97-AF65-F5344CB8AC3E}">
        <p14:creationId xmlns:p14="http://schemas.microsoft.com/office/powerpoint/2010/main" val="303079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17A08AE-FD8C-4553-A951-74724A3E2055}" type="slidenum">
              <a:rPr lang="en-IN" smtClean="0"/>
              <a:pPr/>
              <a:t>8</a:t>
            </a:fld>
            <a:endParaRPr lang="en-IN"/>
          </a:p>
        </p:txBody>
      </p:sp>
    </p:spTree>
    <p:extLst>
      <p:ext uri="{BB962C8B-B14F-4D97-AF65-F5344CB8AC3E}">
        <p14:creationId xmlns:p14="http://schemas.microsoft.com/office/powerpoint/2010/main" val="237360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6F54FD6-142E-4BCB-9E17-4F3CE66D42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A7D8A3E-FB7B-4D9F-8C70-C88612AF4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endParaRPr lang="en-IN" altLang="en-US"/>
          </a:p>
        </p:txBody>
      </p:sp>
      <p:sp>
        <p:nvSpPr>
          <p:cNvPr id="32771" name="Slide Number Placeholder 3">
            <a:extLst>
              <a:ext uri="{FF2B5EF4-FFF2-40B4-BE49-F238E27FC236}">
                <a16:creationId xmlns:a16="http://schemas.microsoft.com/office/drawing/2014/main" id="{74301F89-483F-45C3-9186-C5E57C1DE57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88B3E6-B900-4E3B-841A-03652EA02026}" type="slidenum">
              <a:rPr lang="en-IN" altLang="en-US">
                <a:latin typeface="Calibri" panose="020F0502020204030204" pitchFamily="34" charset="0"/>
              </a:rPr>
              <a:pPr eaLnBrk="1" hangingPunct="1"/>
              <a:t>11</a:t>
            </a:fld>
            <a:endParaRPr lang="en-I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17A08AE-FD8C-4553-A951-74724A3E2055}" type="slidenum">
              <a:rPr lang="en-IN" smtClean="0"/>
              <a:pPr/>
              <a:t>16</a:t>
            </a:fld>
            <a:endParaRPr lang="en-IN"/>
          </a:p>
        </p:txBody>
      </p:sp>
    </p:spTree>
    <p:extLst>
      <p:ext uri="{BB962C8B-B14F-4D97-AF65-F5344CB8AC3E}">
        <p14:creationId xmlns:p14="http://schemas.microsoft.com/office/powerpoint/2010/main" val="183676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17A08AE-FD8C-4553-A951-74724A3E2055}" type="slidenum">
              <a:rPr lang="en-IN" smtClean="0"/>
              <a:pPr/>
              <a:t>23</a:t>
            </a:fld>
            <a:endParaRPr lang="en-IN"/>
          </a:p>
        </p:txBody>
      </p:sp>
    </p:spTree>
    <p:extLst>
      <p:ext uri="{BB962C8B-B14F-4D97-AF65-F5344CB8AC3E}">
        <p14:creationId xmlns:p14="http://schemas.microsoft.com/office/powerpoint/2010/main" val="197508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17A08AE-FD8C-4553-A951-74724A3E2055}" type="slidenum">
              <a:rPr lang="en-IN" smtClean="0"/>
              <a:pPr/>
              <a:t>25</a:t>
            </a:fld>
            <a:endParaRPr lang="en-IN"/>
          </a:p>
        </p:txBody>
      </p:sp>
    </p:spTree>
    <p:extLst>
      <p:ext uri="{BB962C8B-B14F-4D97-AF65-F5344CB8AC3E}">
        <p14:creationId xmlns:p14="http://schemas.microsoft.com/office/powerpoint/2010/main" val="25193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00400"/>
            <a:ext cx="8534400" cy="2438400"/>
          </a:xfrm>
          <a:ln/>
        </p:spPr>
        <p:style>
          <a:lnRef idx="1">
            <a:schemeClr val="accent1"/>
          </a:lnRef>
          <a:fillRef idx="2">
            <a:schemeClr val="accent1"/>
          </a:fillRef>
          <a:effectRef idx="1">
            <a:schemeClr val="accent1"/>
          </a:effectRef>
          <a:fontRef idx="minor">
            <a:schemeClr val="dk1"/>
          </a:fontRef>
        </p:style>
        <p:txBody>
          <a:bodyPr>
            <a:noAutofit/>
          </a:bodyPr>
          <a:lstStyle/>
          <a:p>
            <a:pPr algn="just"/>
            <a:r>
              <a:rPr lang="en-US" sz="2200" dirty="0">
                <a:latin typeface="Times New Roman" panose="02020603050405020304" pitchFamily="18" charset="0"/>
                <a:cs typeface="Times New Roman" panose="02020603050405020304" pitchFamily="18" charset="0"/>
              </a:rPr>
              <a:t>Leptospirosis is a bacterial disease that affects humans and animals. It is caused by bacteria of the genus </a:t>
            </a:r>
            <a:r>
              <a:rPr lang="en-US" sz="2200" i="1" dirty="0" err="1">
                <a:latin typeface="Times New Roman" panose="02020603050405020304" pitchFamily="18" charset="0"/>
                <a:cs typeface="Times New Roman" panose="02020603050405020304" pitchFamily="18" charset="0"/>
              </a:rPr>
              <a:t>Leptospira</a:t>
            </a:r>
            <a:r>
              <a:rPr lang="en-US" sz="2200" dirty="0">
                <a:latin typeface="Times New Roman" panose="02020603050405020304" pitchFamily="18" charset="0"/>
                <a:cs typeface="Times New Roman" panose="02020603050405020304" pitchFamily="18" charset="0"/>
              </a:rPr>
              <a:t>. In humans, it can cause a wide range of symptoms. Without treatment, Leptospirosis can lead to kidney damage, meningitis, liver failure, respiratory distress, and even death </a:t>
            </a:r>
          </a:p>
        </p:txBody>
      </p:sp>
      <p:pic>
        <p:nvPicPr>
          <p:cNvPr id="1026" name="Picture 2" descr="Image result for leptospirosi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799"/>
            <a:ext cx="8458200" cy="2743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eptospirosis&quo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058" y="2057400"/>
            <a:ext cx="8382000" cy="3810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797520" y="224630"/>
            <a:ext cx="3763538" cy="17605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a:latin typeface="Times New Roman" panose="02020603050405020304" pitchFamily="18" charset="0"/>
                <a:cs typeface="Times New Roman" panose="02020603050405020304" pitchFamily="18" charset="0"/>
              </a:rPr>
              <a:t>The organism enter the host via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Mucous membrane of the eyes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Genitals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Nasopharynx or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alimentary tract</a:t>
            </a:r>
            <a:endParaRPr lang="en-IN"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36438" y="224630"/>
            <a:ext cx="4160945" cy="17605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a:latin typeface="Times New Roman" panose="02020603050405020304" pitchFamily="18" charset="0"/>
                <a:cs typeface="Times New Roman" panose="02020603050405020304" pitchFamily="18" charset="0"/>
              </a:rPr>
              <a:t>Main mode of transmission are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Ingestion of contaminated material</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Inhalation of urine droplet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Contact with infected material</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Congenital, neonatal, venereal route</a:t>
            </a:r>
          </a:p>
        </p:txBody>
      </p:sp>
      <p:sp>
        <p:nvSpPr>
          <p:cNvPr id="4" name="Rectangle 3"/>
          <p:cNvSpPr/>
          <p:nvPr/>
        </p:nvSpPr>
        <p:spPr>
          <a:xfrm>
            <a:off x="179058" y="5939633"/>
            <a:ext cx="8425381"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Leptospires can survive for weeks in soil and water frequently contaminated by urine of carriers, particularly if the pH is alkaline</a:t>
            </a:r>
          </a:p>
        </p:txBody>
      </p:sp>
    </p:spTree>
    <p:extLst>
      <p:ext uri="{BB962C8B-B14F-4D97-AF65-F5344CB8AC3E}">
        <p14:creationId xmlns:p14="http://schemas.microsoft.com/office/powerpoint/2010/main" val="84075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8" descr="C:\Users\ASHISH\Desktop\New Folder\Liver.jpg">
            <a:extLst>
              <a:ext uri="{FF2B5EF4-FFF2-40B4-BE49-F238E27FC236}">
                <a16:creationId xmlns:a16="http://schemas.microsoft.com/office/drawing/2014/main" id="{BC97901F-E338-491D-8D87-415965507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4071938"/>
            <a:ext cx="207168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9089608F-ABD3-45DA-92AF-8E8F7B335A06}"/>
              </a:ext>
            </a:extLst>
          </p:cNvPr>
          <p:cNvSpPr>
            <a:spLocks noGrp="1"/>
          </p:cNvSpPr>
          <p:nvPr>
            <p:ph type="title"/>
          </p:nvPr>
        </p:nvSpPr>
        <p:spPr>
          <a:xfrm>
            <a:off x="785813" y="214313"/>
            <a:ext cx="7900987" cy="1714500"/>
          </a:xfrm>
        </p:spPr>
        <p:txBody>
          <a:bodyPr/>
          <a:lstStyle/>
          <a:p>
            <a:pPr algn="ctr" eaLnBrk="1" hangingPunct="1"/>
            <a:r>
              <a:rPr lang="en-US" altLang="en-US" b="1">
                <a:solidFill>
                  <a:srgbClr val="FF0000"/>
                </a:solidFill>
              </a:rPr>
              <a:t>PATHOGENESIS</a:t>
            </a:r>
            <a:br>
              <a:rPr lang="en-IN" altLang="en-US"/>
            </a:br>
            <a:endParaRPr lang="en-IN" altLang="en-US"/>
          </a:p>
        </p:txBody>
      </p:sp>
      <p:sp>
        <p:nvSpPr>
          <p:cNvPr id="28676" name="Content Placeholder 2">
            <a:extLst>
              <a:ext uri="{FF2B5EF4-FFF2-40B4-BE49-F238E27FC236}">
                <a16:creationId xmlns:a16="http://schemas.microsoft.com/office/drawing/2014/main" id="{A765663C-0ACD-4C2A-A044-D075E821F667}"/>
              </a:ext>
            </a:extLst>
          </p:cNvPr>
          <p:cNvSpPr>
            <a:spLocks noGrp="1"/>
          </p:cNvSpPr>
          <p:nvPr>
            <p:ph idx="1"/>
          </p:nvPr>
        </p:nvSpPr>
        <p:spPr>
          <a:xfrm>
            <a:off x="457200" y="1357313"/>
            <a:ext cx="8229600" cy="5500687"/>
          </a:xfrm>
        </p:spPr>
        <p:txBody>
          <a:bodyPr/>
          <a:lstStyle/>
          <a:p>
            <a:pPr eaLnBrk="1" hangingPunct="1">
              <a:buFont typeface="Wingdings 2" panose="05020102010507070707" pitchFamily="18" charset="2"/>
              <a:buNone/>
            </a:pPr>
            <a:r>
              <a:rPr lang="en-US" altLang="en-US" sz="2000" dirty="0"/>
              <a:t>       Entry via abraded skin or</a:t>
            </a:r>
          </a:p>
          <a:p>
            <a:pPr eaLnBrk="1" hangingPunct="1">
              <a:buFont typeface="Wingdings 2" panose="05020102010507070707" pitchFamily="18" charset="2"/>
              <a:buNone/>
            </a:pPr>
            <a:r>
              <a:rPr lang="en-US" altLang="en-US" sz="2000" dirty="0"/>
              <a:t>       mucous membranes</a:t>
            </a:r>
          </a:p>
          <a:p>
            <a:pPr eaLnBrk="1" hangingPunct="1">
              <a:buFont typeface="Wingdings 2" panose="05020102010507070707" pitchFamily="18" charset="2"/>
              <a:buNone/>
            </a:pPr>
            <a:endParaRPr lang="en-US" altLang="en-US" sz="2000" dirty="0"/>
          </a:p>
          <a:p>
            <a:pPr eaLnBrk="1" hangingPunct="1">
              <a:buFont typeface="Wingdings 2" panose="05020102010507070707" pitchFamily="18" charset="2"/>
              <a:buNone/>
            </a:pPr>
            <a:r>
              <a:rPr lang="en-US" altLang="en-US" sz="2000" dirty="0"/>
              <a:t>           Leptospiremia</a:t>
            </a:r>
          </a:p>
          <a:p>
            <a:pPr eaLnBrk="1" hangingPunct="1"/>
            <a:endParaRPr lang="en-US" altLang="en-US" sz="2000" dirty="0"/>
          </a:p>
          <a:p>
            <a:pPr eaLnBrk="1" hangingPunct="1">
              <a:buFont typeface="Wingdings 2" panose="05020102010507070707" pitchFamily="18" charset="2"/>
              <a:buNone/>
            </a:pPr>
            <a:r>
              <a:rPr lang="en-US" altLang="en-US" sz="2000" dirty="0"/>
              <a:t>Damage </a:t>
            </a:r>
            <a:r>
              <a:rPr lang="en-US" altLang="en-US" sz="2000" dirty="0" err="1"/>
              <a:t>endothellium</a:t>
            </a:r>
            <a:r>
              <a:rPr lang="en-US" altLang="en-US" sz="2000" dirty="0"/>
              <a:t>-GLP toxins </a:t>
            </a:r>
          </a:p>
          <a:p>
            <a:pPr eaLnBrk="1" hangingPunct="1"/>
            <a:endParaRPr lang="en-US" altLang="en-US" sz="2000" dirty="0"/>
          </a:p>
          <a:p>
            <a:pPr eaLnBrk="1" hangingPunct="1">
              <a:buFont typeface="Wingdings 2" panose="05020102010507070707" pitchFamily="18" charset="2"/>
              <a:buNone/>
            </a:pPr>
            <a:r>
              <a:rPr lang="en-US" altLang="en-US" sz="2000" dirty="0"/>
              <a:t>Wide spread petechial hemorrhage </a:t>
            </a:r>
          </a:p>
          <a:p>
            <a:pPr eaLnBrk="1" hangingPunct="1"/>
            <a:endParaRPr lang="en-US" altLang="en-US" sz="2000" dirty="0"/>
          </a:p>
          <a:p>
            <a:pPr eaLnBrk="1" hangingPunct="1">
              <a:buFont typeface="Wingdings 2" panose="05020102010507070707" pitchFamily="18" charset="2"/>
              <a:buNone/>
            </a:pPr>
            <a:r>
              <a:rPr lang="en-US" altLang="en-US" sz="2000" dirty="0"/>
              <a:t>Spread in all organs mainly </a:t>
            </a:r>
          </a:p>
          <a:p>
            <a:pPr eaLnBrk="1" hangingPunct="1">
              <a:buFont typeface="Wingdings 2" panose="05020102010507070707" pitchFamily="18" charset="2"/>
              <a:buNone/>
            </a:pPr>
            <a:r>
              <a:rPr lang="en-US" altLang="en-US" sz="2000" dirty="0"/>
              <a:t>                   liver                                                                                        </a:t>
            </a:r>
          </a:p>
          <a:p>
            <a:pPr eaLnBrk="1" hangingPunct="1">
              <a:buFont typeface="Wingdings 2" panose="05020102010507070707" pitchFamily="18" charset="2"/>
              <a:buNone/>
            </a:pPr>
            <a:endParaRPr lang="en-US" altLang="en-US" sz="2000" dirty="0"/>
          </a:p>
          <a:p>
            <a:pPr eaLnBrk="1" hangingPunct="1">
              <a:buFont typeface="Wingdings 2" panose="05020102010507070707" pitchFamily="18" charset="2"/>
              <a:buNone/>
            </a:pPr>
            <a:r>
              <a:rPr lang="en-US" altLang="en-US" sz="2000" dirty="0"/>
              <a:t>                                                                                                 kidney</a:t>
            </a:r>
          </a:p>
          <a:p>
            <a:pPr eaLnBrk="1" hangingPunct="1"/>
            <a:endParaRPr lang="en-US" altLang="en-US" dirty="0"/>
          </a:p>
          <a:p>
            <a:pPr eaLnBrk="1" hangingPunct="1"/>
            <a:endParaRPr lang="en-IN" altLang="en-US" dirty="0"/>
          </a:p>
        </p:txBody>
      </p:sp>
      <p:sp>
        <p:nvSpPr>
          <p:cNvPr id="28677" name="TextBox 21">
            <a:extLst>
              <a:ext uri="{FF2B5EF4-FFF2-40B4-BE49-F238E27FC236}">
                <a16:creationId xmlns:a16="http://schemas.microsoft.com/office/drawing/2014/main" id="{0573F24A-CFFF-4E32-9AF2-E7C2F51FD609}"/>
              </a:ext>
            </a:extLst>
          </p:cNvPr>
          <p:cNvSpPr txBox="1">
            <a:spLocks noChangeArrowheads="1"/>
          </p:cNvSpPr>
          <p:nvPr/>
        </p:nvSpPr>
        <p:spPr bwMode="auto">
          <a:xfrm>
            <a:off x="6215063" y="4071938"/>
            <a:ext cx="2143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Renal tubular necrosis particularly in PCT</a:t>
            </a:r>
          </a:p>
          <a:p>
            <a:pPr eaLnBrk="1" hangingPunct="1"/>
            <a:endParaRPr lang="en-US" altLang="en-US"/>
          </a:p>
          <a:p>
            <a:pPr eaLnBrk="1" hangingPunct="1"/>
            <a:endParaRPr lang="en-US" altLang="en-US"/>
          </a:p>
          <a:p>
            <a:pPr eaLnBrk="1" hangingPunct="1"/>
            <a:endParaRPr lang="en-IN" altLang="en-US"/>
          </a:p>
        </p:txBody>
      </p:sp>
      <p:sp>
        <p:nvSpPr>
          <p:cNvPr id="28678" name="TextBox 24">
            <a:extLst>
              <a:ext uri="{FF2B5EF4-FFF2-40B4-BE49-F238E27FC236}">
                <a16:creationId xmlns:a16="http://schemas.microsoft.com/office/drawing/2014/main" id="{43BC262E-588B-4D11-A6B8-CF74475BE45F}"/>
              </a:ext>
            </a:extLst>
          </p:cNvPr>
          <p:cNvSpPr txBox="1">
            <a:spLocks noChangeArrowheads="1"/>
          </p:cNvSpPr>
          <p:nvPr/>
        </p:nvSpPr>
        <p:spPr bwMode="auto">
          <a:xfrm>
            <a:off x="6143625" y="307181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Renal failure</a:t>
            </a:r>
            <a:endParaRPr lang="en-IN" altLang="en-US"/>
          </a:p>
        </p:txBody>
      </p:sp>
      <p:sp>
        <p:nvSpPr>
          <p:cNvPr id="28679" name="TextBox 27">
            <a:extLst>
              <a:ext uri="{FF2B5EF4-FFF2-40B4-BE49-F238E27FC236}">
                <a16:creationId xmlns:a16="http://schemas.microsoft.com/office/drawing/2014/main" id="{E9D72083-1996-46F1-9AD3-AC7B91EA7325}"/>
              </a:ext>
            </a:extLst>
          </p:cNvPr>
          <p:cNvSpPr txBox="1">
            <a:spLocks noChangeArrowheads="1"/>
          </p:cNvSpPr>
          <p:nvPr/>
        </p:nvSpPr>
        <p:spPr bwMode="auto">
          <a:xfrm>
            <a:off x="428625" y="5786438"/>
            <a:ext cx="2857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    Centrolobular   necrosis  causing jaundice</a:t>
            </a:r>
          </a:p>
          <a:p>
            <a:pPr algn="ctr" eaLnBrk="1" hangingPunct="1"/>
            <a:endParaRPr lang="en-IN" altLang="en-US"/>
          </a:p>
        </p:txBody>
      </p:sp>
      <p:sp>
        <p:nvSpPr>
          <p:cNvPr id="16" name="Down Arrow 15">
            <a:extLst>
              <a:ext uri="{FF2B5EF4-FFF2-40B4-BE49-F238E27FC236}">
                <a16:creationId xmlns:a16="http://schemas.microsoft.com/office/drawing/2014/main" id="{024510F9-515D-4C30-AA18-61787236E1DD}"/>
              </a:ext>
            </a:extLst>
          </p:cNvPr>
          <p:cNvSpPr/>
          <p:nvPr/>
        </p:nvSpPr>
        <p:spPr>
          <a:xfrm>
            <a:off x="1857375" y="2214563"/>
            <a:ext cx="21431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8" name="Down Arrow 17">
            <a:extLst>
              <a:ext uri="{FF2B5EF4-FFF2-40B4-BE49-F238E27FC236}">
                <a16:creationId xmlns:a16="http://schemas.microsoft.com/office/drawing/2014/main" id="{B91EED5B-5478-48A8-9B77-31E5CF3C3889}"/>
              </a:ext>
            </a:extLst>
          </p:cNvPr>
          <p:cNvSpPr/>
          <p:nvPr/>
        </p:nvSpPr>
        <p:spPr>
          <a:xfrm>
            <a:off x="1857375" y="3643313"/>
            <a:ext cx="21431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Down Arrow 19">
            <a:extLst>
              <a:ext uri="{FF2B5EF4-FFF2-40B4-BE49-F238E27FC236}">
                <a16:creationId xmlns:a16="http://schemas.microsoft.com/office/drawing/2014/main" id="{BCC8C94C-52DE-420D-B7E6-01D08BDFBFCB}"/>
              </a:ext>
            </a:extLst>
          </p:cNvPr>
          <p:cNvSpPr/>
          <p:nvPr/>
        </p:nvSpPr>
        <p:spPr>
          <a:xfrm>
            <a:off x="1857375" y="4357688"/>
            <a:ext cx="21431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1" name="Down Arrow 20">
            <a:extLst>
              <a:ext uri="{FF2B5EF4-FFF2-40B4-BE49-F238E27FC236}">
                <a16:creationId xmlns:a16="http://schemas.microsoft.com/office/drawing/2014/main" id="{77B7C1A2-1095-47E5-BD03-5F02C7654812}"/>
              </a:ext>
            </a:extLst>
          </p:cNvPr>
          <p:cNvSpPr/>
          <p:nvPr/>
        </p:nvSpPr>
        <p:spPr>
          <a:xfrm>
            <a:off x="1857375" y="2857500"/>
            <a:ext cx="21431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Down Arrow 21">
            <a:extLst>
              <a:ext uri="{FF2B5EF4-FFF2-40B4-BE49-F238E27FC236}">
                <a16:creationId xmlns:a16="http://schemas.microsoft.com/office/drawing/2014/main" id="{D6982A29-AC82-40D6-BEBC-7D5186A7DF0F}"/>
              </a:ext>
            </a:extLst>
          </p:cNvPr>
          <p:cNvSpPr/>
          <p:nvPr/>
        </p:nvSpPr>
        <p:spPr>
          <a:xfrm>
            <a:off x="1857375" y="5429250"/>
            <a:ext cx="21431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 name="Up Arrow 24">
            <a:extLst>
              <a:ext uri="{FF2B5EF4-FFF2-40B4-BE49-F238E27FC236}">
                <a16:creationId xmlns:a16="http://schemas.microsoft.com/office/drawing/2014/main" id="{6DD0CF2A-9648-4B10-AC09-B5B34C18F01B}"/>
              </a:ext>
            </a:extLst>
          </p:cNvPr>
          <p:cNvSpPr/>
          <p:nvPr/>
        </p:nvSpPr>
        <p:spPr>
          <a:xfrm>
            <a:off x="6929438" y="3571875"/>
            <a:ext cx="142875"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6" name="Up Arrow 25">
            <a:extLst>
              <a:ext uri="{FF2B5EF4-FFF2-40B4-BE49-F238E27FC236}">
                <a16:creationId xmlns:a16="http://schemas.microsoft.com/office/drawing/2014/main" id="{6B2C14E1-B44A-4F12-8482-A42F3D92A737}"/>
              </a:ext>
            </a:extLst>
          </p:cNvPr>
          <p:cNvSpPr/>
          <p:nvPr/>
        </p:nvSpPr>
        <p:spPr>
          <a:xfrm>
            <a:off x="6929438" y="5286375"/>
            <a:ext cx="142875"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8687" name="AutoShape 16" descr="http://ktar.net/blogs/crummey/wp-content/uploads/2009/08/kidney.jpg">
            <a:extLst>
              <a:ext uri="{FF2B5EF4-FFF2-40B4-BE49-F238E27FC236}">
                <a16:creationId xmlns:a16="http://schemas.microsoft.com/office/drawing/2014/main" id="{F6D7D0BD-C819-4FE6-8E9D-417E2479A8AB}"/>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8688" name="Picture 17" descr="C:\Users\ASHISH\Desktop\New Folder\kidney.jpg">
            <a:extLst>
              <a:ext uri="{FF2B5EF4-FFF2-40B4-BE49-F238E27FC236}">
                <a16:creationId xmlns:a16="http://schemas.microsoft.com/office/drawing/2014/main" id="{764BC21F-5666-436B-A70C-4BC11D8DC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143000"/>
            <a:ext cx="13096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A32A304-048A-4DB3-8A25-62ADEEE515A0}"/>
              </a:ext>
            </a:extLst>
          </p:cNvPr>
          <p:cNvSpPr>
            <a:spLocks noGrp="1"/>
          </p:cNvSpPr>
          <p:nvPr>
            <p:ph type="title"/>
          </p:nvPr>
        </p:nvSpPr>
        <p:spPr>
          <a:xfrm>
            <a:off x="1143000" y="0"/>
            <a:ext cx="7615238" cy="1357313"/>
          </a:xfrm>
        </p:spPr>
        <p:txBody>
          <a:bodyPr/>
          <a:lstStyle/>
          <a:p>
            <a:pPr algn="ctr" eaLnBrk="1" hangingPunct="1">
              <a:defRPr/>
            </a:pPr>
            <a:r>
              <a:rPr lang="en-US" sz="5400" dirty="0">
                <a:solidFill>
                  <a:srgbClr val="FF0000"/>
                </a:solidFill>
                <a:latin typeface="+mn-lt"/>
              </a:rPr>
              <a:t>CONTD……</a:t>
            </a:r>
            <a:endParaRPr lang="en-IN" sz="5400" dirty="0">
              <a:solidFill>
                <a:srgbClr val="FF0000"/>
              </a:solidFill>
              <a:latin typeface="+mn-lt"/>
            </a:endParaRPr>
          </a:p>
        </p:txBody>
      </p:sp>
      <p:sp>
        <p:nvSpPr>
          <p:cNvPr id="29699" name="Content Placeholder 2">
            <a:extLst>
              <a:ext uri="{FF2B5EF4-FFF2-40B4-BE49-F238E27FC236}">
                <a16:creationId xmlns:a16="http://schemas.microsoft.com/office/drawing/2014/main" id="{B14DD1F6-85DA-49A7-8815-1AB0DBE1F2F6}"/>
              </a:ext>
            </a:extLst>
          </p:cNvPr>
          <p:cNvSpPr>
            <a:spLocks noGrp="1"/>
          </p:cNvSpPr>
          <p:nvPr>
            <p:ph idx="1"/>
          </p:nvPr>
        </p:nvSpPr>
        <p:spPr>
          <a:xfrm>
            <a:off x="500063" y="1214438"/>
            <a:ext cx="8229600" cy="4857750"/>
          </a:xfrm>
        </p:spPr>
        <p:txBody>
          <a:bodyPr/>
          <a:lstStyle/>
          <a:p>
            <a:pPr eaLnBrk="1" hangingPunct="1">
              <a:buFont typeface="Wingdings 2" panose="05020102010507070707" pitchFamily="18" charset="2"/>
              <a:buNone/>
            </a:pPr>
            <a:r>
              <a:rPr lang="en-US" altLang="en-US" sz="2000" dirty="0"/>
              <a:t>    Hemotoxins –intravascular </a:t>
            </a:r>
          </a:p>
          <a:p>
            <a:pPr eaLnBrk="1" hangingPunct="1">
              <a:buFont typeface="Wingdings 2" panose="05020102010507070707" pitchFamily="18" charset="2"/>
              <a:buNone/>
            </a:pPr>
            <a:r>
              <a:rPr lang="en-US" altLang="en-US" sz="2000" dirty="0"/>
              <a:t>            hemolysis</a:t>
            </a:r>
          </a:p>
          <a:p>
            <a:pPr eaLnBrk="1" hangingPunct="1">
              <a:buFont typeface="Wingdings 2" panose="05020102010507070707" pitchFamily="18" charset="2"/>
              <a:buNone/>
            </a:pPr>
            <a:endParaRPr lang="en-US" altLang="en-US" sz="2000" dirty="0"/>
          </a:p>
          <a:p>
            <a:pPr eaLnBrk="1" hangingPunct="1">
              <a:buFont typeface="Wingdings 2" panose="05020102010507070707" pitchFamily="18" charset="2"/>
              <a:buNone/>
            </a:pPr>
            <a:endParaRPr lang="en-US" altLang="en-US" sz="2000" dirty="0"/>
          </a:p>
          <a:p>
            <a:pPr eaLnBrk="1" hangingPunct="1">
              <a:buFont typeface="Wingdings 2" panose="05020102010507070707" pitchFamily="18" charset="2"/>
              <a:buNone/>
            </a:pPr>
            <a:r>
              <a:rPr lang="en-US" altLang="en-US" sz="2000" dirty="0"/>
              <a:t>    Hemoglobinuria , anemia ,</a:t>
            </a:r>
          </a:p>
          <a:p>
            <a:pPr eaLnBrk="1" hangingPunct="1">
              <a:buFont typeface="Wingdings 2" panose="05020102010507070707" pitchFamily="18" charset="2"/>
              <a:buNone/>
            </a:pPr>
            <a:r>
              <a:rPr lang="en-US" altLang="en-US" sz="2000" dirty="0"/>
              <a:t>             jaundice</a:t>
            </a:r>
          </a:p>
          <a:p>
            <a:pPr eaLnBrk="1" hangingPunct="1"/>
            <a:endParaRPr lang="en-US" altLang="en-US" sz="2000" dirty="0"/>
          </a:p>
          <a:p>
            <a:pPr eaLnBrk="1" hangingPunct="1">
              <a:buFont typeface="Wingdings 2" panose="05020102010507070707" pitchFamily="18" charset="2"/>
              <a:buNone/>
            </a:pPr>
            <a:endParaRPr lang="en-US" altLang="en-US" sz="2000" dirty="0"/>
          </a:p>
          <a:p>
            <a:pPr eaLnBrk="1" hangingPunct="1">
              <a:buFont typeface="Wingdings 2" panose="05020102010507070707" pitchFamily="18" charset="2"/>
              <a:buNone/>
            </a:pPr>
            <a:r>
              <a:rPr lang="en-US" altLang="en-US" sz="2000" dirty="0"/>
              <a:t>   Blood </a:t>
            </a:r>
            <a:r>
              <a:rPr lang="en-US" altLang="en-US" sz="2000" dirty="0" err="1"/>
              <a:t>clooting</a:t>
            </a:r>
            <a:r>
              <a:rPr lang="en-US" altLang="en-US" sz="2000" dirty="0"/>
              <a:t> mechanism </a:t>
            </a:r>
          </a:p>
          <a:p>
            <a:pPr eaLnBrk="1" hangingPunct="1">
              <a:buFont typeface="Wingdings 2" panose="05020102010507070707" pitchFamily="18" charset="2"/>
              <a:buNone/>
            </a:pPr>
            <a:r>
              <a:rPr lang="en-US" altLang="en-US" sz="2000" dirty="0"/>
              <a:t>            is affected</a:t>
            </a:r>
          </a:p>
          <a:p>
            <a:pPr eaLnBrk="1" hangingPunct="1"/>
            <a:endParaRPr lang="en-US" altLang="en-US" sz="2000" dirty="0"/>
          </a:p>
          <a:p>
            <a:pPr eaLnBrk="1" hangingPunct="1"/>
            <a:endParaRPr lang="en-US" altLang="en-US" sz="2000" dirty="0"/>
          </a:p>
          <a:p>
            <a:pPr eaLnBrk="1" hangingPunct="1">
              <a:buFont typeface="Wingdings 2" panose="05020102010507070707" pitchFamily="18" charset="2"/>
              <a:buNone/>
            </a:pPr>
            <a:r>
              <a:rPr lang="en-US" altLang="en-US" sz="2000" dirty="0"/>
              <a:t>    Thrombocytopenia</a:t>
            </a:r>
          </a:p>
        </p:txBody>
      </p:sp>
      <p:sp>
        <p:nvSpPr>
          <p:cNvPr id="4" name="Down Arrow 3">
            <a:extLst>
              <a:ext uri="{FF2B5EF4-FFF2-40B4-BE49-F238E27FC236}">
                <a16:creationId xmlns:a16="http://schemas.microsoft.com/office/drawing/2014/main" id="{D80DD971-2EB0-4990-B260-E0925BE1DDD2}"/>
              </a:ext>
            </a:extLst>
          </p:cNvPr>
          <p:cNvSpPr/>
          <p:nvPr/>
        </p:nvSpPr>
        <p:spPr>
          <a:xfrm>
            <a:off x="1714500" y="2143125"/>
            <a:ext cx="214313"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000"/>
          </a:p>
        </p:txBody>
      </p:sp>
      <p:sp>
        <p:nvSpPr>
          <p:cNvPr id="5" name="Down Arrow 4">
            <a:extLst>
              <a:ext uri="{FF2B5EF4-FFF2-40B4-BE49-F238E27FC236}">
                <a16:creationId xmlns:a16="http://schemas.microsoft.com/office/drawing/2014/main" id="{AFF4C652-C671-4658-A391-14273466B8D4}"/>
              </a:ext>
            </a:extLst>
          </p:cNvPr>
          <p:cNvSpPr/>
          <p:nvPr/>
        </p:nvSpPr>
        <p:spPr>
          <a:xfrm>
            <a:off x="1714500" y="3643313"/>
            <a:ext cx="21431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000"/>
          </a:p>
        </p:txBody>
      </p:sp>
      <p:sp>
        <p:nvSpPr>
          <p:cNvPr id="6" name="Down Arrow 5">
            <a:extLst>
              <a:ext uri="{FF2B5EF4-FFF2-40B4-BE49-F238E27FC236}">
                <a16:creationId xmlns:a16="http://schemas.microsoft.com/office/drawing/2014/main" id="{F05C897E-CBE0-407C-9442-10A9B54D0B8B}"/>
              </a:ext>
            </a:extLst>
          </p:cNvPr>
          <p:cNvSpPr/>
          <p:nvPr/>
        </p:nvSpPr>
        <p:spPr>
          <a:xfrm>
            <a:off x="1714500" y="5143500"/>
            <a:ext cx="214313"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000"/>
          </a:p>
        </p:txBody>
      </p:sp>
      <p:sp>
        <p:nvSpPr>
          <p:cNvPr id="8" name="TextBox 7">
            <a:extLst>
              <a:ext uri="{FF2B5EF4-FFF2-40B4-BE49-F238E27FC236}">
                <a16:creationId xmlns:a16="http://schemas.microsoft.com/office/drawing/2014/main" id="{8AB00159-0A8A-45A1-8D2D-6406BF6F7634}"/>
              </a:ext>
            </a:extLst>
          </p:cNvPr>
          <p:cNvSpPr txBox="1"/>
          <p:nvPr/>
        </p:nvSpPr>
        <p:spPr>
          <a:xfrm>
            <a:off x="5429250" y="5500688"/>
            <a:ext cx="3357563" cy="1016000"/>
          </a:xfrm>
          <a:prstGeom prst="rect">
            <a:avLst/>
          </a:prstGeom>
          <a:noFill/>
        </p:spPr>
        <p:txBody>
          <a:bodyPr>
            <a:spAutoFit/>
          </a:bodyPr>
          <a:lstStyle/>
          <a:p>
            <a:pPr>
              <a:defRPr/>
            </a:pPr>
            <a:r>
              <a:rPr lang="en-US" sz="2000" dirty="0">
                <a:latin typeface="+mn-lt"/>
              </a:rPr>
              <a:t>Localize in CSF - endotoxins             causes encephalitis </a:t>
            </a:r>
          </a:p>
          <a:p>
            <a:pPr>
              <a:defRPr/>
            </a:pPr>
            <a:endParaRPr lang="en-IN" sz="2000" dirty="0">
              <a:latin typeface="+mn-lt"/>
            </a:endParaRPr>
          </a:p>
        </p:txBody>
      </p:sp>
      <p:sp>
        <p:nvSpPr>
          <p:cNvPr id="9" name="TextBox 8">
            <a:extLst>
              <a:ext uri="{FF2B5EF4-FFF2-40B4-BE49-F238E27FC236}">
                <a16:creationId xmlns:a16="http://schemas.microsoft.com/office/drawing/2014/main" id="{90EC3FCA-7EE1-47F5-83ED-04E9373B6856}"/>
              </a:ext>
            </a:extLst>
          </p:cNvPr>
          <p:cNvSpPr txBox="1"/>
          <p:nvPr/>
        </p:nvSpPr>
        <p:spPr>
          <a:xfrm>
            <a:off x="5572125" y="4000500"/>
            <a:ext cx="2613025" cy="708025"/>
          </a:xfrm>
          <a:prstGeom prst="rect">
            <a:avLst/>
          </a:prstGeom>
          <a:noFill/>
        </p:spPr>
        <p:txBody>
          <a:bodyPr>
            <a:spAutoFit/>
          </a:bodyPr>
          <a:lstStyle/>
          <a:p>
            <a:pPr>
              <a:defRPr/>
            </a:pPr>
            <a:r>
              <a:rPr lang="en-US" sz="2000" dirty="0">
                <a:latin typeface="+mn-lt"/>
              </a:rPr>
              <a:t>Ant. Chamber of eye causing conjunctivitis</a:t>
            </a:r>
          </a:p>
        </p:txBody>
      </p:sp>
      <p:sp>
        <p:nvSpPr>
          <p:cNvPr id="10" name="TextBox 9">
            <a:extLst>
              <a:ext uri="{FF2B5EF4-FFF2-40B4-BE49-F238E27FC236}">
                <a16:creationId xmlns:a16="http://schemas.microsoft.com/office/drawing/2014/main" id="{1BEF0807-3143-4CBE-A29C-87F6A1969BE0}"/>
              </a:ext>
            </a:extLst>
          </p:cNvPr>
          <p:cNvSpPr txBox="1"/>
          <p:nvPr/>
        </p:nvSpPr>
        <p:spPr>
          <a:xfrm>
            <a:off x="5643563" y="2643188"/>
            <a:ext cx="3143250" cy="708025"/>
          </a:xfrm>
          <a:prstGeom prst="rect">
            <a:avLst/>
          </a:prstGeom>
          <a:noFill/>
        </p:spPr>
        <p:txBody>
          <a:bodyPr>
            <a:spAutoFit/>
          </a:bodyPr>
          <a:lstStyle/>
          <a:p>
            <a:pPr>
              <a:defRPr/>
            </a:pPr>
            <a:r>
              <a:rPr lang="en-US" sz="2000" dirty="0">
                <a:latin typeface="+mn-lt"/>
              </a:rPr>
              <a:t>Attach to brush bordered epithelium of PCT</a:t>
            </a:r>
          </a:p>
        </p:txBody>
      </p:sp>
      <p:sp>
        <p:nvSpPr>
          <p:cNvPr id="11" name="TextBox 10">
            <a:extLst>
              <a:ext uri="{FF2B5EF4-FFF2-40B4-BE49-F238E27FC236}">
                <a16:creationId xmlns:a16="http://schemas.microsoft.com/office/drawing/2014/main" id="{FDDA8028-E047-4A62-B7D5-29F73BFC54DD}"/>
              </a:ext>
            </a:extLst>
          </p:cNvPr>
          <p:cNvSpPr txBox="1"/>
          <p:nvPr/>
        </p:nvSpPr>
        <p:spPr>
          <a:xfrm>
            <a:off x="5857875" y="1643063"/>
            <a:ext cx="2000250" cy="400050"/>
          </a:xfrm>
          <a:prstGeom prst="rect">
            <a:avLst/>
          </a:prstGeom>
          <a:noFill/>
        </p:spPr>
        <p:txBody>
          <a:bodyPr>
            <a:spAutoFit/>
          </a:bodyPr>
          <a:lstStyle/>
          <a:p>
            <a:pPr>
              <a:defRPr/>
            </a:pPr>
            <a:r>
              <a:rPr lang="en-US" sz="2000" dirty="0">
                <a:latin typeface="+mn-lt"/>
              </a:rPr>
              <a:t>excrete in urine</a:t>
            </a:r>
            <a:endParaRPr lang="en-IN" sz="2000" dirty="0">
              <a:latin typeface="+mn-lt"/>
            </a:endParaRPr>
          </a:p>
        </p:txBody>
      </p:sp>
      <p:sp>
        <p:nvSpPr>
          <p:cNvPr id="12" name="Right Arrow 11">
            <a:extLst>
              <a:ext uri="{FF2B5EF4-FFF2-40B4-BE49-F238E27FC236}">
                <a16:creationId xmlns:a16="http://schemas.microsoft.com/office/drawing/2014/main" id="{419E84EA-0758-4DD7-B2F1-358E5DFE4AC3}"/>
              </a:ext>
            </a:extLst>
          </p:cNvPr>
          <p:cNvSpPr/>
          <p:nvPr/>
        </p:nvSpPr>
        <p:spPr>
          <a:xfrm>
            <a:off x="3000375" y="5786438"/>
            <a:ext cx="2286000"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 name="Up Arrow 14">
            <a:extLst>
              <a:ext uri="{FF2B5EF4-FFF2-40B4-BE49-F238E27FC236}">
                <a16:creationId xmlns:a16="http://schemas.microsoft.com/office/drawing/2014/main" id="{BBE4AAFE-5CD7-4E75-ABF0-86517010AB2D}"/>
              </a:ext>
            </a:extLst>
          </p:cNvPr>
          <p:cNvSpPr/>
          <p:nvPr/>
        </p:nvSpPr>
        <p:spPr>
          <a:xfrm>
            <a:off x="6643688" y="4786313"/>
            <a:ext cx="285750" cy="500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 name="Up Arrow 15">
            <a:extLst>
              <a:ext uri="{FF2B5EF4-FFF2-40B4-BE49-F238E27FC236}">
                <a16:creationId xmlns:a16="http://schemas.microsoft.com/office/drawing/2014/main" id="{7FEF1BD5-022F-46A0-9CDB-03E9AF9B8162}"/>
              </a:ext>
            </a:extLst>
          </p:cNvPr>
          <p:cNvSpPr/>
          <p:nvPr/>
        </p:nvSpPr>
        <p:spPr>
          <a:xfrm>
            <a:off x="6715125" y="3500438"/>
            <a:ext cx="214313" cy="500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 name="Up Arrow 16">
            <a:extLst>
              <a:ext uri="{FF2B5EF4-FFF2-40B4-BE49-F238E27FC236}">
                <a16:creationId xmlns:a16="http://schemas.microsoft.com/office/drawing/2014/main" id="{091A8323-2999-42E6-BDA2-CCE3D97A6D19}"/>
              </a:ext>
            </a:extLst>
          </p:cNvPr>
          <p:cNvSpPr/>
          <p:nvPr/>
        </p:nvSpPr>
        <p:spPr>
          <a:xfrm>
            <a:off x="6715125" y="2214563"/>
            <a:ext cx="285750" cy="3571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a:ln>
            <a:solidFill>
              <a:schemeClr val="accent2"/>
            </a:solidFill>
          </a:ln>
        </p:spPr>
        <p:txBody>
          <a:bodyPr>
            <a:normAutofit/>
          </a:bodyPr>
          <a:lstStyle/>
          <a:p>
            <a:pPr marL="0" indent="0">
              <a:buNone/>
            </a:pPr>
            <a:r>
              <a:rPr lang="en-US" sz="2800" dirty="0">
                <a:solidFill>
                  <a:schemeClr val="accent2"/>
                </a:solidFill>
                <a:latin typeface="Times New Roman" panose="02020603050405020304" pitchFamily="18" charset="0"/>
                <a:cs typeface="Times New Roman" panose="02020603050405020304" pitchFamily="18" charset="0"/>
              </a:rPr>
              <a:t>1. Cattle</a:t>
            </a:r>
          </a:p>
          <a:p>
            <a:pPr>
              <a:buFont typeface="Wingdings" panose="05000000000000000000" pitchFamily="2" charset="2"/>
              <a:buChar char="v"/>
            </a:pPr>
            <a:r>
              <a:rPr lang="en-US" sz="2800" dirty="0">
                <a:solidFill>
                  <a:srgbClr val="7030A0"/>
                </a:solidFill>
                <a:latin typeface="Times New Roman" panose="02020603050405020304" pitchFamily="18" charset="0"/>
                <a:cs typeface="Times New Roman" panose="02020603050405020304" pitchFamily="18" charset="0"/>
              </a:rPr>
              <a:t>The infection is usually in-apparent</a:t>
            </a:r>
          </a:p>
          <a:p>
            <a:pPr>
              <a:buFont typeface="Wingdings" panose="05000000000000000000" pitchFamily="2" charset="2"/>
              <a:buChar char="v"/>
            </a:pPr>
            <a:endParaRPr lang="en-US" sz="2800" dirty="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3124200" cy="563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a:latin typeface="Times New Roman" panose="02020603050405020304" pitchFamily="18" charset="0"/>
                <a:cs typeface="Times New Roman" panose="02020603050405020304" pitchFamily="18" charset="0"/>
              </a:rPr>
              <a:t>Symptoms</a:t>
            </a:r>
            <a:endParaRPr lang="en-I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28289" y="2057400"/>
            <a:ext cx="7981950" cy="1447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In acute form: </a:t>
            </a:r>
          </a:p>
          <a:p>
            <a:pPr algn="just"/>
            <a:r>
              <a:rPr lang="en-US" sz="2000" dirty="0">
                <a:latin typeface="Times New Roman" panose="02020603050405020304" pitchFamily="18" charset="0"/>
                <a:cs typeface="Times New Roman" panose="02020603050405020304" pitchFamily="18" charset="0"/>
              </a:rPr>
              <a:t>Sudden onset of elevated temperature (40-41.1</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C), anorexia, </a:t>
            </a:r>
            <a:r>
              <a:rPr lang="en-US" sz="2000" dirty="0" err="1">
                <a:latin typeface="Times New Roman" panose="02020603050405020304" pitchFamily="18" charset="0"/>
                <a:cs typeface="Times New Roman" panose="02020603050405020304" pitchFamily="18" charset="0"/>
              </a:rPr>
              <a:t>anaemia</a:t>
            </a:r>
            <a:r>
              <a:rPr lang="en-US" sz="2000" dirty="0">
                <a:latin typeface="Times New Roman" panose="02020603050405020304" pitchFamily="18" charset="0"/>
                <a:cs typeface="Times New Roman" panose="02020603050405020304" pitchFamily="18" charset="0"/>
              </a:rPr>
              <a:t>/jaundice, </a:t>
            </a:r>
            <a:r>
              <a:rPr lang="en-US" sz="2000" dirty="0" err="1">
                <a:latin typeface="Times New Roman" panose="02020603050405020304" pitchFamily="18" charset="0"/>
                <a:cs typeface="Times New Roman" panose="02020603050405020304" pitchFamily="18" charset="0"/>
              </a:rPr>
              <a:t>haemoglobinurea</a:t>
            </a:r>
            <a:r>
              <a:rPr lang="en-US" sz="2000" dirty="0">
                <a:latin typeface="Times New Roman" panose="02020603050405020304" pitchFamily="18" charset="0"/>
                <a:cs typeface="Times New Roman" panose="02020603050405020304" pitchFamily="18" charset="0"/>
              </a:rPr>
              <a:t>, abortion (usually late in pregnancy, 3-12 weeks post infection) and depression may be seen</a:t>
            </a:r>
            <a:endParaRPr lang="en-IN" sz="2000" dirty="0"/>
          </a:p>
        </p:txBody>
      </p:sp>
      <p:sp>
        <p:nvSpPr>
          <p:cNvPr id="6" name="Rectangle 5"/>
          <p:cNvSpPr/>
          <p:nvPr/>
        </p:nvSpPr>
        <p:spPr>
          <a:xfrm>
            <a:off x="525965" y="3603702"/>
            <a:ext cx="7984273" cy="1447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In subacute form: </a:t>
            </a:r>
          </a:p>
          <a:p>
            <a:pPr algn="just"/>
            <a:r>
              <a:rPr lang="en-US" sz="2000" dirty="0">
                <a:solidFill>
                  <a:schemeClr val="tx1"/>
                </a:solidFill>
                <a:latin typeface="Times New Roman" panose="02020603050405020304" pitchFamily="18" charset="0"/>
                <a:cs typeface="Times New Roman" panose="02020603050405020304" pitchFamily="18" charset="0"/>
              </a:rPr>
              <a:t>Onset is slow, </a:t>
            </a:r>
            <a:r>
              <a:rPr lang="en-US" sz="2000" b="1" dirty="0">
                <a:solidFill>
                  <a:srgbClr val="00B0F0"/>
                </a:solidFill>
                <a:latin typeface="Times New Roman" panose="02020603050405020304" pitchFamily="18" charset="0"/>
                <a:cs typeface="Times New Roman" panose="02020603050405020304" pitchFamily="18" charset="0"/>
              </a:rPr>
              <a:t>"milk drop syndrome" </a:t>
            </a:r>
            <a:r>
              <a:rPr lang="en-US" sz="2000" dirty="0">
                <a:solidFill>
                  <a:schemeClr val="tx1"/>
                </a:solidFill>
                <a:latin typeface="Times New Roman" panose="02020603050405020304" pitchFamily="18" charset="0"/>
                <a:cs typeface="Times New Roman" panose="02020603050405020304" pitchFamily="18" charset="0"/>
              </a:rPr>
              <a:t>due to mastitis resulting in reduced yield, thick flaking (like of colostrum) and yellow to blood coloration of milk is common. The symptoms lasts for about 2 weeks. Jaundice may be seen in some cases</a:t>
            </a:r>
            <a:endParaRPr lang="en-IN" sz="2000" dirty="0">
              <a:solidFill>
                <a:schemeClr val="tx1"/>
              </a:solidFill>
            </a:endParaRPr>
          </a:p>
        </p:txBody>
      </p:sp>
      <p:sp>
        <p:nvSpPr>
          <p:cNvPr id="7" name="Rectangle 6"/>
          <p:cNvSpPr/>
          <p:nvPr/>
        </p:nvSpPr>
        <p:spPr>
          <a:xfrm>
            <a:off x="522247" y="5200185"/>
            <a:ext cx="7984274" cy="10983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Times New Roman" panose="02020603050405020304" pitchFamily="18" charset="0"/>
                <a:cs typeface="Times New Roman" panose="02020603050405020304" pitchFamily="18" charset="0"/>
              </a:rPr>
              <a:t>In chronic form: </a:t>
            </a:r>
          </a:p>
          <a:p>
            <a:pPr algn="just"/>
            <a:r>
              <a:rPr lang="en-US" sz="2000" dirty="0">
                <a:latin typeface="Times New Roman" panose="02020603050405020304" pitchFamily="18" charset="0"/>
                <a:cs typeface="Times New Roman" panose="02020603050405020304" pitchFamily="18" charset="0"/>
              </a:rPr>
              <a:t>Abortions, still births, fetal deaths, weak calves and  retained placenta cases are common in herds</a:t>
            </a:r>
            <a:endParaRPr lang="en-IN" sz="2000" dirty="0"/>
          </a:p>
        </p:txBody>
      </p:sp>
    </p:spTree>
    <p:extLst>
      <p:ext uri="{BB962C8B-B14F-4D97-AF65-F5344CB8AC3E}">
        <p14:creationId xmlns:p14="http://schemas.microsoft.com/office/powerpoint/2010/main" val="229782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512" y="762000"/>
            <a:ext cx="8118088" cy="2895600"/>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2</a:t>
            </a:r>
            <a:r>
              <a:rPr lang="en-US" sz="2400" b="1" i="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Swine</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b="1" dirty="0">
                <a:solidFill>
                  <a:schemeClr val="tx2"/>
                </a:solidFill>
                <a:latin typeface="Times New Roman" panose="02020603050405020304" pitchFamily="18" charset="0"/>
                <a:cs typeface="Times New Roman" panose="02020603050405020304" pitchFamily="18" charset="0"/>
              </a:rPr>
              <a:t>Usually shows mild or </a:t>
            </a:r>
            <a:r>
              <a:rPr lang="en-US" sz="2200" b="1" dirty="0" err="1">
                <a:solidFill>
                  <a:schemeClr val="tx2"/>
                </a:solidFill>
                <a:latin typeface="Times New Roman" panose="02020603050405020304" pitchFamily="18" charset="0"/>
                <a:cs typeface="Times New Roman" panose="02020603050405020304" pitchFamily="18" charset="0"/>
              </a:rPr>
              <a:t>inapparent</a:t>
            </a:r>
            <a:endParaRPr lang="en-US" sz="22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Only one or few affected pigs show acute signs of anorexia, pyrexia and/ or </a:t>
            </a:r>
            <a:r>
              <a:rPr lang="en-US" sz="2200" dirty="0" err="1">
                <a:latin typeface="Times New Roman" panose="02020603050405020304" pitchFamily="18" charset="0"/>
                <a:cs typeface="Times New Roman" panose="02020603050405020304" pitchFamily="18" charset="0"/>
              </a:rPr>
              <a:t>diarrhoea</a:t>
            </a:r>
            <a:r>
              <a:rPr lang="en-US" sz="2200" dirty="0">
                <a:latin typeface="Times New Roman" panose="02020603050405020304" pitchFamily="18" charset="0"/>
                <a:cs typeface="Times New Roman" panose="02020603050405020304" pitchFamily="18" charset="0"/>
              </a:rPr>
              <a:t> for 1-3 days </a:t>
            </a:r>
          </a:p>
          <a:p>
            <a:pPr marL="0" indent="0" algn="just">
              <a:buNone/>
            </a:pPr>
            <a:r>
              <a:rPr lang="en-US" sz="2200" b="1" dirty="0">
                <a:solidFill>
                  <a:schemeClr val="tx2"/>
                </a:solidFill>
                <a:latin typeface="Times New Roman" panose="02020603050405020304" pitchFamily="18" charset="0"/>
                <a:cs typeface="Times New Roman" panose="02020603050405020304" pitchFamily="18" charset="0"/>
              </a:rPr>
              <a:t>Chronic  cases</a:t>
            </a:r>
            <a:endParaRPr lang="en-US"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Abort in late pregnancy/ give birth to weak piglets that fail to survive</a:t>
            </a:r>
          </a:p>
          <a:p>
            <a:pPr algn="just">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Recover usually but become renal shedders for at least 6 months</a:t>
            </a:r>
          </a:p>
          <a:p>
            <a:pPr algn="just">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Occasionally may show high temperature</a:t>
            </a:r>
            <a:endParaRPr lang="en-IN" sz="2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73927" y="76200"/>
            <a:ext cx="3124200" cy="5635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latin typeface="Times New Roman" panose="02020603050405020304" pitchFamily="18" charset="0"/>
                <a:cs typeface="Times New Roman" panose="02020603050405020304" pitchFamily="18" charset="0"/>
              </a:rPr>
              <a:t>Symptoms</a:t>
            </a:r>
            <a:endParaRPr lang="en-IN" sz="32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92512" y="3779838"/>
            <a:ext cx="8118088" cy="29257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3. Dogs:</a:t>
            </a:r>
          </a:p>
          <a:p>
            <a:pPr marL="0" indent="0">
              <a:buNone/>
            </a:pPr>
            <a:r>
              <a:rPr lang="en-US" sz="2000" b="1" dirty="0">
                <a:solidFill>
                  <a:schemeClr val="tx2"/>
                </a:solidFill>
                <a:latin typeface="Times New Roman" panose="02020603050405020304" pitchFamily="18" charset="0"/>
                <a:cs typeface="Times New Roman" panose="02020603050405020304" pitchFamily="18" charset="0"/>
              </a:rPr>
              <a:t>The acute form of disease, known as "</a:t>
            </a:r>
            <a:r>
              <a:rPr lang="en-US" sz="2000" b="1" dirty="0" err="1">
                <a:solidFill>
                  <a:schemeClr val="tx2"/>
                </a:solidFill>
                <a:latin typeface="Times New Roman" panose="02020603050405020304" pitchFamily="18" charset="0"/>
                <a:cs typeface="Times New Roman" panose="02020603050405020304" pitchFamily="18" charset="0"/>
              </a:rPr>
              <a:t>stuttgart</a:t>
            </a:r>
            <a:r>
              <a:rPr lang="en-US" sz="2000" b="1" dirty="0">
                <a:solidFill>
                  <a:schemeClr val="tx2"/>
                </a:solidFill>
                <a:latin typeface="Times New Roman" panose="02020603050405020304" pitchFamily="18" charset="0"/>
                <a:cs typeface="Times New Roman" panose="02020603050405020304" pitchFamily="18" charset="0"/>
              </a:rPr>
              <a:t> disease" </a:t>
            </a:r>
          </a:p>
          <a:p>
            <a:pPr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Characterized by vomiting, rapid dehydration, collapse, necrosis and sloughing of buccal mucosa and tongue, the occasional passage of blood stained </a:t>
            </a:r>
            <a:r>
              <a:rPr lang="en-US" sz="2000" dirty="0" err="1">
                <a:latin typeface="Times New Roman" panose="02020603050405020304" pitchFamily="18" charset="0"/>
                <a:cs typeface="Times New Roman" panose="02020603050405020304" pitchFamily="18" charset="0"/>
              </a:rPr>
              <a:t>faeces</a:t>
            </a:r>
            <a:r>
              <a:rPr lang="en-US" sz="2000" dirty="0">
                <a:latin typeface="Times New Roman" panose="02020603050405020304" pitchFamily="18" charset="0"/>
                <a:cs typeface="Times New Roman" panose="02020603050405020304" pitchFamily="18" charset="0"/>
              </a:rPr>
              <a:t>, and high mortality</a:t>
            </a:r>
          </a:p>
          <a:p>
            <a:pPr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Elevated body temperature, depression,  deep sunken eyes, anorexia, muscle tenderness, vomiting, </a:t>
            </a:r>
            <a:r>
              <a:rPr lang="en-US" sz="2000" dirty="0" err="1">
                <a:latin typeface="Times New Roman" panose="02020603050405020304" pitchFamily="18" charset="0"/>
                <a:cs typeface="Times New Roman" panose="02020603050405020304" pitchFamily="18" charset="0"/>
              </a:rPr>
              <a:t>intussuseption</a:t>
            </a:r>
            <a:r>
              <a:rPr lang="en-US" sz="2000" dirty="0">
                <a:latin typeface="Times New Roman" panose="02020603050405020304" pitchFamily="18" charset="0"/>
                <a:cs typeface="Times New Roman" panose="02020603050405020304" pitchFamily="18" charset="0"/>
              </a:rPr>
              <a:t>, foul breath, ulcerated gums are usually associated with </a:t>
            </a:r>
            <a:r>
              <a:rPr lang="en-US" sz="2000" dirty="0" err="1">
                <a:latin typeface="Times New Roman" panose="02020603050405020304" pitchFamily="18" charset="0"/>
                <a:cs typeface="Times New Roman" panose="02020603050405020304" pitchFamily="18" charset="0"/>
              </a:rPr>
              <a:t>anaemia</a:t>
            </a:r>
            <a:r>
              <a:rPr lang="en-US" sz="2000" dirty="0">
                <a:latin typeface="Times New Roman" panose="02020603050405020304" pitchFamily="18" charset="0"/>
                <a:cs typeface="Times New Roman" panose="02020603050405020304" pitchFamily="18" charset="0"/>
              </a:rPr>
              <a:t> and extensive jaundice that may lead to death</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92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038600"/>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4. Horses</a:t>
            </a:r>
            <a:r>
              <a:rPr lang="en-US" sz="2200" dirty="0">
                <a:latin typeface="Times New Roman" panose="02020603050405020304" pitchFamily="18" charset="0"/>
                <a:cs typeface="Times New Roman" panose="02020603050405020304" pitchFamily="18" charset="0"/>
              </a:rPr>
              <a:t> : </a:t>
            </a:r>
          </a:p>
          <a:p>
            <a:pPr>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Rare and usually mild, include pyrexia, icterus, </a:t>
            </a:r>
            <a:r>
              <a:rPr lang="en-US" sz="2000" dirty="0">
                <a:latin typeface="Times New Roman" panose="02020603050405020304" pitchFamily="18" charset="0"/>
                <a:cs typeface="Times New Roman" panose="02020603050405020304" pitchFamily="18" charset="0"/>
              </a:rPr>
              <a:t>periodic </a:t>
            </a:r>
            <a:r>
              <a:rPr lang="en-US" sz="2000" dirty="0" err="1">
                <a:latin typeface="Times New Roman" panose="02020603050405020304" pitchFamily="18" charset="0"/>
                <a:cs typeface="Times New Roman" panose="02020603050405020304" pitchFamily="18" charset="0"/>
              </a:rPr>
              <a:t>opthalmia</a:t>
            </a:r>
            <a:r>
              <a:rPr lang="en-US" sz="2000" dirty="0">
                <a:latin typeface="Times New Roman" panose="02020603050405020304" pitchFamily="18" charset="0"/>
                <a:cs typeface="Times New Roman" panose="02020603050405020304" pitchFamily="18" charset="0"/>
              </a:rPr>
              <a:t> and abortion</a:t>
            </a:r>
          </a:p>
          <a:p>
            <a:pPr marL="0" indent="0">
              <a:buNone/>
            </a:pPr>
            <a:r>
              <a:rPr lang="en-US" sz="2200" b="1" dirty="0">
                <a:latin typeface="Times New Roman" panose="02020603050405020304" pitchFamily="18" charset="0"/>
                <a:cs typeface="Times New Roman" panose="02020603050405020304" pitchFamily="18" charset="0"/>
              </a:rPr>
              <a:t>5. Sheep </a:t>
            </a:r>
            <a:r>
              <a:rPr lang="en-US" sz="22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Abortion, fever, </a:t>
            </a:r>
            <a:r>
              <a:rPr lang="en-US" sz="2200" dirty="0" err="1">
                <a:latin typeface="Times New Roman" panose="02020603050405020304" pitchFamily="18" charset="0"/>
                <a:cs typeface="Times New Roman" panose="02020603050405020304" pitchFamily="18" charset="0"/>
              </a:rPr>
              <a:t>agalactia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dysponea</a:t>
            </a:r>
            <a:r>
              <a:rPr lang="en-US" sz="2200" dirty="0">
                <a:latin typeface="Times New Roman" panose="02020603050405020304" pitchFamily="18" charset="0"/>
                <a:cs typeface="Times New Roman" panose="02020603050405020304" pitchFamily="18" charset="0"/>
              </a:rPr>
              <a:t>, jaundice, </a:t>
            </a:r>
            <a:r>
              <a:rPr lang="en-US" sz="2200" dirty="0" err="1">
                <a:latin typeface="Times New Roman" panose="02020603050405020304" pitchFamily="18" charset="0"/>
                <a:cs typeface="Times New Roman" panose="02020603050405020304" pitchFamily="18" charset="0"/>
              </a:rPr>
              <a:t>haematuria</a:t>
            </a:r>
            <a:r>
              <a:rPr lang="en-US" sz="2200" dirty="0">
                <a:latin typeface="Times New Roman" panose="02020603050405020304" pitchFamily="18" charset="0"/>
                <a:cs typeface="Times New Roman" panose="02020603050405020304" pitchFamily="18" charset="0"/>
              </a:rPr>
              <a:t> and sudden death</a:t>
            </a:r>
          </a:p>
          <a:p>
            <a:pPr marL="0" indent="0">
              <a:buNone/>
            </a:pPr>
            <a:r>
              <a:rPr lang="en-US" sz="2200" b="1" dirty="0">
                <a:latin typeface="Times New Roman" panose="02020603050405020304" pitchFamily="18" charset="0"/>
                <a:cs typeface="Times New Roman" panose="02020603050405020304" pitchFamily="18" charset="0"/>
              </a:rPr>
              <a:t>6. Goats</a:t>
            </a:r>
            <a:r>
              <a:rPr lang="en-US" sz="2200" dirty="0">
                <a:latin typeface="Times New Roman" panose="02020603050405020304" pitchFamily="18" charset="0"/>
                <a:cs typeface="Times New Roman" panose="02020603050405020304" pitchFamily="18" charset="0"/>
              </a:rPr>
              <a:t> : </a:t>
            </a:r>
          </a:p>
          <a:p>
            <a:pPr>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May remain symptomless but shed </a:t>
            </a:r>
            <a:r>
              <a:rPr lang="en-US" sz="2200" dirty="0" err="1">
                <a:latin typeface="Times New Roman" panose="02020603050405020304" pitchFamily="18" charset="0"/>
                <a:cs typeface="Times New Roman" panose="02020603050405020304" pitchFamily="18" charset="0"/>
              </a:rPr>
              <a:t>leptospires</a:t>
            </a:r>
            <a:r>
              <a:rPr lang="en-US" sz="2200" dirty="0">
                <a:latin typeface="Times New Roman" panose="02020603050405020304" pitchFamily="18" charset="0"/>
                <a:cs typeface="Times New Roman" panose="02020603050405020304" pitchFamily="18" charset="0"/>
              </a:rPr>
              <a:t> in the urine for short periods or </a:t>
            </a:r>
          </a:p>
          <a:p>
            <a:pPr>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May develop jaundice, </a:t>
            </a:r>
            <a:r>
              <a:rPr lang="en-US" sz="2200" dirty="0" err="1">
                <a:latin typeface="Times New Roman" panose="02020603050405020304" pitchFamily="18" charset="0"/>
                <a:cs typeface="Times New Roman" panose="02020603050405020304" pitchFamily="18" charset="0"/>
              </a:rPr>
              <a:t>haemaglobinurea</a:t>
            </a:r>
            <a:r>
              <a:rPr lang="en-US" sz="2200" dirty="0">
                <a:latin typeface="Times New Roman" panose="02020603050405020304" pitchFamily="18" charset="0"/>
                <a:cs typeface="Times New Roman" panose="02020603050405020304" pitchFamily="18" charset="0"/>
              </a:rPr>
              <a:t> and abortions</a:t>
            </a:r>
          </a:p>
          <a:p>
            <a:pPr marL="0" indent="0">
              <a:buNone/>
            </a:pPr>
            <a:endParaRPr lang="en-US" dirty="0"/>
          </a:p>
          <a:p>
            <a:endParaRPr lang="en-IN" dirty="0"/>
          </a:p>
        </p:txBody>
      </p:sp>
      <p:sp>
        <p:nvSpPr>
          <p:cNvPr id="4" name="Title 1"/>
          <p:cNvSpPr>
            <a:spLocks noGrp="1"/>
          </p:cNvSpPr>
          <p:nvPr>
            <p:ph type="title"/>
          </p:nvPr>
        </p:nvSpPr>
        <p:spPr>
          <a:xfrm>
            <a:off x="473927" y="76200"/>
            <a:ext cx="3124200" cy="5334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latin typeface="Times New Roman" panose="02020603050405020304" pitchFamily="18" charset="0"/>
                <a:cs typeface="Times New Roman" panose="02020603050405020304" pitchFamily="18" charset="0"/>
              </a:rPr>
              <a:t>Symptoms</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07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76200"/>
            <a:ext cx="3124200" cy="563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a:latin typeface="Times New Roman" panose="02020603050405020304" pitchFamily="18" charset="0"/>
                <a:cs typeface="Times New Roman" panose="02020603050405020304" pitchFamily="18" charset="0"/>
              </a:rPr>
              <a:t>Symptoms</a:t>
            </a:r>
            <a:endParaRPr lang="en-IN"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81000" y="1219200"/>
            <a:ext cx="8229600" cy="4724400"/>
          </a:xfrm>
          <a:ln>
            <a:solidFill>
              <a:schemeClr val="accent2">
                <a:lumMod val="75000"/>
              </a:schemeClr>
            </a:solidFill>
          </a:ln>
        </p:spPr>
        <p:txBody>
          <a:bodyPr>
            <a:normAutofit lnSpcReduction="10000"/>
          </a:bodyPr>
          <a:lstStyle/>
          <a:p>
            <a:pPr marL="0" indent="0" algn="just">
              <a:buNone/>
            </a:pPr>
            <a:r>
              <a:rPr lang="en-US" sz="2000" b="1" i="1" dirty="0">
                <a:solidFill>
                  <a:srgbClr val="7030A0"/>
                </a:solidFill>
                <a:latin typeface="Times New Roman" panose="02020603050405020304" pitchFamily="18" charset="0"/>
                <a:cs typeface="Times New Roman" panose="02020603050405020304" pitchFamily="18" charset="0"/>
              </a:rPr>
              <a:t>Early or </a:t>
            </a:r>
            <a:r>
              <a:rPr lang="en-US" sz="2000" b="1" i="1" dirty="0" err="1">
                <a:solidFill>
                  <a:srgbClr val="7030A0"/>
                </a:solidFill>
                <a:latin typeface="Times New Roman" panose="02020603050405020304" pitchFamily="18" charset="0"/>
                <a:cs typeface="Times New Roman" panose="02020603050405020304" pitchFamily="18" charset="0"/>
              </a:rPr>
              <a:t>Leptospiaremic</a:t>
            </a:r>
            <a:r>
              <a:rPr lang="en-US" sz="2000" b="1" i="1" dirty="0">
                <a:solidFill>
                  <a:srgbClr val="7030A0"/>
                </a:solidFill>
                <a:latin typeface="Times New Roman" panose="02020603050405020304" pitchFamily="18" charset="0"/>
                <a:cs typeface="Times New Roman" panose="02020603050405020304" pitchFamily="18" charset="0"/>
              </a:rPr>
              <a:t> phase</a:t>
            </a:r>
          </a:p>
          <a:p>
            <a:pPr algn="just"/>
            <a:r>
              <a:rPr lang="en-US" sz="2000" dirty="0">
                <a:latin typeface="Times New Roman" panose="02020603050405020304" pitchFamily="18" charset="0"/>
                <a:cs typeface="Times New Roman" panose="02020603050405020304" pitchFamily="18" charset="0"/>
              </a:rPr>
              <a:t>The pathogen appears in blood and cerebrospinal fluid (CSF)</a:t>
            </a:r>
            <a:endParaRPr lang="en-US" sz="2000" i="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'flu-like' syndrome which is characterized by sudden high fever, chills, headache, muscle aches, vomiting and conjunctivitis</a:t>
            </a:r>
          </a:p>
          <a:p>
            <a:pPr algn="just"/>
            <a:r>
              <a:rPr lang="en-US" sz="2000" dirty="0">
                <a:latin typeface="Times New Roman" panose="02020603050405020304" pitchFamily="18" charset="0"/>
                <a:cs typeface="Times New Roman" panose="02020603050405020304" pitchFamily="18" charset="0"/>
              </a:rPr>
              <a:t>Most of the cases (90%) recover completely from the milder form of infection even without medication</a:t>
            </a:r>
          </a:p>
          <a:p>
            <a:pPr marL="0" indent="0" algn="just">
              <a:buNone/>
            </a:pPr>
            <a:r>
              <a:rPr lang="en-US" sz="2000" b="1" i="1" dirty="0">
                <a:solidFill>
                  <a:srgbClr val="7030A0"/>
                </a:solidFill>
                <a:latin typeface="Times New Roman" panose="02020603050405020304" pitchFamily="18" charset="0"/>
                <a:cs typeface="Times New Roman" panose="02020603050405020304" pitchFamily="18" charset="0"/>
              </a:rPr>
              <a:t>Second or Immune phase/</a:t>
            </a:r>
            <a:r>
              <a:rPr lang="en-US" sz="2000" b="1" i="1" dirty="0">
                <a:solidFill>
                  <a:srgbClr val="FF0000"/>
                </a:solidFill>
                <a:latin typeface="Times New Roman" panose="02020603050405020304" pitchFamily="18" charset="0"/>
                <a:cs typeface="Times New Roman" panose="02020603050405020304" pitchFamily="18" charset="0"/>
              </a:rPr>
              <a:t>Weil's syndrome</a:t>
            </a:r>
          </a:p>
          <a:p>
            <a:pPr algn="just"/>
            <a:r>
              <a:rPr lang="en-US" sz="2000" dirty="0">
                <a:latin typeface="Times New Roman" panose="02020603050405020304" pitchFamily="18" charset="0"/>
                <a:cs typeface="Times New Roman" panose="02020603050405020304" pitchFamily="18" charset="0"/>
              </a:rPr>
              <a:t>Mild fever is noticed as the blood infection disappears due to action of phagocytes, IgM and complement</a:t>
            </a:r>
          </a:p>
          <a:p>
            <a:pPr algn="just"/>
            <a:r>
              <a:rPr lang="en-US" sz="2000" dirty="0">
                <a:latin typeface="Times New Roman" panose="02020603050405020304" pitchFamily="18" charset="0"/>
                <a:cs typeface="Times New Roman" panose="02020603050405020304" pitchFamily="18" charset="0"/>
              </a:rPr>
              <a:t>Gradually worsen leading to </a:t>
            </a:r>
            <a:r>
              <a:rPr lang="en-US" sz="2000" dirty="0">
                <a:solidFill>
                  <a:srgbClr val="FF0000"/>
                </a:solidFill>
                <a:latin typeface="Times New Roman" panose="02020603050405020304" pitchFamily="18" charset="0"/>
                <a:cs typeface="Times New Roman" panose="02020603050405020304" pitchFamily="18" charset="0"/>
              </a:rPr>
              <a:t>kidney</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liver failure</a:t>
            </a:r>
            <a:r>
              <a:rPr lang="en-US" sz="2000" dirty="0">
                <a:latin typeface="Times New Roman" panose="02020603050405020304" pitchFamily="18" charset="0"/>
                <a:cs typeface="Times New Roman" panose="02020603050405020304" pitchFamily="18" charset="0"/>
              </a:rPr>
              <a:t>, of which the latter results in </a:t>
            </a:r>
            <a:r>
              <a:rPr lang="en-US" sz="2000" dirty="0">
                <a:solidFill>
                  <a:schemeClr val="tx2"/>
                </a:solidFill>
                <a:latin typeface="Times New Roman" panose="02020603050405020304" pitchFamily="18" charset="0"/>
                <a:cs typeface="Times New Roman" panose="02020603050405020304" pitchFamily="18" charset="0"/>
              </a:rPr>
              <a:t>jaundice</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Widespread </a:t>
            </a:r>
            <a:r>
              <a:rPr lang="en-US" sz="2000" dirty="0" err="1">
                <a:latin typeface="Times New Roman" panose="02020603050405020304" pitchFamily="18" charset="0"/>
                <a:cs typeface="Times New Roman" panose="02020603050405020304" pitchFamily="18" charset="0"/>
              </a:rPr>
              <a:t>haemorrhages</a:t>
            </a:r>
            <a:r>
              <a:rPr lang="en-US" sz="2000" dirty="0">
                <a:latin typeface="Times New Roman" panose="02020603050405020304" pitchFamily="18" charset="0"/>
                <a:cs typeface="Times New Roman" panose="02020603050405020304" pitchFamily="18" charset="0"/>
              </a:rPr>
              <a:t> occur leading to </a:t>
            </a:r>
            <a:r>
              <a:rPr lang="en-US" sz="2000" dirty="0" err="1">
                <a:solidFill>
                  <a:srgbClr val="FF0000"/>
                </a:solidFill>
                <a:latin typeface="Times New Roman" panose="02020603050405020304" pitchFamily="18" charset="0"/>
                <a:cs typeface="Times New Roman" panose="02020603050405020304" pitchFamily="18" charset="0"/>
              </a:rPr>
              <a:t>anaemia</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coma</a:t>
            </a:r>
            <a:r>
              <a:rPr lang="en-US" sz="2000" dirty="0">
                <a:latin typeface="Times New Roman" panose="02020603050405020304" pitchFamily="18" charset="0"/>
                <a:cs typeface="Times New Roman" panose="02020603050405020304" pitchFamily="18" charset="0"/>
              </a:rPr>
              <a:t> and finally death (mainly in elderly or due to virulent strain). </a:t>
            </a:r>
          </a:p>
          <a:p>
            <a:pPr algn="just"/>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Red eye</a:t>
            </a:r>
            <a:r>
              <a:rPr lang="en-US" sz="2000" dirty="0">
                <a:latin typeface="Times New Roman" panose="02020603050405020304" pitchFamily="18" charset="0"/>
                <a:cs typeface="Times New Roman" panose="02020603050405020304" pitchFamily="18" charset="0"/>
              </a:rPr>
              <a:t>" (conjunctival suffusion due to immune reaction ) is a constant and characteristic feature</a:t>
            </a:r>
            <a:endParaRPr lang="en-US" sz="2000" b="1" i="1" dirty="0">
              <a:solidFill>
                <a:srgbClr val="7030A0"/>
              </a:solidFill>
              <a:latin typeface="Times New Roman" panose="02020603050405020304" pitchFamily="18" charset="0"/>
              <a:cs typeface="Times New Roman" panose="02020603050405020304" pitchFamily="18" charset="0"/>
            </a:endParaRPr>
          </a:p>
          <a:p>
            <a:pPr marL="0" indent="0" algn="just">
              <a:buNone/>
            </a:pPr>
            <a:endParaRPr lang="en-US" sz="2400" b="1" dirty="0">
              <a:solidFill>
                <a:srgbClr val="7030A0"/>
              </a:solidFill>
              <a:latin typeface="Times New Roman" panose="02020603050405020304" pitchFamily="18" charset="0"/>
              <a:cs typeface="Times New Roman" panose="02020603050405020304" pitchFamily="18" charset="0"/>
            </a:endParaRPr>
          </a:p>
          <a:p>
            <a:endParaRPr lang="en-IN" dirty="0"/>
          </a:p>
        </p:txBody>
      </p:sp>
      <p:sp>
        <p:nvSpPr>
          <p:cNvPr id="2" name="Rectangle 1"/>
          <p:cNvSpPr/>
          <p:nvPr/>
        </p:nvSpPr>
        <p:spPr>
          <a:xfrm>
            <a:off x="381000" y="6112301"/>
            <a:ext cx="8077200" cy="369332"/>
          </a:xfrm>
          <a:prstGeom prst="rect">
            <a:avLst/>
          </a:prstGeom>
          <a:ln>
            <a:solidFill>
              <a:srgbClr val="00B0F0"/>
            </a:solidFill>
          </a:ln>
        </p:spPr>
        <p:txBody>
          <a:bodyPr wrap="square">
            <a:spAutoFit/>
          </a:bodyPr>
          <a:lstStyle/>
          <a:p>
            <a:pPr algn="ctr"/>
            <a:r>
              <a:rPr lang="en-US" dirty="0">
                <a:solidFill>
                  <a:schemeClr val="tx2"/>
                </a:solidFill>
                <a:latin typeface="Times New Roman" panose="02020603050405020304" pitchFamily="18" charset="0"/>
                <a:cs typeface="Times New Roman" panose="02020603050405020304" pitchFamily="18" charset="0"/>
              </a:rPr>
              <a:t>All the severe form have a mortality rate of 5-10%</a:t>
            </a:r>
            <a:endParaRPr lang="en-IN" dirty="0">
              <a:solidFill>
                <a:schemeClr val="tx2"/>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1000" y="808463"/>
            <a:ext cx="3048000" cy="369332"/>
          </a:xfrm>
          <a:prstGeom prst="rect">
            <a:avLst/>
          </a:prstGeom>
          <a:ln>
            <a:solidFill>
              <a:srgbClr val="00B0F0"/>
            </a:solidFill>
          </a:ln>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Incubation period -7-14 days</a:t>
            </a:r>
            <a:endParaRPr lang="en-IN"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563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a:latin typeface="Times New Roman" panose="02020603050405020304" pitchFamily="18" charset="0"/>
                <a:cs typeface="Times New Roman" panose="02020603050405020304" pitchFamily="18" charset="0"/>
              </a:rPr>
              <a:t>Symptoms</a:t>
            </a:r>
            <a:endParaRPr lang="en-IN" sz="32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70210" y="1219200"/>
            <a:ext cx="8229600" cy="4754563"/>
          </a:xfrm>
        </p:spPr>
        <p:txBody>
          <a:bodyPr/>
          <a:lstStyle/>
          <a:p>
            <a:endParaRPr lang="en-IN" dirty="0"/>
          </a:p>
        </p:txBody>
      </p:sp>
      <p:pic>
        <p:nvPicPr>
          <p:cNvPr id="1030" name="Picture 6" descr="Leptospirosis symptom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55" b="17778"/>
          <a:stretch/>
        </p:blipFill>
        <p:spPr bwMode="auto">
          <a:xfrm>
            <a:off x="470210" y="990600"/>
            <a:ext cx="806419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4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156"/>
            <a:ext cx="2819400" cy="5635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200" y="844212"/>
            <a:ext cx="8229600" cy="6013788"/>
          </a:xfrm>
          <a:ln>
            <a:solidFill>
              <a:schemeClr val="accent2"/>
            </a:solidFill>
          </a:ln>
        </p:spPr>
        <p:txBody>
          <a:bodyPr>
            <a:normAutofit/>
          </a:bodyPr>
          <a:lstStyle/>
          <a:p>
            <a:r>
              <a:rPr lang="en-US" sz="2000" dirty="0">
                <a:latin typeface="Times New Roman" panose="02020603050405020304" pitchFamily="18" charset="0"/>
                <a:cs typeface="Times New Roman" panose="02020603050405020304" pitchFamily="18" charset="0"/>
              </a:rPr>
              <a:t>The disease can be </a:t>
            </a:r>
            <a:r>
              <a:rPr lang="en-US" sz="2000" b="1" dirty="0">
                <a:latin typeface="Times New Roman" panose="02020603050405020304" pitchFamily="18" charset="0"/>
                <a:cs typeface="Times New Roman" panose="02020603050405020304" pitchFamily="18" charset="0"/>
              </a:rPr>
              <a:t>tentatively</a:t>
            </a:r>
            <a:r>
              <a:rPr lang="en-US" sz="2000" dirty="0">
                <a:latin typeface="Times New Roman" panose="02020603050405020304" pitchFamily="18" charset="0"/>
                <a:cs typeface="Times New Roman" panose="02020603050405020304" pitchFamily="18" charset="0"/>
              </a:rPr>
              <a:t> diagnosed on the basis of:</a:t>
            </a:r>
          </a:p>
          <a:p>
            <a:pPr lvl="1">
              <a:buFont typeface="Wingdings" panose="05000000000000000000" pitchFamily="2" charset="2"/>
              <a:buChar char="Ø"/>
            </a:pPr>
            <a:r>
              <a:rPr lang="en-US" sz="2000" dirty="0">
                <a:solidFill>
                  <a:srgbClr val="0070C0"/>
                </a:solidFill>
                <a:latin typeface="Times New Roman" panose="02020603050405020304" pitchFamily="18" charset="0"/>
                <a:cs typeface="Times New Roman" panose="02020603050405020304" pitchFamily="18" charset="0"/>
              </a:rPr>
              <a:t>Clinical symptoms</a:t>
            </a:r>
          </a:p>
          <a:p>
            <a:pPr lvl="1">
              <a:buFont typeface="Wingdings" panose="05000000000000000000" pitchFamily="2" charset="2"/>
              <a:buChar char="Ø"/>
            </a:pPr>
            <a:r>
              <a:rPr lang="en-US" sz="2000" dirty="0">
                <a:solidFill>
                  <a:srgbClr val="0070C0"/>
                </a:solidFill>
                <a:latin typeface="Times New Roman" panose="02020603050405020304" pitchFamily="18" charset="0"/>
                <a:cs typeface="Times New Roman" panose="02020603050405020304" pitchFamily="18" charset="0"/>
              </a:rPr>
              <a:t>History</a:t>
            </a:r>
          </a:p>
          <a:p>
            <a:pPr lvl="1">
              <a:buFont typeface="Wingdings" panose="05000000000000000000" pitchFamily="2" charset="2"/>
              <a:buChar char="Ø"/>
            </a:pPr>
            <a:r>
              <a:rPr lang="en-US" sz="2000" dirty="0">
                <a:solidFill>
                  <a:srgbClr val="0070C0"/>
                </a:solidFill>
                <a:latin typeface="Times New Roman" panose="02020603050405020304" pitchFamily="18" charset="0"/>
                <a:cs typeface="Times New Roman" panose="02020603050405020304" pitchFamily="18" charset="0"/>
              </a:rPr>
              <a:t>Cases in high risk group</a:t>
            </a:r>
          </a:p>
          <a:p>
            <a:pPr lvl="1">
              <a:buFont typeface="Wingdings" panose="05000000000000000000" pitchFamily="2" charset="2"/>
              <a:buChar char="Ø"/>
            </a:pPr>
            <a:r>
              <a:rPr lang="en-US" sz="2000" dirty="0">
                <a:solidFill>
                  <a:srgbClr val="0070C0"/>
                </a:solidFill>
                <a:latin typeface="Times New Roman" panose="02020603050405020304" pitchFamily="18" charset="0"/>
                <a:cs typeface="Times New Roman" panose="02020603050405020304" pitchFamily="18" charset="0"/>
              </a:rPr>
              <a:t>Case from endemic area</a:t>
            </a:r>
          </a:p>
          <a:p>
            <a:r>
              <a:rPr lang="en-US" sz="2000" dirty="0">
                <a:latin typeface="Times New Roman" panose="02020603050405020304" pitchFamily="18" charset="0"/>
                <a:cs typeface="Times New Roman" panose="02020603050405020304" pitchFamily="18" charset="0"/>
              </a:rPr>
              <a:t>Confirmatory diagnosed by: </a:t>
            </a:r>
          </a:p>
          <a:p>
            <a:pPr marL="0" indent="0">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 Direct examination of the samples</a:t>
            </a:r>
          </a:p>
          <a:p>
            <a:pPr marL="0" indent="0">
              <a:buNone/>
            </a:pPr>
            <a:r>
              <a:rPr lang="en-US" sz="1800" dirty="0">
                <a:latin typeface="Times New Roman" panose="02020603050405020304" pitchFamily="18" charset="0"/>
                <a:cs typeface="Times New Roman" panose="02020603050405020304" pitchFamily="18" charset="0"/>
              </a:rPr>
              <a:t>  (Samples: </a:t>
            </a:r>
            <a:r>
              <a:rPr lang="en-US" sz="1800" b="1" dirty="0">
                <a:solidFill>
                  <a:schemeClr val="accent4">
                    <a:lumMod val="75000"/>
                  </a:schemeClr>
                </a:solidFill>
                <a:latin typeface="Times New Roman" panose="02020603050405020304" pitchFamily="18" charset="0"/>
                <a:cs typeface="Times New Roman" panose="02020603050405020304" pitchFamily="18" charset="0"/>
              </a:rPr>
              <a:t>Blood, CSF, urine, tissue scrapping/emulsion, kidney, brain, aborted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foetus</a:t>
            </a:r>
            <a:r>
              <a:rPr lang="en-US" sz="1800" b="1" dirty="0">
                <a:solidFill>
                  <a:schemeClr val="accent4">
                    <a:lumMod val="75000"/>
                  </a:schemeClr>
                </a:solidFill>
                <a:latin typeface="Times New Roman" panose="02020603050405020304" pitchFamily="18" charset="0"/>
                <a:cs typeface="Times New Roman" panose="02020603050405020304" pitchFamily="18" charset="0"/>
              </a:rPr>
              <a:t>, semen</a:t>
            </a:r>
            <a:r>
              <a:rPr lang="en-US" sz="1800" dirty="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H="1">
            <a:off x="2646566" y="3733800"/>
            <a:ext cx="833491" cy="62840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4741" y="3733800"/>
            <a:ext cx="46054" cy="121691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78048" y="3777423"/>
            <a:ext cx="465552" cy="53796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51109" y="4353879"/>
            <a:ext cx="3049859" cy="584775"/>
          </a:xfrm>
          <a:prstGeom prst="rect">
            <a:avLst/>
          </a:prstGeom>
          <a:ln>
            <a:solidFill>
              <a:schemeClr val="accent4">
                <a:lumMod val="75000"/>
              </a:schemeClr>
            </a:solidFill>
          </a:ln>
        </p:spPr>
        <p:txBody>
          <a:bodyPr wrap="square">
            <a:spAutoFit/>
          </a:bodyPr>
          <a:lstStyle/>
          <a:p>
            <a:pPr algn="ctr"/>
            <a:r>
              <a:rPr lang="en-US" sz="1600" dirty="0">
                <a:latin typeface="Times New Roman" panose="02020603050405020304" pitchFamily="18" charset="0"/>
                <a:ea typeface="Times New Roman" panose="02020603050405020304" pitchFamily="18" charset="0"/>
              </a:rPr>
              <a:t>10% acetic acid/5-19 min </a:t>
            </a:r>
          </a:p>
          <a:p>
            <a:pPr algn="ctr"/>
            <a:r>
              <a:rPr lang="en-US" sz="1600" dirty="0">
                <a:latin typeface="Times New Roman" panose="02020603050405020304" pitchFamily="18" charset="0"/>
                <a:ea typeface="Times New Roman" panose="02020603050405020304" pitchFamily="18" charset="0"/>
              </a:rPr>
              <a:t>(in case of impression smears)</a:t>
            </a:r>
            <a:endParaRPr lang="en-IN" sz="1600" dirty="0"/>
          </a:p>
        </p:txBody>
      </p:sp>
      <p:sp>
        <p:nvSpPr>
          <p:cNvPr id="21" name="Rectangle 20"/>
          <p:cNvSpPr/>
          <p:nvPr/>
        </p:nvSpPr>
        <p:spPr>
          <a:xfrm>
            <a:off x="3288682" y="5010533"/>
            <a:ext cx="2299939" cy="584775"/>
          </a:xfrm>
          <a:prstGeom prst="rect">
            <a:avLst/>
          </a:prstGeom>
          <a:ln>
            <a:solidFill>
              <a:schemeClr val="accent4">
                <a:lumMod val="75000"/>
              </a:schemeClr>
            </a:solidFill>
          </a:ln>
        </p:spPr>
        <p:txBody>
          <a:bodyPr wrap="square">
            <a:spAutoFit/>
          </a:bodyPr>
          <a:lstStyle/>
          <a:p>
            <a:pPr algn="ctr"/>
            <a:r>
              <a:rPr lang="en-US" sz="1600" dirty="0">
                <a:latin typeface="Times New Roman" panose="02020603050405020304" pitchFamily="18" charset="0"/>
                <a:ea typeface="Times New Roman" panose="02020603050405020304" pitchFamily="18" charset="0"/>
              </a:rPr>
              <a:t>0.25% trypsin/3-5 min </a:t>
            </a:r>
          </a:p>
          <a:p>
            <a:pPr algn="ctr"/>
            <a:r>
              <a:rPr lang="en-US" sz="1600" dirty="0">
                <a:latin typeface="Times New Roman" panose="02020603050405020304" pitchFamily="18" charset="0"/>
                <a:ea typeface="Times New Roman" panose="02020603050405020304" pitchFamily="18" charset="0"/>
              </a:rPr>
              <a:t>(in case of tissues)</a:t>
            </a:r>
            <a:endParaRPr lang="en-IN" sz="1600" dirty="0"/>
          </a:p>
        </p:txBody>
      </p:sp>
      <p:sp>
        <p:nvSpPr>
          <p:cNvPr id="23" name="Rectangle 22"/>
          <p:cNvSpPr/>
          <p:nvPr/>
        </p:nvSpPr>
        <p:spPr>
          <a:xfrm>
            <a:off x="4785965" y="4353880"/>
            <a:ext cx="2819401" cy="584775"/>
          </a:xfrm>
          <a:prstGeom prst="rect">
            <a:avLst/>
          </a:prstGeom>
          <a:ln>
            <a:solidFill>
              <a:schemeClr val="accent4">
                <a:lumMod val="75000"/>
              </a:schemeClr>
            </a:solidFill>
          </a:ln>
        </p:spPr>
        <p:txBody>
          <a:bodyPr wrap="square">
            <a:spAutoFit/>
          </a:bodyPr>
          <a:lstStyle/>
          <a:p>
            <a:pPr algn="ctr"/>
            <a:r>
              <a:rPr lang="en-US" sz="1600" dirty="0">
                <a:latin typeface="Times New Roman" panose="02020603050405020304" pitchFamily="18" charset="0"/>
                <a:ea typeface="Times New Roman" panose="02020603050405020304" pitchFamily="18" charset="0"/>
              </a:rPr>
              <a:t>40% formalin </a:t>
            </a:r>
          </a:p>
          <a:p>
            <a:pPr algn="ctr"/>
            <a:r>
              <a:rPr lang="en-US" sz="1600" dirty="0">
                <a:latin typeface="Times New Roman" panose="02020603050405020304" pitchFamily="18" charset="0"/>
                <a:ea typeface="Times New Roman" panose="02020603050405020304" pitchFamily="18" charset="0"/>
              </a:rPr>
              <a:t>(to decontaminate i.e. urine) </a:t>
            </a:r>
            <a:endParaRPr lang="en-IN" sz="1600" dirty="0"/>
          </a:p>
        </p:txBody>
      </p:sp>
      <p:sp>
        <p:nvSpPr>
          <p:cNvPr id="29" name="Rectangle 28"/>
          <p:cNvSpPr/>
          <p:nvPr/>
        </p:nvSpPr>
        <p:spPr>
          <a:xfrm>
            <a:off x="457200" y="5795132"/>
            <a:ext cx="8153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1600" i="1" dirty="0">
                <a:latin typeface="Times New Roman" panose="02020603050405020304" pitchFamily="18" charset="0"/>
                <a:ea typeface="Times New Roman" panose="02020603050405020304" pitchFamily="18" charset="0"/>
              </a:rPr>
              <a:t>(</a:t>
            </a:r>
            <a:r>
              <a:rPr lang="en-US" sz="1600" i="1" dirty="0" err="1">
                <a:latin typeface="Times New Roman" panose="02020603050405020304" pitchFamily="18" charset="0"/>
                <a:ea typeface="Times New Roman" panose="02020603050405020304" pitchFamily="18" charset="0"/>
              </a:rPr>
              <a:t>i</a:t>
            </a:r>
            <a:r>
              <a:rPr lang="en-US" sz="1600" i="1" dirty="0">
                <a:latin typeface="Times New Roman" panose="02020603050405020304" pitchFamily="18" charset="0"/>
                <a:ea typeface="Times New Roman" panose="02020603050405020304" pitchFamily="18" charset="0"/>
              </a:rPr>
              <a:t>)</a:t>
            </a:r>
            <a:r>
              <a:rPr lang="en-US" sz="1600" b="1" i="1" dirty="0">
                <a:latin typeface="Times New Roman" panose="02020603050405020304" pitchFamily="18" charset="0"/>
                <a:ea typeface="Times New Roman" panose="02020603050405020304" pitchFamily="18" charset="0"/>
              </a:rPr>
              <a:t>Dark field microscopy</a:t>
            </a:r>
            <a:r>
              <a:rPr lang="en-US" sz="1600" i="1"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Leptospires</a:t>
            </a:r>
            <a:r>
              <a:rPr lang="en-US" sz="1600" dirty="0">
                <a:latin typeface="Times New Roman" panose="02020603050405020304" pitchFamily="18" charset="0"/>
                <a:ea typeface="Times New Roman" panose="02020603050405020304" pitchFamily="18" charset="0"/>
              </a:rPr>
              <a:t> are best seen under dark field at 40x magnification</a:t>
            </a:r>
            <a:r>
              <a:rPr lang="en-US" sz="1600" i="1" dirty="0">
                <a:latin typeface="Times New Roman" panose="02020603050405020304" pitchFamily="18" charset="0"/>
                <a:ea typeface="Times New Roman" panose="02020603050405020304" pitchFamily="18" charset="0"/>
              </a:rPr>
              <a:t> </a:t>
            </a:r>
          </a:p>
          <a:p>
            <a:pPr algn="just"/>
            <a:r>
              <a:rPr lang="en-US" sz="1600" i="1" dirty="0">
                <a:latin typeface="Times New Roman" panose="02020603050405020304" pitchFamily="18" charset="0"/>
                <a:ea typeface="Times New Roman" panose="02020603050405020304" pitchFamily="18" charset="0"/>
              </a:rPr>
              <a:t>(ii)</a:t>
            </a:r>
            <a:r>
              <a:rPr lang="en-US" sz="1600" b="1" i="1" dirty="0">
                <a:latin typeface="Times New Roman" panose="02020603050405020304" pitchFamily="18" charset="0"/>
                <a:ea typeface="Times New Roman" panose="02020603050405020304" pitchFamily="18" charset="0"/>
              </a:rPr>
              <a:t>Silver staining (</a:t>
            </a:r>
            <a:r>
              <a:rPr lang="en-US" sz="1600" b="1" i="1" dirty="0">
                <a:solidFill>
                  <a:srgbClr val="FF0000"/>
                </a:solidFill>
                <a:latin typeface="Times New Roman" panose="02020603050405020304" pitchFamily="18" charset="0"/>
                <a:ea typeface="Times New Roman" panose="02020603050405020304" pitchFamily="18" charset="0"/>
              </a:rPr>
              <a:t>Fontana stain</a:t>
            </a:r>
            <a:r>
              <a:rPr lang="en-US" sz="1600" b="1" i="1"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Visualization of </a:t>
            </a:r>
            <a:r>
              <a:rPr lang="en-US" sz="1600" dirty="0" err="1">
                <a:latin typeface="Times New Roman" panose="02020603050405020304" pitchFamily="18" charset="0"/>
                <a:ea typeface="Times New Roman" panose="02020603050405020304" pitchFamily="18" charset="0"/>
              </a:rPr>
              <a:t>leptospires</a:t>
            </a:r>
            <a:r>
              <a:rPr lang="en-US" sz="1600" dirty="0">
                <a:latin typeface="Times New Roman" panose="02020603050405020304" pitchFamily="18" charset="0"/>
                <a:ea typeface="Times New Roman" panose="02020603050405020304" pitchFamily="18" charset="0"/>
              </a:rPr>
              <a:t> in silver stained tissue sections is possible but it lacks specificity</a:t>
            </a:r>
            <a:endParaRPr lang="en-IN" sz="1600" dirty="0"/>
          </a:p>
        </p:txBody>
      </p:sp>
    </p:spTree>
    <p:extLst>
      <p:ext uri="{BB962C8B-B14F-4D97-AF65-F5344CB8AC3E}">
        <p14:creationId xmlns:p14="http://schemas.microsoft.com/office/powerpoint/2010/main" val="364115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a:ln>
            <a:solidFill>
              <a:srgbClr val="FF0000"/>
            </a:solidFill>
          </a:ln>
        </p:spPr>
        <p:txBody>
          <a:bodyPr>
            <a:noAutofit/>
          </a:bodyPr>
          <a:lstStyle/>
          <a:p>
            <a:pPr marL="0" indent="0">
              <a:buNone/>
            </a:pPr>
            <a:r>
              <a:rPr lang="en-US" sz="1800" b="1" dirty="0">
                <a:latin typeface="Times New Roman" panose="02020603050405020304" pitchFamily="18" charset="0"/>
                <a:cs typeface="Times New Roman" panose="02020603050405020304" pitchFamily="18" charset="0"/>
              </a:rPr>
              <a:t>b. Isolation of </a:t>
            </a:r>
            <a:r>
              <a:rPr lang="en-US" sz="1800" b="1" dirty="0" err="1">
                <a:latin typeface="Times New Roman" panose="02020603050405020304" pitchFamily="18" charset="0"/>
                <a:cs typeface="Times New Roman" panose="02020603050405020304" pitchFamily="18" charset="0"/>
              </a:rPr>
              <a:t>Leptospires</a:t>
            </a:r>
            <a:endParaRPr lang="en-US" sz="1800" b="1"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The conventional methods to detect </a:t>
            </a:r>
            <a:r>
              <a:rPr lang="en-US" sz="1800" dirty="0" err="1">
                <a:latin typeface="Times New Roman" panose="02020603050405020304" pitchFamily="18" charset="0"/>
                <a:cs typeface="Times New Roman" panose="02020603050405020304" pitchFamily="18" charset="0"/>
              </a:rPr>
              <a:t>leptospires</a:t>
            </a:r>
            <a:r>
              <a:rPr lang="en-US" sz="1800" dirty="0">
                <a:latin typeface="Times New Roman" panose="02020603050405020304" pitchFamily="18" charset="0"/>
                <a:cs typeface="Times New Roman" panose="02020603050405020304" pitchFamily="18" charset="0"/>
              </a:rPr>
              <a:t> in clinical  or morbid materials especially blood are confirmatory</a:t>
            </a:r>
          </a:p>
          <a:p>
            <a:pPr marL="514350" indent="-514350" algn="just">
              <a:buAutoNum type="romanLcParenBoth"/>
            </a:pPr>
            <a:r>
              <a:rPr lang="en-US" sz="1800" b="1" dirty="0">
                <a:solidFill>
                  <a:srgbClr val="FF0000"/>
                </a:solidFill>
                <a:latin typeface="Times New Roman" panose="02020603050405020304" pitchFamily="18" charset="0"/>
                <a:cs typeface="Times New Roman" panose="02020603050405020304" pitchFamily="18" charset="0"/>
              </a:rPr>
              <a:t>Culture</a:t>
            </a:r>
          </a:p>
          <a:p>
            <a:pPr algn="just">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Media containing serum </a:t>
            </a:r>
            <a:r>
              <a:rPr lang="en-US" sz="1800" dirty="0">
                <a:solidFill>
                  <a:schemeClr val="accent2">
                    <a:lumMod val="75000"/>
                  </a:schemeClr>
                </a:solidFill>
                <a:latin typeface="Times New Roman" panose="02020603050405020304" pitchFamily="18" charset="0"/>
                <a:cs typeface="Times New Roman" panose="02020603050405020304" pitchFamily="18" charset="0"/>
              </a:rPr>
              <a:t>(</a:t>
            </a:r>
            <a:r>
              <a:rPr lang="en-US" sz="1800" dirty="0" err="1">
                <a:solidFill>
                  <a:schemeClr val="accent2">
                    <a:lumMod val="75000"/>
                  </a:schemeClr>
                </a:solidFill>
                <a:latin typeface="Times New Roman" panose="02020603050405020304" pitchFamily="18" charset="0"/>
                <a:cs typeface="Times New Roman" panose="02020603050405020304" pitchFamily="18" charset="0"/>
              </a:rPr>
              <a:t>Korthof's</a:t>
            </a:r>
            <a:r>
              <a:rPr lang="en-US" sz="1800" dirty="0">
                <a:solidFill>
                  <a:schemeClr val="accent2">
                    <a:lumMod val="75000"/>
                  </a:schemeClr>
                </a:solidFill>
                <a:latin typeface="Times New Roman" panose="02020603050405020304" pitchFamily="18" charset="0"/>
                <a:cs typeface="Times New Roman" panose="02020603050405020304" pitchFamily="18" charset="0"/>
              </a:rPr>
              <a:t> medium, Stuart's medium, Fletcher's semi-solid medium etc.)</a:t>
            </a: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Media containing bovine albumin fraction V and tween 80 </a:t>
            </a:r>
            <a:r>
              <a:rPr lang="en-US" sz="1800" dirty="0">
                <a:solidFill>
                  <a:schemeClr val="accent2">
                    <a:lumMod val="75000"/>
                  </a:schemeClr>
                </a:solidFill>
                <a:latin typeface="Times New Roman" panose="02020603050405020304" pitchFamily="18" charset="0"/>
                <a:cs typeface="Times New Roman" panose="02020603050405020304" pitchFamily="18" charset="0"/>
              </a:rPr>
              <a:t>(EM medium, EMJH medium, protein free medium, Ellis medium etc.)</a:t>
            </a:r>
            <a:r>
              <a:rPr lang="en-US" sz="1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en-US" sz="1800" dirty="0">
              <a:latin typeface="Times New Roman" panose="02020603050405020304" pitchFamily="18" charset="0"/>
              <a:cs typeface="Times New Roman" panose="02020603050405020304" pitchFamily="18" charset="0"/>
            </a:endParaRPr>
          </a:p>
          <a:p>
            <a:pPr marL="514350" indent="-514350" algn="just">
              <a:buAutoNum type="romanLcParenBoth"/>
            </a:pPr>
            <a:r>
              <a:rPr lang="en-US" sz="1800" b="1" dirty="0">
                <a:solidFill>
                  <a:srgbClr val="FF0000"/>
                </a:solidFill>
                <a:latin typeface="Times New Roman" panose="02020603050405020304" pitchFamily="18" charset="0"/>
                <a:cs typeface="Times New Roman" panose="02020603050405020304" pitchFamily="18" charset="0"/>
              </a:rPr>
              <a:t>Animal inoculation</a:t>
            </a:r>
          </a:p>
          <a:p>
            <a:pPr algn="just">
              <a:buFont typeface="Courier New" panose="02070309020205020404" pitchFamily="49" charset="0"/>
              <a:buChar char="o"/>
            </a:pPr>
            <a:r>
              <a:rPr lang="en-US" sz="1800" b="1" dirty="0">
                <a:latin typeface="Times New Roman" panose="02020603050405020304" pitchFamily="18" charset="0"/>
                <a:cs typeface="Times New Roman" panose="02020603050405020304" pitchFamily="18" charset="0"/>
              </a:rPr>
              <a:t>In Gerbils</a:t>
            </a:r>
            <a:r>
              <a:rPr lang="en-US" sz="1800" dirty="0">
                <a:latin typeface="Times New Roman" panose="02020603050405020304" pitchFamily="18" charset="0"/>
                <a:cs typeface="Times New Roman" panose="02020603050405020304" pitchFamily="18" charset="0"/>
              </a:rPr>
              <a:t>: 10</a:t>
            </a:r>
            <a:r>
              <a:rPr lang="en-US" sz="1800" baseline="30000" dirty="0">
                <a:latin typeface="Times New Roman" panose="02020603050405020304" pitchFamily="18" charset="0"/>
                <a:cs typeface="Times New Roman" panose="02020603050405020304" pitchFamily="18" charset="0"/>
              </a:rPr>
              <a:t>6</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leptospires</a:t>
            </a:r>
            <a:r>
              <a:rPr lang="en-US" sz="1800" dirty="0">
                <a:latin typeface="Times New Roman" panose="02020603050405020304" pitchFamily="18" charset="0"/>
                <a:cs typeface="Times New Roman" panose="02020603050405020304" pitchFamily="18" charset="0"/>
              </a:rPr>
              <a:t> inoculum induces a fatal reaction in 3-5 days </a:t>
            </a:r>
          </a:p>
          <a:p>
            <a:pPr algn="just">
              <a:buFont typeface="Courier New" panose="02070309020205020404" pitchFamily="49" charset="0"/>
              <a:buChar char="o"/>
            </a:pPr>
            <a:r>
              <a:rPr lang="en-US" sz="1800" b="1" dirty="0">
                <a:latin typeface="Times New Roman" panose="02020603050405020304" pitchFamily="18" charset="0"/>
                <a:cs typeface="Times New Roman" panose="02020603050405020304" pitchFamily="18" charset="0"/>
              </a:rPr>
              <a:t>In Hamsters </a:t>
            </a:r>
            <a:r>
              <a:rPr lang="en-US" sz="1800" dirty="0">
                <a:latin typeface="Times New Roman" panose="02020603050405020304" pitchFamily="18" charset="0"/>
                <a:cs typeface="Times New Roman" panose="02020603050405020304" pitchFamily="18" charset="0"/>
              </a:rPr>
              <a:t>(3 weeks old): 0.5-1 ml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/p (</a:t>
            </a:r>
            <a:r>
              <a:rPr lang="en-US" sz="1800" dirty="0" err="1">
                <a:latin typeface="Times New Roman" panose="02020603050405020304" pitchFamily="18" charset="0"/>
                <a:cs typeface="Times New Roman" panose="02020603050405020304" pitchFamily="18" charset="0"/>
              </a:rPr>
              <a:t>foetal</a:t>
            </a:r>
            <a:r>
              <a:rPr lang="en-US" sz="1800" dirty="0">
                <a:latin typeface="Times New Roman" panose="02020603050405020304" pitchFamily="18" charset="0"/>
                <a:cs typeface="Times New Roman" panose="02020603050405020304" pitchFamily="18" charset="0"/>
              </a:rPr>
              <a:t> infection with jaundice)</a:t>
            </a:r>
          </a:p>
          <a:p>
            <a:pPr algn="just">
              <a:buFont typeface="Courier New" panose="02070309020205020404" pitchFamily="49" charset="0"/>
              <a:buChar char="o"/>
            </a:pPr>
            <a:r>
              <a:rPr lang="en-US" sz="1800" b="1" dirty="0">
                <a:latin typeface="Times New Roman" panose="02020603050405020304" pitchFamily="18" charset="0"/>
                <a:cs typeface="Times New Roman" panose="02020603050405020304" pitchFamily="18" charset="0"/>
              </a:rPr>
              <a:t>In Guinea pigs </a:t>
            </a:r>
            <a:r>
              <a:rPr lang="en-US" sz="1800" dirty="0">
                <a:latin typeface="Times New Roman" panose="02020603050405020304" pitchFamily="18" charset="0"/>
                <a:cs typeface="Times New Roman" panose="02020603050405020304" pitchFamily="18" charset="0"/>
              </a:rPr>
              <a:t>(1 week old): 0.5-1 ml material,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/p </a:t>
            </a:r>
          </a:p>
          <a:p>
            <a:pPr marL="0" indent="0" algn="just">
              <a:buNone/>
            </a:pPr>
            <a:r>
              <a:rPr lang="en-US" sz="1800" dirty="0">
                <a:latin typeface="Times New Roman" panose="02020603050405020304" pitchFamily="18" charset="0"/>
                <a:cs typeface="Times New Roman" panose="02020603050405020304" pitchFamily="18" charset="0"/>
              </a:rPr>
              <a:t>                                                      Seldom die of the infection </a:t>
            </a:r>
          </a:p>
          <a:p>
            <a:pPr marL="0" indent="0" algn="just">
              <a:buNone/>
            </a:pPr>
            <a:r>
              <a:rPr lang="en-US" sz="1800" dirty="0">
                <a:latin typeface="Times New Roman" panose="02020603050405020304" pitchFamily="18" charset="0"/>
                <a:cs typeface="Times New Roman" panose="02020603050405020304" pitchFamily="18" charset="0"/>
              </a:rPr>
              <a:t>                                                       Killed after 21 days for the  recovery</a:t>
            </a:r>
          </a:p>
          <a:p>
            <a:pPr marL="0" indent="0" algn="just">
              <a:buNone/>
            </a:pPr>
            <a:r>
              <a:rPr lang="en-US" sz="1800" b="1" dirty="0">
                <a:solidFill>
                  <a:srgbClr val="FF0000"/>
                </a:solidFill>
                <a:latin typeface="Times New Roman" panose="02020603050405020304" pitchFamily="18" charset="0"/>
                <a:cs typeface="Times New Roman" panose="02020603050405020304" pitchFamily="18" charset="0"/>
              </a:rPr>
              <a:t>(iii)  Culture following animal inoculation</a:t>
            </a:r>
            <a:endParaRPr lang="en-IN" sz="1800" b="1" dirty="0">
              <a:solidFill>
                <a:srgbClr val="FF0000"/>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09156"/>
            <a:ext cx="2819400" cy="5635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55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4343400" cy="5791200"/>
          </a:xfrm>
          <a:ln/>
        </p:spPr>
        <p:style>
          <a:lnRef idx="1">
            <a:schemeClr val="accent4"/>
          </a:lnRef>
          <a:fillRef idx="2">
            <a:schemeClr val="accent4"/>
          </a:fillRef>
          <a:effectRef idx="1">
            <a:schemeClr val="accent4"/>
          </a:effectRef>
          <a:fontRef idx="minor">
            <a:schemeClr val="dk1"/>
          </a:fontRef>
        </p:style>
        <p:txBody>
          <a:bodyPr>
            <a:noAutofit/>
          </a:bodyPr>
          <a:lstStyle/>
          <a:p>
            <a:pPr algn="just"/>
            <a:r>
              <a:rPr lang="en-US" sz="2400" dirty="0" err="1">
                <a:latin typeface="Times New Roman" panose="02020603050405020304" pitchFamily="18" charset="0"/>
                <a:cs typeface="Times New Roman" panose="02020603050405020304" pitchFamily="18" charset="0"/>
              </a:rPr>
              <a:t>Autmnal</a:t>
            </a:r>
            <a:r>
              <a:rPr lang="en-US" sz="2400" dirty="0">
                <a:latin typeface="Times New Roman" panose="02020603050405020304" pitchFamily="18" charset="0"/>
                <a:cs typeface="Times New Roman" panose="02020603050405020304" pitchFamily="18" charset="0"/>
              </a:rPr>
              <a:t> fever, </a:t>
            </a:r>
          </a:p>
          <a:p>
            <a:pPr algn="just"/>
            <a:r>
              <a:rPr lang="en-US" sz="2400" dirty="0">
                <a:latin typeface="Times New Roman" panose="02020603050405020304" pitchFamily="18" charset="0"/>
                <a:cs typeface="Times New Roman" panose="02020603050405020304" pitchFamily="18" charset="0"/>
              </a:rPr>
              <a:t>Cane cutter's disease, </a:t>
            </a:r>
          </a:p>
          <a:p>
            <a:pPr algn="just"/>
            <a:r>
              <a:rPr lang="en-US" sz="2400" dirty="0" err="1">
                <a:latin typeface="Times New Roman" panose="02020603050405020304" pitchFamily="18" charset="0"/>
                <a:cs typeface="Times New Roman" panose="02020603050405020304" pitchFamily="18" charset="0"/>
              </a:rPr>
              <a:t>Canicola</a:t>
            </a:r>
            <a:r>
              <a:rPr lang="en-US" sz="2400" dirty="0">
                <a:latin typeface="Times New Roman" panose="02020603050405020304" pitchFamily="18" charset="0"/>
                <a:cs typeface="Times New Roman" panose="02020603050405020304" pitchFamily="18" charset="0"/>
              </a:rPr>
              <a:t> fever, </a:t>
            </a:r>
          </a:p>
          <a:p>
            <a:pPr algn="just"/>
            <a:r>
              <a:rPr lang="en-US" sz="2400" dirty="0">
                <a:latin typeface="Times New Roman" panose="02020603050405020304" pitchFamily="18" charset="0"/>
                <a:cs typeface="Times New Roman" panose="02020603050405020304" pitchFamily="18" charset="0"/>
              </a:rPr>
              <a:t>Harvest fever, </a:t>
            </a:r>
          </a:p>
          <a:p>
            <a:pPr algn="just"/>
            <a:r>
              <a:rPr lang="en-US" sz="2400" dirty="0">
                <a:latin typeface="Times New Roman" panose="02020603050405020304" pitchFamily="18" charset="0"/>
                <a:cs typeface="Times New Roman" panose="02020603050405020304" pitchFamily="18" charset="0"/>
              </a:rPr>
              <a:t>Infectious jaundice, "</a:t>
            </a:r>
            <a:r>
              <a:rPr lang="en-US" sz="2400" dirty="0" err="1">
                <a:latin typeface="Times New Roman" panose="02020603050405020304" pitchFamily="18" charset="0"/>
                <a:cs typeface="Times New Roman" panose="02020603050405020304" pitchFamily="18" charset="0"/>
              </a:rPr>
              <a:t>Lepro</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Mud fever, </a:t>
            </a:r>
          </a:p>
          <a:p>
            <a:pPr algn="just"/>
            <a:r>
              <a:rPr lang="en-US" sz="2400" dirty="0">
                <a:latin typeface="Times New Roman" panose="02020603050405020304" pitchFamily="18" charset="0"/>
                <a:cs typeface="Times New Roman" panose="02020603050405020304" pitchFamily="18" charset="0"/>
              </a:rPr>
              <a:t>Rice field worker's disease, </a:t>
            </a:r>
          </a:p>
          <a:p>
            <a:pPr algn="just"/>
            <a:r>
              <a:rPr lang="en-US" sz="2400" dirty="0">
                <a:latin typeface="Times New Roman" panose="02020603050405020304" pitchFamily="18" charset="0"/>
                <a:cs typeface="Times New Roman" panose="02020603050405020304" pitchFamily="18" charset="0"/>
              </a:rPr>
              <a:t>Seven day fever, </a:t>
            </a:r>
          </a:p>
          <a:p>
            <a:pPr algn="just"/>
            <a:r>
              <a:rPr lang="en-US" sz="2400" dirty="0">
                <a:latin typeface="Times New Roman" panose="02020603050405020304" pitchFamily="18" charset="0"/>
                <a:cs typeface="Times New Roman" panose="02020603050405020304" pitchFamily="18" charset="0"/>
              </a:rPr>
              <a:t>Swamp fever, </a:t>
            </a:r>
          </a:p>
          <a:p>
            <a:pPr algn="just"/>
            <a:r>
              <a:rPr lang="en-US" sz="2400" dirty="0">
                <a:latin typeface="Times New Roman" panose="02020603050405020304" pitchFamily="18" charset="0"/>
                <a:cs typeface="Times New Roman" panose="02020603050405020304" pitchFamily="18" charset="0"/>
              </a:rPr>
              <a:t>Swine herd's disease, </a:t>
            </a:r>
          </a:p>
          <a:p>
            <a:pPr algn="just"/>
            <a:r>
              <a:rPr lang="en-US" sz="2400" dirty="0">
                <a:latin typeface="Times New Roman" panose="02020603050405020304" pitchFamily="18" charset="0"/>
                <a:cs typeface="Times New Roman" panose="02020603050405020304" pitchFamily="18" charset="0"/>
              </a:rPr>
              <a:t>Walter fever, Weil's disease</a:t>
            </a:r>
          </a:p>
          <a:p>
            <a:pPr algn="just"/>
            <a:r>
              <a:rPr lang="en-US" sz="2400" dirty="0">
                <a:latin typeface="Times New Roman" panose="02020603050405020304" pitchFamily="18" charset="0"/>
                <a:cs typeface="Times New Roman" panose="02020603050405020304" pitchFamily="18" charset="0"/>
              </a:rPr>
              <a:t>Fort Braggs disease</a:t>
            </a:r>
          </a:p>
          <a:p>
            <a:pPr algn="just"/>
            <a:r>
              <a:rPr lang="en-US" sz="2400" dirty="0">
                <a:latin typeface="Times New Roman" panose="02020603050405020304" pitchFamily="18" charset="0"/>
                <a:cs typeface="Times New Roman" panose="02020603050405020304" pitchFamily="18" charset="0"/>
              </a:rPr>
              <a:t>Fish handlers disease</a:t>
            </a:r>
          </a:p>
        </p:txBody>
      </p:sp>
      <p:sp>
        <p:nvSpPr>
          <p:cNvPr id="4" name="Title 3"/>
          <p:cNvSpPr>
            <a:spLocks noGrp="1"/>
          </p:cNvSpPr>
          <p:nvPr>
            <p:ph type="title"/>
          </p:nvPr>
        </p:nvSpPr>
        <p:spPr>
          <a:xfrm>
            <a:off x="609600" y="228600"/>
            <a:ext cx="2869580" cy="5334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latin typeface="Times New Roman" panose="02020603050405020304" pitchFamily="18" charset="0"/>
                <a:cs typeface="Times New Roman" panose="02020603050405020304" pitchFamily="18" charset="0"/>
              </a:rPr>
              <a:t>Synonyms</a:t>
            </a:r>
          </a:p>
        </p:txBody>
      </p:sp>
      <p:pic>
        <p:nvPicPr>
          <p:cNvPr id="2052" name="Picture 4" descr="Image result for leptospirosis occupational groups involve in transmiss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849351"/>
            <a:ext cx="3124200" cy="1721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eptospirosis occupational groups involve in transmiss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667000"/>
            <a:ext cx="31242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eptospirosi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668176"/>
            <a:ext cx="3150220" cy="1961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a:ln>
            <a:solidFill>
              <a:schemeClr val="accent2"/>
            </a:solidFill>
          </a:ln>
        </p:spPr>
        <p:txBody>
          <a:bodyPr/>
          <a:lstStyle/>
          <a:p>
            <a:pPr marL="514350" indent="-514350">
              <a:buAutoNum type="alphaLcParenBoth" startAt="3"/>
            </a:pPr>
            <a:r>
              <a:rPr lang="en-US" sz="2000" b="1" dirty="0">
                <a:latin typeface="Times New Roman" panose="02020603050405020304" pitchFamily="18" charset="0"/>
                <a:cs typeface="Times New Roman" panose="02020603050405020304" pitchFamily="18" charset="0"/>
              </a:rPr>
              <a:t>Common diagnostic tests</a:t>
            </a:r>
            <a:r>
              <a:rPr lang="en-US" sz="2000" dirty="0">
                <a:latin typeface="Times New Roman" panose="02020603050405020304" pitchFamily="18" charset="0"/>
                <a:cs typeface="Times New Roman" panose="02020603050405020304" pitchFamily="18" charset="0"/>
              </a:rPr>
              <a:t> </a:t>
            </a:r>
          </a:p>
          <a:p>
            <a:pPr marL="514350" indent="-514350">
              <a:buAutoNum type="romanLcParenBoth"/>
            </a:pPr>
            <a:r>
              <a:rPr lang="en-US" sz="2400" dirty="0">
                <a:latin typeface="Times New Roman" panose="02020603050405020304" pitchFamily="18" charset="0"/>
                <a:cs typeface="Times New Roman" panose="02020603050405020304" pitchFamily="18" charset="0"/>
              </a:rPr>
              <a:t>Microscopic agglutination test (MAT):</a:t>
            </a:r>
          </a:p>
        </p:txBody>
      </p:sp>
      <p:sp>
        <p:nvSpPr>
          <p:cNvPr id="4" name="Title 1"/>
          <p:cNvSpPr>
            <a:spLocks noGrp="1"/>
          </p:cNvSpPr>
          <p:nvPr>
            <p:ph type="title"/>
          </p:nvPr>
        </p:nvSpPr>
        <p:spPr>
          <a:xfrm>
            <a:off x="457200" y="209156"/>
            <a:ext cx="2819400" cy="5635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5728009" y="2810865"/>
            <a:ext cx="2819400" cy="1524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ü"/>
            </a:pPr>
            <a:r>
              <a:rPr lang="en-US" dirty="0"/>
              <a:t>WHO reference test</a:t>
            </a:r>
          </a:p>
          <a:p>
            <a:pPr marL="285750" indent="-285750">
              <a:buFont typeface="Wingdings" panose="05000000000000000000" pitchFamily="2" charset="2"/>
              <a:buChar char="ü"/>
            </a:pPr>
            <a:r>
              <a:rPr lang="en-US" dirty="0"/>
              <a:t>Specific</a:t>
            </a:r>
          </a:p>
          <a:p>
            <a:pPr marL="285750" indent="-285750">
              <a:buFont typeface="Wingdings" panose="05000000000000000000" pitchFamily="2" charset="2"/>
              <a:buChar char="ü"/>
            </a:pPr>
            <a:r>
              <a:rPr lang="en-US" dirty="0"/>
              <a:t>Most widely used test</a:t>
            </a:r>
            <a:endParaRPr lang="en-IN"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990600" y="1801892"/>
            <a:ext cx="4571999" cy="1287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Different dilution of pre filtered serum, heating at         </a:t>
            </a:r>
          </a:p>
          <a:p>
            <a:r>
              <a:rPr lang="en-US" sz="1600" dirty="0">
                <a:solidFill>
                  <a:schemeClr val="tx1"/>
                </a:solidFill>
                <a:latin typeface="Times New Roman" panose="02020603050405020304" pitchFamily="18" charset="0"/>
                <a:cs typeface="Times New Roman" panose="02020603050405020304" pitchFamily="18" charset="0"/>
              </a:rPr>
              <a:t>             56</a:t>
            </a:r>
            <a:r>
              <a:rPr lang="en-US" sz="1600" baseline="30000" dirty="0">
                <a:solidFill>
                  <a:schemeClr val="tx1"/>
                </a:solidFill>
                <a:latin typeface="Times New Roman" panose="02020603050405020304" pitchFamily="18" charset="0"/>
                <a:cs typeface="Times New Roman" panose="02020603050405020304" pitchFamily="18" charset="0"/>
              </a:rPr>
              <a:t>o</a:t>
            </a:r>
            <a:r>
              <a:rPr lang="en-US" sz="1600" dirty="0">
                <a:solidFill>
                  <a:schemeClr val="tx1"/>
                </a:solidFill>
                <a:latin typeface="Times New Roman" panose="02020603050405020304" pitchFamily="18" charset="0"/>
                <a:cs typeface="Times New Roman" panose="02020603050405020304" pitchFamily="18" charset="0"/>
              </a:rPr>
              <a:t>C/20 min to in-activate the complement</a:t>
            </a:r>
          </a:p>
          <a:p>
            <a:r>
              <a:rPr lang="en-US" sz="16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      4-14 days old culture live/</a:t>
            </a:r>
            <a:r>
              <a:rPr lang="en-US" sz="1600" dirty="0" err="1">
                <a:solidFill>
                  <a:schemeClr val="tx1"/>
                </a:solidFill>
                <a:latin typeface="Times New Roman" panose="02020603050405020304" pitchFamily="18" charset="0"/>
                <a:cs typeface="Times New Roman" panose="02020603050405020304" pitchFamily="18" charset="0"/>
              </a:rPr>
              <a:t>lypholized</a:t>
            </a:r>
            <a:r>
              <a:rPr lang="en-US" sz="1600" dirty="0">
                <a:solidFill>
                  <a:schemeClr val="tx1"/>
                </a:solidFill>
                <a:latin typeface="Times New Roman" panose="02020603050405020304" pitchFamily="18" charset="0"/>
                <a:cs typeface="Times New Roman" panose="02020603050405020304" pitchFamily="18" charset="0"/>
              </a:rPr>
              <a:t> culture </a:t>
            </a:r>
          </a:p>
          <a:p>
            <a:r>
              <a:rPr lang="en-US" sz="1600" dirty="0">
                <a:solidFill>
                  <a:schemeClr val="tx1"/>
                </a:solidFill>
                <a:latin typeface="Times New Roman" panose="02020603050405020304" pitchFamily="18" charset="0"/>
                <a:cs typeface="Times New Roman" panose="02020603050405020304" pitchFamily="18" charset="0"/>
              </a:rPr>
              <a:t>                    (1-2x 10</a:t>
            </a:r>
            <a:r>
              <a:rPr lang="en-US" sz="1600" baseline="30000" dirty="0">
                <a:solidFill>
                  <a:schemeClr val="tx1"/>
                </a:solidFill>
                <a:latin typeface="Times New Roman" panose="02020603050405020304" pitchFamily="18" charset="0"/>
                <a:cs typeface="Times New Roman" panose="02020603050405020304" pitchFamily="18" charset="0"/>
              </a:rPr>
              <a:t>8</a:t>
            </a:r>
            <a:r>
              <a:rPr lang="en-US" sz="1600" dirty="0">
                <a:solidFill>
                  <a:schemeClr val="tx1"/>
                </a:solidFill>
                <a:latin typeface="Times New Roman" panose="02020603050405020304" pitchFamily="18" charset="0"/>
                <a:cs typeface="Times New Roman" panose="02020603050405020304" pitchFamily="18" charset="0"/>
              </a:rPr>
              <a:t>organism/ml)</a:t>
            </a:r>
            <a:endParaRPr lang="en-IN" sz="1600" dirty="0">
              <a:solidFill>
                <a:schemeClr val="tx1"/>
              </a:solidFill>
            </a:endParaRPr>
          </a:p>
        </p:txBody>
      </p:sp>
      <p:cxnSp>
        <p:nvCxnSpPr>
          <p:cNvPr id="7" name="Straight Arrow Connector 6"/>
          <p:cNvCxnSpPr/>
          <p:nvPr/>
        </p:nvCxnSpPr>
        <p:spPr>
          <a:xfrm>
            <a:off x="3048000" y="3011451"/>
            <a:ext cx="0" cy="551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276599" y="3161197"/>
            <a:ext cx="1529586" cy="307777"/>
          </a:xfrm>
          <a:prstGeom prst="rect">
            <a:avLst/>
          </a:prstGeom>
          <a:ln>
            <a:solidFill>
              <a:schemeClr val="accent2">
                <a:lumMod val="75000"/>
              </a:schemeClr>
            </a:solidFill>
          </a:ln>
        </p:spPr>
        <p:txBody>
          <a:bodyPr wrap="none">
            <a:spAutoFit/>
          </a:bodyPr>
          <a:lstStyle/>
          <a:p>
            <a:r>
              <a:rPr lang="en-US" sz="1400" dirty="0">
                <a:latin typeface="Times New Roman" panose="02020603050405020304" pitchFamily="18" charset="0"/>
                <a:cs typeface="Times New Roman" panose="02020603050405020304" pitchFamily="18" charset="0"/>
              </a:rPr>
              <a:t>½-4 h or overnight</a:t>
            </a:r>
          </a:p>
        </p:txBody>
      </p:sp>
      <p:sp>
        <p:nvSpPr>
          <p:cNvPr id="14" name="Rectangle 13"/>
          <p:cNvSpPr/>
          <p:nvPr/>
        </p:nvSpPr>
        <p:spPr>
          <a:xfrm>
            <a:off x="1016620" y="3540891"/>
            <a:ext cx="4545979"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The dilution which is showing </a:t>
            </a:r>
            <a:r>
              <a:rPr lang="en-US" sz="1600" b="1" dirty="0">
                <a:solidFill>
                  <a:schemeClr val="accent6">
                    <a:lumMod val="50000"/>
                  </a:schemeClr>
                </a:solidFill>
                <a:latin typeface="Times New Roman" panose="02020603050405020304" pitchFamily="18" charset="0"/>
                <a:cs typeface="Times New Roman" panose="02020603050405020304" pitchFamily="18" charset="0"/>
              </a:rPr>
              <a:t>&gt;50% cells </a:t>
            </a:r>
            <a:r>
              <a:rPr lang="en-US" sz="1600" dirty="0">
                <a:solidFill>
                  <a:schemeClr val="tx1"/>
                </a:solidFill>
                <a:latin typeface="Times New Roman" panose="02020603050405020304" pitchFamily="18" charset="0"/>
                <a:cs typeface="Times New Roman" panose="02020603050405020304" pitchFamily="18" charset="0"/>
              </a:rPr>
              <a:t>show agglutination or lysis on examination on dark field</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016620" y="4694854"/>
            <a:ext cx="4545979"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A titer of 100 or more indicates the present or past infection</a:t>
            </a:r>
            <a:endParaRPr lang="en-IN" sz="1600" dirty="0">
              <a:solidFill>
                <a:schemeClr val="tx1"/>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3048000" y="4302891"/>
            <a:ext cx="0" cy="39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62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73855"/>
          </a:xfrm>
          <a:ln>
            <a:solidFill>
              <a:schemeClr val="accent2"/>
            </a:solidFill>
          </a:ln>
        </p:spPr>
        <p:txBody>
          <a:bodyPr>
            <a:normAutofit fontScale="92500" lnSpcReduction="20000"/>
          </a:bodyPr>
          <a:lstStyle/>
          <a:p>
            <a:pPr marL="0" indent="0" algn="just">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(ii)Macroscopic agglutination tests </a:t>
            </a:r>
            <a:r>
              <a:rPr lang="en-US" sz="2000" dirty="0">
                <a:latin typeface="Times New Roman" panose="02020603050405020304" pitchFamily="18" charset="0"/>
                <a:cs typeface="Times New Roman" panose="02020603050405020304" pitchFamily="18" charset="0"/>
              </a:rPr>
              <a:t>: The two tests namely </a:t>
            </a:r>
          </a:p>
          <a:p>
            <a:pPr marL="857250" lvl="1" indent="-457200" algn="just">
              <a:buAutoNum type="alphaLcParenBoth"/>
            </a:pPr>
            <a:r>
              <a:rPr lang="en-US" sz="2000" dirty="0">
                <a:latin typeface="Times New Roman" panose="02020603050405020304" pitchFamily="18" charset="0"/>
                <a:cs typeface="Times New Roman" panose="02020603050405020304" pitchFamily="18" charset="0"/>
              </a:rPr>
              <a:t>Galton macroscopic slide agglutination test, </a:t>
            </a:r>
          </a:p>
          <a:p>
            <a:pPr marL="857250" lvl="1" indent="-457200" algn="just">
              <a:buAutoNum type="alphaLcParenBoth"/>
            </a:pPr>
            <a:r>
              <a:rPr lang="en-US" sz="2000" dirty="0" err="1">
                <a:latin typeface="Times New Roman" panose="02020603050405020304" pitchFamily="18" charset="0"/>
                <a:cs typeface="Times New Roman" panose="02020603050405020304" pitchFamily="18" charset="0"/>
              </a:rPr>
              <a:t>Mazzonelli-Mailloux</a:t>
            </a:r>
            <a:r>
              <a:rPr lang="en-US" sz="2000" dirty="0">
                <a:latin typeface="Times New Roman" panose="02020603050405020304" pitchFamily="18" charset="0"/>
                <a:cs typeface="Times New Roman" panose="02020603050405020304" pitchFamily="18" charset="0"/>
              </a:rPr>
              <a:t> (M-</a:t>
            </a:r>
            <a:r>
              <a:rPr lang="en-US" sz="2000" dirty="0" err="1">
                <a:latin typeface="Times New Roman" panose="02020603050405020304" pitchFamily="18" charset="0"/>
                <a:cs typeface="Times New Roman" panose="02020603050405020304" pitchFamily="18" charset="0"/>
              </a:rPr>
              <a:t>Mx</a:t>
            </a:r>
            <a:r>
              <a:rPr lang="en-US" sz="2000" dirty="0">
                <a:latin typeface="Times New Roman" panose="02020603050405020304" pitchFamily="18" charset="0"/>
                <a:cs typeface="Times New Roman" panose="02020603050405020304" pitchFamily="18" charset="0"/>
              </a:rPr>
              <a:t>) slide test have been described for viewing agglutination through naked eye</a:t>
            </a:r>
          </a:p>
          <a:p>
            <a:pPr marL="857250" lvl="1" indent="-457200" algn="just">
              <a:buAutoNum type="alphaLcParenBoth"/>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chemeClr val="accent1">
                    <a:lumMod val="50000"/>
                  </a:schemeClr>
                </a:solidFill>
                <a:latin typeface="Times New Roman" panose="02020603050405020304" pitchFamily="18" charset="0"/>
                <a:ea typeface="Times New Roman" panose="02020603050405020304" pitchFamily="18" charset="0"/>
              </a:rPr>
              <a:t>(iii) ELISA</a:t>
            </a:r>
            <a:r>
              <a:rPr lang="en-US" sz="2000" dirty="0">
                <a:latin typeface="Times New Roman" panose="02020603050405020304" pitchFamily="18" charset="0"/>
                <a:ea typeface="Times New Roman" panose="02020603050405020304" pitchFamily="18" charset="0"/>
              </a:rPr>
              <a:t>: High sensitive and specific it is used to detect IgG and IgM antibodies separately in infected subject</a:t>
            </a:r>
          </a:p>
          <a:p>
            <a:pPr marL="0" indent="0" algn="just">
              <a:buNone/>
            </a:pPr>
            <a:endParaRPr lang="en-US" sz="2000" dirty="0">
              <a:latin typeface="Times New Roman" panose="02020603050405020304" pitchFamily="18" charset="0"/>
              <a:ea typeface="Times New Roman" panose="02020603050405020304" pitchFamily="18" charset="0"/>
            </a:endParaRPr>
          </a:p>
          <a:p>
            <a:pPr marL="0" indent="0" algn="just">
              <a:buNone/>
            </a:pPr>
            <a:r>
              <a:rPr lang="en-US" sz="2000" b="1" dirty="0">
                <a:solidFill>
                  <a:schemeClr val="accent1">
                    <a:lumMod val="50000"/>
                  </a:schemeClr>
                </a:solidFill>
                <a:latin typeface="Times New Roman" panose="02020603050405020304" pitchFamily="18" charset="0"/>
                <a:ea typeface="Times New Roman" panose="02020603050405020304" pitchFamily="18" charset="0"/>
              </a:rPr>
              <a:t>(iv) Indirect </a:t>
            </a:r>
            <a:r>
              <a:rPr lang="en-US" sz="2000" b="1" dirty="0" err="1">
                <a:solidFill>
                  <a:schemeClr val="accent1">
                    <a:lumMod val="50000"/>
                  </a:schemeClr>
                </a:solidFill>
                <a:latin typeface="Times New Roman" panose="02020603050405020304" pitchFamily="18" charset="0"/>
                <a:ea typeface="Times New Roman" panose="02020603050405020304" pitchFamily="18" charset="0"/>
              </a:rPr>
              <a:t>haemagglutination</a:t>
            </a:r>
            <a:r>
              <a:rPr lang="en-US" sz="2000" b="1" dirty="0">
                <a:solidFill>
                  <a:schemeClr val="accent1">
                    <a:lumMod val="50000"/>
                  </a:schemeClr>
                </a:solidFill>
                <a:latin typeface="Times New Roman" panose="02020603050405020304" pitchFamily="18" charset="0"/>
                <a:ea typeface="Times New Roman" panose="02020603050405020304" pitchFamily="18" charset="0"/>
              </a:rPr>
              <a:t> (IHA) test : </a:t>
            </a:r>
            <a:r>
              <a:rPr lang="en-US" sz="2000" dirty="0">
                <a:latin typeface="Times New Roman" panose="02020603050405020304" pitchFamily="18" charset="0"/>
                <a:ea typeface="Times New Roman" panose="02020603050405020304" pitchFamily="18" charset="0"/>
              </a:rPr>
              <a:t>The </a:t>
            </a:r>
            <a:r>
              <a:rPr lang="en-US" sz="2000" i="1" dirty="0" err="1">
                <a:latin typeface="Times New Roman" panose="02020603050405020304" pitchFamily="18" charset="0"/>
                <a:ea typeface="Times New Roman" panose="02020603050405020304" pitchFamily="18" charset="0"/>
              </a:rPr>
              <a:t>Leptospira</a:t>
            </a:r>
            <a:r>
              <a:rPr lang="en-US" sz="2000" i="1"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antigens are first used to sensitize sheep or human RBCs which then agglutinate with antibodies present in the serum of the animal or man</a:t>
            </a:r>
          </a:p>
          <a:p>
            <a:pPr marL="0" indent="0" algn="just">
              <a:buNone/>
            </a:pPr>
            <a:endParaRPr lang="en-US" sz="2000" dirty="0">
              <a:latin typeface="Times New Roman" panose="02020603050405020304" pitchFamily="18" charset="0"/>
              <a:ea typeface="Times New Roman" panose="02020603050405020304" pitchFamily="18" charset="0"/>
            </a:endParaRPr>
          </a:p>
          <a:p>
            <a:pPr marL="0" indent="0" algn="just">
              <a:buNone/>
            </a:pPr>
            <a:r>
              <a:rPr lang="en-US" sz="2000" b="1" dirty="0">
                <a:solidFill>
                  <a:schemeClr val="accent1">
                    <a:lumMod val="50000"/>
                  </a:schemeClr>
                </a:solidFill>
                <a:latin typeface="Times New Roman" panose="02020603050405020304" pitchFamily="18" charset="0"/>
                <a:ea typeface="Times New Roman" panose="02020603050405020304" pitchFamily="18" charset="0"/>
              </a:rPr>
              <a:t>(v) Complement fixation test (CFT)</a:t>
            </a:r>
          </a:p>
          <a:p>
            <a:pPr marL="0" indent="0" algn="just">
              <a:buNone/>
            </a:pPr>
            <a:endParaRPr lang="en-US" sz="2000" dirty="0">
              <a:latin typeface="Times New Roman" panose="02020603050405020304" pitchFamily="18" charset="0"/>
              <a:ea typeface="Times New Roman" panose="02020603050405020304" pitchFamily="18" charset="0"/>
            </a:endParaRPr>
          </a:p>
          <a:p>
            <a:pPr marL="0" indent="0" algn="just">
              <a:buNone/>
            </a:pPr>
            <a:r>
              <a:rPr lang="en-US" sz="2000" b="1" dirty="0">
                <a:solidFill>
                  <a:schemeClr val="accent1">
                    <a:lumMod val="50000"/>
                  </a:schemeClr>
                </a:solidFill>
                <a:latin typeface="Times New Roman" panose="02020603050405020304" pitchFamily="18" charset="0"/>
                <a:ea typeface="Times New Roman" panose="02020603050405020304" pitchFamily="18" charset="0"/>
              </a:rPr>
              <a:t>(vi) Sensitized erythrocytes lysis test</a:t>
            </a:r>
            <a:endParaRPr lang="en-IN" sz="20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457200" y="209156"/>
            <a:ext cx="2819400" cy="5635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37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a:ln>
            <a:solidFill>
              <a:schemeClr val="accent2"/>
            </a:solidFill>
          </a:ln>
        </p:spPr>
        <p:txBody>
          <a:bodyPr>
            <a:normAutofit/>
          </a:bodyPr>
          <a:lstStyle/>
          <a:p>
            <a:pPr marL="0" indent="0" algn="just">
              <a:buNone/>
            </a:pPr>
            <a:r>
              <a:rPr lang="en-US" sz="2400" b="1" i="1" dirty="0">
                <a:latin typeface="Times New Roman" panose="02020603050405020304" pitchFamily="18" charset="0"/>
                <a:cs typeface="Times New Roman" panose="02020603050405020304" pitchFamily="18" charset="0"/>
              </a:rPr>
              <a:t>Diagnostic tests for rapid or early detection </a:t>
            </a:r>
          </a:p>
          <a:p>
            <a:pPr marL="0" indent="0" algn="just">
              <a:buNone/>
            </a:pPr>
            <a:r>
              <a:rPr lang="en-US" sz="2400" dirty="0">
                <a:latin typeface="Times New Roman" panose="02020603050405020304" pitchFamily="18" charset="0"/>
                <a:cs typeface="Times New Roman" panose="02020603050405020304" pitchFamily="18" charset="0"/>
              </a:rPr>
              <a:t>These are sensitive and specific however, </a:t>
            </a:r>
            <a:r>
              <a:rPr lang="en-US" sz="2400" b="1" dirty="0">
                <a:latin typeface="Times New Roman" panose="02020603050405020304" pitchFamily="18" charset="0"/>
                <a:cs typeface="Times New Roman" panose="02020603050405020304" pitchFamily="18" charset="0"/>
              </a:rPr>
              <a:t>not routinely </a:t>
            </a:r>
            <a:r>
              <a:rPr lang="en-US" sz="2400" dirty="0">
                <a:latin typeface="Times New Roman" panose="02020603050405020304" pitchFamily="18" charset="0"/>
                <a:cs typeface="Times New Roman" panose="02020603050405020304" pitchFamily="18" charset="0"/>
              </a:rPr>
              <a:t>used in practice</a:t>
            </a:r>
          </a:p>
          <a:p>
            <a:pPr marL="0" indent="0" algn="just">
              <a:buNone/>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)Immunofluorescence test </a:t>
            </a:r>
          </a:p>
          <a:p>
            <a:pPr marL="0" indent="0" algn="just">
              <a:buNone/>
            </a:pPr>
            <a:r>
              <a:rPr lang="en-US" sz="2400" dirty="0">
                <a:latin typeface="Times New Roman" panose="02020603050405020304" pitchFamily="18" charset="0"/>
                <a:cs typeface="Times New Roman" panose="02020603050405020304" pitchFamily="18" charset="0"/>
              </a:rPr>
              <a:t>(ii)Polymerase chain reaction (PCR) </a:t>
            </a:r>
          </a:p>
          <a:p>
            <a:pPr marL="0" indent="0" algn="just">
              <a:buNone/>
            </a:pPr>
            <a:r>
              <a:rPr lang="en-US" sz="2400" dirty="0">
                <a:latin typeface="Times New Roman" panose="02020603050405020304" pitchFamily="18" charset="0"/>
                <a:cs typeface="Times New Roman" panose="02020603050405020304" pitchFamily="18" charset="0"/>
              </a:rPr>
              <a:t>(iii)Micro capsule agglutination test (MCAT)</a:t>
            </a:r>
          </a:p>
          <a:p>
            <a:pPr marL="514350" indent="-514350" algn="just">
              <a:buAutoNum type="romanLcParenBoth" startAt="4"/>
            </a:pPr>
            <a:r>
              <a:rPr lang="en-US" sz="2400" dirty="0">
                <a:latin typeface="Times New Roman" panose="02020603050405020304" pitchFamily="18" charset="0"/>
                <a:cs typeface="Times New Roman" panose="02020603050405020304" pitchFamily="18" charset="0"/>
              </a:rPr>
              <a:t>Radio-immunoassay (RIA)</a:t>
            </a:r>
          </a:p>
          <a:p>
            <a:pPr marL="514350" indent="-514350" algn="just">
              <a:buAutoNum type="romanLcParenBoth" startAt="4"/>
            </a:pPr>
            <a:r>
              <a:rPr lang="en-US" sz="2400" dirty="0">
                <a:latin typeface="Times New Roman" panose="02020603050405020304" pitchFamily="18" charset="0"/>
                <a:cs typeface="Times New Roman" panose="02020603050405020304" pitchFamily="18" charset="0"/>
              </a:rPr>
              <a:t>Passive </a:t>
            </a:r>
            <a:r>
              <a:rPr lang="en-US" sz="2400" dirty="0" err="1">
                <a:latin typeface="Times New Roman" panose="02020603050405020304" pitchFamily="18" charset="0"/>
                <a:cs typeface="Times New Roman" panose="02020603050405020304" pitchFamily="18" charset="0"/>
              </a:rPr>
              <a:t>haemagglutination</a:t>
            </a:r>
            <a:r>
              <a:rPr lang="en-US" sz="2400" dirty="0">
                <a:latin typeface="Times New Roman" panose="02020603050405020304" pitchFamily="18" charset="0"/>
                <a:cs typeface="Times New Roman" panose="02020603050405020304" pitchFamily="18" charset="0"/>
              </a:rPr>
              <a:t> (PHA) test</a:t>
            </a:r>
          </a:p>
          <a:p>
            <a:pPr marL="0" indent="0" algn="just">
              <a:buNone/>
            </a:pPr>
            <a:r>
              <a:rPr lang="en-US" sz="2400" dirty="0">
                <a:latin typeface="Times New Roman" panose="02020603050405020304" pitchFamily="18" charset="0"/>
                <a:cs typeface="Times New Roman" panose="02020603050405020304" pitchFamily="18" charset="0"/>
              </a:rPr>
              <a:t>(vi)Rapid microscopic agglutination test (RMAT)</a:t>
            </a:r>
            <a:endParaRPr lang="en-IN" sz="24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09156"/>
            <a:ext cx="2819400" cy="5635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91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563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Treatment</a:t>
            </a:r>
            <a:endParaRPr lang="en-IN" dirty="0"/>
          </a:p>
        </p:txBody>
      </p:sp>
      <p:pic>
        <p:nvPicPr>
          <p:cNvPr id="2050" name="Picture 2" descr="Image result for leptospirosis&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235" y="1066800"/>
            <a:ext cx="8692375"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5508" y="3429000"/>
            <a:ext cx="8692375" cy="3139321"/>
          </a:xfrm>
          <a:prstGeom prst="rect">
            <a:avLst/>
          </a:prstGeom>
          <a:solidFill>
            <a:schemeClr val="accent6">
              <a:lumMod val="20000"/>
              <a:lumOff val="80000"/>
            </a:schemeClr>
          </a:solidFill>
        </p:spPr>
        <p:txBody>
          <a:bodyPr wrap="square">
            <a:spAutoFit/>
          </a:bodyPr>
          <a:lstStyle/>
          <a:p>
            <a:pPr lvl="1" algn="just">
              <a:buFont typeface="Arial" panose="020B0604020202020204" pitchFamily="34" charset="0"/>
              <a:buChar char="•"/>
            </a:pPr>
            <a:endParaRPr lang="en-IN" dirty="0">
              <a:latin typeface="tisapro-regular"/>
            </a:endParaRPr>
          </a:p>
          <a:p>
            <a:pPr lvl="1" algn="just">
              <a:buFont typeface="Arial" panose="020B0604020202020204" pitchFamily="34" charset="0"/>
              <a:buChar char="•"/>
            </a:pPr>
            <a:r>
              <a:rPr lang="en-IN" dirty="0" err="1">
                <a:latin typeface="tisapro-regular"/>
              </a:rPr>
              <a:t>Dihydrostreptomycine</a:t>
            </a:r>
            <a:r>
              <a:rPr lang="en-IN" dirty="0">
                <a:latin typeface="tisapro-regular"/>
              </a:rPr>
              <a:t> </a:t>
            </a:r>
          </a:p>
          <a:p>
            <a:pPr lvl="1" algn="just">
              <a:buFont typeface="Arial" panose="020B0604020202020204" pitchFamily="34" charset="0"/>
              <a:buChar char="•"/>
            </a:pPr>
            <a:r>
              <a:rPr lang="en-IN" dirty="0">
                <a:latin typeface="tisapro-regular"/>
              </a:rPr>
              <a:t>Doxycycline</a:t>
            </a:r>
          </a:p>
          <a:p>
            <a:pPr lvl="1" algn="just">
              <a:buFont typeface="Arial" panose="020B0604020202020204" pitchFamily="34" charset="0"/>
              <a:buChar char="•"/>
            </a:pPr>
            <a:r>
              <a:rPr lang="en-IN" dirty="0">
                <a:latin typeface="tisapro-regular"/>
              </a:rPr>
              <a:t>Ampicillin or amoxicillin</a:t>
            </a:r>
          </a:p>
          <a:p>
            <a:pPr lvl="1" algn="just">
              <a:buFont typeface="Arial" panose="020B0604020202020204" pitchFamily="34" charset="0"/>
              <a:buChar char="•"/>
            </a:pPr>
            <a:r>
              <a:rPr lang="en-IN" dirty="0">
                <a:latin typeface="tisapro-regular"/>
              </a:rPr>
              <a:t>Azithromycin or clarithromycin</a:t>
            </a:r>
          </a:p>
          <a:p>
            <a:pPr lvl="1" algn="just">
              <a:buFont typeface="Arial" panose="020B0604020202020204" pitchFamily="34" charset="0"/>
              <a:buChar char="•"/>
            </a:pPr>
            <a:r>
              <a:rPr lang="en-IN" dirty="0">
                <a:latin typeface="tisapro-regular"/>
              </a:rPr>
              <a:t>Fluoroquinolone such as ciprofloxacin or levofloxacin</a:t>
            </a:r>
          </a:p>
          <a:p>
            <a:pPr algn="just"/>
            <a:r>
              <a:rPr lang="en-IN" dirty="0">
                <a:solidFill>
                  <a:srgbClr val="7030A0"/>
                </a:solidFill>
                <a:latin typeface="tisapro-regular"/>
              </a:rPr>
              <a:t>Antibiotics for leptospirosis requiring hospitalization include the following:</a:t>
            </a:r>
          </a:p>
          <a:p>
            <a:pPr lvl="1" algn="just">
              <a:buFont typeface="Arial" panose="020B0604020202020204" pitchFamily="34" charset="0"/>
              <a:buChar char="•"/>
            </a:pPr>
            <a:r>
              <a:rPr lang="en-IN" dirty="0">
                <a:latin typeface="tisapro-regular"/>
              </a:rPr>
              <a:t>I/V penicillin G</a:t>
            </a:r>
          </a:p>
          <a:p>
            <a:pPr lvl="1" algn="just">
              <a:buFont typeface="Arial" panose="020B0604020202020204" pitchFamily="34" charset="0"/>
              <a:buChar char="•"/>
            </a:pPr>
            <a:r>
              <a:rPr lang="en-IN" dirty="0">
                <a:latin typeface="tisapro-regular"/>
              </a:rPr>
              <a:t>I/V third-generation </a:t>
            </a:r>
            <a:r>
              <a:rPr lang="en-IN" dirty="0" err="1">
                <a:latin typeface="tisapro-regular"/>
              </a:rPr>
              <a:t>cephalosporins</a:t>
            </a:r>
            <a:r>
              <a:rPr lang="en-IN" dirty="0">
                <a:latin typeface="tisapro-regular"/>
              </a:rPr>
              <a:t> (</a:t>
            </a:r>
            <a:r>
              <a:rPr lang="en-IN" dirty="0" err="1">
                <a:latin typeface="tisapro-regular"/>
              </a:rPr>
              <a:t>cefotaxime</a:t>
            </a:r>
            <a:r>
              <a:rPr lang="en-IN" dirty="0">
                <a:latin typeface="tisapro-regular"/>
              </a:rPr>
              <a:t> and ceftriaxone)</a:t>
            </a:r>
          </a:p>
          <a:p>
            <a:pPr lvl="1" algn="just">
              <a:buFont typeface="Arial" panose="020B0604020202020204" pitchFamily="34" charset="0"/>
              <a:buChar char="•"/>
            </a:pPr>
            <a:r>
              <a:rPr lang="en-IN" dirty="0">
                <a:latin typeface="tisapro-regular"/>
              </a:rPr>
              <a:t>I/V ampicillin or amoxicillin (second-line agents)</a:t>
            </a:r>
          </a:p>
          <a:p>
            <a:pPr lvl="1" algn="just">
              <a:buFont typeface="Arial" panose="020B0604020202020204" pitchFamily="34" charset="0"/>
              <a:buChar char="•"/>
            </a:pPr>
            <a:r>
              <a:rPr lang="en-IN" dirty="0">
                <a:latin typeface="tisapro-regular"/>
              </a:rPr>
              <a:t>I/V erythromycin (in penicillin-allergic pregnant women)</a:t>
            </a:r>
            <a:endParaRPr lang="en-IN" b="0" i="0" dirty="0">
              <a:effectLst/>
              <a:latin typeface="tisapro-regular"/>
            </a:endParaRPr>
          </a:p>
        </p:txBody>
      </p:sp>
    </p:spTree>
    <p:extLst>
      <p:ext uri="{BB962C8B-B14F-4D97-AF65-F5344CB8AC3E}">
        <p14:creationId xmlns:p14="http://schemas.microsoft.com/office/powerpoint/2010/main" val="920729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a:ln>
            <a:solidFill>
              <a:srgbClr val="FF0000"/>
            </a:solidFill>
          </a:ln>
        </p:spPr>
        <p:txBody>
          <a:bodyPr>
            <a:normAutofit/>
          </a:bodyPr>
          <a:lstStyle/>
          <a:p>
            <a:pPr algn="just"/>
            <a:r>
              <a:rPr lang="en-US" sz="2400" i="1" dirty="0">
                <a:latin typeface="Times New Roman" panose="02020603050405020304" pitchFamily="18" charset="0"/>
                <a:cs typeface="Times New Roman" panose="02020603050405020304" pitchFamily="18" charset="0"/>
              </a:rPr>
              <a:t>Immunization: </a:t>
            </a:r>
          </a:p>
          <a:p>
            <a:pPr marL="0" indent="0" algn="just">
              <a:buNone/>
            </a:pPr>
            <a:r>
              <a:rPr lang="en-US" sz="2000" b="1" dirty="0">
                <a:latin typeface="Times New Roman" panose="02020603050405020304" pitchFamily="18" charset="0"/>
                <a:cs typeface="Times New Roman" panose="02020603050405020304" pitchFamily="18" charset="0"/>
              </a:rPr>
              <a:t>Strain-specific killed vaccines </a:t>
            </a:r>
            <a:r>
              <a:rPr lang="en-US" sz="2000" dirty="0">
                <a:latin typeface="Times New Roman" panose="02020603050405020304" pitchFamily="18" charset="0"/>
                <a:cs typeface="Times New Roman" panose="02020603050405020304" pitchFamily="18" charset="0"/>
              </a:rPr>
              <a:t>for human use, particularly in endemic areas, are available but these have limited use due to many infecting serotypes. </a:t>
            </a:r>
          </a:p>
          <a:p>
            <a:pPr marL="0" indent="0" algn="just">
              <a:buNone/>
            </a:pPr>
            <a:r>
              <a:rPr lang="en-US" sz="2000" dirty="0">
                <a:latin typeface="Times New Roman" panose="02020603050405020304" pitchFamily="18" charset="0"/>
                <a:cs typeface="Times New Roman" panose="02020603050405020304" pitchFamily="18" charset="0"/>
              </a:rPr>
              <a:t>Vaccination is valuable when large numbers of workers are exposed to infection in situations (e.g. rice fields) that preclude satisfactory control of reservoir hosts</a:t>
            </a:r>
            <a:endParaRPr lang="en-IN" sz="2000" dirty="0">
              <a:latin typeface="Times New Roman" panose="02020603050405020304" pitchFamily="18" charset="0"/>
              <a:cs typeface="Times New Roman" panose="02020603050405020304" pitchFamily="18" charset="0"/>
            </a:endParaRPr>
          </a:p>
        </p:txBody>
      </p:sp>
      <p:pic>
        <p:nvPicPr>
          <p:cNvPr id="1026" name="Picture 2" descr="Image result for immunization of leptospirosi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733800"/>
            <a:ext cx="3889375" cy="202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81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77000"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Control</a:t>
            </a:r>
            <a:endParaRPr lang="en-IN" dirty="0"/>
          </a:p>
        </p:txBody>
      </p:sp>
      <p:pic>
        <p:nvPicPr>
          <p:cNvPr id="5122" name="Picture 2" descr="Image result for leptospirosis wild animals&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6020"/>
            <a:ext cx="2057400" cy="16503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752600"/>
            <a:ext cx="8610600" cy="4524315"/>
          </a:xfrm>
          <a:prstGeom prst="rect">
            <a:avLst/>
          </a:prstGeom>
          <a:ln>
            <a:solidFill>
              <a:schemeClr val="accent2"/>
            </a:solidFill>
          </a:ln>
        </p:spPr>
        <p:txBody>
          <a:bodyPr wrap="square">
            <a:spAutoFit/>
          </a:bodyPr>
          <a:lstStyle/>
          <a:p>
            <a:r>
              <a:rPr lang="en-US" b="1" i="1" dirty="0">
                <a:solidFill>
                  <a:srgbClr val="FF0000"/>
                </a:solidFill>
                <a:latin typeface="Times New Roman" panose="02020603050405020304" pitchFamily="18" charset="0"/>
                <a:ea typeface="Times New Roman" panose="02020603050405020304" pitchFamily="18" charset="0"/>
              </a:rPr>
              <a:t>1. Rodent control</a:t>
            </a:r>
            <a:r>
              <a:rPr lang="en-US" i="1" dirty="0">
                <a:latin typeface="Times New Roman" panose="02020603050405020304" pitchFamily="18" charset="0"/>
                <a:ea typeface="Times New Roman" panose="02020603050405020304" pitchFamily="18" charset="0"/>
              </a:rPr>
              <a:t> : </a:t>
            </a:r>
            <a:r>
              <a:rPr lang="en-US" dirty="0">
                <a:latin typeface="Times New Roman" panose="02020603050405020304" pitchFamily="18" charset="0"/>
                <a:ea typeface="Times New Roman" panose="02020603050405020304" pitchFamily="18" charset="0"/>
              </a:rPr>
              <a:t>In the areas which </a:t>
            </a:r>
            <a:r>
              <a:rPr lang="en-US" dirty="0" err="1">
                <a:latin typeface="Times New Roman" panose="02020603050405020304" pitchFamily="18" charset="0"/>
                <a:ea typeface="Times New Roman" panose="02020603050405020304" pitchFamily="18" charset="0"/>
              </a:rPr>
              <a:t>favour</a:t>
            </a:r>
            <a:r>
              <a:rPr lang="en-US" dirty="0">
                <a:latin typeface="Times New Roman" panose="02020603050405020304" pitchFamily="18" charset="0"/>
                <a:ea typeface="Times New Roman" panose="02020603050405020304" pitchFamily="18" charset="0"/>
              </a:rPr>
              <a:t> rodent survival and growth such as crop fields (rice and sugarcane), animal feed and grain processing units, recreational sites, domestic environments and animal house; the rodent control should be exercised by suitable means including </a:t>
            </a:r>
          </a:p>
          <a:p>
            <a:pPr marL="400050" indent="-400050">
              <a:buAutoNum type="romanLcParenBoth"/>
            </a:pPr>
            <a:r>
              <a:rPr lang="en-US" dirty="0">
                <a:latin typeface="Times New Roman" panose="02020603050405020304" pitchFamily="18" charset="0"/>
                <a:ea typeface="Times New Roman" panose="02020603050405020304" pitchFamily="18" charset="0"/>
              </a:rPr>
              <a:t>By the use of </a:t>
            </a:r>
            <a:r>
              <a:rPr lang="en-US" b="1" dirty="0">
                <a:solidFill>
                  <a:schemeClr val="accent2">
                    <a:lumMod val="75000"/>
                  </a:schemeClr>
                </a:solidFill>
                <a:latin typeface="Times New Roman" panose="02020603050405020304" pitchFamily="18" charset="0"/>
                <a:ea typeface="Times New Roman" panose="02020603050405020304" pitchFamily="18" charset="0"/>
              </a:rPr>
              <a:t>rodenticide </a:t>
            </a:r>
            <a:r>
              <a:rPr lang="en-US" dirty="0">
                <a:latin typeface="Times New Roman" panose="02020603050405020304" pitchFamily="18" charset="0"/>
                <a:ea typeface="Times New Roman" panose="02020603050405020304" pitchFamily="18" charset="0"/>
              </a:rPr>
              <a:t>(2% zinc phosphide is very effective) or anticoagulants, </a:t>
            </a:r>
          </a:p>
          <a:p>
            <a:r>
              <a:rPr lang="en-US" dirty="0">
                <a:latin typeface="Times New Roman" panose="02020603050405020304" pitchFamily="18" charset="0"/>
                <a:ea typeface="Times New Roman" panose="02020603050405020304" pitchFamily="18" charset="0"/>
              </a:rPr>
              <a:t>(ii) Use of predators (cat, eagle etc.), </a:t>
            </a:r>
          </a:p>
          <a:p>
            <a:r>
              <a:rPr lang="en-US" dirty="0">
                <a:latin typeface="Times New Roman" panose="02020603050405020304" pitchFamily="18" charset="0"/>
                <a:ea typeface="Times New Roman" panose="02020603050405020304" pitchFamily="18" charset="0"/>
              </a:rPr>
              <a:t>(iii) Trapping, </a:t>
            </a:r>
          </a:p>
          <a:p>
            <a:r>
              <a:rPr lang="en-US" dirty="0">
                <a:latin typeface="Times New Roman" panose="02020603050405020304" pitchFamily="18" charset="0"/>
                <a:ea typeface="Times New Roman" panose="02020603050405020304" pitchFamily="18" charset="0"/>
              </a:rPr>
              <a:t>(iv) Biological control either by </a:t>
            </a:r>
            <a:r>
              <a:rPr lang="en-US" b="1" dirty="0">
                <a:solidFill>
                  <a:schemeClr val="accent2">
                    <a:lumMod val="75000"/>
                  </a:schemeClr>
                </a:solidFill>
                <a:latin typeface="Times New Roman" panose="02020603050405020304" pitchFamily="18" charset="0"/>
                <a:ea typeface="Times New Roman" panose="02020603050405020304" pitchFamily="18" charset="0"/>
              </a:rPr>
              <a:t>manipulating or altering the habitat</a:t>
            </a:r>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(v) Mechanical proofing, </a:t>
            </a:r>
          </a:p>
          <a:p>
            <a:r>
              <a:rPr lang="en-US" dirty="0">
                <a:latin typeface="Times New Roman" panose="02020603050405020304" pitchFamily="18" charset="0"/>
                <a:ea typeface="Times New Roman" panose="02020603050405020304" pitchFamily="18" charset="0"/>
              </a:rPr>
              <a:t>(vii) Rodent </a:t>
            </a:r>
            <a:r>
              <a:rPr lang="en-US" b="1" dirty="0">
                <a:solidFill>
                  <a:schemeClr val="accent2">
                    <a:lumMod val="75000"/>
                  </a:schemeClr>
                </a:solidFill>
                <a:latin typeface="Times New Roman" panose="02020603050405020304" pitchFamily="18" charset="0"/>
                <a:ea typeface="Times New Roman" panose="02020603050405020304" pitchFamily="18" charset="0"/>
              </a:rPr>
              <a:t>repellents</a:t>
            </a:r>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(vii) Electronic barriers (fencing), </a:t>
            </a:r>
          </a:p>
          <a:p>
            <a:r>
              <a:rPr lang="en-US" dirty="0">
                <a:latin typeface="Times New Roman" panose="02020603050405020304" pitchFamily="18" charset="0"/>
                <a:ea typeface="Times New Roman" panose="02020603050405020304" pitchFamily="18" charset="0"/>
              </a:rPr>
              <a:t>(viii) Fumigation, </a:t>
            </a:r>
          </a:p>
          <a:p>
            <a:r>
              <a:rPr lang="en-US" dirty="0">
                <a:latin typeface="Times New Roman" panose="02020603050405020304" pitchFamily="18" charset="0"/>
                <a:ea typeface="Times New Roman" panose="02020603050405020304" pitchFamily="18" charset="0"/>
              </a:rPr>
              <a:t>(ix) Proper storage of foods, animal feeds and grains, and </a:t>
            </a:r>
          </a:p>
          <a:p>
            <a:r>
              <a:rPr lang="en-US" dirty="0">
                <a:latin typeface="Times New Roman" panose="02020603050405020304" pitchFamily="18" charset="0"/>
                <a:ea typeface="Times New Roman" panose="02020603050405020304" pitchFamily="18" charset="0"/>
              </a:rPr>
              <a:t>(x) General cleanliness of surroundings  which includes proper fencing in order to protect them from pollution with rat feces, and burning of dry leaves and bushes particularly in sugarcane and rice fields before harvest</a:t>
            </a:r>
            <a:endParaRPr lang="en-IN" dirty="0"/>
          </a:p>
        </p:txBody>
      </p:sp>
      <p:pic>
        <p:nvPicPr>
          <p:cNvPr id="1026" name="Picture 2" descr="Image result for leptospirosi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14757"/>
            <a:ext cx="2206625" cy="1323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8385" y="1098912"/>
            <a:ext cx="1257075" cy="400110"/>
          </a:xfrm>
          <a:prstGeom prst="rect">
            <a:avLst/>
          </a:prstGeom>
          <a:solidFill>
            <a:schemeClr val="accent1">
              <a:lumMod val="40000"/>
              <a:lumOff val="60000"/>
            </a:schemeClr>
          </a:solidFill>
        </p:spPr>
        <p:txBody>
          <a:bodyPr wrap="none">
            <a:spAutoFit/>
          </a:bodyPr>
          <a:lstStyle/>
          <a:p>
            <a:r>
              <a:rPr lang="en-US" sz="2000" dirty="0">
                <a:latin typeface="Times New Roman" panose="02020603050405020304" pitchFamily="18" charset="0"/>
                <a:cs typeface="Times New Roman" panose="02020603050405020304" pitchFamily="18" charset="0"/>
              </a:rPr>
              <a:t>In animals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59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 y="1109662"/>
            <a:ext cx="8229600" cy="4148137"/>
          </a:xfrm>
          <a:ln>
            <a:solidFill>
              <a:srgbClr val="FF0000"/>
            </a:solidFill>
          </a:ln>
        </p:spPr>
        <p:txBody>
          <a:bodyPr>
            <a:normAutofit/>
          </a:bodyPr>
          <a:lstStyle/>
          <a:p>
            <a:pPr marL="0" indent="0">
              <a:buNone/>
            </a:pPr>
            <a:r>
              <a:rPr lang="en-US" sz="2000" b="1" dirty="0">
                <a:solidFill>
                  <a:srgbClr val="00B050"/>
                </a:solidFill>
                <a:latin typeface="Times New Roman" panose="02020603050405020304" pitchFamily="18" charset="0"/>
                <a:cs typeface="Times New Roman" panose="02020603050405020304" pitchFamily="18" charset="0"/>
              </a:rPr>
              <a:t>2. Sanitation</a:t>
            </a:r>
          </a:p>
          <a:p>
            <a:pPr marL="0" indent="0" algn="just">
              <a:buNone/>
            </a:pP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Proper draining of yards, pens, sheds and kennels and their regular disinfection (with cresol  or 1:4000 solution of sodium hypochlorite etc.), </a:t>
            </a:r>
          </a:p>
          <a:p>
            <a:pPr marL="0" indent="0" algn="just">
              <a:buNone/>
            </a:pPr>
            <a:r>
              <a:rPr lang="en-US" sz="1800" dirty="0">
                <a:latin typeface="Times New Roman" panose="02020603050405020304" pitchFamily="18" charset="0"/>
                <a:cs typeface="Times New Roman" panose="02020603050405020304" pitchFamily="18" charset="0"/>
              </a:rPr>
              <a:t>(ii) avoidance of stagnation of water, urine and </a:t>
            </a:r>
            <a:r>
              <a:rPr lang="en-US" sz="1800" dirty="0" err="1">
                <a:latin typeface="Times New Roman" panose="02020603050405020304" pitchFamily="18" charset="0"/>
                <a:cs typeface="Times New Roman" panose="02020603050405020304" pitchFamily="18" charset="0"/>
              </a:rPr>
              <a:t>faeces</a:t>
            </a:r>
            <a:r>
              <a:rPr lang="en-US" sz="1800" dirty="0">
                <a:latin typeface="Times New Roman" panose="02020603050405020304" pitchFamily="18" charset="0"/>
                <a:cs typeface="Times New Roman" panose="02020603050405020304" pitchFamily="18" charset="0"/>
              </a:rPr>
              <a:t>, and </a:t>
            </a:r>
          </a:p>
          <a:p>
            <a:pPr marL="0" indent="0" algn="just">
              <a:buNone/>
            </a:pPr>
            <a:r>
              <a:rPr lang="en-US" sz="1800" dirty="0">
                <a:latin typeface="Times New Roman" panose="02020603050405020304" pitchFamily="18" charset="0"/>
                <a:cs typeface="Times New Roman" panose="02020603050405020304" pitchFamily="18" charset="0"/>
              </a:rPr>
              <a:t>(iii) burial or burning of infected carcasses, aborted </a:t>
            </a:r>
            <a:r>
              <a:rPr lang="en-US" sz="1800" dirty="0" err="1">
                <a:latin typeface="Times New Roman" panose="02020603050405020304" pitchFamily="18" charset="0"/>
                <a:cs typeface="Times New Roman" panose="02020603050405020304" pitchFamily="18" charset="0"/>
              </a:rPr>
              <a:t>foetuses</a:t>
            </a:r>
            <a:r>
              <a:rPr lang="en-US" sz="1800" dirty="0">
                <a:latin typeface="Times New Roman" panose="02020603050405020304" pitchFamily="18" charset="0"/>
                <a:cs typeface="Times New Roman" panose="02020603050405020304" pitchFamily="18" charset="0"/>
              </a:rPr>
              <a:t>, placentas and/or bedding</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3. Proper management</a:t>
            </a:r>
          </a:p>
          <a:p>
            <a:pPr marL="0" indent="0" algn="just">
              <a:buNone/>
            </a:pP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Breaking of the cycle of infection, </a:t>
            </a:r>
          </a:p>
          <a:p>
            <a:pPr marL="0" indent="0" algn="just">
              <a:buNone/>
            </a:pPr>
            <a:r>
              <a:rPr lang="en-US" sz="1800" dirty="0">
                <a:latin typeface="Times New Roman" panose="02020603050405020304" pitchFamily="18" charset="0"/>
                <a:cs typeface="Times New Roman" panose="02020603050405020304" pitchFamily="18" charset="0"/>
              </a:rPr>
              <a:t>(ii) </a:t>
            </a:r>
            <a:r>
              <a:rPr lang="en-US" sz="1800" dirty="0" err="1">
                <a:latin typeface="Times New Roman" panose="02020603050405020304" pitchFamily="18" charset="0"/>
                <a:cs typeface="Times New Roman" panose="02020603050405020304" pitchFamily="18" charset="0"/>
              </a:rPr>
              <a:t>Quaratine</a:t>
            </a:r>
            <a:r>
              <a:rPr lang="en-US" sz="1800" dirty="0">
                <a:latin typeface="Times New Roman" panose="02020603050405020304" pitchFamily="18" charset="0"/>
                <a:cs typeface="Times New Roman" panose="02020603050405020304" pitchFamily="18" charset="0"/>
              </a:rPr>
              <a:t> for 30 days,</a:t>
            </a:r>
          </a:p>
          <a:p>
            <a:pPr marL="0" indent="0" algn="just">
              <a:buNone/>
            </a:pPr>
            <a:r>
              <a:rPr lang="en-US" sz="1800" dirty="0">
                <a:latin typeface="Times New Roman" panose="02020603050405020304" pitchFamily="18" charset="0"/>
                <a:cs typeface="Times New Roman" panose="02020603050405020304" pitchFamily="18" charset="0"/>
              </a:rPr>
              <a:t>(iii) </a:t>
            </a:r>
            <a:r>
              <a:rPr lang="en-US" sz="1800" dirty="0" err="1">
                <a:latin typeface="Times New Roman" panose="02020603050405020304" pitchFamily="18" charset="0"/>
                <a:cs typeface="Times New Roman" panose="02020603050405020304" pitchFamily="18" charset="0"/>
              </a:rPr>
              <a:t>Sero</a:t>
            </a:r>
            <a:r>
              <a:rPr lang="en-US" sz="1800" dirty="0">
                <a:latin typeface="Times New Roman" panose="02020603050405020304" pitchFamily="18" charset="0"/>
                <a:cs typeface="Times New Roman" panose="02020603050405020304" pitchFamily="18" charset="0"/>
              </a:rPr>
              <a:t>-testing of herd by MAT </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4. Immunization</a:t>
            </a:r>
          </a:p>
          <a:p>
            <a:pPr marL="0" indent="0">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Monovalent and multivalent vaccines are available for the vaccination in animals</a:t>
            </a:r>
            <a:endParaRPr lang="en-IN"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914400" y="304800"/>
            <a:ext cx="4343400" cy="5334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latin typeface="Times New Roman" panose="02020603050405020304" pitchFamily="18" charset="0"/>
                <a:cs typeface="Times New Roman" panose="02020603050405020304" pitchFamily="18" charset="0"/>
              </a:rPr>
              <a:t>Control</a:t>
            </a:r>
            <a:endParaRPr lang="en-IN" sz="3200" dirty="0">
              <a:latin typeface="Times New Roman" panose="02020603050405020304" pitchFamily="18" charset="0"/>
              <a:cs typeface="Times New Roman" panose="02020603050405020304" pitchFamily="18" charset="0"/>
            </a:endParaRPr>
          </a:p>
        </p:txBody>
      </p:sp>
      <p:pic>
        <p:nvPicPr>
          <p:cNvPr id="1026" name="Picture 2" descr="Nobivac® Lepto - MSD Animal Health India">
            <a:extLst>
              <a:ext uri="{FF2B5EF4-FFF2-40B4-BE49-F238E27FC236}">
                <a16:creationId xmlns:a16="http://schemas.microsoft.com/office/drawing/2014/main" id="{C596DC0A-CDDE-24E5-9022-13D204328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743200"/>
            <a:ext cx="2171700" cy="1686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pto Shield 5 Cattle and Swine Vaccine - PBS Animal Health">
            <a:extLst>
              <a:ext uri="{FF2B5EF4-FFF2-40B4-BE49-F238E27FC236}">
                <a16:creationId xmlns:a16="http://schemas.microsoft.com/office/drawing/2014/main" id="{764FB689-93FA-A831-8CAA-466B126FC4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735376"/>
            <a:ext cx="2590800" cy="160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87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1524000" cy="400110"/>
          </a:xfrm>
          <a:prstGeom prst="rect">
            <a:avLst/>
          </a:prstGeom>
          <a:solidFill>
            <a:schemeClr val="accent1">
              <a:lumMod val="40000"/>
              <a:lumOff val="60000"/>
            </a:schemeClr>
          </a:solidFill>
        </p:spPr>
        <p:txBody>
          <a:bodyPr wrap="square">
            <a:spAutoFit/>
          </a:bodyPr>
          <a:lstStyle/>
          <a:p>
            <a:pPr marL="0" indent="0">
              <a:buNone/>
            </a:pPr>
            <a:r>
              <a:rPr lang="en-US" sz="2000" dirty="0">
                <a:latin typeface="Times New Roman" panose="02020603050405020304" pitchFamily="18" charset="0"/>
                <a:cs typeface="Times New Roman" panose="02020603050405020304" pitchFamily="18" charset="0"/>
              </a:rPr>
              <a:t>In Humans</a:t>
            </a:r>
            <a:endParaRPr lang="en-IN" sz="20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457200" y="228600"/>
            <a:ext cx="2590800" cy="5334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latin typeface="Times New Roman" panose="02020603050405020304" pitchFamily="18" charset="0"/>
                <a:cs typeface="Times New Roman" panose="02020603050405020304" pitchFamily="18" charset="0"/>
              </a:rPr>
              <a:t>Control</a:t>
            </a:r>
            <a:endParaRPr lang="en-IN" sz="32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20029" y="1496647"/>
            <a:ext cx="8229600" cy="4419600"/>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latin typeface="Times New Roman" panose="02020603050405020304" pitchFamily="18" charset="0"/>
                <a:cs typeface="Times New Roman" panose="02020603050405020304" pitchFamily="18" charset="0"/>
              </a:rPr>
              <a:t>1. </a:t>
            </a:r>
            <a:r>
              <a:rPr lang="en-US" sz="2000" dirty="0">
                <a:solidFill>
                  <a:srgbClr val="0070C0"/>
                </a:solidFill>
                <a:latin typeface="Times New Roman" panose="02020603050405020304" pitchFamily="18" charset="0"/>
                <a:cs typeface="Times New Roman" panose="02020603050405020304" pitchFamily="18" charset="0"/>
              </a:rPr>
              <a:t>Personal hygiene and protection: </a:t>
            </a:r>
          </a:p>
          <a:p>
            <a:pPr marL="571500" indent="-571500" algn="just">
              <a:buAutoNum type="romanLcParenBoth"/>
            </a:pPr>
            <a:r>
              <a:rPr lang="en-US" sz="2000" dirty="0">
                <a:latin typeface="Times New Roman" panose="02020603050405020304" pitchFamily="18" charset="0"/>
                <a:cs typeface="Times New Roman" panose="02020603050405020304" pitchFamily="18" charset="0"/>
              </a:rPr>
              <a:t>Drink boiled or chlorinated water, </a:t>
            </a:r>
          </a:p>
          <a:p>
            <a:pPr marL="571500" indent="-571500" algn="just">
              <a:buAutoNum type="romanLcParenBoth"/>
            </a:pPr>
            <a:r>
              <a:rPr lang="en-US" sz="2000" dirty="0">
                <a:latin typeface="Times New Roman" panose="02020603050405020304" pitchFamily="18" charset="0"/>
                <a:cs typeface="Times New Roman" panose="02020603050405020304" pitchFamily="18" charset="0"/>
              </a:rPr>
              <a:t>Wash hands with disinfectants, </a:t>
            </a:r>
          </a:p>
          <a:p>
            <a:pPr marL="571500" indent="-571500" algn="just">
              <a:buAutoNum type="romanLcParenBoth"/>
            </a:pPr>
            <a:r>
              <a:rPr lang="en-US" sz="2000" dirty="0">
                <a:latin typeface="Times New Roman" panose="02020603050405020304" pitchFamily="18" charset="0"/>
                <a:cs typeface="Times New Roman" panose="02020603050405020304" pitchFamily="18" charset="0"/>
              </a:rPr>
              <a:t>Drink pasteurized or boiled milk</a:t>
            </a:r>
          </a:p>
          <a:p>
            <a:pPr marL="571500" indent="-571500" algn="just">
              <a:buAutoNum type="romanLcParenBoth"/>
            </a:pPr>
            <a:r>
              <a:rPr lang="en-US" sz="2000" dirty="0">
                <a:latin typeface="Times New Roman" panose="02020603050405020304" pitchFamily="18" charset="0"/>
                <a:cs typeface="Times New Roman" panose="02020603050405020304" pitchFamily="18" charset="0"/>
              </a:rPr>
              <a:t>Protect food articles and utensils from contamination with urine of rat,</a:t>
            </a:r>
          </a:p>
          <a:p>
            <a:pPr marL="571500" indent="-571500" algn="just">
              <a:buAutoNum type="romanLcParenBoth"/>
            </a:pPr>
            <a:r>
              <a:rPr lang="en-US" sz="2000" dirty="0">
                <a:latin typeface="Times New Roman" panose="02020603050405020304" pitchFamily="18" charset="0"/>
                <a:cs typeface="Times New Roman" panose="02020603050405020304" pitchFamily="18" charset="0"/>
              </a:rPr>
              <a:t>Encourage use of protective </a:t>
            </a:r>
            <a:r>
              <a:rPr lang="en-US" sz="2000" dirty="0" err="1">
                <a:latin typeface="Times New Roman" panose="02020603050405020304" pitchFamily="18" charset="0"/>
                <a:cs typeface="Times New Roman" panose="02020603050405020304" pitchFamily="18" charset="0"/>
              </a:rPr>
              <a:t>clothings</a:t>
            </a:r>
            <a:r>
              <a:rPr lang="en-US" sz="2000" dirty="0">
                <a:latin typeface="Times New Roman" panose="02020603050405020304" pitchFamily="18" charset="0"/>
                <a:cs typeface="Times New Roman" panose="02020603050405020304" pitchFamily="18" charset="0"/>
              </a:rPr>
              <a:t> (rubber gloves, goggles, gum-boots particularly when working in water logged areas or handling animals/animal products during </a:t>
            </a:r>
            <a:r>
              <a:rPr lang="en-US" sz="2000" dirty="0" err="1">
                <a:latin typeface="Times New Roman" panose="02020603050405020304" pitchFamily="18" charset="0"/>
                <a:cs typeface="Times New Roman" panose="02020603050405020304" pitchFamily="18" charset="0"/>
              </a:rPr>
              <a:t>slaughterting</a:t>
            </a:r>
            <a:r>
              <a:rPr lang="en-US" sz="2000" dirty="0">
                <a:latin typeface="Times New Roman" panose="02020603050405020304" pitchFamily="18" charset="0"/>
                <a:cs typeface="Times New Roman" panose="02020603050405020304" pitchFamily="18" charset="0"/>
              </a:rPr>
              <a:t> and parturition etc., </a:t>
            </a:r>
          </a:p>
          <a:p>
            <a:pPr marL="571500" indent="-571500" algn="just">
              <a:buAutoNum type="romanLcParenBoth"/>
            </a:pPr>
            <a:r>
              <a:rPr lang="en-US" sz="2000" dirty="0">
                <a:latin typeface="Times New Roman" panose="02020603050405020304" pitchFamily="18" charset="0"/>
                <a:cs typeface="Times New Roman" panose="02020603050405020304" pitchFamily="18" charset="0"/>
              </a:rPr>
              <a:t>Avoid swimming and wading in water of lakes, ponds, swimming pods contaminated with urine of rats and livestock, and</a:t>
            </a:r>
          </a:p>
          <a:p>
            <a:pPr marL="571500" indent="-571500" algn="just">
              <a:buAutoNum type="romanLcParenBoth"/>
            </a:pPr>
            <a:r>
              <a:rPr lang="en-US" sz="2000" dirty="0">
                <a:latin typeface="Times New Roman" panose="02020603050405020304" pitchFamily="18" charset="0"/>
                <a:cs typeface="Times New Roman" panose="02020603050405020304" pitchFamily="18" charset="0"/>
              </a:rPr>
              <a:t> Encourage mechanization of agricultural operations</a:t>
            </a:r>
          </a:p>
        </p:txBody>
      </p:sp>
    </p:spTree>
    <p:extLst>
      <p:ext uri="{BB962C8B-B14F-4D97-AF65-F5344CB8AC3E}">
        <p14:creationId xmlns:p14="http://schemas.microsoft.com/office/powerpoint/2010/main" val="1203566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a:ln>
            <a:solidFill>
              <a:schemeClr val="accent2"/>
            </a:solidFill>
          </a:ln>
        </p:spPr>
        <p:txBody>
          <a:bodyPr>
            <a:normAutofit fontScale="47500" lnSpcReduction="20000"/>
          </a:bodyPr>
          <a:lstStyle/>
          <a:p>
            <a:pPr marL="0" indent="0" algn="just">
              <a:buNone/>
            </a:pPr>
            <a:r>
              <a:rPr lang="en-US" sz="3800" b="1" i="1" dirty="0">
                <a:solidFill>
                  <a:srgbClr val="0070C0"/>
                </a:solidFill>
                <a:latin typeface="Times New Roman" panose="02020603050405020304" pitchFamily="18" charset="0"/>
                <a:cs typeface="Times New Roman" panose="02020603050405020304" pitchFamily="18" charset="0"/>
              </a:rPr>
              <a:t>2. </a:t>
            </a:r>
            <a:r>
              <a:rPr lang="en-US" sz="3800" i="1" dirty="0">
                <a:solidFill>
                  <a:srgbClr val="0070C0"/>
                </a:solidFill>
                <a:latin typeface="Times New Roman" panose="02020603050405020304" pitchFamily="18" charset="0"/>
                <a:cs typeface="Times New Roman" panose="02020603050405020304" pitchFamily="18" charset="0"/>
              </a:rPr>
              <a:t>Sanitation </a:t>
            </a:r>
            <a:r>
              <a:rPr lang="en-US" sz="3800" b="1" i="1"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It includes </a:t>
            </a:r>
          </a:p>
          <a:p>
            <a:pPr marL="571500" indent="-571500" algn="just">
              <a:buAutoNum type="romanLcParenBoth"/>
            </a:pPr>
            <a:r>
              <a:rPr lang="en-US" sz="3800" dirty="0">
                <a:latin typeface="Times New Roman" panose="02020603050405020304" pitchFamily="18" charset="0"/>
                <a:cs typeface="Times New Roman" panose="02020603050405020304" pitchFamily="18" charset="0"/>
              </a:rPr>
              <a:t>Disinfection of contaminated work areas such as food stores, abattoirs, fish and meat processing plants and animal sheds, </a:t>
            </a:r>
          </a:p>
          <a:p>
            <a:pPr marL="571500" indent="-571500" algn="just">
              <a:buAutoNum type="romanLcParenBoth"/>
            </a:pPr>
            <a:r>
              <a:rPr lang="en-US" sz="3800" dirty="0">
                <a:latin typeface="Times New Roman" panose="02020603050405020304" pitchFamily="18" charset="0"/>
                <a:cs typeface="Times New Roman" panose="02020603050405020304" pitchFamily="18" charset="0"/>
              </a:rPr>
              <a:t> Proper collection, transport, treatment and secured disposal of garbage,</a:t>
            </a:r>
          </a:p>
          <a:p>
            <a:pPr marL="571500" indent="-571500" algn="just">
              <a:buAutoNum type="romanLcParenBoth"/>
            </a:pPr>
            <a:r>
              <a:rPr lang="en-US" sz="3800" dirty="0">
                <a:latin typeface="Times New Roman" panose="02020603050405020304" pitchFamily="18" charset="0"/>
                <a:cs typeface="Times New Roman" panose="02020603050405020304" pitchFamily="18" charset="0"/>
              </a:rPr>
              <a:t>Proper collection, treatment and secured </a:t>
            </a:r>
            <a:r>
              <a:rPr lang="en-US" sz="3800" b="1" dirty="0">
                <a:latin typeface="Times New Roman" panose="02020603050405020304" pitchFamily="18" charset="0"/>
                <a:cs typeface="Times New Roman" panose="02020603050405020304" pitchFamily="18" charset="0"/>
              </a:rPr>
              <a:t>disposal of animal excreta</a:t>
            </a:r>
            <a:r>
              <a:rPr lang="en-US" sz="3800" dirty="0">
                <a:latin typeface="Times New Roman" panose="02020603050405020304" pitchFamily="18" charset="0"/>
                <a:cs typeface="Times New Roman" panose="02020603050405020304" pitchFamily="18" charset="0"/>
              </a:rPr>
              <a:t>, (iv) proper disposal of dead and infected animals, </a:t>
            </a:r>
          </a:p>
          <a:p>
            <a:pPr marL="571500" indent="-571500" algn="just">
              <a:buAutoNum type="romanLcParenBoth"/>
            </a:pPr>
            <a:r>
              <a:rPr lang="en-US" sz="3800" b="1" dirty="0">
                <a:latin typeface="Times New Roman" panose="02020603050405020304" pitchFamily="18" charset="0"/>
                <a:cs typeface="Times New Roman" panose="02020603050405020304" pitchFamily="18" charset="0"/>
              </a:rPr>
              <a:t>Disinfection </a:t>
            </a:r>
            <a:r>
              <a:rPr lang="en-US" sz="3800" dirty="0">
                <a:latin typeface="Times New Roman" panose="02020603050405020304" pitchFamily="18" charset="0"/>
                <a:cs typeface="Times New Roman" panose="02020603050405020304" pitchFamily="18" charset="0"/>
              </a:rPr>
              <a:t>of swimming pool with chlorine, </a:t>
            </a:r>
          </a:p>
          <a:p>
            <a:pPr marL="571500" indent="-571500" algn="just">
              <a:buAutoNum type="romanLcParenBoth"/>
            </a:pPr>
            <a:r>
              <a:rPr lang="en-US" sz="3800" b="1" dirty="0">
                <a:latin typeface="Times New Roman" panose="02020603050405020304" pitchFamily="18" charset="0"/>
                <a:cs typeface="Times New Roman" panose="02020603050405020304" pitchFamily="18" charset="0"/>
              </a:rPr>
              <a:t>Drainage</a:t>
            </a:r>
            <a:r>
              <a:rPr lang="en-US" sz="3800" dirty="0">
                <a:latin typeface="Times New Roman" panose="02020603050405020304" pitchFamily="18" charset="0"/>
                <a:cs typeface="Times New Roman" panose="02020603050405020304" pitchFamily="18" charset="0"/>
              </a:rPr>
              <a:t> of wet areas, and </a:t>
            </a:r>
          </a:p>
          <a:p>
            <a:pPr marL="571500" indent="-571500" algn="just">
              <a:buAutoNum type="romanLcParenBoth"/>
            </a:pPr>
            <a:r>
              <a:rPr lang="en-US" sz="3800" b="1" dirty="0">
                <a:latin typeface="Times New Roman" panose="02020603050405020304" pitchFamily="18" charset="0"/>
                <a:cs typeface="Times New Roman" panose="02020603050405020304" pitchFamily="18" charset="0"/>
              </a:rPr>
              <a:t>Rodent control </a:t>
            </a:r>
            <a:r>
              <a:rPr lang="en-US" sz="3800" dirty="0">
                <a:latin typeface="Times New Roman" panose="02020603050405020304" pitchFamily="18" charset="0"/>
                <a:cs typeface="Times New Roman" panose="02020603050405020304" pitchFamily="18" charset="0"/>
              </a:rPr>
              <a:t>in the areas of domestic and farm environment.</a:t>
            </a:r>
          </a:p>
          <a:p>
            <a:pPr marL="0" indent="0" algn="just">
              <a:buNone/>
            </a:pPr>
            <a:endParaRPr lang="en-US" sz="3800" i="1" dirty="0">
              <a:latin typeface="Times New Roman" panose="02020603050405020304" pitchFamily="18" charset="0"/>
              <a:cs typeface="Times New Roman" panose="02020603050405020304" pitchFamily="18" charset="0"/>
            </a:endParaRPr>
          </a:p>
          <a:p>
            <a:pPr marL="0" indent="0" algn="just">
              <a:buNone/>
            </a:pPr>
            <a:r>
              <a:rPr lang="en-US" sz="3800" i="1" dirty="0">
                <a:solidFill>
                  <a:srgbClr val="0070C0"/>
                </a:solidFill>
                <a:latin typeface="Times New Roman" panose="02020603050405020304" pitchFamily="18" charset="0"/>
                <a:cs typeface="Times New Roman" panose="02020603050405020304" pitchFamily="18" charset="0"/>
              </a:rPr>
              <a:t>3.Animal related care</a:t>
            </a:r>
            <a:r>
              <a:rPr lang="en-US" sz="3800" i="1"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It calls for </a:t>
            </a:r>
          </a:p>
          <a:p>
            <a:pPr marL="0" indent="0" algn="just">
              <a:buNone/>
            </a:pP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i</a:t>
            </a:r>
            <a:r>
              <a:rPr lang="en-US" sz="3800" dirty="0">
                <a:latin typeface="Times New Roman" panose="02020603050405020304" pitchFamily="18" charset="0"/>
                <a:cs typeface="Times New Roman" panose="02020603050405020304" pitchFamily="18" charset="0"/>
              </a:rPr>
              <a:t>) </a:t>
            </a:r>
            <a:r>
              <a:rPr lang="en-US" sz="3800" b="1" dirty="0">
                <a:latin typeface="Times New Roman" panose="02020603050405020304" pitchFamily="18" charset="0"/>
                <a:cs typeface="Times New Roman" panose="02020603050405020304" pitchFamily="18" charset="0"/>
              </a:rPr>
              <a:t>Care in handling </a:t>
            </a:r>
            <a:r>
              <a:rPr lang="en-US" sz="3800" dirty="0">
                <a:latin typeface="Times New Roman" panose="02020603050405020304" pitchFamily="18" charset="0"/>
                <a:cs typeface="Times New Roman" panose="02020603050405020304" pitchFamily="18" charset="0"/>
              </a:rPr>
              <a:t>of laboratory and other animals as they may be carriers, </a:t>
            </a:r>
          </a:p>
          <a:p>
            <a:pPr marL="0" indent="0" algn="just">
              <a:buNone/>
            </a:pPr>
            <a:r>
              <a:rPr lang="en-US" sz="3800" dirty="0">
                <a:latin typeface="Times New Roman" panose="02020603050405020304" pitchFamily="18" charset="0"/>
                <a:cs typeface="Times New Roman" panose="02020603050405020304" pitchFamily="18" charset="0"/>
              </a:rPr>
              <a:t>(ii) </a:t>
            </a:r>
            <a:r>
              <a:rPr lang="en-US" sz="3800" b="1" dirty="0">
                <a:latin typeface="Times New Roman" panose="02020603050405020304" pitchFamily="18" charset="0"/>
                <a:cs typeface="Times New Roman" panose="02020603050405020304" pitchFamily="18" charset="0"/>
              </a:rPr>
              <a:t>Regular immunization </a:t>
            </a:r>
            <a:r>
              <a:rPr lang="en-US" sz="3800" dirty="0">
                <a:latin typeface="Times New Roman" panose="02020603050405020304" pitchFamily="18" charset="0"/>
                <a:cs typeface="Times New Roman" panose="02020603050405020304" pitchFamily="18" charset="0"/>
              </a:rPr>
              <a:t>of domestic animals to protect them from disease and from becoming carriers, and </a:t>
            </a:r>
          </a:p>
          <a:p>
            <a:pPr marL="0" indent="0" algn="just">
              <a:buNone/>
            </a:pPr>
            <a:r>
              <a:rPr lang="en-US" sz="3800" dirty="0">
                <a:latin typeface="Times New Roman" panose="02020603050405020304" pitchFamily="18" charset="0"/>
                <a:cs typeface="Times New Roman" panose="02020603050405020304" pitchFamily="18" charset="0"/>
              </a:rPr>
              <a:t>(iii) Improvement in occupational hygiene standards in cattle and pig farms</a:t>
            </a:r>
          </a:p>
          <a:p>
            <a:pPr marL="0" indent="0" algn="just">
              <a:buNone/>
            </a:pPr>
            <a:endParaRPr lang="en-US" sz="3800" dirty="0">
              <a:latin typeface="Times New Roman" panose="02020603050405020304" pitchFamily="18" charset="0"/>
              <a:cs typeface="Times New Roman" panose="02020603050405020304" pitchFamily="18" charset="0"/>
            </a:endParaRPr>
          </a:p>
          <a:p>
            <a:pPr marL="0" indent="0" algn="just">
              <a:buNone/>
            </a:pPr>
            <a:r>
              <a:rPr lang="en-US" sz="3800" i="1" dirty="0">
                <a:latin typeface="Times New Roman" panose="02020603050405020304" pitchFamily="18" charset="0"/>
                <a:cs typeface="Times New Roman" panose="02020603050405020304" pitchFamily="18" charset="0"/>
              </a:rPr>
              <a:t>4. </a:t>
            </a:r>
            <a:r>
              <a:rPr lang="en-US" sz="3800" i="1" dirty="0">
                <a:solidFill>
                  <a:srgbClr val="0070C0"/>
                </a:solidFill>
                <a:latin typeface="Times New Roman" panose="02020603050405020304" pitchFamily="18" charset="0"/>
                <a:cs typeface="Times New Roman" panose="02020603050405020304" pitchFamily="18" charset="0"/>
              </a:rPr>
              <a:t>Health education</a:t>
            </a:r>
            <a:r>
              <a:rPr lang="en-US" sz="3800" i="1" dirty="0">
                <a:latin typeface="Times New Roman" panose="02020603050405020304" pitchFamily="18" charset="0"/>
                <a:cs typeface="Times New Roman" panose="02020603050405020304" pitchFamily="18" charset="0"/>
              </a:rPr>
              <a:t>: </a:t>
            </a:r>
          </a:p>
          <a:p>
            <a:pPr marL="0" indent="0" algn="just">
              <a:buNone/>
            </a:pPr>
            <a:r>
              <a:rPr lang="en-US" sz="3800" dirty="0">
                <a:latin typeface="Times New Roman" panose="02020603050405020304" pitchFamily="18" charset="0"/>
                <a:cs typeface="Times New Roman" panose="02020603050405020304" pitchFamily="18" charset="0"/>
              </a:rPr>
              <a:t>(</a:t>
            </a:r>
            <a:r>
              <a:rPr lang="en-US" sz="3800" dirty="0" err="1">
                <a:latin typeface="Times New Roman" panose="02020603050405020304" pitchFamily="18" charset="0"/>
                <a:cs typeface="Times New Roman" panose="02020603050405020304" pitchFamily="18" charset="0"/>
              </a:rPr>
              <a:t>i</a:t>
            </a:r>
            <a:r>
              <a:rPr lang="en-US" sz="3800" dirty="0">
                <a:latin typeface="Times New Roman" panose="02020603050405020304" pitchFamily="18" charset="0"/>
                <a:cs typeface="Times New Roman" panose="02020603050405020304" pitchFamily="18" charset="0"/>
              </a:rPr>
              <a:t>) General people and particularly the high risk groups should be educated about the disease, and the protective measures to be followed including prohibition of recreational activities in contaminated waters.</a:t>
            </a:r>
            <a:endParaRPr lang="en-IN" sz="3800" dirty="0">
              <a:latin typeface="Times New Roman" panose="02020603050405020304" pitchFamily="18" charset="0"/>
              <a:cs typeface="Times New Roman" panose="02020603050405020304" pitchFamily="18" charset="0"/>
            </a:endParaRPr>
          </a:p>
          <a:p>
            <a:pPr marL="0" indent="0" algn="just">
              <a:buNone/>
            </a:pPr>
            <a:endParaRPr lang="en-IN" sz="3600" dirty="0">
              <a:latin typeface="Times New Roman" panose="02020603050405020304" pitchFamily="18" charset="0"/>
              <a:cs typeface="Times New Roman" panose="02020603050405020304" pitchFamily="18" charset="0"/>
            </a:endParaRPr>
          </a:p>
          <a:p>
            <a:endParaRPr lang="en-IN" dirty="0"/>
          </a:p>
        </p:txBody>
      </p:sp>
      <p:sp>
        <p:nvSpPr>
          <p:cNvPr id="4" name="Title 1"/>
          <p:cNvSpPr>
            <a:spLocks noGrp="1"/>
          </p:cNvSpPr>
          <p:nvPr>
            <p:ph type="title"/>
          </p:nvPr>
        </p:nvSpPr>
        <p:spPr>
          <a:xfrm>
            <a:off x="457200" y="228600"/>
            <a:ext cx="2590800" cy="5334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latin typeface="Times New Roman" panose="02020603050405020304" pitchFamily="18" charset="0"/>
                <a:cs typeface="Times New Roman" panose="02020603050405020304" pitchFamily="18" charset="0"/>
              </a:rPr>
              <a:t>Control</a:t>
            </a:r>
            <a:endParaRPr lang="en-IN" sz="3200" dirty="0">
              <a:latin typeface="Times New Roman" panose="02020603050405020304" pitchFamily="18" charset="0"/>
              <a:cs typeface="Times New Roman" panose="02020603050405020304" pitchFamily="18" charset="0"/>
            </a:endParaRPr>
          </a:p>
        </p:txBody>
      </p:sp>
      <p:sp>
        <p:nvSpPr>
          <p:cNvPr id="5" name="Content Placeholder 3"/>
          <p:cNvSpPr txBox="1">
            <a:spLocks/>
          </p:cNvSpPr>
          <p:nvPr/>
        </p:nvSpPr>
        <p:spPr>
          <a:xfrm>
            <a:off x="3124200" y="361890"/>
            <a:ext cx="1524000" cy="400110"/>
          </a:xfrm>
          <a:prstGeom prst="rect">
            <a:avLst/>
          </a:prstGeom>
          <a:solidFill>
            <a:schemeClr val="accent1">
              <a:lumMod val="40000"/>
              <a:lumOff val="6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a:latin typeface="Times New Roman" panose="02020603050405020304" pitchFamily="18" charset="0"/>
                <a:cs typeface="Times New Roman" panose="02020603050405020304" pitchFamily="18" charset="0"/>
              </a:rPr>
              <a:t>In Humans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99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63976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Etiology</a:t>
            </a:r>
          </a:p>
        </p:txBody>
      </p:sp>
      <p:sp>
        <p:nvSpPr>
          <p:cNvPr id="3" name="Content Placeholder 2"/>
          <p:cNvSpPr>
            <a:spLocks noGrp="1"/>
          </p:cNvSpPr>
          <p:nvPr>
            <p:ph idx="1"/>
          </p:nvPr>
        </p:nvSpPr>
        <p:spPr>
          <a:xfrm>
            <a:off x="457200" y="1143000"/>
            <a:ext cx="8229600" cy="5486400"/>
          </a:xfrm>
          <a:ln>
            <a:solidFill>
              <a:schemeClr val="accent1"/>
            </a:solidFill>
          </a:ln>
        </p:spPr>
        <p:txBody>
          <a:bodyPr>
            <a:normAutofit/>
          </a:bodyPr>
          <a:lstStyle/>
          <a:p>
            <a:r>
              <a:rPr lang="en-US" sz="2000" dirty="0">
                <a:latin typeface="Times New Roman" panose="02020603050405020304" pitchFamily="18" charset="0"/>
                <a:cs typeface="Times New Roman" pitchFamily="18" charset="0"/>
              </a:rPr>
              <a:t>Caused by- </a:t>
            </a:r>
            <a:r>
              <a:rPr lang="en-US" sz="2000" b="1" i="1" dirty="0">
                <a:latin typeface="Times New Roman" pitchFamily="18" charset="0"/>
                <a:cs typeface="Times New Roman" pitchFamily="18" charset="0"/>
              </a:rPr>
              <a:t>L. </a:t>
            </a:r>
            <a:r>
              <a:rPr lang="en-US" sz="2000" b="1" i="1" dirty="0" err="1">
                <a:latin typeface="Times New Roman" pitchFamily="18" charset="0"/>
                <a:cs typeface="Times New Roman" pitchFamily="18" charset="0"/>
              </a:rPr>
              <a:t>interrogans</a:t>
            </a:r>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Genus- </a:t>
            </a:r>
            <a:r>
              <a:rPr lang="en-US" sz="2000" b="1" i="1" dirty="0" err="1">
                <a:latin typeface="Times New Roman" pitchFamily="18" charset="0"/>
                <a:cs typeface="Times New Roman" pitchFamily="18" charset="0"/>
              </a:rPr>
              <a:t>Leptospira</a:t>
            </a:r>
            <a:r>
              <a:rPr lang="en-US" sz="2000" b="1" i="1" dirty="0">
                <a:latin typeface="Times New Roman" pitchFamily="18" charset="0"/>
                <a:cs typeface="Times New Roman" pitchFamily="18" charset="0"/>
              </a:rPr>
              <a:t> </a:t>
            </a:r>
            <a:r>
              <a:rPr lang="en-US" sz="2000" dirty="0">
                <a:latin typeface="Times New Roman" pitchFamily="18" charset="0"/>
                <a:cs typeface="Times New Roman" pitchFamily="18" charset="0"/>
              </a:rPr>
              <a:t>(Group1- </a:t>
            </a:r>
            <a:r>
              <a:rPr lang="en-US" sz="2000" dirty="0" err="1">
                <a:latin typeface="Times New Roman" pitchFamily="18" charset="0"/>
                <a:cs typeface="Times New Roman" pitchFamily="18" charset="0"/>
              </a:rPr>
              <a:t>Spirochaets</a:t>
            </a:r>
            <a:r>
              <a:rPr lang="en-US" sz="2000" dirty="0">
                <a:latin typeface="Times New Roman" pitchFamily="18" charset="0"/>
                <a:cs typeface="Times New Roman" pitchFamily="18" charset="0"/>
              </a:rPr>
              <a:t>)</a:t>
            </a:r>
          </a:p>
          <a:p>
            <a:endParaRPr lang="en-US" sz="2000" b="1" i="1" dirty="0">
              <a:latin typeface="Times New Roman" pitchFamily="18" charset="0"/>
              <a:cs typeface="Times New Roman" pitchFamily="18" charset="0"/>
            </a:endParaRPr>
          </a:p>
          <a:p>
            <a:endParaRPr lang="en-US" sz="2000" i="1" dirty="0">
              <a:latin typeface="Times New Roman" pitchFamily="18" charset="0"/>
              <a:cs typeface="Times New Roman" pitchFamily="18" charset="0"/>
            </a:endParaRPr>
          </a:p>
          <a:p>
            <a:pPr marL="0" indent="0">
              <a:buNone/>
            </a:pPr>
            <a:r>
              <a:rPr lang="en-US" sz="2000" i="1" dirty="0">
                <a:latin typeface="Times New Roman" pitchFamily="18" charset="0"/>
                <a:cs typeface="Times New Roman" pitchFamily="18" charset="0"/>
              </a:rPr>
              <a:t>  L. </a:t>
            </a:r>
            <a:r>
              <a:rPr lang="en-US" sz="2000" i="1" dirty="0" err="1">
                <a:latin typeface="Times New Roman" pitchFamily="18" charset="0"/>
                <a:cs typeface="Times New Roman" pitchFamily="18" charset="0"/>
              </a:rPr>
              <a:t>interrogans</a:t>
            </a:r>
            <a:r>
              <a:rPr lang="en-US" sz="2000" i="1" dirty="0">
                <a:latin typeface="Times New Roman" pitchFamily="18" charset="0"/>
                <a:cs typeface="Times New Roman" pitchFamily="18" charset="0"/>
              </a:rPr>
              <a:t>                                                   L. </a:t>
            </a:r>
            <a:r>
              <a:rPr lang="en-US" sz="2000" i="1" dirty="0" err="1">
                <a:latin typeface="Times New Roman" pitchFamily="18" charset="0"/>
                <a:cs typeface="Times New Roman" pitchFamily="18" charset="0"/>
              </a:rPr>
              <a:t>biflexa</a:t>
            </a:r>
            <a:endParaRPr lang="en-US" sz="2000" i="1"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(Parasitic &amp; Pathogenic )                  (Saprophytic &amp; Non-pathogenic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Pathogenic </a:t>
            </a:r>
            <a:r>
              <a:rPr lang="en-US" sz="2000" dirty="0" err="1">
                <a:latin typeface="Times New Roman" pitchFamily="18" charset="0"/>
                <a:cs typeface="Times New Roman" pitchFamily="18" charset="0"/>
              </a:rPr>
              <a:t>leptospires</a:t>
            </a:r>
            <a:r>
              <a:rPr lang="en-US" sz="2000" dirty="0">
                <a:latin typeface="Times New Roman" pitchFamily="18" charset="0"/>
                <a:cs typeface="Times New Roman" pitchFamily="18" charset="0"/>
              </a:rPr>
              <a:t> have been divided into </a:t>
            </a:r>
            <a:r>
              <a:rPr lang="en-US" sz="2000" b="1" dirty="0">
                <a:solidFill>
                  <a:srgbClr val="FF0000"/>
                </a:solidFill>
                <a:latin typeface="Times New Roman" pitchFamily="18" charset="0"/>
                <a:cs typeface="Times New Roman" pitchFamily="18" charset="0"/>
              </a:rPr>
              <a:t>38 groups </a:t>
            </a:r>
            <a:r>
              <a:rPr lang="en-US" sz="2000" dirty="0">
                <a:latin typeface="Times New Roman" pitchFamily="18" charset="0"/>
                <a:cs typeface="Times New Roman" pitchFamily="18" charset="0"/>
              </a:rPr>
              <a:t>and </a:t>
            </a:r>
            <a:r>
              <a:rPr lang="en-US" sz="2000" b="1" dirty="0">
                <a:solidFill>
                  <a:srgbClr val="FF0000"/>
                </a:solidFill>
                <a:latin typeface="Times New Roman" pitchFamily="18" charset="0"/>
                <a:cs typeface="Times New Roman" pitchFamily="18" charset="0"/>
              </a:rPr>
              <a:t>65 </a:t>
            </a:r>
            <a:r>
              <a:rPr lang="en-US" sz="2000" b="1" dirty="0" err="1">
                <a:solidFill>
                  <a:srgbClr val="FF0000"/>
                </a:solidFill>
                <a:latin typeface="Times New Roman" pitchFamily="18" charset="0"/>
                <a:cs typeface="Times New Roman" pitchFamily="18" charset="0"/>
              </a:rPr>
              <a:t>serovars</a:t>
            </a:r>
            <a:endParaRPr lang="en-US" sz="2000" b="1" dirty="0">
              <a:solidFill>
                <a:srgbClr val="FF0000"/>
              </a:solidFill>
              <a:latin typeface="Times New Roman" pitchFamily="18" charset="0"/>
              <a:cs typeface="Times New Roman" pitchFamily="18" charset="0"/>
            </a:endParaRPr>
          </a:p>
          <a:p>
            <a:r>
              <a:rPr lang="en-US" sz="2000" dirty="0">
                <a:latin typeface="Times New Roman" panose="02020603050405020304" pitchFamily="18" charset="0"/>
                <a:cs typeface="Times New Roman" panose="02020603050405020304" pitchFamily="18" charset="0"/>
              </a:rPr>
              <a:t>Leptospires are flexible, motile (with </a:t>
            </a:r>
            <a:r>
              <a:rPr lang="en-US" sz="2000" dirty="0">
                <a:solidFill>
                  <a:srgbClr val="0070C0"/>
                </a:solidFill>
                <a:latin typeface="Times New Roman" panose="02020603050405020304" pitchFamily="18" charset="0"/>
                <a:cs typeface="Times New Roman" panose="02020603050405020304" pitchFamily="18" charset="0"/>
              </a:rPr>
              <a:t>cork-screw like rotating axial filament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helicoidal</a:t>
            </a:r>
            <a:r>
              <a:rPr lang="en-US" sz="2000" dirty="0">
                <a:latin typeface="Times New Roman" panose="02020603050405020304" pitchFamily="18" charset="0"/>
                <a:cs typeface="Times New Roman" panose="02020603050405020304" pitchFamily="18" charset="0"/>
              </a:rPr>
              <a:t> (spiral) rods (0.1 x 6-20 µ) with one or both hooked end(s). </a:t>
            </a:r>
          </a:p>
          <a:p>
            <a:r>
              <a:rPr lang="en-US" sz="2000" dirty="0">
                <a:solidFill>
                  <a:schemeClr val="accent2"/>
                </a:solidFill>
                <a:latin typeface="Times New Roman" panose="02020603050405020304" pitchFamily="18" charset="0"/>
                <a:cs typeface="Times New Roman" panose="02020603050405020304" pitchFamily="18" charset="0"/>
              </a:rPr>
              <a:t>Best viewed by: </a:t>
            </a:r>
          </a:p>
          <a:p>
            <a:pPr marL="0" indent="0">
              <a:buNone/>
            </a:pPr>
            <a:r>
              <a:rPr lang="en-US" sz="2000" dirty="0">
                <a:latin typeface="Times New Roman" panose="02020603050405020304" pitchFamily="18" charset="0"/>
                <a:cs typeface="Times New Roman" panose="02020603050405020304" pitchFamily="18" charset="0"/>
              </a:rPr>
              <a:t>      Dark field microscope, </a:t>
            </a:r>
          </a:p>
          <a:p>
            <a:pPr marL="0" indent="0">
              <a:buNone/>
            </a:pPr>
            <a:r>
              <a:rPr lang="en-US" sz="2000" dirty="0">
                <a:latin typeface="Times New Roman" panose="02020603050405020304" pitchFamily="18" charset="0"/>
                <a:cs typeface="Times New Roman" panose="02020603050405020304" pitchFamily="18" charset="0"/>
              </a:rPr>
              <a:t>      FAT and silver impregnation </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a:t>
            </a:r>
            <a:r>
              <a:rPr lang="en-US" sz="2000" dirty="0">
                <a:solidFill>
                  <a:schemeClr val="tx2">
                    <a:lumMod val="75000"/>
                  </a:schemeClr>
                </a:solidFill>
                <a:latin typeface="Times New Roman" panose="02020603050405020304" pitchFamily="18" charset="0"/>
                <a:cs typeface="Times New Roman" panose="02020603050405020304" pitchFamily="18" charset="0"/>
              </a:rPr>
              <a:t>Not seen by an ordinary microscope</a:t>
            </a:r>
            <a:endParaRPr lang="en-US" sz="2000" b="1" i="1" dirty="0">
              <a:solidFill>
                <a:schemeClr val="tx2">
                  <a:lumMod val="75000"/>
                </a:schemeClr>
              </a:solidFill>
              <a:latin typeface="Times New Roman" pitchFamily="18" charset="0"/>
              <a:cs typeface="Times New Roman" pitchFamily="18" charset="0"/>
            </a:endParaRPr>
          </a:p>
        </p:txBody>
      </p:sp>
      <p:grpSp>
        <p:nvGrpSpPr>
          <p:cNvPr id="4" name="Group 3"/>
          <p:cNvGrpSpPr/>
          <p:nvPr/>
        </p:nvGrpSpPr>
        <p:grpSpPr>
          <a:xfrm>
            <a:off x="1143000" y="1905000"/>
            <a:ext cx="4572000" cy="838200"/>
            <a:chOff x="1447800" y="2025805"/>
            <a:chExt cx="4572000" cy="641195"/>
          </a:xfrm>
        </p:grpSpPr>
        <p:sp>
          <p:nvSpPr>
            <p:cNvPr id="7" name="Down Arrow 6"/>
            <p:cNvSpPr/>
            <p:nvPr/>
          </p:nvSpPr>
          <p:spPr>
            <a:xfrm>
              <a:off x="3657600" y="2025805"/>
              <a:ext cx="152400" cy="457200"/>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rot="5400000" flipH="1">
              <a:off x="3505200" y="152400"/>
              <a:ext cx="457200" cy="4572000"/>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9218" name="Picture 2" descr="Image result for leptospirosis occupational groups involve in transmission&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82" t="26087" r="8791" b="39130"/>
          <a:stretch/>
        </p:blipFill>
        <p:spPr bwMode="auto">
          <a:xfrm>
            <a:off x="6400799" y="4800600"/>
            <a:ext cx="2185286"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leptospira interroga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222" name="Picture 6" descr="Image result for leptospira interrogan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799" y="1273710"/>
            <a:ext cx="2142541" cy="1469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63976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a:latin typeface="Times New Roman" panose="02020603050405020304" pitchFamily="18" charset="0"/>
                <a:cs typeface="Times New Roman" panose="02020603050405020304" pitchFamily="18" charset="0"/>
              </a:rPr>
              <a:t>Epidemiology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4952999"/>
          </a:xfrm>
          <a:ln>
            <a:solidFill>
              <a:schemeClr val="accent2"/>
            </a:solidFill>
          </a:ln>
        </p:spPr>
        <p:txBody>
          <a:bodyPr>
            <a:normAutofit/>
          </a:bodyPr>
          <a:lstStyle/>
          <a:p>
            <a:pPr algn="just"/>
            <a:r>
              <a:rPr lang="en-US" sz="2800" b="1" dirty="0">
                <a:latin typeface="Times New Roman" pitchFamily="18" charset="0"/>
                <a:cs typeface="Times New Roman" pitchFamily="18" charset="0"/>
              </a:rPr>
              <a:t>In Animals</a:t>
            </a:r>
          </a:p>
          <a:p>
            <a:pPr lvl="1" algn="just">
              <a:buFont typeface="Wingdings" panose="05000000000000000000" pitchFamily="2" charset="2"/>
              <a:buChar char="Ø"/>
            </a:pPr>
            <a:r>
              <a:rPr lang="en-US" sz="2400" dirty="0">
                <a:latin typeface="Times New Roman" pitchFamily="18" charset="0"/>
                <a:cs typeface="Times New Roman" pitchFamily="18" charset="0"/>
              </a:rPr>
              <a:t>Worldwide</a:t>
            </a:r>
          </a:p>
          <a:p>
            <a:pPr lvl="1" algn="just">
              <a:buFont typeface="Wingdings" panose="05000000000000000000" pitchFamily="2" charset="2"/>
              <a:buChar char="Ø"/>
            </a:pPr>
            <a:r>
              <a:rPr lang="en-US" sz="2400" dirty="0">
                <a:latin typeface="Times New Roman" pitchFamily="18" charset="0"/>
                <a:cs typeface="Times New Roman" pitchFamily="18" charset="0"/>
              </a:rPr>
              <a:t>Occurs in the form of </a:t>
            </a:r>
            <a:r>
              <a:rPr lang="en-US" sz="2400" dirty="0" err="1">
                <a:latin typeface="Times New Roman" pitchFamily="18" charset="0"/>
                <a:cs typeface="Times New Roman" pitchFamily="18" charset="0"/>
              </a:rPr>
              <a:t>inapparent</a:t>
            </a:r>
            <a:r>
              <a:rPr lang="en-US" sz="2400" dirty="0">
                <a:latin typeface="Times New Roman" pitchFamily="18" charset="0"/>
                <a:cs typeface="Times New Roman" pitchFamily="18" charset="0"/>
              </a:rPr>
              <a:t> infections or varied clinical manifestations</a:t>
            </a:r>
          </a:p>
          <a:p>
            <a:pPr lvl="1" algn="just">
              <a:buFont typeface="Wingdings" panose="05000000000000000000" pitchFamily="2" charset="2"/>
              <a:buChar char="Ø"/>
            </a:pPr>
            <a:r>
              <a:rPr lang="en-US" sz="2400" dirty="0">
                <a:latin typeface="Times New Roman" pitchFamily="18" charset="0"/>
                <a:cs typeface="Times New Roman" pitchFamily="18" charset="0"/>
              </a:rPr>
              <a:t>The disease has been identified in all domestic animals, pets, almost all of the  species commonly kept in zoological gardens or  as laboratory animals, and majority of wild animals particularly rodents</a:t>
            </a:r>
          </a:p>
          <a:p>
            <a:pPr lvl="1" algn="just">
              <a:buFont typeface="Wingdings" panose="05000000000000000000" pitchFamily="2" charset="2"/>
              <a:buChar char="Ø"/>
            </a:pPr>
            <a:r>
              <a:rPr lang="en-US" sz="2400" dirty="0">
                <a:latin typeface="Times New Roman" pitchFamily="18" charset="0"/>
                <a:cs typeface="Times New Roman" pitchFamily="18" charset="0"/>
              </a:rPr>
              <a:t>Reported more frequently: </a:t>
            </a:r>
            <a:r>
              <a:rPr lang="en-US" sz="2400" dirty="0">
                <a:solidFill>
                  <a:srgbClr val="0070C0"/>
                </a:solidFill>
                <a:latin typeface="Times New Roman" pitchFamily="18" charset="0"/>
                <a:cs typeface="Times New Roman" pitchFamily="18" charset="0"/>
              </a:rPr>
              <a:t>Southern states although few reports are also available from western states (Gujarat and Rajasthan)</a:t>
            </a:r>
          </a:p>
          <a:p>
            <a:pPr algn="just"/>
            <a:endParaRPr lang="en-US" sz="28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a:ln>
            <a:solidFill>
              <a:schemeClr val="accent2"/>
            </a:solidFill>
          </a:ln>
        </p:spPr>
        <p:txBody>
          <a:bodyPr>
            <a:normAutofit/>
          </a:bodyPr>
          <a:lstStyle/>
          <a:p>
            <a:pPr>
              <a:buNone/>
            </a:pPr>
            <a:r>
              <a:rPr lang="en-US" sz="2400" dirty="0">
                <a:solidFill>
                  <a:srgbClr val="FF0000"/>
                </a:solidFill>
                <a:latin typeface="Times New Roman" panose="02020603050405020304" pitchFamily="18" charset="0"/>
                <a:cs typeface="Times New Roman" panose="02020603050405020304" pitchFamily="18" charset="0"/>
              </a:rPr>
              <a:t>In man</a:t>
            </a:r>
          </a:p>
          <a:p>
            <a:pPr algn="just"/>
            <a:r>
              <a:rPr lang="en-US" sz="2200" dirty="0">
                <a:latin typeface="Times New Roman" panose="02020603050405020304" pitchFamily="18" charset="0"/>
                <a:cs typeface="Times New Roman" panose="02020603050405020304" pitchFamily="18" charset="0"/>
              </a:rPr>
              <a:t>The disease is distributed globally</a:t>
            </a:r>
          </a:p>
          <a:p>
            <a:pPr algn="just"/>
            <a:r>
              <a:rPr lang="en-US" sz="2200" dirty="0">
                <a:latin typeface="Times New Roman" panose="02020603050405020304" pitchFamily="18" charset="0"/>
                <a:cs typeface="Times New Roman" panose="02020603050405020304" pitchFamily="18" charset="0"/>
              </a:rPr>
              <a:t>Disease is underreported due to lack of awareness, its varied forms and difficult diagnosis</a:t>
            </a:r>
          </a:p>
          <a:p>
            <a:pPr algn="just"/>
            <a:r>
              <a:rPr lang="en-US" sz="2200" dirty="0">
                <a:latin typeface="Times New Roman" panose="02020603050405020304" pitchFamily="18" charset="0"/>
                <a:cs typeface="Times New Roman" panose="02020603050405020304" pitchFamily="18" charset="0"/>
              </a:rPr>
              <a:t>The disease is widespread in many states including Andaman, Andhra Pradesh, Bihar, Haryana, Karnataka, Kerala, Madhya Pradesh, Maharashtra, North-east Punjab, Tamil Nadu and West Bengal</a:t>
            </a:r>
          </a:p>
        </p:txBody>
      </p:sp>
      <p:sp>
        <p:nvSpPr>
          <p:cNvPr id="4" name="Title 1"/>
          <p:cNvSpPr>
            <a:spLocks noGrp="1"/>
          </p:cNvSpPr>
          <p:nvPr>
            <p:ph type="title"/>
          </p:nvPr>
        </p:nvSpPr>
        <p:spPr>
          <a:xfrm>
            <a:off x="457200" y="274638"/>
            <a:ext cx="2819400" cy="63976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a:latin typeface="Times New Roman" panose="02020603050405020304" pitchFamily="18" charset="0"/>
                <a:cs typeface="Times New Roman" panose="02020603050405020304" pitchFamily="18" charset="0"/>
              </a:rPr>
              <a:t>Epidemiology</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err="1">
                <a:latin typeface="Times New Roman" pitchFamily="18" charset="0"/>
                <a:cs typeface="Times New Roman" pitchFamily="18" charset="0"/>
              </a:rPr>
              <a:t>Serovars</a:t>
            </a:r>
            <a:r>
              <a:rPr lang="en-US" sz="3600" dirty="0">
                <a:latin typeface="Times New Roman" pitchFamily="18" charset="0"/>
                <a:cs typeface="Times New Roman" pitchFamily="18" charset="0"/>
              </a:rPr>
              <a:t> associated with common animals</a:t>
            </a:r>
          </a:p>
        </p:txBody>
      </p:sp>
      <p:sp>
        <p:nvSpPr>
          <p:cNvPr id="3" name="Content Placeholder 2"/>
          <p:cNvSpPr>
            <a:spLocks noGrp="1"/>
          </p:cNvSpPr>
          <p:nvPr>
            <p:ph idx="1"/>
          </p:nvPr>
        </p:nvSpPr>
        <p:spPr>
          <a:xfrm>
            <a:off x="457200" y="1066800"/>
            <a:ext cx="8229600" cy="5059363"/>
          </a:xfrm>
          <a:ln>
            <a:solidFill>
              <a:schemeClr val="accent2"/>
            </a:solidFill>
          </a:ln>
        </p:spPr>
        <p:txBody>
          <a:bodyPr/>
          <a:lstStyle/>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34907946"/>
              </p:ext>
            </p:extLst>
          </p:nvPr>
        </p:nvGraphicFramePr>
        <p:xfrm>
          <a:off x="1066800" y="1813401"/>
          <a:ext cx="7010400" cy="3566160"/>
        </p:xfrm>
        <a:graphic>
          <a:graphicData uri="http://schemas.openxmlformats.org/drawingml/2006/table">
            <a:tbl>
              <a:tblPr firstRow="1" bandRow="1">
                <a:tableStyleId>{5C22544A-7EE6-4342-B048-85BDC9FD1C3A}</a:tableStyleId>
              </a:tblPr>
              <a:tblGrid>
                <a:gridCol w="2541270">
                  <a:extLst>
                    <a:ext uri="{9D8B030D-6E8A-4147-A177-3AD203B41FA5}">
                      <a16:colId xmlns:a16="http://schemas.microsoft.com/office/drawing/2014/main" val="20000"/>
                    </a:ext>
                  </a:extLst>
                </a:gridCol>
                <a:gridCol w="4469130">
                  <a:extLst>
                    <a:ext uri="{9D8B030D-6E8A-4147-A177-3AD203B41FA5}">
                      <a16:colId xmlns:a16="http://schemas.microsoft.com/office/drawing/2014/main" val="20001"/>
                    </a:ext>
                  </a:extLst>
                </a:gridCol>
              </a:tblGrid>
              <a:tr h="433962">
                <a:tc>
                  <a:txBody>
                    <a:bodyPr/>
                    <a:lstStyle/>
                    <a:p>
                      <a:r>
                        <a:rPr lang="en-US" sz="2400" dirty="0">
                          <a:latin typeface="Times New Roman" panose="02020603050405020304" pitchFamily="18" charset="0"/>
                          <a:cs typeface="Times New Roman" panose="02020603050405020304" pitchFamily="18" charset="0"/>
                        </a:rPr>
                        <a:t>Animals</a:t>
                      </a:r>
                    </a:p>
                  </a:txBody>
                  <a:tcPr/>
                </a:tc>
                <a:tc>
                  <a:txBody>
                    <a:bodyPr/>
                    <a:lstStyle/>
                    <a:p>
                      <a:r>
                        <a:rPr lang="en-US" sz="2400" dirty="0" err="1">
                          <a:latin typeface="Times New Roman" panose="02020603050405020304" pitchFamily="18" charset="0"/>
                          <a:cs typeface="Times New Roman" panose="02020603050405020304" pitchFamily="18" charset="0"/>
                        </a:rPr>
                        <a:t>Serovars</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33962">
                <a:tc>
                  <a:txBody>
                    <a:bodyPr/>
                    <a:lstStyle/>
                    <a:p>
                      <a:r>
                        <a:rPr lang="en-US" sz="2400" i="1" dirty="0">
                          <a:latin typeface="Times New Roman" panose="02020603050405020304" pitchFamily="18" charset="0"/>
                          <a:cs typeface="Times New Roman" panose="02020603050405020304" pitchFamily="18" charset="0"/>
                        </a:rPr>
                        <a:t>Rats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icterrohaemorrhagiae</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33962">
                <a:tc>
                  <a:txBody>
                    <a:bodyPr/>
                    <a:lstStyle/>
                    <a:p>
                      <a:r>
                        <a:rPr lang="en-US" sz="2400" dirty="0">
                          <a:latin typeface="Times New Roman" panose="02020603050405020304" pitchFamily="18" charset="0"/>
                          <a:cs typeface="Times New Roman" panose="02020603050405020304" pitchFamily="18" charset="0"/>
                        </a:rPr>
                        <a:t>field mice</a:t>
                      </a:r>
                    </a:p>
                  </a:txBody>
                  <a:tcPr/>
                </a:tc>
                <a:tc>
                  <a:txBody>
                    <a:bodyPr/>
                    <a:lstStyle/>
                    <a:p>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grippotyphosa</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33962">
                <a:tc>
                  <a:txBody>
                    <a:bodyPr/>
                    <a:lstStyle/>
                    <a:p>
                      <a:r>
                        <a:rPr lang="en-US" sz="2400" i="0" dirty="0">
                          <a:latin typeface="Times New Roman" panose="02020603050405020304" pitchFamily="18" charset="0"/>
                          <a:cs typeface="Times New Roman" panose="02020603050405020304" pitchFamily="18" charset="0"/>
                        </a:rPr>
                        <a:t>Cattle, Sheep</a:t>
                      </a:r>
                    </a:p>
                  </a:txBody>
                  <a:tcPr/>
                </a:tc>
                <a:tc>
                  <a:txBody>
                    <a:bodyPr/>
                    <a:lstStyle/>
                    <a:p>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hardjo</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33962">
                <a:tc>
                  <a:txBody>
                    <a:bodyPr/>
                    <a:lstStyle/>
                    <a:p>
                      <a:r>
                        <a:rPr lang="en-US" sz="2400" i="0" dirty="0">
                          <a:latin typeface="Times New Roman" panose="02020603050405020304" pitchFamily="18" charset="0"/>
                          <a:cs typeface="Times New Roman" panose="02020603050405020304" pitchFamily="18" charset="0"/>
                        </a:rPr>
                        <a:t>Pig</a:t>
                      </a:r>
                    </a:p>
                  </a:txBody>
                  <a:tcPr/>
                </a:tc>
                <a:tc>
                  <a:txBody>
                    <a:bodyPr/>
                    <a:lstStyle/>
                    <a:p>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pomona</a:t>
                      </a:r>
                      <a:r>
                        <a:rPr lang="en-US" sz="2400" i="1" dirty="0">
                          <a:latin typeface="Times New Roman" panose="02020603050405020304" pitchFamily="18" charset="0"/>
                          <a:cs typeface="Times New Roman" panose="02020603050405020304" pitchFamily="18" charset="0"/>
                        </a:rPr>
                        <a:t> &amp; L. </a:t>
                      </a:r>
                      <a:r>
                        <a:rPr lang="en-US" sz="2400" i="1" dirty="0" err="1">
                          <a:latin typeface="Times New Roman" panose="02020603050405020304" pitchFamily="18" charset="0"/>
                          <a:cs typeface="Times New Roman" panose="02020603050405020304" pitchFamily="18" charset="0"/>
                        </a:rPr>
                        <a:t>tarassovi</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749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Dogs</a:t>
                      </a:r>
                    </a:p>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icterohaemorrhagiae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i="1" dirty="0" err="1">
                          <a:latin typeface="Times New Roman" panose="02020603050405020304" pitchFamily="18" charset="0"/>
                          <a:cs typeface="Times New Roman" panose="02020603050405020304" pitchFamily="18" charset="0"/>
                        </a:rPr>
                        <a:t>canicola</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33962">
                <a:tc>
                  <a:txBody>
                    <a:bodyPr/>
                    <a:lstStyle/>
                    <a:p>
                      <a:r>
                        <a:rPr lang="en-US" sz="2400" dirty="0">
                          <a:latin typeface="Times New Roman" panose="02020603050405020304" pitchFamily="18" charset="0"/>
                          <a:cs typeface="Times New Roman" panose="02020603050405020304" pitchFamily="18" charset="0"/>
                        </a:rPr>
                        <a:t>Horses</a:t>
                      </a:r>
                    </a:p>
                  </a:txBody>
                  <a:tcPr/>
                </a:tc>
                <a:tc>
                  <a:txBody>
                    <a:bodyPr/>
                    <a:lstStyle/>
                    <a:p>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pomona</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304800"/>
            <a:ext cx="4964151" cy="639762"/>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n-US" b="1" i="1" dirty="0"/>
            </a:br>
            <a:r>
              <a:rPr lang="en-US" sz="3600" b="1" dirty="0">
                <a:latin typeface="Times New Roman" panose="02020603050405020304" pitchFamily="18" charset="0"/>
                <a:cs typeface="Times New Roman" panose="02020603050405020304" pitchFamily="18" charset="0"/>
              </a:rPr>
              <a:t>Host range and reservoirs</a:t>
            </a:r>
            <a:br>
              <a:rPr lang="en-US" dirty="0"/>
            </a:br>
            <a:endParaRPr lang="en-US" dirty="0"/>
          </a:p>
        </p:txBody>
      </p:sp>
      <p:sp>
        <p:nvSpPr>
          <p:cNvPr id="3" name="Content Placeholder 2"/>
          <p:cNvSpPr>
            <a:spLocks noGrp="1"/>
          </p:cNvSpPr>
          <p:nvPr>
            <p:ph idx="1"/>
          </p:nvPr>
        </p:nvSpPr>
        <p:spPr>
          <a:xfrm>
            <a:off x="457200" y="1143001"/>
            <a:ext cx="8229600" cy="3962399"/>
          </a:xfrm>
          <a:ln>
            <a:solidFill>
              <a:srgbClr val="FF0000"/>
            </a:solidFill>
          </a:ln>
        </p:spPr>
        <p:txBody>
          <a:bodyPr>
            <a:normAutofit/>
          </a:bodyPr>
          <a:lstStyle/>
          <a:p>
            <a:pPr algn="just"/>
            <a:r>
              <a:rPr lang="en-US" sz="2400" b="1" dirty="0">
                <a:latin typeface="Times New Roman" panose="02020603050405020304" pitchFamily="18" charset="0"/>
                <a:cs typeface="Times New Roman" panose="02020603050405020304" pitchFamily="18" charset="0"/>
              </a:rPr>
              <a:t>Domestic</a:t>
            </a:r>
            <a:r>
              <a:rPr lang="en-US" sz="2400" dirty="0">
                <a:latin typeface="Times New Roman" panose="02020603050405020304" pitchFamily="18" charset="0"/>
                <a:cs typeface="Times New Roman" panose="02020603050405020304" pitchFamily="18" charset="0"/>
              </a:rPr>
              <a:t> -</a:t>
            </a:r>
            <a:r>
              <a:rPr lang="en-US" sz="1800" dirty="0">
                <a:solidFill>
                  <a:srgbClr val="00B0F0"/>
                </a:solidFill>
                <a:latin typeface="Times New Roman" panose="02020603050405020304" pitchFamily="18" charset="0"/>
                <a:cs typeface="Times New Roman" panose="02020603050405020304" pitchFamily="18" charset="0"/>
              </a:rPr>
              <a:t>Cattle, buffalo, sheep, goat, pig, horse etc.</a:t>
            </a:r>
          </a:p>
          <a:p>
            <a:pPr algn="just"/>
            <a:r>
              <a:rPr lang="en-US" sz="2400" b="1" dirty="0">
                <a:latin typeface="Times New Roman" panose="02020603050405020304" pitchFamily="18" charset="0"/>
                <a:cs typeface="Times New Roman" panose="02020603050405020304" pitchFamily="18" charset="0"/>
              </a:rPr>
              <a:t>Wild species</a:t>
            </a:r>
            <a:r>
              <a:rPr lang="en-US" sz="2400" dirty="0">
                <a:latin typeface="Times New Roman" panose="02020603050405020304" pitchFamily="18" charset="0"/>
                <a:cs typeface="Times New Roman" panose="02020603050405020304" pitchFamily="18" charset="0"/>
              </a:rPr>
              <a:t>- </a:t>
            </a:r>
            <a:r>
              <a:rPr lang="en-US" sz="1800" dirty="0">
                <a:solidFill>
                  <a:srgbClr val="00B0F0"/>
                </a:solidFill>
                <a:latin typeface="Times New Roman" panose="02020603050405020304" pitchFamily="18" charset="0"/>
                <a:cs typeface="Times New Roman" panose="02020603050405020304" pitchFamily="18" charset="0"/>
              </a:rPr>
              <a:t>Elephant, deer, monkey etc. </a:t>
            </a:r>
          </a:p>
          <a:p>
            <a:pPr algn="just"/>
            <a:r>
              <a:rPr lang="en-US" sz="2400" b="1" dirty="0">
                <a:latin typeface="Times New Roman" panose="02020603050405020304" pitchFamily="18" charset="0"/>
                <a:cs typeface="Times New Roman" panose="02020603050405020304" pitchFamily="18" charset="0"/>
              </a:rPr>
              <a:t>Rodents</a:t>
            </a:r>
            <a:r>
              <a:rPr lang="en-US" sz="2400" dirty="0">
                <a:latin typeface="Times New Roman" panose="02020603050405020304" pitchFamily="18" charset="0"/>
                <a:cs typeface="Times New Roman" panose="02020603050405020304" pitchFamily="18" charset="0"/>
              </a:rPr>
              <a:t>- </a:t>
            </a:r>
            <a:r>
              <a:rPr lang="en-US" sz="1800" dirty="0">
                <a:solidFill>
                  <a:srgbClr val="00B0F0"/>
                </a:solidFill>
                <a:latin typeface="Times New Roman" panose="02020603050405020304" pitchFamily="18" charset="0"/>
                <a:cs typeface="Times New Roman" panose="02020603050405020304" pitchFamily="18" charset="0"/>
              </a:rPr>
              <a:t>Many species of rats, domestic and field mice, gerbils, voles, beavers, </a:t>
            </a:r>
            <a:r>
              <a:rPr lang="en-US" sz="1800" dirty="0" err="1">
                <a:solidFill>
                  <a:srgbClr val="00B0F0"/>
                </a:solidFill>
                <a:latin typeface="Times New Roman" panose="02020603050405020304" pitchFamily="18" charset="0"/>
                <a:cs typeface="Times New Roman" panose="02020603050405020304" pitchFamily="18" charset="0"/>
              </a:rPr>
              <a:t>coypa</a:t>
            </a:r>
            <a:r>
              <a:rPr lang="en-US" sz="1800" dirty="0">
                <a:solidFill>
                  <a:srgbClr val="00B0F0"/>
                </a:solidFill>
                <a:latin typeface="Times New Roman" panose="02020603050405020304" pitchFamily="18" charset="0"/>
                <a:cs typeface="Times New Roman" panose="02020603050405020304" pitchFamily="18" charset="0"/>
              </a:rPr>
              <a:t>, bats, rabbits, hares and squirrels</a:t>
            </a:r>
          </a:p>
          <a:p>
            <a:pPr algn="just"/>
            <a:r>
              <a:rPr lang="en-US" sz="2400" b="1" dirty="0">
                <a:latin typeface="Times New Roman" panose="02020603050405020304" pitchFamily="18" charset="0"/>
                <a:cs typeface="Times New Roman" panose="02020603050405020304" pitchFamily="18" charset="0"/>
              </a:rPr>
              <a:t>Carnivores</a:t>
            </a:r>
            <a:r>
              <a:rPr lang="en-US" sz="2400" dirty="0">
                <a:latin typeface="Times New Roman" panose="02020603050405020304" pitchFamily="18" charset="0"/>
                <a:cs typeface="Times New Roman" panose="02020603050405020304" pitchFamily="18" charset="0"/>
              </a:rPr>
              <a:t>-</a:t>
            </a:r>
            <a:r>
              <a:rPr lang="en-US" sz="1800" dirty="0">
                <a:solidFill>
                  <a:schemeClr val="accent6">
                    <a:lumMod val="50000"/>
                  </a:schemeClr>
                </a:solidFill>
                <a:latin typeface="Times New Roman" panose="02020603050405020304" pitchFamily="18" charset="0"/>
                <a:cs typeface="Times New Roman" panose="02020603050405020304" pitchFamily="18" charset="0"/>
              </a:rPr>
              <a:t>Dogs, cats, jackals, foxes,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mangooses</a:t>
            </a:r>
            <a:r>
              <a:rPr lang="en-US" sz="1800" dirty="0">
                <a:solidFill>
                  <a:schemeClr val="accent6">
                    <a:lumMod val="50000"/>
                  </a:schemeClr>
                </a:solidFill>
                <a:latin typeface="Times New Roman" panose="02020603050405020304" pitchFamily="18" charset="0"/>
                <a:cs typeface="Times New Roman" panose="02020603050405020304" pitchFamily="18" charset="0"/>
              </a:rPr>
              <a:t>, skunks, civets and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racoons</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parcupians</a:t>
            </a:r>
            <a:endParaRPr lang="en-US" sz="18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Insectivores</a:t>
            </a:r>
            <a:r>
              <a:rPr lang="en-US" sz="24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dirty="0">
                <a:solidFill>
                  <a:schemeClr val="tx2"/>
                </a:solidFill>
                <a:latin typeface="Times New Roman" panose="02020603050405020304" pitchFamily="18" charset="0"/>
                <a:cs typeface="Times New Roman" panose="02020603050405020304" pitchFamily="18" charset="0"/>
              </a:rPr>
              <a:t>hedgehogs, shrews</a:t>
            </a:r>
            <a:r>
              <a:rPr lang="en-US" sz="1800" dirty="0">
                <a:latin typeface="Times New Roman" panose="02020603050405020304" pitchFamily="18" charset="0"/>
                <a:cs typeface="Times New Roman" panose="02020603050405020304" pitchFamily="18" charset="0"/>
              </a:rPr>
              <a:t>) and frogs may also act as carriers/ hosts</a:t>
            </a:r>
          </a:p>
          <a:p>
            <a:pPr algn="just"/>
            <a:r>
              <a:rPr lang="en-US" sz="2400" b="1" dirty="0">
                <a:solidFill>
                  <a:schemeClr val="bg2">
                    <a:lumMod val="10000"/>
                  </a:schemeClr>
                </a:solidFill>
                <a:latin typeface="Times New Roman" panose="02020603050405020304" pitchFamily="18" charset="0"/>
                <a:cs typeface="Times New Roman" panose="02020603050405020304" pitchFamily="18" charset="0"/>
              </a:rPr>
              <a:t>Cats</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a:solidFill>
                  <a:schemeClr val="bg2">
                    <a:lumMod val="10000"/>
                  </a:schemeClr>
                </a:solidFill>
                <a:latin typeface="Times New Roman" panose="02020603050405020304" pitchFamily="18" charset="0"/>
                <a:cs typeface="Times New Roman" panose="02020603050405020304" pitchFamily="18" charset="0"/>
              </a:rPr>
              <a:t>are susceptible to experimental infection</a:t>
            </a:r>
          </a:p>
          <a:p>
            <a:pPr algn="just"/>
            <a:r>
              <a:rPr lang="en-US" sz="2400" b="1" dirty="0">
                <a:latin typeface="Times New Roman" panose="02020603050405020304" pitchFamily="18" charset="0"/>
                <a:cs typeface="Times New Roman" panose="02020603050405020304" pitchFamily="18" charset="0"/>
              </a:rPr>
              <a:t>Birds</a:t>
            </a:r>
            <a:r>
              <a:rPr lang="en-US" sz="24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including domestic poultry are </a:t>
            </a:r>
            <a:r>
              <a:rPr lang="en-US" sz="1800" b="1" dirty="0">
                <a:latin typeface="Times New Roman" panose="02020603050405020304" pitchFamily="18" charset="0"/>
                <a:cs typeface="Times New Roman" panose="02020603050405020304" pitchFamily="18" charset="0"/>
              </a:rPr>
              <a:t>resistant</a:t>
            </a:r>
            <a:r>
              <a:rPr lang="en-US" sz="1800" dirty="0">
                <a:latin typeface="Times New Roman" panose="02020603050405020304" pitchFamily="18" charset="0"/>
                <a:cs typeface="Times New Roman" panose="02020603050405020304" pitchFamily="18" charset="0"/>
              </a:rPr>
              <a:t>, however, wading birds may act as passive carrier of infection</a:t>
            </a:r>
          </a:p>
        </p:txBody>
      </p:sp>
      <p:pic>
        <p:nvPicPr>
          <p:cNvPr id="4098" name="Picture 2" descr="Image result for leptospirosi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49" y="5322424"/>
            <a:ext cx="1535151" cy="13418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eptospirosi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724" y="5303839"/>
            <a:ext cx="1567676" cy="13604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leptospirosis domestic animal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7156" y="5322425"/>
            <a:ext cx="1468244" cy="134183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leptospirosis domestic animal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189034" y="5303839"/>
            <a:ext cx="1440366" cy="136041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leptospirosis wild animal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4185" y="5303838"/>
            <a:ext cx="2038815" cy="1360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810000" cy="4873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a:latin typeface="Times New Roman" panose="02020603050405020304" pitchFamily="18" charset="0"/>
                <a:cs typeface="Times New Roman" panose="02020603050405020304" pitchFamily="18" charset="0"/>
              </a:rPr>
              <a:t>High risk group</a:t>
            </a: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66184"/>
            <a:ext cx="8229600" cy="5991816"/>
          </a:xfrm>
          <a:ln>
            <a:solidFill>
              <a:schemeClr val="accent2"/>
            </a:solidFill>
          </a:ln>
        </p:spPr>
        <p:txBody>
          <a:bodyPr>
            <a:normAutofit fontScale="70000" lnSpcReduction="20000"/>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marL="457200" indent="-457200" algn="just">
              <a:buAutoNum type="alphaLcParenBoth"/>
            </a:pPr>
            <a:endParaRPr lang="en-US" sz="2400" dirty="0">
              <a:latin typeface="Times New Roman" panose="02020603050405020304" pitchFamily="18" charset="0"/>
              <a:cs typeface="Times New Roman" panose="02020603050405020304" pitchFamily="18" charset="0"/>
            </a:endParaRPr>
          </a:p>
          <a:p>
            <a:pPr marL="457200" indent="-457200" algn="just">
              <a:buAutoNum type="alphaLcParenBoth"/>
            </a:pPr>
            <a:endParaRPr lang="en-US" sz="2400" dirty="0">
              <a:latin typeface="Times New Roman" panose="02020603050405020304" pitchFamily="18" charset="0"/>
              <a:cs typeface="Times New Roman" panose="02020603050405020304" pitchFamily="18" charset="0"/>
            </a:endParaRPr>
          </a:p>
          <a:p>
            <a:pPr marL="457200" indent="-457200" algn="just">
              <a:buAutoNum type="alphaLcParenBoth"/>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Agricultural workers </a:t>
            </a:r>
          </a:p>
          <a:p>
            <a:pPr marL="0" indent="0" algn="just">
              <a:buNone/>
            </a:pPr>
            <a:r>
              <a:rPr lang="en-US" sz="2400" dirty="0">
                <a:latin typeface="Times New Roman" panose="02020603050405020304" pitchFamily="18" charset="0"/>
                <a:cs typeface="Times New Roman" panose="02020603050405020304" pitchFamily="18" charset="0"/>
              </a:rPr>
              <a:t>                 (Particularly those engaged in rice, pineapple and sugarcane farms)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Persons venturing into natural wild </a:t>
            </a:r>
            <a:r>
              <a:rPr lang="en-US" sz="2400" dirty="0" err="1">
                <a:latin typeface="Times New Roman" panose="02020603050405020304" pitchFamily="18" charset="0"/>
                <a:cs typeface="Times New Roman" panose="02020603050405020304" pitchFamily="18" charset="0"/>
              </a:rPr>
              <a:t>habital</a:t>
            </a:r>
            <a:r>
              <a:rPr lang="en-US" sz="2400" dirty="0">
                <a:latin typeface="Times New Roman" panose="02020603050405020304" pitchFamily="18" charset="0"/>
                <a:cs typeface="Times New Roman" panose="02020603050405020304" pitchFamily="18" charset="0"/>
              </a:rPr>
              <a:t> of rodents</a:t>
            </a:r>
          </a:p>
          <a:p>
            <a:pPr marL="0" indent="0" algn="just">
              <a:buNone/>
            </a:pPr>
            <a:r>
              <a:rPr lang="en-US" sz="2400" dirty="0">
                <a:latin typeface="Times New Roman" panose="02020603050405020304" pitchFamily="18" charset="0"/>
                <a:cs typeface="Times New Roman" panose="02020603050405020304" pitchFamily="18" charset="0"/>
              </a:rPr>
              <a:t>                              </a:t>
            </a:r>
            <a:endParaRPr lang="en-IN" dirty="0"/>
          </a:p>
        </p:txBody>
      </p:sp>
      <p:pic>
        <p:nvPicPr>
          <p:cNvPr id="8194" name="Picture 2" descr="Image result for leptospirosis occupational groups involve in transmiss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914400"/>
            <a:ext cx="2895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leptospirosis occupational groups involve in transmiss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582489"/>
            <a:ext cx="276550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wildlife worker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553522"/>
            <a:ext cx="2895600" cy="18867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800000" flipV="1">
            <a:off x="1352463" y="5440267"/>
            <a:ext cx="1276437" cy="369332"/>
          </a:xfrm>
          <a:prstGeom prst="rect">
            <a:avLst/>
          </a:prstGeom>
        </p:spPr>
        <p:txBody>
          <a:bodyPr wrap="square">
            <a:spAutoFit/>
          </a:bodyPr>
          <a:lstStyle/>
          <a:p>
            <a:r>
              <a:rPr lang="en-US" dirty="0"/>
              <a:t>  Swimmers</a:t>
            </a:r>
            <a:endParaRPr lang="en-IN" dirty="0"/>
          </a:p>
        </p:txBody>
      </p:sp>
    </p:spTree>
    <p:extLst>
      <p:ext uri="{BB962C8B-B14F-4D97-AF65-F5344CB8AC3E}">
        <p14:creationId xmlns:p14="http://schemas.microsoft.com/office/powerpoint/2010/main" val="179119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16" y="152400"/>
            <a:ext cx="4114800" cy="4572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a:latin typeface="Times New Roman" panose="02020603050405020304" pitchFamily="18" charset="0"/>
                <a:cs typeface="Times New Roman" panose="02020603050405020304" pitchFamily="18" charset="0"/>
              </a:rPr>
              <a:t>Transmission</a:t>
            </a:r>
            <a:endParaRPr lang="en-IN"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8516" y="609600"/>
            <a:ext cx="8534401" cy="3276600"/>
          </a:xfrm>
          <a:ln>
            <a:solidFill>
              <a:srgbClr val="FF0000"/>
            </a:solidFill>
          </a:ln>
        </p:spPr>
        <p:txBody>
          <a:bodyPr>
            <a:normAutofit fontScale="92500" lnSpcReduction="20000"/>
          </a:bodyPr>
          <a:lstStyle/>
          <a:p>
            <a:pPr marL="0" indent="0" algn="just">
              <a:buNone/>
            </a:pPr>
            <a:r>
              <a:rPr lang="en-US" sz="2000" dirty="0">
                <a:solidFill>
                  <a:srgbClr val="FF0000"/>
                </a:solidFill>
                <a:latin typeface="Times New Roman" panose="02020603050405020304" pitchFamily="18" charset="0"/>
                <a:cs typeface="Times New Roman" panose="02020603050405020304" pitchFamily="18" charset="0"/>
              </a:rPr>
              <a:t>Animals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Transmission is carried out along with </a:t>
            </a:r>
            <a:r>
              <a:rPr lang="en-US" sz="2000" b="1" dirty="0">
                <a:latin typeface="Times New Roman" panose="02020603050405020304" pitchFamily="18" charset="0"/>
                <a:cs typeface="Times New Roman" panose="02020603050405020304" pitchFamily="18" charset="0"/>
              </a:rPr>
              <a:t>urine</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droplet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insects</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contaminated water </a:t>
            </a:r>
            <a:r>
              <a:rPr lang="en-US" sz="2000" dirty="0">
                <a:latin typeface="Times New Roman" panose="02020603050405020304" pitchFamily="18" charset="0"/>
                <a:cs typeface="Times New Roman" panose="02020603050405020304" pitchFamily="18" charset="0"/>
              </a:rPr>
              <a:t>by means of contact or ingestion</a:t>
            </a:r>
          </a:p>
          <a:p>
            <a:pPr algn="just">
              <a:buFont typeface="Wingdings" panose="05000000000000000000" pitchFamily="2" charset="2"/>
              <a:buChar char="ü"/>
            </a:pPr>
            <a:r>
              <a:rPr lang="en-US" sz="2000" b="1" i="1" dirty="0">
                <a:latin typeface="Times New Roman" panose="02020603050405020304" pitchFamily="18" charset="0"/>
                <a:cs typeface="Times New Roman" panose="02020603050405020304" pitchFamily="18" charset="0"/>
              </a:rPr>
              <a:t>Congenital or neonatal</a:t>
            </a:r>
            <a:r>
              <a:rPr lang="en-US" sz="2000" b="1" dirty="0">
                <a:latin typeface="Times New Roman" panose="02020603050405020304" pitchFamily="18" charset="0"/>
                <a:cs typeface="Times New Roman" panose="02020603050405020304" pitchFamily="18" charset="0"/>
              </a:rPr>
              <a:t> infection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transplacental</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V</a:t>
            </a:r>
            <a:r>
              <a:rPr lang="en-US" sz="2000" b="1" i="1" dirty="0">
                <a:latin typeface="Times New Roman" panose="02020603050405020304" pitchFamily="18" charset="0"/>
                <a:cs typeface="Times New Roman" panose="02020603050405020304" pitchFamily="18" charset="0"/>
              </a:rPr>
              <a:t>enereal </a:t>
            </a:r>
            <a:r>
              <a:rPr lang="en-US" sz="2000" b="1" dirty="0">
                <a:latin typeface="Times New Roman" panose="02020603050405020304" pitchFamily="18" charset="0"/>
                <a:cs typeface="Times New Roman" panose="02020603050405020304" pitchFamily="18" charset="0"/>
              </a:rPr>
              <a:t>route</a:t>
            </a:r>
            <a:r>
              <a:rPr lang="en-US" sz="2000" dirty="0">
                <a:latin typeface="Times New Roman" panose="02020603050405020304" pitchFamily="18" charset="0"/>
                <a:cs typeface="Times New Roman" panose="02020603050405020304" pitchFamily="18" charset="0"/>
              </a:rPr>
              <a:t> involving coitus, insemination with infected frozen semen and contact with contaminated genitalia, </a:t>
            </a:r>
          </a:p>
          <a:p>
            <a:pPr algn="just">
              <a:buFont typeface="Wingdings" panose="05000000000000000000" pitchFamily="2" charset="2"/>
              <a:buChar char="ü"/>
            </a:pPr>
            <a:r>
              <a:rPr lang="en-US" sz="2000" b="1" i="1" dirty="0">
                <a:latin typeface="Times New Roman" panose="02020603050405020304" pitchFamily="18" charset="0"/>
                <a:cs typeface="Times New Roman" panose="02020603050405020304" pitchFamily="18" charset="0"/>
              </a:rPr>
              <a:t>Inhalation </a:t>
            </a:r>
            <a:r>
              <a:rPr lang="en-US" sz="2000" b="1" dirty="0">
                <a:latin typeface="Times New Roman" panose="02020603050405020304" pitchFamily="18" charset="0"/>
                <a:cs typeface="Times New Roman" panose="02020603050405020304" pitchFamily="18" charset="0"/>
              </a:rPr>
              <a:t>of urine </a:t>
            </a:r>
            <a:r>
              <a:rPr lang="en-US" sz="2000" dirty="0">
                <a:latin typeface="Times New Roman" panose="02020603050405020304" pitchFamily="18" charset="0"/>
                <a:cs typeface="Times New Roman" panose="02020603050405020304" pitchFamily="18" charset="0"/>
              </a:rPr>
              <a:t>or contaminated water droplets (aerosol), </a:t>
            </a:r>
          </a:p>
          <a:p>
            <a:pPr algn="just">
              <a:buFont typeface="Wingdings" panose="05000000000000000000" pitchFamily="2" charset="2"/>
              <a:buChar char="ü"/>
            </a:pPr>
            <a:r>
              <a:rPr lang="en-US" sz="2000" b="1" i="1" dirty="0">
                <a:latin typeface="Times New Roman" panose="02020603050405020304" pitchFamily="18" charset="0"/>
                <a:cs typeface="Times New Roman" panose="02020603050405020304" pitchFamily="18" charset="0"/>
              </a:rPr>
              <a:t>Nursing </a:t>
            </a:r>
            <a:r>
              <a:rPr lang="en-US" sz="2000" b="1" dirty="0">
                <a:latin typeface="Times New Roman" panose="02020603050405020304" pitchFamily="18" charset="0"/>
                <a:cs typeface="Times New Roman" panose="02020603050405020304" pitchFamily="18" charset="0"/>
              </a:rPr>
              <a:t>of young ones </a:t>
            </a:r>
            <a:r>
              <a:rPr lang="en-US" sz="2000" dirty="0">
                <a:latin typeface="Times New Roman" panose="02020603050405020304" pitchFamily="18" charset="0"/>
                <a:cs typeface="Times New Roman" panose="02020603050405020304" pitchFamily="18" charset="0"/>
              </a:rPr>
              <a:t>since the pathogen may be present inside or on the surface of udder </a:t>
            </a:r>
          </a:p>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Ectoparasites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like ticks, mosquitoes, bed bugs and flies by mechanical means (possible but not proven) to reproductive, intestinal and urinary tracts</a:t>
            </a:r>
            <a:endParaRPr lang="en-IN" sz="20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08515" y="4114800"/>
            <a:ext cx="8534401" cy="2468563"/>
          </a:xfrm>
          <a:prstGeom prst="rect">
            <a:avLst/>
          </a:prstGeom>
          <a:ln>
            <a:solidFill>
              <a:schemeClr val="accent2"/>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solidFill>
                  <a:srgbClr val="FF0000"/>
                </a:solidFill>
                <a:latin typeface="Times New Roman" panose="02020603050405020304" pitchFamily="18" charset="0"/>
                <a:cs typeface="Times New Roman" panose="02020603050405020304" pitchFamily="18" charset="0"/>
              </a:rPr>
              <a:t>Humans </a:t>
            </a:r>
          </a:p>
          <a:p>
            <a:pPr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Contact with urine (or other body fluids except saliva), </a:t>
            </a:r>
            <a:r>
              <a:rPr lang="en-US" sz="2000" dirty="0"/>
              <a:t>tissues, and placenta of infected subjects </a:t>
            </a:r>
            <a:r>
              <a:rPr lang="en-US" sz="2000" dirty="0">
                <a:latin typeface="Times New Roman" panose="02020603050405020304" pitchFamily="18" charset="0"/>
                <a:cs typeface="Times New Roman" panose="02020603050405020304" pitchFamily="18" charset="0"/>
              </a:rPr>
              <a:t>from infected animals</a:t>
            </a:r>
          </a:p>
          <a:p>
            <a:pPr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Contact with water, soil, or food </a:t>
            </a:r>
            <a:r>
              <a:rPr lang="en-US" sz="2000" dirty="0"/>
              <a:t>farm yard floors, sewage, muddy grounds, mines, agricultural fields </a:t>
            </a:r>
            <a:r>
              <a:rPr lang="en-US" sz="2000" dirty="0">
                <a:latin typeface="Times New Roman" panose="02020603050405020304" pitchFamily="18" charset="0"/>
                <a:cs typeface="Times New Roman" panose="02020603050405020304" pitchFamily="18" charset="0"/>
              </a:rPr>
              <a:t>contaminated with the urine of infected animals</a:t>
            </a:r>
          </a:p>
          <a:p>
            <a:pPr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bacteria can enter the body through skin or mucous membranes (eyes, nose, or mouth), especially if the skin is broken from a cut or scratch</a:t>
            </a:r>
          </a:p>
          <a:p>
            <a:pPr algn="just">
              <a:buFont typeface="Wingdings" panose="05000000000000000000" pitchFamily="2" charset="2"/>
              <a:buChar char="ü"/>
            </a:pPr>
            <a:r>
              <a:rPr lang="en-US" sz="2000" dirty="0">
                <a:solidFill>
                  <a:schemeClr val="accent6">
                    <a:lumMod val="50000"/>
                  </a:schemeClr>
                </a:solidFill>
                <a:latin typeface="Times New Roman" panose="02020603050405020304" pitchFamily="18" charset="0"/>
                <a:cs typeface="Times New Roman" panose="02020603050405020304" pitchFamily="18" charset="0"/>
              </a:rPr>
              <a:t>Person to person transmission is rare</a:t>
            </a:r>
          </a:p>
        </p:txBody>
      </p:sp>
    </p:spTree>
    <p:extLst>
      <p:ext uri="{BB962C8B-B14F-4D97-AF65-F5344CB8AC3E}">
        <p14:creationId xmlns:p14="http://schemas.microsoft.com/office/powerpoint/2010/main" val="912633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2547</Words>
  <Application>Microsoft Office PowerPoint</Application>
  <PresentationFormat>On-screen Show (4:3)</PresentationFormat>
  <Paragraphs>328</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Times New Roman</vt:lpstr>
      <vt:lpstr>tisapro-regular</vt:lpstr>
      <vt:lpstr>Wingdings</vt:lpstr>
      <vt:lpstr>Wingdings 2</vt:lpstr>
      <vt:lpstr>Office Theme</vt:lpstr>
      <vt:lpstr>Leptospirosis is a bacterial disease that affects humans and animals. It is caused by bacteria of the genus Leptospira. In humans, it can cause a wide range of symptoms. Without treatment, Leptospirosis can lead to kidney damage, meningitis, liver failure, respiratory distress, and even death </vt:lpstr>
      <vt:lpstr>Synonyms</vt:lpstr>
      <vt:lpstr>Etiology</vt:lpstr>
      <vt:lpstr>Epidemiology</vt:lpstr>
      <vt:lpstr>Epidemiology</vt:lpstr>
      <vt:lpstr>Serovars associated with common animals</vt:lpstr>
      <vt:lpstr> Host range and reservoirs </vt:lpstr>
      <vt:lpstr>High risk group</vt:lpstr>
      <vt:lpstr>Transmission</vt:lpstr>
      <vt:lpstr>PowerPoint Presentation</vt:lpstr>
      <vt:lpstr>PATHOGENESIS </vt:lpstr>
      <vt:lpstr>CONTD……</vt:lpstr>
      <vt:lpstr>Symptoms</vt:lpstr>
      <vt:lpstr>Symptoms</vt:lpstr>
      <vt:lpstr>Symptoms</vt:lpstr>
      <vt:lpstr>Symptoms</vt:lpstr>
      <vt:lpstr>Symptoms</vt:lpstr>
      <vt:lpstr>Diagnosis</vt:lpstr>
      <vt:lpstr>Diagnosis</vt:lpstr>
      <vt:lpstr>Diagnosis</vt:lpstr>
      <vt:lpstr>Diagnosis</vt:lpstr>
      <vt:lpstr>Diagnosis</vt:lpstr>
      <vt:lpstr>Treatment</vt:lpstr>
      <vt:lpstr>PowerPoint Presentation</vt:lpstr>
      <vt:lpstr>Control</vt:lpstr>
      <vt:lpstr>Control</vt:lpstr>
      <vt:lpstr>Control</vt:lpstr>
      <vt:lpstr>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drbhoomika1986@gmail.com</cp:lastModifiedBy>
  <cp:revision>82</cp:revision>
  <dcterms:created xsi:type="dcterms:W3CDTF">2006-08-16T00:00:00Z</dcterms:created>
  <dcterms:modified xsi:type="dcterms:W3CDTF">2023-05-02T05:59:51Z</dcterms:modified>
</cp:coreProperties>
</file>