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307" r:id="rId3"/>
    <p:sldId id="308" r:id="rId4"/>
    <p:sldId id="321" r:id="rId5"/>
    <p:sldId id="260" r:id="rId6"/>
    <p:sldId id="264" r:id="rId7"/>
    <p:sldId id="265" r:id="rId8"/>
    <p:sldId id="273" r:id="rId9"/>
    <p:sldId id="309" r:id="rId10"/>
    <p:sldId id="310" r:id="rId11"/>
    <p:sldId id="311" r:id="rId12"/>
    <p:sldId id="323" r:id="rId13"/>
    <p:sldId id="312" r:id="rId14"/>
    <p:sldId id="314" r:id="rId15"/>
    <p:sldId id="315" r:id="rId16"/>
    <p:sldId id="316" r:id="rId17"/>
    <p:sldId id="322"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57B8C-8218-4AC1-B1ED-63A92CE92E30}" type="datetimeFigureOut">
              <a:rPr lang="en-IN" smtClean="0"/>
              <a:t>10-09-2024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CCA8F-B6A1-4714-97C4-37916B0D1777}" type="slidenum">
              <a:rPr lang="en-IN" smtClean="0"/>
              <a:t>‹#›</a:t>
            </a:fld>
            <a:endParaRPr lang="en-IN"/>
          </a:p>
        </p:txBody>
      </p:sp>
    </p:spTree>
    <p:extLst>
      <p:ext uri="{BB962C8B-B14F-4D97-AF65-F5344CB8AC3E}">
        <p14:creationId xmlns:p14="http://schemas.microsoft.com/office/powerpoint/2010/main" val="24447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DB7267D-C863-4DC5-9A06-23303C1FCC43}"/>
              </a:ext>
            </a:extLst>
          </p:cNvPr>
          <p:cNvSpPr>
            <a:spLocks noGrp="1"/>
          </p:cNvSpPr>
          <p:nvPr>
            <p:ph type="dt" sz="half" idx="10"/>
          </p:nvPr>
        </p:nvSpPr>
        <p:spPr/>
        <p:txBody>
          <a:bodyPr/>
          <a:lstStyle>
            <a:lvl1pPr>
              <a:defRPr/>
            </a:lvl1pPr>
          </a:lstStyle>
          <a:p>
            <a:pPr>
              <a:defRPr/>
            </a:pPr>
            <a:fld id="{00B4C17E-B6D3-4931-A5FE-0870CC6330BF}" type="datetimeFigureOut">
              <a:rPr lang="en-IN"/>
              <a:pPr>
                <a:defRPr/>
              </a:pPr>
              <a:t>10-09-2024</a:t>
            </a:fld>
            <a:endParaRPr lang="en-IN"/>
          </a:p>
        </p:txBody>
      </p:sp>
      <p:sp>
        <p:nvSpPr>
          <p:cNvPr id="5" name="Footer Placeholder 4">
            <a:extLst>
              <a:ext uri="{FF2B5EF4-FFF2-40B4-BE49-F238E27FC236}">
                <a16:creationId xmlns:a16="http://schemas.microsoft.com/office/drawing/2014/main" id="{2635B8FE-115D-441F-97DE-D5717AF13A7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BC38FABE-9435-4EBA-B3FC-D0EAB5F4F99D}"/>
              </a:ext>
            </a:extLst>
          </p:cNvPr>
          <p:cNvSpPr>
            <a:spLocks noGrp="1"/>
          </p:cNvSpPr>
          <p:nvPr>
            <p:ph type="sldNum" sz="quarter" idx="12"/>
          </p:nvPr>
        </p:nvSpPr>
        <p:spPr/>
        <p:txBody>
          <a:bodyPr/>
          <a:lstStyle>
            <a:lvl1pPr>
              <a:defRPr/>
            </a:lvl1pPr>
          </a:lstStyle>
          <a:p>
            <a:pPr>
              <a:defRPr/>
            </a:pPr>
            <a:fld id="{A5B4DF66-AB33-4F15-BDFE-0C18FC864F40}" type="slidenum">
              <a:rPr lang="en-IN" altLang="en-US"/>
              <a:pPr>
                <a:defRPr/>
              </a:pPr>
              <a:t>‹#›</a:t>
            </a:fld>
            <a:endParaRPr lang="en-IN" altLang="en-US"/>
          </a:p>
        </p:txBody>
      </p:sp>
    </p:spTree>
    <p:extLst>
      <p:ext uri="{BB962C8B-B14F-4D97-AF65-F5344CB8AC3E}">
        <p14:creationId xmlns:p14="http://schemas.microsoft.com/office/powerpoint/2010/main" val="299027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89B660-ED8E-4836-9AE6-47157B5CC55A}"/>
              </a:ext>
            </a:extLst>
          </p:cNvPr>
          <p:cNvSpPr>
            <a:spLocks noGrp="1"/>
          </p:cNvSpPr>
          <p:nvPr>
            <p:ph type="dt" sz="half" idx="10"/>
          </p:nvPr>
        </p:nvSpPr>
        <p:spPr/>
        <p:txBody>
          <a:bodyPr/>
          <a:lstStyle>
            <a:lvl1pPr>
              <a:defRPr/>
            </a:lvl1pPr>
          </a:lstStyle>
          <a:p>
            <a:pPr>
              <a:defRPr/>
            </a:pPr>
            <a:fld id="{2B884F9C-8303-4325-8623-E11581FA56E3}" type="datetimeFigureOut">
              <a:rPr lang="en-IN"/>
              <a:pPr>
                <a:defRPr/>
              </a:pPr>
              <a:t>10-09-2024</a:t>
            </a:fld>
            <a:endParaRPr lang="en-IN"/>
          </a:p>
        </p:txBody>
      </p:sp>
      <p:sp>
        <p:nvSpPr>
          <p:cNvPr id="5" name="Footer Placeholder 4">
            <a:extLst>
              <a:ext uri="{FF2B5EF4-FFF2-40B4-BE49-F238E27FC236}">
                <a16:creationId xmlns:a16="http://schemas.microsoft.com/office/drawing/2014/main" id="{5DF4AC38-71A3-400B-9979-1C37620BC05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1C02A1AF-D815-49BE-AFD1-61632A2F5971}"/>
              </a:ext>
            </a:extLst>
          </p:cNvPr>
          <p:cNvSpPr>
            <a:spLocks noGrp="1"/>
          </p:cNvSpPr>
          <p:nvPr>
            <p:ph type="sldNum" sz="quarter" idx="12"/>
          </p:nvPr>
        </p:nvSpPr>
        <p:spPr/>
        <p:txBody>
          <a:bodyPr/>
          <a:lstStyle>
            <a:lvl1pPr>
              <a:defRPr/>
            </a:lvl1pPr>
          </a:lstStyle>
          <a:p>
            <a:pPr>
              <a:defRPr/>
            </a:pPr>
            <a:fld id="{24F766B3-D80C-4610-AEE0-F94991BDADB4}" type="slidenum">
              <a:rPr lang="en-IN" altLang="en-US"/>
              <a:pPr>
                <a:defRPr/>
              </a:pPr>
              <a:t>‹#›</a:t>
            </a:fld>
            <a:endParaRPr lang="en-IN" altLang="en-US"/>
          </a:p>
        </p:txBody>
      </p:sp>
    </p:spTree>
    <p:extLst>
      <p:ext uri="{BB962C8B-B14F-4D97-AF65-F5344CB8AC3E}">
        <p14:creationId xmlns:p14="http://schemas.microsoft.com/office/powerpoint/2010/main" val="401446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6E3C46-CA12-456D-B4E9-759D5D3A6E13}"/>
              </a:ext>
            </a:extLst>
          </p:cNvPr>
          <p:cNvSpPr>
            <a:spLocks noGrp="1"/>
          </p:cNvSpPr>
          <p:nvPr>
            <p:ph type="dt" sz="half" idx="10"/>
          </p:nvPr>
        </p:nvSpPr>
        <p:spPr/>
        <p:txBody>
          <a:bodyPr/>
          <a:lstStyle>
            <a:lvl1pPr>
              <a:defRPr/>
            </a:lvl1pPr>
          </a:lstStyle>
          <a:p>
            <a:pPr>
              <a:defRPr/>
            </a:pPr>
            <a:fld id="{ABBF0A83-BABA-40FF-8236-19D11B2FBBC9}" type="datetimeFigureOut">
              <a:rPr lang="en-IN"/>
              <a:pPr>
                <a:defRPr/>
              </a:pPr>
              <a:t>10-09-2024</a:t>
            </a:fld>
            <a:endParaRPr lang="en-IN"/>
          </a:p>
        </p:txBody>
      </p:sp>
      <p:sp>
        <p:nvSpPr>
          <p:cNvPr id="5" name="Footer Placeholder 4">
            <a:extLst>
              <a:ext uri="{FF2B5EF4-FFF2-40B4-BE49-F238E27FC236}">
                <a16:creationId xmlns:a16="http://schemas.microsoft.com/office/drawing/2014/main" id="{C62B86C9-9714-428C-9416-C92382CA2766}"/>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97B6728-400A-4EC0-B31D-F52FBDFE5A62}"/>
              </a:ext>
            </a:extLst>
          </p:cNvPr>
          <p:cNvSpPr>
            <a:spLocks noGrp="1"/>
          </p:cNvSpPr>
          <p:nvPr>
            <p:ph type="sldNum" sz="quarter" idx="12"/>
          </p:nvPr>
        </p:nvSpPr>
        <p:spPr/>
        <p:txBody>
          <a:bodyPr/>
          <a:lstStyle>
            <a:lvl1pPr>
              <a:defRPr/>
            </a:lvl1pPr>
          </a:lstStyle>
          <a:p>
            <a:pPr>
              <a:defRPr/>
            </a:pPr>
            <a:fld id="{30A28A97-F8C9-4B3D-B32F-99EE6534B4E2}" type="slidenum">
              <a:rPr lang="en-IN" altLang="en-US"/>
              <a:pPr>
                <a:defRPr/>
              </a:pPr>
              <a:t>‹#›</a:t>
            </a:fld>
            <a:endParaRPr lang="en-IN" altLang="en-US"/>
          </a:p>
        </p:txBody>
      </p:sp>
    </p:spTree>
    <p:extLst>
      <p:ext uri="{BB962C8B-B14F-4D97-AF65-F5344CB8AC3E}">
        <p14:creationId xmlns:p14="http://schemas.microsoft.com/office/powerpoint/2010/main" val="248891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227811-B8E7-4377-93E5-8A9F5268EBEF}"/>
              </a:ext>
            </a:extLst>
          </p:cNvPr>
          <p:cNvSpPr>
            <a:spLocks noGrp="1"/>
          </p:cNvSpPr>
          <p:nvPr>
            <p:ph type="dt" sz="half" idx="10"/>
          </p:nvPr>
        </p:nvSpPr>
        <p:spPr/>
        <p:txBody>
          <a:bodyPr/>
          <a:lstStyle>
            <a:lvl1pPr>
              <a:defRPr/>
            </a:lvl1pPr>
          </a:lstStyle>
          <a:p>
            <a:pPr>
              <a:defRPr/>
            </a:pPr>
            <a:fld id="{F3482EF0-B39F-49F1-8D46-E8022AA5311E}" type="datetimeFigureOut">
              <a:rPr lang="en-IN"/>
              <a:pPr>
                <a:defRPr/>
              </a:pPr>
              <a:t>10-09-2024</a:t>
            </a:fld>
            <a:endParaRPr lang="en-IN"/>
          </a:p>
        </p:txBody>
      </p:sp>
      <p:sp>
        <p:nvSpPr>
          <p:cNvPr id="5" name="Footer Placeholder 4">
            <a:extLst>
              <a:ext uri="{FF2B5EF4-FFF2-40B4-BE49-F238E27FC236}">
                <a16:creationId xmlns:a16="http://schemas.microsoft.com/office/drawing/2014/main" id="{6EA3515B-BE58-4ED4-8844-8F15A8699919}"/>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D150AAA8-6D4B-46C8-9171-D30070C7CDD8}"/>
              </a:ext>
            </a:extLst>
          </p:cNvPr>
          <p:cNvSpPr>
            <a:spLocks noGrp="1"/>
          </p:cNvSpPr>
          <p:nvPr>
            <p:ph type="sldNum" sz="quarter" idx="12"/>
          </p:nvPr>
        </p:nvSpPr>
        <p:spPr/>
        <p:txBody>
          <a:bodyPr/>
          <a:lstStyle>
            <a:lvl1pPr>
              <a:defRPr/>
            </a:lvl1pPr>
          </a:lstStyle>
          <a:p>
            <a:pPr>
              <a:defRPr/>
            </a:pPr>
            <a:fld id="{4E786409-4A64-469C-8EB0-503015AED673}" type="slidenum">
              <a:rPr lang="en-IN" altLang="en-US"/>
              <a:pPr>
                <a:defRPr/>
              </a:pPr>
              <a:t>‹#›</a:t>
            </a:fld>
            <a:endParaRPr lang="en-IN" altLang="en-US"/>
          </a:p>
        </p:txBody>
      </p:sp>
    </p:spTree>
    <p:extLst>
      <p:ext uri="{BB962C8B-B14F-4D97-AF65-F5344CB8AC3E}">
        <p14:creationId xmlns:p14="http://schemas.microsoft.com/office/powerpoint/2010/main" val="388478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A6FEA-A649-4780-AE5E-E1C71C4C446F}"/>
              </a:ext>
            </a:extLst>
          </p:cNvPr>
          <p:cNvSpPr>
            <a:spLocks noGrp="1"/>
          </p:cNvSpPr>
          <p:nvPr>
            <p:ph type="dt" sz="half" idx="10"/>
          </p:nvPr>
        </p:nvSpPr>
        <p:spPr/>
        <p:txBody>
          <a:bodyPr/>
          <a:lstStyle>
            <a:lvl1pPr>
              <a:defRPr/>
            </a:lvl1pPr>
          </a:lstStyle>
          <a:p>
            <a:pPr>
              <a:defRPr/>
            </a:pPr>
            <a:fld id="{F9AA5E04-08AF-4C01-9974-7E76C60D73A5}" type="datetimeFigureOut">
              <a:rPr lang="en-IN"/>
              <a:pPr>
                <a:defRPr/>
              </a:pPr>
              <a:t>10-09-2024</a:t>
            </a:fld>
            <a:endParaRPr lang="en-IN"/>
          </a:p>
        </p:txBody>
      </p:sp>
      <p:sp>
        <p:nvSpPr>
          <p:cNvPr id="5" name="Footer Placeholder 4">
            <a:extLst>
              <a:ext uri="{FF2B5EF4-FFF2-40B4-BE49-F238E27FC236}">
                <a16:creationId xmlns:a16="http://schemas.microsoft.com/office/drawing/2014/main" id="{6A2E0233-6FF8-4505-84B6-691968EE3AAE}"/>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46DCDE28-D63D-40EA-896B-E28ABB41ECB4}"/>
              </a:ext>
            </a:extLst>
          </p:cNvPr>
          <p:cNvSpPr>
            <a:spLocks noGrp="1"/>
          </p:cNvSpPr>
          <p:nvPr>
            <p:ph type="sldNum" sz="quarter" idx="12"/>
          </p:nvPr>
        </p:nvSpPr>
        <p:spPr/>
        <p:txBody>
          <a:bodyPr/>
          <a:lstStyle>
            <a:lvl1pPr>
              <a:defRPr/>
            </a:lvl1pPr>
          </a:lstStyle>
          <a:p>
            <a:pPr>
              <a:defRPr/>
            </a:pPr>
            <a:fld id="{833E5C99-D19F-4669-B77F-6E0840104823}" type="slidenum">
              <a:rPr lang="en-IN" altLang="en-US"/>
              <a:pPr>
                <a:defRPr/>
              </a:pPr>
              <a:t>‹#›</a:t>
            </a:fld>
            <a:endParaRPr lang="en-IN" altLang="en-US"/>
          </a:p>
        </p:txBody>
      </p:sp>
    </p:spTree>
    <p:extLst>
      <p:ext uri="{BB962C8B-B14F-4D97-AF65-F5344CB8AC3E}">
        <p14:creationId xmlns:p14="http://schemas.microsoft.com/office/powerpoint/2010/main" val="15732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478C428B-AF6F-4F71-9283-0A85B1E835D4}"/>
              </a:ext>
            </a:extLst>
          </p:cNvPr>
          <p:cNvSpPr>
            <a:spLocks noGrp="1"/>
          </p:cNvSpPr>
          <p:nvPr>
            <p:ph type="dt" sz="half" idx="10"/>
          </p:nvPr>
        </p:nvSpPr>
        <p:spPr/>
        <p:txBody>
          <a:bodyPr/>
          <a:lstStyle>
            <a:lvl1pPr>
              <a:defRPr/>
            </a:lvl1pPr>
          </a:lstStyle>
          <a:p>
            <a:pPr>
              <a:defRPr/>
            </a:pPr>
            <a:fld id="{82CC819A-3207-42A4-A442-633DAB8DF8BA}" type="datetimeFigureOut">
              <a:rPr lang="en-IN"/>
              <a:pPr>
                <a:defRPr/>
              </a:pPr>
              <a:t>10-09-2024</a:t>
            </a:fld>
            <a:endParaRPr lang="en-IN"/>
          </a:p>
        </p:txBody>
      </p:sp>
      <p:sp>
        <p:nvSpPr>
          <p:cNvPr id="6" name="Footer Placeholder 4">
            <a:extLst>
              <a:ext uri="{FF2B5EF4-FFF2-40B4-BE49-F238E27FC236}">
                <a16:creationId xmlns:a16="http://schemas.microsoft.com/office/drawing/2014/main" id="{C82910B9-45BA-427D-BE65-09F4A7EDA990}"/>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AEB19FC2-6F4D-409E-9085-FE782C3C0017}"/>
              </a:ext>
            </a:extLst>
          </p:cNvPr>
          <p:cNvSpPr>
            <a:spLocks noGrp="1"/>
          </p:cNvSpPr>
          <p:nvPr>
            <p:ph type="sldNum" sz="quarter" idx="12"/>
          </p:nvPr>
        </p:nvSpPr>
        <p:spPr/>
        <p:txBody>
          <a:bodyPr/>
          <a:lstStyle>
            <a:lvl1pPr>
              <a:defRPr/>
            </a:lvl1pPr>
          </a:lstStyle>
          <a:p>
            <a:pPr>
              <a:defRPr/>
            </a:pPr>
            <a:fld id="{1ACA09DE-13A5-433A-AE05-7A564337E587}" type="slidenum">
              <a:rPr lang="en-IN" altLang="en-US"/>
              <a:pPr>
                <a:defRPr/>
              </a:pPr>
              <a:t>‹#›</a:t>
            </a:fld>
            <a:endParaRPr lang="en-IN" altLang="en-US"/>
          </a:p>
        </p:txBody>
      </p:sp>
    </p:spTree>
    <p:extLst>
      <p:ext uri="{BB962C8B-B14F-4D97-AF65-F5344CB8AC3E}">
        <p14:creationId xmlns:p14="http://schemas.microsoft.com/office/powerpoint/2010/main" val="1805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B22D71CA-F199-4302-9964-B25F64530595}"/>
              </a:ext>
            </a:extLst>
          </p:cNvPr>
          <p:cNvSpPr>
            <a:spLocks noGrp="1"/>
          </p:cNvSpPr>
          <p:nvPr>
            <p:ph type="dt" sz="half" idx="10"/>
          </p:nvPr>
        </p:nvSpPr>
        <p:spPr/>
        <p:txBody>
          <a:bodyPr/>
          <a:lstStyle>
            <a:lvl1pPr>
              <a:defRPr/>
            </a:lvl1pPr>
          </a:lstStyle>
          <a:p>
            <a:pPr>
              <a:defRPr/>
            </a:pPr>
            <a:fld id="{36360D2F-5A8D-40F4-AFCD-2ECDD9CF9C03}" type="datetimeFigureOut">
              <a:rPr lang="en-IN"/>
              <a:pPr>
                <a:defRPr/>
              </a:pPr>
              <a:t>10-09-2024</a:t>
            </a:fld>
            <a:endParaRPr lang="en-IN"/>
          </a:p>
        </p:txBody>
      </p:sp>
      <p:sp>
        <p:nvSpPr>
          <p:cNvPr id="8" name="Footer Placeholder 4">
            <a:extLst>
              <a:ext uri="{FF2B5EF4-FFF2-40B4-BE49-F238E27FC236}">
                <a16:creationId xmlns:a16="http://schemas.microsoft.com/office/drawing/2014/main" id="{86856E93-C9D9-4F7C-890D-35EF2695124D}"/>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3C0EA102-0E7A-4CB7-ADA8-C46923DEE5A2}"/>
              </a:ext>
            </a:extLst>
          </p:cNvPr>
          <p:cNvSpPr>
            <a:spLocks noGrp="1"/>
          </p:cNvSpPr>
          <p:nvPr>
            <p:ph type="sldNum" sz="quarter" idx="12"/>
          </p:nvPr>
        </p:nvSpPr>
        <p:spPr/>
        <p:txBody>
          <a:bodyPr/>
          <a:lstStyle>
            <a:lvl1pPr>
              <a:defRPr/>
            </a:lvl1pPr>
          </a:lstStyle>
          <a:p>
            <a:pPr>
              <a:defRPr/>
            </a:pPr>
            <a:fld id="{450AF2AC-17DE-4C03-83B3-624870DA180D}" type="slidenum">
              <a:rPr lang="en-IN" altLang="en-US"/>
              <a:pPr>
                <a:defRPr/>
              </a:pPr>
              <a:t>‹#›</a:t>
            </a:fld>
            <a:endParaRPr lang="en-IN" altLang="en-US"/>
          </a:p>
        </p:txBody>
      </p:sp>
    </p:spTree>
    <p:extLst>
      <p:ext uri="{BB962C8B-B14F-4D97-AF65-F5344CB8AC3E}">
        <p14:creationId xmlns:p14="http://schemas.microsoft.com/office/powerpoint/2010/main" val="355604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25442D24-2FE7-45A8-99A6-55F763A48C18}"/>
              </a:ext>
            </a:extLst>
          </p:cNvPr>
          <p:cNvSpPr>
            <a:spLocks noGrp="1"/>
          </p:cNvSpPr>
          <p:nvPr>
            <p:ph type="dt" sz="half" idx="10"/>
          </p:nvPr>
        </p:nvSpPr>
        <p:spPr/>
        <p:txBody>
          <a:bodyPr/>
          <a:lstStyle>
            <a:lvl1pPr>
              <a:defRPr/>
            </a:lvl1pPr>
          </a:lstStyle>
          <a:p>
            <a:pPr>
              <a:defRPr/>
            </a:pPr>
            <a:fld id="{8A27E482-168E-4BD1-A398-A34A0935E15B}" type="datetimeFigureOut">
              <a:rPr lang="en-IN"/>
              <a:pPr>
                <a:defRPr/>
              </a:pPr>
              <a:t>10-09-2024</a:t>
            </a:fld>
            <a:endParaRPr lang="en-IN"/>
          </a:p>
        </p:txBody>
      </p:sp>
      <p:sp>
        <p:nvSpPr>
          <p:cNvPr id="4" name="Footer Placeholder 4">
            <a:extLst>
              <a:ext uri="{FF2B5EF4-FFF2-40B4-BE49-F238E27FC236}">
                <a16:creationId xmlns:a16="http://schemas.microsoft.com/office/drawing/2014/main" id="{F522EAA3-CDFB-4336-A89E-DD5675C5365F}"/>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2B78CE22-AA76-4256-8EB8-8604AF47E837}"/>
              </a:ext>
            </a:extLst>
          </p:cNvPr>
          <p:cNvSpPr>
            <a:spLocks noGrp="1"/>
          </p:cNvSpPr>
          <p:nvPr>
            <p:ph type="sldNum" sz="quarter" idx="12"/>
          </p:nvPr>
        </p:nvSpPr>
        <p:spPr/>
        <p:txBody>
          <a:bodyPr/>
          <a:lstStyle>
            <a:lvl1pPr>
              <a:defRPr/>
            </a:lvl1pPr>
          </a:lstStyle>
          <a:p>
            <a:pPr>
              <a:defRPr/>
            </a:pPr>
            <a:fld id="{F46C0B92-3D44-4C35-A875-B404DF6066CB}" type="slidenum">
              <a:rPr lang="en-IN" altLang="en-US"/>
              <a:pPr>
                <a:defRPr/>
              </a:pPr>
              <a:t>‹#›</a:t>
            </a:fld>
            <a:endParaRPr lang="en-IN" altLang="en-US"/>
          </a:p>
        </p:txBody>
      </p:sp>
    </p:spTree>
    <p:extLst>
      <p:ext uri="{BB962C8B-B14F-4D97-AF65-F5344CB8AC3E}">
        <p14:creationId xmlns:p14="http://schemas.microsoft.com/office/powerpoint/2010/main" val="24289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AB4F90-7E07-4640-8A32-081A0368045B}"/>
              </a:ext>
            </a:extLst>
          </p:cNvPr>
          <p:cNvSpPr>
            <a:spLocks noGrp="1"/>
          </p:cNvSpPr>
          <p:nvPr>
            <p:ph type="dt" sz="half" idx="10"/>
          </p:nvPr>
        </p:nvSpPr>
        <p:spPr/>
        <p:txBody>
          <a:bodyPr/>
          <a:lstStyle>
            <a:lvl1pPr>
              <a:defRPr/>
            </a:lvl1pPr>
          </a:lstStyle>
          <a:p>
            <a:pPr>
              <a:defRPr/>
            </a:pPr>
            <a:fld id="{32AE4E5F-5958-4ED4-96F8-E6BA94FBF1AB}" type="datetimeFigureOut">
              <a:rPr lang="en-IN"/>
              <a:pPr>
                <a:defRPr/>
              </a:pPr>
              <a:t>10-09-2024</a:t>
            </a:fld>
            <a:endParaRPr lang="en-IN"/>
          </a:p>
        </p:txBody>
      </p:sp>
      <p:sp>
        <p:nvSpPr>
          <p:cNvPr id="3" name="Footer Placeholder 4">
            <a:extLst>
              <a:ext uri="{FF2B5EF4-FFF2-40B4-BE49-F238E27FC236}">
                <a16:creationId xmlns:a16="http://schemas.microsoft.com/office/drawing/2014/main" id="{C3AC3E47-6E90-4BE7-872B-224BEB6E79BA}"/>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D16134C4-551F-4AA8-84C4-2630ECFC0AA8}"/>
              </a:ext>
            </a:extLst>
          </p:cNvPr>
          <p:cNvSpPr>
            <a:spLocks noGrp="1"/>
          </p:cNvSpPr>
          <p:nvPr>
            <p:ph type="sldNum" sz="quarter" idx="12"/>
          </p:nvPr>
        </p:nvSpPr>
        <p:spPr/>
        <p:txBody>
          <a:bodyPr/>
          <a:lstStyle>
            <a:lvl1pPr>
              <a:defRPr/>
            </a:lvl1pPr>
          </a:lstStyle>
          <a:p>
            <a:pPr>
              <a:defRPr/>
            </a:pPr>
            <a:fld id="{C7E3F256-8922-45F1-AE6E-DEAB054C6389}" type="slidenum">
              <a:rPr lang="en-IN" altLang="en-US"/>
              <a:pPr>
                <a:defRPr/>
              </a:pPr>
              <a:t>‹#›</a:t>
            </a:fld>
            <a:endParaRPr lang="en-IN" altLang="en-US"/>
          </a:p>
        </p:txBody>
      </p:sp>
    </p:spTree>
    <p:extLst>
      <p:ext uri="{BB962C8B-B14F-4D97-AF65-F5344CB8AC3E}">
        <p14:creationId xmlns:p14="http://schemas.microsoft.com/office/powerpoint/2010/main" val="8001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7063349-8F68-4E08-91F7-A163FA8E06EC}"/>
              </a:ext>
            </a:extLst>
          </p:cNvPr>
          <p:cNvSpPr>
            <a:spLocks noGrp="1"/>
          </p:cNvSpPr>
          <p:nvPr>
            <p:ph type="dt" sz="half" idx="10"/>
          </p:nvPr>
        </p:nvSpPr>
        <p:spPr/>
        <p:txBody>
          <a:bodyPr/>
          <a:lstStyle>
            <a:lvl1pPr>
              <a:defRPr/>
            </a:lvl1pPr>
          </a:lstStyle>
          <a:p>
            <a:pPr>
              <a:defRPr/>
            </a:pPr>
            <a:fld id="{C3F1A61E-7F78-4EF0-91F9-4F25C827C9BE}" type="datetimeFigureOut">
              <a:rPr lang="en-IN"/>
              <a:pPr>
                <a:defRPr/>
              </a:pPr>
              <a:t>10-09-2024</a:t>
            </a:fld>
            <a:endParaRPr lang="en-IN"/>
          </a:p>
        </p:txBody>
      </p:sp>
      <p:sp>
        <p:nvSpPr>
          <p:cNvPr id="6" name="Footer Placeholder 4">
            <a:extLst>
              <a:ext uri="{FF2B5EF4-FFF2-40B4-BE49-F238E27FC236}">
                <a16:creationId xmlns:a16="http://schemas.microsoft.com/office/drawing/2014/main" id="{FCE5A3B0-2957-469B-9347-0AC1C002EC35}"/>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D7184B7A-199F-4094-8293-1FAB18549C25}"/>
              </a:ext>
            </a:extLst>
          </p:cNvPr>
          <p:cNvSpPr>
            <a:spLocks noGrp="1"/>
          </p:cNvSpPr>
          <p:nvPr>
            <p:ph type="sldNum" sz="quarter" idx="12"/>
          </p:nvPr>
        </p:nvSpPr>
        <p:spPr/>
        <p:txBody>
          <a:bodyPr/>
          <a:lstStyle>
            <a:lvl1pPr>
              <a:defRPr/>
            </a:lvl1pPr>
          </a:lstStyle>
          <a:p>
            <a:pPr>
              <a:defRPr/>
            </a:pPr>
            <a:fld id="{44C6E036-22F5-4542-A1D0-E28F25E95855}" type="slidenum">
              <a:rPr lang="en-IN" altLang="en-US"/>
              <a:pPr>
                <a:defRPr/>
              </a:pPr>
              <a:t>‹#›</a:t>
            </a:fld>
            <a:endParaRPr lang="en-IN" altLang="en-US"/>
          </a:p>
        </p:txBody>
      </p:sp>
    </p:spTree>
    <p:extLst>
      <p:ext uri="{BB962C8B-B14F-4D97-AF65-F5344CB8AC3E}">
        <p14:creationId xmlns:p14="http://schemas.microsoft.com/office/powerpoint/2010/main" val="237393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D9EB86-BE76-410B-B6A9-3605E7753F60}"/>
              </a:ext>
            </a:extLst>
          </p:cNvPr>
          <p:cNvSpPr>
            <a:spLocks noGrp="1"/>
          </p:cNvSpPr>
          <p:nvPr>
            <p:ph type="dt" sz="half" idx="10"/>
          </p:nvPr>
        </p:nvSpPr>
        <p:spPr/>
        <p:txBody>
          <a:bodyPr/>
          <a:lstStyle>
            <a:lvl1pPr>
              <a:defRPr/>
            </a:lvl1pPr>
          </a:lstStyle>
          <a:p>
            <a:pPr>
              <a:defRPr/>
            </a:pPr>
            <a:fld id="{EC745956-2719-48EA-BFED-12BDB34A683B}" type="datetimeFigureOut">
              <a:rPr lang="en-IN"/>
              <a:pPr>
                <a:defRPr/>
              </a:pPr>
              <a:t>10-09-2024</a:t>
            </a:fld>
            <a:endParaRPr lang="en-IN"/>
          </a:p>
        </p:txBody>
      </p:sp>
      <p:sp>
        <p:nvSpPr>
          <p:cNvPr id="6" name="Footer Placeholder 4">
            <a:extLst>
              <a:ext uri="{FF2B5EF4-FFF2-40B4-BE49-F238E27FC236}">
                <a16:creationId xmlns:a16="http://schemas.microsoft.com/office/drawing/2014/main" id="{0EA2786F-9D29-4610-9FA5-1312B20771D1}"/>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193B31B3-5C6B-41BA-98AE-362680CD2A6B}"/>
              </a:ext>
            </a:extLst>
          </p:cNvPr>
          <p:cNvSpPr>
            <a:spLocks noGrp="1"/>
          </p:cNvSpPr>
          <p:nvPr>
            <p:ph type="sldNum" sz="quarter" idx="12"/>
          </p:nvPr>
        </p:nvSpPr>
        <p:spPr/>
        <p:txBody>
          <a:bodyPr/>
          <a:lstStyle>
            <a:lvl1pPr>
              <a:defRPr/>
            </a:lvl1pPr>
          </a:lstStyle>
          <a:p>
            <a:pPr>
              <a:defRPr/>
            </a:pPr>
            <a:fld id="{DF4CEF59-096B-4BF5-B0F1-7346782788F1}" type="slidenum">
              <a:rPr lang="en-IN" altLang="en-US"/>
              <a:pPr>
                <a:defRPr/>
              </a:pPr>
              <a:t>‹#›</a:t>
            </a:fld>
            <a:endParaRPr lang="en-IN" altLang="en-US"/>
          </a:p>
        </p:txBody>
      </p:sp>
    </p:spTree>
    <p:extLst>
      <p:ext uri="{BB962C8B-B14F-4D97-AF65-F5344CB8AC3E}">
        <p14:creationId xmlns:p14="http://schemas.microsoft.com/office/powerpoint/2010/main" val="224089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DBB8DF-0D21-4C80-89E9-F51BBC5CBA9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FEFA2375-5C1C-4135-971F-C5452AEB9D4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63F0A0F4-7AA7-42D7-A000-3322BE0D2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7D2966-0FA3-4C29-83ED-FCC1660819AF}" type="datetimeFigureOut">
              <a:rPr lang="en-IN"/>
              <a:pPr>
                <a:defRPr/>
              </a:pPr>
              <a:t>10-09-2024</a:t>
            </a:fld>
            <a:endParaRPr lang="en-IN"/>
          </a:p>
        </p:txBody>
      </p:sp>
      <p:sp>
        <p:nvSpPr>
          <p:cNvPr id="5" name="Footer Placeholder 4">
            <a:extLst>
              <a:ext uri="{FF2B5EF4-FFF2-40B4-BE49-F238E27FC236}">
                <a16:creationId xmlns:a16="http://schemas.microsoft.com/office/drawing/2014/main" id="{2852DA1C-48AF-4EF7-997F-B93C80D96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CA778CFC-6717-46BC-AF04-AF36AE9D1D9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D385848-E796-4D4E-B7ED-7964ED4020A7}" type="slidenum">
              <a:rPr lang="en-IN" altLang="en-US"/>
              <a:pPr>
                <a:defRPr/>
              </a:pPr>
              <a:t>‹#›</a:t>
            </a:fld>
            <a:endParaRPr lang="en-IN" altLang="en-US"/>
          </a:p>
        </p:txBody>
      </p:sp>
    </p:spTree>
    <p:extLst>
      <p:ext uri="{BB962C8B-B14F-4D97-AF65-F5344CB8AC3E}">
        <p14:creationId xmlns:p14="http://schemas.microsoft.com/office/powerpoint/2010/main" val="73113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4255-FB81-4A80-BD92-6DCF6255736B}"/>
              </a:ext>
            </a:extLst>
          </p:cNvPr>
          <p:cNvSpPr>
            <a:spLocks noGrp="1"/>
          </p:cNvSpPr>
          <p:nvPr>
            <p:ph type="ctrTitle"/>
          </p:nvPr>
        </p:nvSpPr>
        <p:spPr>
          <a:xfrm>
            <a:off x="1" y="2679507"/>
            <a:ext cx="12191999" cy="1564502"/>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eaLnBrk="1" fontAlgn="auto" hangingPunct="1">
              <a:spcAft>
                <a:spcPts val="0"/>
              </a:spcAft>
              <a:defRPr/>
            </a:pP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Survey of animal diseases and related parameters</a:t>
            </a:r>
            <a:endParaRPr lang="en-IN" sz="5400" b="1" dirty="0">
              <a:ln w="9525">
                <a:solidFill>
                  <a:schemeClr val="bg1"/>
                </a:solidFill>
                <a:prstDash val="solid"/>
              </a:ln>
              <a:effectLst>
                <a:outerShdw blurRad="12700" dist="38100" dir="2700000" algn="tl" rotWithShape="0">
                  <a:schemeClr val="bg1">
                    <a:lumMod val="50000"/>
                  </a:schemeClr>
                </a:outerShdw>
              </a:effectLst>
              <a:latin typeface="Berlin Sans FB Demi" panose="020E0802020502020306" pitchFamily="34" charset="0"/>
            </a:endParaRPr>
          </a:p>
        </p:txBody>
      </p:sp>
      <p:sp>
        <p:nvSpPr>
          <p:cNvPr id="3" name="Subtitle 2">
            <a:extLst>
              <a:ext uri="{FF2B5EF4-FFF2-40B4-BE49-F238E27FC236}">
                <a16:creationId xmlns:a16="http://schemas.microsoft.com/office/drawing/2014/main" id="{8833B894-49B7-4391-8687-07EF8FA1A5CD}"/>
              </a:ext>
            </a:extLst>
          </p:cNvPr>
          <p:cNvSpPr>
            <a:spLocks noGrp="1"/>
          </p:cNvSpPr>
          <p:nvPr>
            <p:ph type="subTitle" idx="1"/>
          </p:nvPr>
        </p:nvSpPr>
        <p:spPr>
          <a:xfrm>
            <a:off x="0" y="4494213"/>
            <a:ext cx="12192000" cy="2265362"/>
          </a:xfrm>
          <a:solidFill>
            <a:schemeClr val="accent5">
              <a:lumMod val="40000"/>
              <a:lumOff val="60000"/>
            </a:schemeClr>
          </a:solidFill>
          <a:ln>
            <a:solidFill>
              <a:srgbClr val="FF0000"/>
            </a:solidFill>
          </a:ln>
        </p:spPr>
        <p:txBody>
          <a:bodyPr rtlCol="0">
            <a:normAutofit/>
          </a:bodyPr>
          <a:lstStyle/>
          <a:p>
            <a:pPr eaLnBrk="1" fontAlgn="auto" hangingPunct="1">
              <a:spcAft>
                <a:spcPts val="0"/>
              </a:spcAft>
              <a:defRPr/>
            </a:pPr>
            <a:r>
              <a:rPr lang="en-IN" sz="1600" dirty="0" err="1">
                <a:latin typeface="Berlin Sans FB Demi" panose="020E0802020502020306" pitchFamily="34" charset="0"/>
              </a:rPr>
              <a:t>Dr.</a:t>
            </a:r>
            <a:r>
              <a:rPr lang="en-IN" sz="1600" dirty="0">
                <a:latin typeface="Berlin Sans FB Demi" panose="020E0802020502020306" pitchFamily="34" charset="0"/>
              </a:rPr>
              <a:t> </a:t>
            </a:r>
            <a:r>
              <a:rPr lang="en-IN" sz="1600" dirty="0" err="1">
                <a:latin typeface="Berlin Sans FB Demi" panose="020E0802020502020306" pitchFamily="34" charset="0"/>
              </a:rPr>
              <a:t>Anjay</a:t>
            </a:r>
            <a:endParaRPr lang="en-IN" sz="1600" dirty="0">
              <a:latin typeface="Berlin Sans FB Demi" panose="020E0802020502020306" pitchFamily="34" charset="0"/>
            </a:endParaRPr>
          </a:p>
          <a:p>
            <a:pPr eaLnBrk="1" fontAlgn="auto" hangingPunct="1">
              <a:spcAft>
                <a:spcPts val="0"/>
              </a:spcAft>
              <a:defRPr/>
            </a:pPr>
            <a:r>
              <a:rPr lang="en-IN" sz="1600" dirty="0">
                <a:latin typeface="Berlin Sans FB Demi" panose="020E0802020502020306" pitchFamily="34" charset="0"/>
              </a:rPr>
              <a:t>Assistant Professor</a:t>
            </a:r>
          </a:p>
          <a:p>
            <a:pPr eaLnBrk="1" fontAlgn="auto" hangingPunct="1">
              <a:spcAft>
                <a:spcPts val="0"/>
              </a:spcAft>
              <a:defRPr/>
            </a:pPr>
            <a:r>
              <a:rPr lang="en-IN" sz="1600" dirty="0">
                <a:latin typeface="Berlin Sans FB Demi" panose="020E0802020502020306" pitchFamily="34" charset="0"/>
              </a:rPr>
              <a:t>Department of Veterinary Public Health &amp; Epidemiology</a:t>
            </a:r>
          </a:p>
          <a:p>
            <a:pPr eaLnBrk="1" fontAlgn="auto" hangingPunct="1">
              <a:spcAft>
                <a:spcPts val="0"/>
              </a:spcAft>
              <a:defRPr/>
            </a:pPr>
            <a:r>
              <a:rPr lang="en-IN" sz="1600" dirty="0">
                <a:latin typeface="Berlin Sans FB Demi" panose="020E0802020502020306" pitchFamily="34" charset="0"/>
              </a:rPr>
              <a:t>Bihar Veterinary College</a:t>
            </a:r>
          </a:p>
          <a:p>
            <a:pPr eaLnBrk="1" fontAlgn="auto" hangingPunct="1">
              <a:spcAft>
                <a:spcPts val="0"/>
              </a:spcAft>
              <a:defRPr/>
            </a:pPr>
            <a:r>
              <a:rPr lang="en-IN" sz="1600" dirty="0">
                <a:latin typeface="Berlin Sans FB Demi" panose="020E0802020502020306" pitchFamily="34" charset="0"/>
              </a:rPr>
              <a:t>Bihar Animal Sciences University</a:t>
            </a:r>
          </a:p>
          <a:p>
            <a:pPr eaLnBrk="1" fontAlgn="auto" hangingPunct="1">
              <a:spcAft>
                <a:spcPts val="0"/>
              </a:spcAft>
              <a:defRPr/>
            </a:pPr>
            <a:r>
              <a:rPr lang="en-IN" sz="1600" dirty="0">
                <a:latin typeface="Berlin Sans FB Demi" panose="020E0802020502020306" pitchFamily="34" charset="0"/>
              </a:rPr>
              <a:t>Patna</a:t>
            </a:r>
          </a:p>
          <a:p>
            <a:pPr eaLnBrk="1" fontAlgn="auto" hangingPunct="1">
              <a:spcAft>
                <a:spcPts val="0"/>
              </a:spcAft>
              <a:defRPr/>
            </a:pPr>
            <a:endParaRPr lang="en-IN" sz="1600" dirty="0">
              <a:latin typeface="Berlin Sans FB Demi" panose="020E0802020502020306" pitchFamily="34" charset="0"/>
            </a:endParaRPr>
          </a:p>
        </p:txBody>
      </p:sp>
      <p:pic>
        <p:nvPicPr>
          <p:cNvPr id="5" name="Picture 4">
            <a:extLst>
              <a:ext uri="{FF2B5EF4-FFF2-40B4-BE49-F238E27FC236}">
                <a16:creationId xmlns:a16="http://schemas.microsoft.com/office/drawing/2014/main" id="{C45F5152-1EF9-4D9C-BB13-0F8EC72E1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763" y="98425"/>
            <a:ext cx="2084841" cy="2003181"/>
          </a:xfrm>
          <a:prstGeom prst="rect">
            <a:avLst/>
          </a:prstGeom>
        </p:spPr>
      </p:pic>
      <p:sp>
        <p:nvSpPr>
          <p:cNvPr id="8" name="TextBox 7">
            <a:extLst>
              <a:ext uri="{FF2B5EF4-FFF2-40B4-BE49-F238E27FC236}">
                <a16:creationId xmlns:a16="http://schemas.microsoft.com/office/drawing/2014/main" id="{8524BF35-CB92-4F93-938C-733BB6C8FFB4}"/>
              </a:ext>
            </a:extLst>
          </p:cNvPr>
          <p:cNvSpPr txBox="1"/>
          <p:nvPr/>
        </p:nvSpPr>
        <p:spPr>
          <a:xfrm>
            <a:off x="2497394" y="315946"/>
            <a:ext cx="7458369"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Lecture 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Algerian" panose="04020705040A020607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lgerian" panose="04020705040A02060702" pitchFamily="82" charset="0"/>
              </a:rPr>
              <a:t>UNIT-2 (VETERINARY EPIDEMIOLOGY)  (Credit Hours 3+1=4)</a:t>
            </a:r>
            <a:endParaRPr kumimoji="0" lang="en-IN" sz="2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pic>
        <p:nvPicPr>
          <p:cNvPr id="6" name="Picture 5">
            <a:extLst>
              <a:ext uri="{FF2B5EF4-FFF2-40B4-BE49-F238E27FC236}">
                <a16:creationId xmlns:a16="http://schemas.microsoft.com/office/drawing/2014/main" id="{2503D15B-A522-47A3-A05C-12946EB0D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28" y="-78551"/>
            <a:ext cx="2963196" cy="22653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C6ECD4-97CE-4AA0-9204-2CB73A31DE00}"/>
              </a:ext>
            </a:extLst>
          </p:cNvPr>
          <p:cNvSpPr>
            <a:spLocks noGrp="1"/>
          </p:cNvSpPr>
          <p:nvPr>
            <p:ph idx="1"/>
          </p:nvPr>
        </p:nvSpPr>
        <p:spPr>
          <a:xfrm>
            <a:off x="248480" y="556590"/>
            <a:ext cx="7354956" cy="6221897"/>
          </a:xfrm>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sz="2400" b="1" i="0" u="none" strike="noStrike" baseline="0" dirty="0">
                <a:solidFill>
                  <a:schemeClr val="accent1"/>
                </a:solidFill>
                <a:latin typeface="Times New Roman" panose="02020603050405020304" pitchFamily="18" charset="0"/>
                <a:cs typeface="Times New Roman" panose="02020603050405020304" pitchFamily="18" charset="0"/>
              </a:rPr>
              <a:t>2. Purposive or Judgmental sampling: </a:t>
            </a:r>
          </a:p>
          <a:p>
            <a:pPr algn="just"/>
            <a:r>
              <a:rPr lang="en-US" sz="2400" b="0" i="0" dirty="0">
                <a:solidFill>
                  <a:srgbClr val="001E2E"/>
                </a:solidFill>
                <a:effectLst/>
                <a:latin typeface="Times New Roman" panose="02020603050405020304" pitchFamily="18" charset="0"/>
                <a:cs typeface="Times New Roman" panose="02020603050405020304" pitchFamily="18" charset="0"/>
              </a:rPr>
              <a:t>Purposive sampling is a research technique that involves selecting participants for a study based on specific characteristics or criteria. It's also known as judgmental sampling or selective sampling.</a:t>
            </a:r>
            <a:endParaRPr lang="en-US" sz="2400" b="0" i="0" u="none" strike="noStrike" baseline="0"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The objective is </a:t>
            </a:r>
            <a:r>
              <a:rPr lang="en-US" sz="2400" b="1" i="0" u="none" strike="noStrike" baseline="0" dirty="0">
                <a:solidFill>
                  <a:srgbClr val="FF0000"/>
                </a:solidFill>
                <a:latin typeface="Times New Roman" panose="02020603050405020304" pitchFamily="18" charset="0"/>
                <a:cs typeface="Times New Roman" panose="02020603050405020304" pitchFamily="18" charset="0"/>
              </a:rPr>
              <a:t>to select a sample where characteristics are balanced with those of the target population</a:t>
            </a:r>
            <a:r>
              <a:rPr lang="en-US" sz="2400" b="0" i="0" u="none" strike="noStrike" baseline="0" dirty="0">
                <a:latin typeface="Times New Roman" panose="02020603050405020304" pitchFamily="18" charset="0"/>
                <a:cs typeface="Times New Roman" panose="02020603050405020304" pitchFamily="18" charset="0"/>
              </a:rPr>
              <a:t>.</a:t>
            </a:r>
          </a:p>
          <a:p>
            <a:pPr algn="just">
              <a:lnSpc>
                <a:spcPct val="100000"/>
              </a:lnSpc>
              <a:spcAft>
                <a:spcPts val="1000"/>
              </a:spcAft>
            </a:pPr>
            <a:r>
              <a:rPr lang="en-US"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Disadvantages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0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Sampling by convenience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50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Sample is not a true representative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50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Biased estimates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2400" b="0" i="0" u="none" strike="noStrike" baseline="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2F6CDE4-61D4-46BF-AD5F-3DAEB8E4B9CF}"/>
              </a:ext>
            </a:extLst>
          </p:cNvPr>
          <p:cNvPicPr>
            <a:picLocks noChangeAspect="1"/>
          </p:cNvPicPr>
          <p:nvPr/>
        </p:nvPicPr>
        <p:blipFill>
          <a:blip r:embed="rId2"/>
          <a:stretch>
            <a:fillRect/>
          </a:stretch>
        </p:blipFill>
        <p:spPr>
          <a:xfrm>
            <a:off x="7603437" y="1991760"/>
            <a:ext cx="4588564" cy="3693423"/>
          </a:xfrm>
          <a:prstGeom prst="rect">
            <a:avLst/>
          </a:prstGeom>
        </p:spPr>
      </p:pic>
    </p:spTree>
    <p:extLst>
      <p:ext uri="{BB962C8B-B14F-4D97-AF65-F5344CB8AC3E}">
        <p14:creationId xmlns:p14="http://schemas.microsoft.com/office/powerpoint/2010/main" val="322844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8816-595A-4E71-B4F7-4C06B33AD868}"/>
              </a:ext>
            </a:extLst>
          </p:cNvPr>
          <p:cNvSpPr>
            <a:spLocks noGrp="1"/>
          </p:cNvSpPr>
          <p:nvPr>
            <p:ph type="title"/>
          </p:nvPr>
        </p:nvSpPr>
        <p:spPr>
          <a:xfrm>
            <a:off x="0" y="573847"/>
            <a:ext cx="5055704" cy="738118"/>
          </a:xfrm>
        </p:spPr>
        <p:style>
          <a:lnRef idx="0">
            <a:schemeClr val="accent4"/>
          </a:lnRef>
          <a:fillRef idx="3">
            <a:schemeClr val="accent4"/>
          </a:fillRef>
          <a:effectRef idx="3">
            <a:schemeClr val="accent4"/>
          </a:effectRef>
          <a:fontRef idx="minor">
            <a:schemeClr val="lt1"/>
          </a:fontRef>
        </p:style>
        <p:txBody>
          <a:bodyPr/>
          <a:lstStyle/>
          <a:p>
            <a:pPr algn="ctr"/>
            <a:r>
              <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Probability sampling</a:t>
            </a:r>
          </a:p>
        </p:txBody>
      </p:sp>
      <p:sp>
        <p:nvSpPr>
          <p:cNvPr id="3" name="Content Placeholder 2">
            <a:extLst>
              <a:ext uri="{FF2B5EF4-FFF2-40B4-BE49-F238E27FC236}">
                <a16:creationId xmlns:a16="http://schemas.microsoft.com/office/drawing/2014/main" id="{BA7E9094-7AFF-4F54-B5DC-A1651D6EF7D6}"/>
              </a:ext>
            </a:extLst>
          </p:cNvPr>
          <p:cNvSpPr>
            <a:spLocks noGrp="1"/>
          </p:cNvSpPr>
          <p:nvPr>
            <p:ph idx="1"/>
          </p:nvPr>
        </p:nvSpPr>
        <p:spPr>
          <a:xfrm>
            <a:off x="246822" y="1825625"/>
            <a:ext cx="11698356" cy="4863410"/>
          </a:xfrm>
        </p:spPr>
        <p:style>
          <a:lnRef idx="2">
            <a:schemeClr val="accent5"/>
          </a:lnRef>
          <a:fillRef idx="1">
            <a:schemeClr val="lt1"/>
          </a:fillRef>
          <a:effectRef idx="0">
            <a:schemeClr val="accent5"/>
          </a:effectRef>
          <a:fontRef idx="minor">
            <a:schemeClr val="dk1"/>
          </a:fontRef>
        </p:style>
        <p:txBody>
          <a:bodyPr/>
          <a:lstStyle/>
          <a:p>
            <a:pPr algn="just"/>
            <a:r>
              <a:rPr lang="en-US" sz="2400" dirty="0">
                <a:solidFill>
                  <a:schemeClr val="tx1"/>
                </a:solidFill>
                <a:latin typeface="Times New Roman" panose="02020603050405020304" pitchFamily="18" charset="0"/>
                <a:cs typeface="Times New Roman" panose="02020603050405020304" pitchFamily="18" charset="0"/>
              </a:rPr>
              <a:t>Probability sampling in which the selection of the sample is made using a deliberate, </a:t>
            </a:r>
            <a:r>
              <a:rPr lang="en-US" sz="2400" dirty="0">
                <a:solidFill>
                  <a:srgbClr val="C00000"/>
                </a:solidFill>
                <a:latin typeface="Times New Roman" panose="02020603050405020304" pitchFamily="18" charset="0"/>
                <a:cs typeface="Times New Roman" panose="02020603050405020304" pitchFamily="18" charset="0"/>
              </a:rPr>
              <a:t>unbiased process </a:t>
            </a:r>
            <a:r>
              <a:rPr lang="en-US" sz="2400" dirty="0">
                <a:solidFill>
                  <a:schemeClr val="tx1"/>
                </a:solidFill>
                <a:latin typeface="Times New Roman" panose="02020603050405020304" pitchFamily="18" charset="0"/>
                <a:cs typeface="Times New Roman" panose="02020603050405020304" pitchFamily="18" charset="0"/>
              </a:rPr>
              <a:t>so that </a:t>
            </a:r>
            <a:r>
              <a:rPr lang="en-US" sz="2400" b="1" dirty="0">
                <a:solidFill>
                  <a:srgbClr val="C00000"/>
                </a:solidFill>
                <a:latin typeface="Times New Roman" panose="02020603050405020304" pitchFamily="18" charset="0"/>
                <a:cs typeface="Times New Roman" panose="02020603050405020304" pitchFamily="18" charset="0"/>
              </a:rPr>
              <a:t>each sampling unit in a group has an equal probability or chance of being selected. </a:t>
            </a:r>
          </a:p>
          <a:p>
            <a:pPr algn="just"/>
            <a:r>
              <a:rPr lang="en-US" sz="2400" dirty="0">
                <a:solidFill>
                  <a:schemeClr val="tx1"/>
                </a:solidFill>
                <a:latin typeface="Times New Roman" panose="02020603050405020304" pitchFamily="18" charset="0"/>
                <a:cs typeface="Times New Roman" panose="02020603050405020304" pitchFamily="18" charset="0"/>
              </a:rPr>
              <a:t>This is the </a:t>
            </a:r>
            <a:r>
              <a:rPr lang="en-US" sz="2400" b="1" dirty="0">
                <a:solidFill>
                  <a:srgbClr val="C00000"/>
                </a:solidFill>
                <a:latin typeface="Times New Roman" panose="02020603050405020304" pitchFamily="18" charset="0"/>
                <a:cs typeface="Times New Roman" panose="02020603050405020304" pitchFamily="18" charset="0"/>
              </a:rPr>
              <a:t>basis of random sampling</a:t>
            </a:r>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dirty="0">
                <a:solidFill>
                  <a:schemeClr val="tx1"/>
                </a:solidFill>
                <a:latin typeface="Times New Roman" panose="02020603050405020304" pitchFamily="18" charset="0"/>
                <a:cs typeface="Times New Roman" panose="02020603050405020304" pitchFamily="18" charset="0"/>
              </a:rPr>
              <a:t>The following are the probability sampling methods:</a:t>
            </a:r>
          </a:p>
          <a:p>
            <a:pPr lvl="1" algn="just"/>
            <a:r>
              <a:rPr lang="en-US" dirty="0">
                <a:solidFill>
                  <a:schemeClr val="tx1"/>
                </a:solidFill>
                <a:latin typeface="Times New Roman" panose="02020603050405020304" pitchFamily="18" charset="0"/>
                <a:cs typeface="Times New Roman" panose="02020603050405020304" pitchFamily="18" charset="0"/>
              </a:rPr>
              <a:t>Simple random sampling (like lottery method) </a:t>
            </a:r>
          </a:p>
          <a:p>
            <a:pPr lvl="1" algn="just"/>
            <a:r>
              <a:rPr lang="en-US" dirty="0">
                <a:solidFill>
                  <a:schemeClr val="tx1"/>
                </a:solidFill>
                <a:latin typeface="Times New Roman" panose="02020603050405020304" pitchFamily="18" charset="0"/>
                <a:cs typeface="Times New Roman" panose="02020603050405020304" pitchFamily="18" charset="0"/>
              </a:rPr>
              <a:t>Systematic sampling </a:t>
            </a:r>
          </a:p>
          <a:p>
            <a:pPr lvl="1" algn="just"/>
            <a:r>
              <a:rPr lang="en-US" dirty="0">
                <a:solidFill>
                  <a:schemeClr val="tx1"/>
                </a:solidFill>
                <a:latin typeface="Times New Roman" panose="02020603050405020304" pitchFamily="18" charset="0"/>
                <a:cs typeface="Times New Roman" panose="02020603050405020304" pitchFamily="18" charset="0"/>
              </a:rPr>
              <a:t>Stratified random sampling </a:t>
            </a:r>
          </a:p>
          <a:p>
            <a:pPr lvl="1" algn="just"/>
            <a:r>
              <a:rPr lang="en-US" dirty="0">
                <a:solidFill>
                  <a:schemeClr val="tx1"/>
                </a:solidFill>
                <a:latin typeface="Times New Roman" panose="02020603050405020304" pitchFamily="18" charset="0"/>
                <a:cs typeface="Times New Roman" panose="02020603050405020304" pitchFamily="18" charset="0"/>
              </a:rPr>
              <a:t>Cluster sampling </a:t>
            </a:r>
          </a:p>
          <a:p>
            <a:pPr lvl="2" algn="just"/>
            <a:r>
              <a:rPr lang="en-US" dirty="0">
                <a:solidFill>
                  <a:schemeClr val="tx1"/>
                </a:solidFill>
                <a:latin typeface="Times New Roman" panose="02020603050405020304" pitchFamily="18" charset="0"/>
                <a:cs typeface="Times New Roman" panose="02020603050405020304" pitchFamily="18" charset="0"/>
              </a:rPr>
              <a:t>One-stage cluster sampling</a:t>
            </a:r>
          </a:p>
          <a:p>
            <a:pPr lvl="2" algn="just"/>
            <a:r>
              <a:rPr lang="en-US" dirty="0">
                <a:solidFill>
                  <a:schemeClr val="tx1"/>
                </a:solidFill>
                <a:latin typeface="Times New Roman" panose="02020603050405020304" pitchFamily="18" charset="0"/>
                <a:cs typeface="Times New Roman" panose="02020603050405020304" pitchFamily="18" charset="0"/>
              </a:rPr>
              <a:t>Two-stage cluster sampling</a:t>
            </a:r>
          </a:p>
          <a:p>
            <a:pPr lvl="2" algn="just"/>
            <a:r>
              <a:rPr lang="en-US" dirty="0">
                <a:solidFill>
                  <a:schemeClr val="tx1"/>
                </a:solidFill>
                <a:latin typeface="Times New Roman" panose="02020603050405020304" pitchFamily="18" charset="0"/>
                <a:cs typeface="Times New Roman" panose="02020603050405020304" pitchFamily="18" charset="0"/>
              </a:rPr>
              <a:t>Multistage cluster sampling</a:t>
            </a:r>
          </a:p>
        </p:txBody>
      </p:sp>
    </p:spTree>
    <p:extLst>
      <p:ext uri="{BB962C8B-B14F-4D97-AF65-F5344CB8AC3E}">
        <p14:creationId xmlns:p14="http://schemas.microsoft.com/office/powerpoint/2010/main" val="320541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51C64-9EA9-4D19-AF49-A0C0E14A3B65}"/>
              </a:ext>
            </a:extLst>
          </p:cNvPr>
          <p:cNvSpPr>
            <a:spLocks noGrp="1"/>
          </p:cNvSpPr>
          <p:nvPr>
            <p:ph idx="1"/>
          </p:nvPr>
        </p:nvSpPr>
        <p:spPr>
          <a:xfrm>
            <a:off x="251791" y="1171229"/>
            <a:ext cx="8295862" cy="4782309"/>
          </a:xfrm>
        </p:spPr>
        <p:style>
          <a:lnRef idx="2">
            <a:schemeClr val="accent5"/>
          </a:lnRef>
          <a:fillRef idx="1">
            <a:schemeClr val="lt1"/>
          </a:fillRef>
          <a:effectRef idx="0">
            <a:schemeClr val="accent5"/>
          </a:effectRef>
          <a:fontRef idx="minor">
            <a:schemeClr val="dk1"/>
          </a:fontRef>
        </p:style>
        <p:txBody>
          <a:bodyPr/>
          <a:lstStyle/>
          <a:p>
            <a:pPr algn="just"/>
            <a:r>
              <a:rPr lang="en-US" sz="2400" b="1" dirty="0">
                <a:solidFill>
                  <a:schemeClr val="accent1"/>
                </a:solidFill>
                <a:latin typeface="Times New Roman" panose="02020603050405020304" pitchFamily="18" charset="0"/>
                <a:cs typeface="Times New Roman" panose="02020603050405020304" pitchFamily="18" charset="0"/>
              </a:rPr>
              <a:t>Simple random sampling: </a:t>
            </a:r>
          </a:p>
          <a:p>
            <a:pPr algn="just"/>
            <a:r>
              <a:rPr lang="en-US" sz="2400" dirty="0">
                <a:solidFill>
                  <a:schemeClr val="tx1"/>
                </a:solidFill>
                <a:latin typeface="Times New Roman" panose="02020603050405020304" pitchFamily="18" charset="0"/>
                <a:cs typeface="Times New Roman" panose="02020603050405020304" pitchFamily="18" charset="0"/>
              </a:rPr>
              <a:t>Selection of sample is by drawing up from a list of animals in the study population (in which </a:t>
            </a:r>
            <a:r>
              <a:rPr lang="en-US" sz="2400" dirty="0">
                <a:solidFill>
                  <a:srgbClr val="C00000"/>
                </a:solidFill>
                <a:latin typeface="Times New Roman" panose="02020603050405020304" pitchFamily="18" charset="0"/>
                <a:cs typeface="Times New Roman" panose="02020603050405020304" pitchFamily="18" charset="0"/>
              </a:rPr>
              <a:t>each sample is having equal chance of being selected by luck</a:t>
            </a:r>
            <a:r>
              <a:rPr lang="en-US" sz="2400" dirty="0">
                <a:solidFill>
                  <a:schemeClr val="tx1"/>
                </a:solidFill>
                <a:latin typeface="Times New Roman" panose="02020603050405020304" pitchFamily="18" charset="0"/>
                <a:cs typeface="Times New Roman" panose="02020603050405020304" pitchFamily="18" charset="0"/>
              </a:rPr>
              <a:t>).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Example: If 20 cows to be selected to analyze the quantity and quality of milk production in a herd of 200 cows (study population).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Code for every cow would be written on the identical sheet and then picking up a sample (cow) randomly. </a:t>
            </a:r>
          </a:p>
          <a:p>
            <a:pPr algn="just"/>
            <a:endParaRPr lang="en-IN"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7EDB286-B1A5-474A-8551-F408F240758E}"/>
              </a:ext>
            </a:extLst>
          </p:cNvPr>
          <p:cNvPicPr>
            <a:picLocks noChangeAspect="1"/>
          </p:cNvPicPr>
          <p:nvPr/>
        </p:nvPicPr>
        <p:blipFill>
          <a:blip r:embed="rId2"/>
          <a:stretch>
            <a:fillRect/>
          </a:stretch>
        </p:blipFill>
        <p:spPr>
          <a:xfrm>
            <a:off x="8666922" y="1858617"/>
            <a:ext cx="3448877" cy="3906079"/>
          </a:xfrm>
          <a:prstGeom prst="rect">
            <a:avLst/>
          </a:prstGeom>
        </p:spPr>
      </p:pic>
    </p:spTree>
    <p:extLst>
      <p:ext uri="{BB962C8B-B14F-4D97-AF65-F5344CB8AC3E}">
        <p14:creationId xmlns:p14="http://schemas.microsoft.com/office/powerpoint/2010/main" val="386656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51C64-9EA9-4D19-AF49-A0C0E14A3B65}"/>
              </a:ext>
            </a:extLst>
          </p:cNvPr>
          <p:cNvSpPr>
            <a:spLocks noGrp="1"/>
          </p:cNvSpPr>
          <p:nvPr>
            <p:ph idx="1"/>
          </p:nvPr>
        </p:nvSpPr>
        <p:spPr>
          <a:xfrm>
            <a:off x="251791" y="1171229"/>
            <a:ext cx="7282070" cy="4782309"/>
          </a:xfrm>
        </p:spPr>
        <p:style>
          <a:lnRef idx="2">
            <a:schemeClr val="accent5"/>
          </a:lnRef>
          <a:fillRef idx="1">
            <a:schemeClr val="lt1"/>
          </a:fillRef>
          <a:effectRef idx="0">
            <a:schemeClr val="accent5"/>
          </a:effectRef>
          <a:fontRef idx="minor">
            <a:schemeClr val="dk1"/>
          </a:fontRef>
        </p:style>
        <p:txBody>
          <a:bodyPr/>
          <a:lstStyle/>
          <a:p>
            <a:pPr algn="just"/>
            <a:r>
              <a:rPr lang="en-US" sz="2400" b="1" dirty="0">
                <a:solidFill>
                  <a:schemeClr val="accent1"/>
                </a:solidFill>
                <a:latin typeface="Times New Roman" panose="02020603050405020304" pitchFamily="18" charset="0"/>
                <a:cs typeface="Times New Roman" panose="02020603050405020304" pitchFamily="18" charset="0"/>
              </a:rPr>
              <a:t>Systematic sampling: </a:t>
            </a:r>
          </a:p>
          <a:p>
            <a:pPr algn="just"/>
            <a:endParaRPr lang="en-US" sz="2400" b="1" dirty="0">
              <a:solidFill>
                <a:schemeClr val="accent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The </a:t>
            </a:r>
            <a:r>
              <a:rPr lang="en-US" sz="2400" dirty="0">
                <a:solidFill>
                  <a:schemeClr val="accent1"/>
                </a:solidFill>
                <a:latin typeface="Times New Roman" panose="02020603050405020304" pitchFamily="18" charset="0"/>
                <a:cs typeface="Times New Roman" panose="02020603050405020304" pitchFamily="18" charset="0"/>
              </a:rPr>
              <a:t>first animal </a:t>
            </a:r>
            <a:r>
              <a:rPr lang="en-US" sz="2400" dirty="0">
                <a:solidFill>
                  <a:schemeClr val="tx1"/>
                </a:solidFill>
                <a:latin typeface="Times New Roman" panose="02020603050405020304" pitchFamily="18" charset="0"/>
                <a:cs typeface="Times New Roman" panose="02020603050405020304" pitchFamily="18" charset="0"/>
              </a:rPr>
              <a:t>is being selected </a:t>
            </a:r>
            <a:r>
              <a:rPr lang="en-US" sz="2400" dirty="0">
                <a:solidFill>
                  <a:schemeClr val="accent1"/>
                </a:solidFill>
                <a:latin typeface="Times New Roman" panose="02020603050405020304" pitchFamily="18" charset="0"/>
                <a:cs typeface="Times New Roman" panose="02020603050405020304" pitchFamily="18" charset="0"/>
              </a:rPr>
              <a:t>randomly</a:t>
            </a:r>
            <a:r>
              <a:rPr lang="en-US" sz="2400" dirty="0">
                <a:solidFill>
                  <a:schemeClr val="tx1"/>
                </a:solidFill>
                <a:latin typeface="Times New Roman" panose="02020603050405020304" pitchFamily="18" charset="0"/>
                <a:cs typeface="Times New Roman" panose="02020603050405020304" pitchFamily="18" charset="0"/>
              </a:rPr>
              <a:t> from the proportionate level of the study population and then </a:t>
            </a:r>
            <a:r>
              <a:rPr lang="en-US" sz="2400" dirty="0">
                <a:solidFill>
                  <a:schemeClr val="accent1"/>
                </a:solidFill>
                <a:latin typeface="Times New Roman" panose="02020603050405020304" pitchFamily="18" charset="0"/>
                <a:cs typeface="Times New Roman" panose="02020603050405020304" pitchFamily="18" charset="0"/>
              </a:rPr>
              <a:t>selection of sampling units at equal intervals</a:t>
            </a:r>
            <a:r>
              <a:rPr lang="en-US" sz="2400" dirty="0">
                <a:solidFill>
                  <a:schemeClr val="tx1"/>
                </a:solidFill>
                <a:latin typeface="Times New Roman" panose="02020603050405020304" pitchFamily="18" charset="0"/>
                <a:cs typeface="Times New Roman" panose="02020603050405020304" pitchFamily="18" charset="0"/>
              </a:rPr>
              <a:t>.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Example: If one animal in every 10 animals is required, then the first animal would be selected randomly from the first 10. If it is 4</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animal, then the samples would be 14, 24, 34, 44 and so on. </a:t>
            </a:r>
          </a:p>
          <a:p>
            <a:pPr algn="just"/>
            <a:endParaRPr lang="en-I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3DB63E-F667-4B37-BC28-42D354375807}"/>
              </a:ext>
            </a:extLst>
          </p:cNvPr>
          <p:cNvPicPr>
            <a:picLocks noChangeAspect="1"/>
          </p:cNvPicPr>
          <p:nvPr/>
        </p:nvPicPr>
        <p:blipFill rotWithShape="1">
          <a:blip r:embed="rId2"/>
          <a:srcRect l="49034" b="52754"/>
          <a:stretch/>
        </p:blipFill>
        <p:spPr>
          <a:xfrm>
            <a:off x="7571132" y="1808921"/>
            <a:ext cx="4544667" cy="3657601"/>
          </a:xfrm>
          <a:prstGeom prst="rect">
            <a:avLst/>
          </a:prstGeom>
        </p:spPr>
      </p:pic>
    </p:spTree>
    <p:extLst>
      <p:ext uri="{BB962C8B-B14F-4D97-AF65-F5344CB8AC3E}">
        <p14:creationId xmlns:p14="http://schemas.microsoft.com/office/powerpoint/2010/main" val="212577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17232-5225-4609-BA5B-127C9DBDF3C0}"/>
              </a:ext>
            </a:extLst>
          </p:cNvPr>
          <p:cNvSpPr>
            <a:spLocks noGrp="1"/>
          </p:cNvSpPr>
          <p:nvPr>
            <p:ph idx="1"/>
          </p:nvPr>
        </p:nvSpPr>
        <p:spPr>
          <a:xfrm>
            <a:off x="248478" y="954157"/>
            <a:ext cx="6997148" cy="5426765"/>
          </a:xfrm>
        </p:spPr>
        <p:style>
          <a:lnRef idx="2">
            <a:schemeClr val="accent4"/>
          </a:lnRef>
          <a:fillRef idx="1">
            <a:schemeClr val="lt1"/>
          </a:fillRef>
          <a:effectRef idx="0">
            <a:schemeClr val="accent4"/>
          </a:effectRef>
          <a:fontRef idx="minor">
            <a:schemeClr val="dk1"/>
          </a:fontRef>
        </p:style>
        <p:txBody>
          <a:bodyPr/>
          <a:lstStyle/>
          <a:p>
            <a:pPr algn="just"/>
            <a:r>
              <a:rPr lang="en-US" sz="2400" b="1" i="0" u="none" strike="noStrike" baseline="0" dirty="0">
                <a:solidFill>
                  <a:schemeClr val="accent1"/>
                </a:solidFill>
                <a:latin typeface="Times New Roman" panose="02020603050405020304" pitchFamily="18" charset="0"/>
                <a:cs typeface="Times New Roman" panose="02020603050405020304" pitchFamily="18" charset="0"/>
              </a:rPr>
              <a:t>Stratified sampling: </a:t>
            </a:r>
          </a:p>
          <a:p>
            <a:pPr algn="just"/>
            <a:endParaRPr lang="en-US" sz="2400" i="0" u="none" strike="noStrike" baseline="0" dirty="0">
              <a:solidFill>
                <a:schemeClr val="tx1"/>
              </a:solidFill>
              <a:latin typeface="Times New Roman" panose="02020603050405020304" pitchFamily="18" charset="0"/>
              <a:cs typeface="Times New Roman" panose="02020603050405020304" pitchFamily="18" charset="0"/>
            </a:endParaRPr>
          </a:p>
          <a:p>
            <a:pPr algn="just"/>
            <a:r>
              <a:rPr lang="en-US" sz="2400" i="0" u="none" strike="noStrike" baseline="0" dirty="0">
                <a:solidFill>
                  <a:schemeClr val="tx1"/>
                </a:solidFill>
                <a:latin typeface="Times New Roman" panose="02020603050405020304" pitchFamily="18" charset="0"/>
                <a:cs typeface="Times New Roman" panose="02020603050405020304" pitchFamily="18" charset="0"/>
              </a:rPr>
              <a:t>It is an accurate method because either over or under representation sampling is avoided.</a:t>
            </a:r>
          </a:p>
          <a:p>
            <a:pPr algn="just"/>
            <a:endParaRPr lang="en-US" sz="2400" i="0" u="none" strike="noStrike" baseline="0" dirty="0">
              <a:solidFill>
                <a:srgbClr val="C00000"/>
              </a:solidFill>
              <a:latin typeface="Times New Roman" panose="02020603050405020304" pitchFamily="18" charset="0"/>
              <a:cs typeface="Times New Roman" panose="02020603050405020304" pitchFamily="18" charset="0"/>
            </a:endParaRPr>
          </a:p>
          <a:p>
            <a:pPr algn="just"/>
            <a:r>
              <a:rPr lang="en-US" sz="2400" i="0" u="none" strike="noStrike" baseline="0" dirty="0">
                <a:solidFill>
                  <a:srgbClr val="C00000"/>
                </a:solidFill>
                <a:latin typeface="Times New Roman" panose="02020603050405020304" pitchFamily="18" charset="0"/>
                <a:cs typeface="Times New Roman" panose="02020603050405020304" pitchFamily="18" charset="0"/>
              </a:rPr>
              <a:t>First the study population is divided into strata</a:t>
            </a:r>
            <a:r>
              <a:rPr lang="en-US" sz="2400" i="0" u="none" strike="noStrike" baseline="0" dirty="0">
                <a:solidFill>
                  <a:schemeClr val="tx1"/>
                </a:solidFill>
                <a:latin typeface="Times New Roman" panose="02020603050405020304" pitchFamily="18" charset="0"/>
                <a:cs typeface="Times New Roman" panose="02020603050405020304" pitchFamily="18" charset="0"/>
              </a:rPr>
              <a:t>, then </a:t>
            </a:r>
            <a:r>
              <a:rPr lang="en-US" sz="2400" i="0" u="none" strike="noStrike" baseline="0" dirty="0">
                <a:solidFill>
                  <a:srgbClr val="C00000"/>
                </a:solidFill>
                <a:latin typeface="Times New Roman" panose="02020603050405020304" pitchFamily="18" charset="0"/>
                <a:cs typeface="Times New Roman" panose="02020603050405020304" pitchFamily="18" charset="0"/>
              </a:rPr>
              <a:t>sample is obtained from all of the individual strata</a:t>
            </a:r>
            <a:r>
              <a:rPr lang="en-US" sz="2400" i="0" u="none" strike="noStrike" baseline="0" dirty="0">
                <a:solidFill>
                  <a:schemeClr val="tx1"/>
                </a:solidFill>
                <a:latin typeface="Times New Roman" panose="02020603050405020304" pitchFamily="18" charset="0"/>
                <a:cs typeface="Times New Roman" panose="02020603050405020304" pitchFamily="18" charset="0"/>
              </a:rPr>
              <a:t>.</a:t>
            </a:r>
          </a:p>
          <a:p>
            <a:pPr algn="just"/>
            <a:endParaRPr lang="en-US" sz="2400" i="0" u="none" strike="noStrike" baseline="0" dirty="0">
              <a:solidFill>
                <a:schemeClr val="tx1"/>
              </a:solidFill>
              <a:latin typeface="Times New Roman" panose="02020603050405020304" pitchFamily="18" charset="0"/>
              <a:cs typeface="Times New Roman" panose="02020603050405020304" pitchFamily="18" charset="0"/>
            </a:endParaRPr>
          </a:p>
          <a:p>
            <a:pPr algn="just"/>
            <a:r>
              <a:rPr lang="en-US" sz="2400" i="0" u="none" strike="noStrike" baseline="0" dirty="0">
                <a:solidFill>
                  <a:schemeClr val="tx1"/>
                </a:solidFill>
                <a:latin typeface="Times New Roman" panose="02020603050405020304" pitchFamily="18" charset="0"/>
                <a:cs typeface="Times New Roman" panose="02020603050405020304" pitchFamily="18" charset="0"/>
              </a:rPr>
              <a:t>'Proportional allocation' is the method practiced for the stratified random sampling, where </a:t>
            </a:r>
            <a:r>
              <a:rPr lang="en-US" sz="2400" b="1" i="0" u="none" strike="noStrike" baseline="0" dirty="0">
                <a:solidFill>
                  <a:schemeClr val="tx1"/>
                </a:solidFill>
                <a:latin typeface="Times New Roman" panose="02020603050405020304" pitchFamily="18" charset="0"/>
                <a:cs typeface="Times New Roman" panose="02020603050405020304" pitchFamily="18" charset="0"/>
              </a:rPr>
              <a:t>the number of sampling units selected is proportional to the number of each stratum. </a:t>
            </a:r>
          </a:p>
        </p:txBody>
      </p:sp>
      <p:pic>
        <p:nvPicPr>
          <p:cNvPr id="2050" name="Picture 2" descr="See the source image">
            <a:extLst>
              <a:ext uri="{FF2B5EF4-FFF2-40B4-BE49-F238E27FC236}">
                <a16:creationId xmlns:a16="http://schemas.microsoft.com/office/drawing/2014/main" id="{E78A7858-3A1C-4851-BD56-38E922996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374" y="1369323"/>
            <a:ext cx="4578626"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F4CCD-7E36-4D92-B7F6-49150A9F732A}"/>
              </a:ext>
            </a:extLst>
          </p:cNvPr>
          <p:cNvSpPr>
            <a:spLocks noGrp="1"/>
          </p:cNvSpPr>
          <p:nvPr>
            <p:ph idx="1"/>
          </p:nvPr>
        </p:nvSpPr>
        <p:spPr>
          <a:xfrm>
            <a:off x="745435" y="735496"/>
            <a:ext cx="7166113" cy="5675243"/>
          </a:xfrm>
        </p:spPr>
        <p:style>
          <a:lnRef idx="2">
            <a:schemeClr val="accent5"/>
          </a:lnRef>
          <a:fillRef idx="1">
            <a:schemeClr val="lt1"/>
          </a:fillRef>
          <a:effectRef idx="0">
            <a:schemeClr val="accent5"/>
          </a:effectRef>
          <a:fontRef idx="minor">
            <a:schemeClr val="dk1"/>
          </a:fontRef>
        </p:style>
        <p:txBody>
          <a:bodyPr/>
          <a:lstStyle/>
          <a:p>
            <a:r>
              <a:rPr lang="en-US" sz="2400" b="1" dirty="0">
                <a:solidFill>
                  <a:schemeClr val="accent1"/>
                </a:solidFill>
                <a:latin typeface="Times New Roman" panose="02020603050405020304" pitchFamily="18" charset="0"/>
                <a:cs typeface="Times New Roman" panose="02020603050405020304" pitchFamily="18" charset="0"/>
              </a:rPr>
              <a:t>Cluster sampling: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Sometimes, </a:t>
            </a:r>
            <a:r>
              <a:rPr lang="en-US" sz="2400" dirty="0">
                <a:solidFill>
                  <a:srgbClr val="C00000"/>
                </a:solidFill>
                <a:latin typeface="Times New Roman" panose="02020603050405020304" pitchFamily="18" charset="0"/>
                <a:cs typeface="Times New Roman" panose="02020603050405020304" pitchFamily="18" charset="0"/>
              </a:rPr>
              <a:t>strata</a:t>
            </a:r>
            <a:r>
              <a:rPr lang="en-US" sz="2400" dirty="0">
                <a:solidFill>
                  <a:schemeClr val="tx1"/>
                </a:solidFill>
                <a:latin typeface="Times New Roman" panose="02020603050405020304" pitchFamily="18" charset="0"/>
                <a:cs typeface="Times New Roman" panose="02020603050405020304" pitchFamily="18" charset="0"/>
              </a:rPr>
              <a:t> are defined by geographical locations such as countries, states, districts, taluks, and villages, veterinary hospitals, veterinary dispensaries or periods of time during which samples are selected.</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The strata are then termed as '</a:t>
            </a:r>
            <a:r>
              <a:rPr lang="en-US" sz="2400" dirty="0">
                <a:solidFill>
                  <a:srgbClr val="C00000"/>
                </a:solidFill>
                <a:latin typeface="Times New Roman" panose="02020603050405020304" pitchFamily="18" charset="0"/>
                <a:cs typeface="Times New Roman" panose="02020603050405020304" pitchFamily="18" charset="0"/>
              </a:rPr>
              <a:t>clusters</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It is time consuming and costly method.</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This can be overcome by selecting few clusters, then sampling from few elected clusters is called cluster sampling. </a:t>
            </a:r>
          </a:p>
        </p:txBody>
      </p:sp>
      <p:pic>
        <p:nvPicPr>
          <p:cNvPr id="7" name="Picture 6">
            <a:extLst>
              <a:ext uri="{FF2B5EF4-FFF2-40B4-BE49-F238E27FC236}">
                <a16:creationId xmlns:a16="http://schemas.microsoft.com/office/drawing/2014/main" id="{4D6509CD-04A2-442E-869B-5232C0D4CD09}"/>
              </a:ext>
            </a:extLst>
          </p:cNvPr>
          <p:cNvPicPr>
            <a:picLocks noChangeAspect="1"/>
          </p:cNvPicPr>
          <p:nvPr/>
        </p:nvPicPr>
        <p:blipFill rotWithShape="1">
          <a:blip r:embed="rId2"/>
          <a:srcRect l="49999" t="47364" r="1"/>
          <a:stretch/>
        </p:blipFill>
        <p:spPr>
          <a:xfrm>
            <a:off x="8123583" y="1768233"/>
            <a:ext cx="3942521" cy="3609768"/>
          </a:xfrm>
          <a:prstGeom prst="rect">
            <a:avLst/>
          </a:prstGeom>
        </p:spPr>
      </p:pic>
    </p:spTree>
    <p:extLst>
      <p:ext uri="{BB962C8B-B14F-4D97-AF65-F5344CB8AC3E}">
        <p14:creationId xmlns:p14="http://schemas.microsoft.com/office/powerpoint/2010/main" val="13594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DABB9-2E0A-4233-895C-3515051EC190}"/>
              </a:ext>
            </a:extLst>
          </p:cNvPr>
          <p:cNvSpPr>
            <a:spLocks noGrp="1"/>
          </p:cNvSpPr>
          <p:nvPr>
            <p:ph idx="1"/>
          </p:nvPr>
        </p:nvSpPr>
        <p:spPr>
          <a:xfrm>
            <a:off x="221974" y="924339"/>
            <a:ext cx="8504583" cy="5645426"/>
          </a:xfrm>
        </p:spPr>
        <p:style>
          <a:lnRef idx="2">
            <a:schemeClr val="accent3"/>
          </a:lnRef>
          <a:fillRef idx="1">
            <a:schemeClr val="lt1"/>
          </a:fillRef>
          <a:effectRef idx="0">
            <a:schemeClr val="accent3"/>
          </a:effectRef>
          <a:fontRef idx="minor">
            <a:schemeClr val="dk1"/>
          </a:fontRef>
        </p:style>
        <p:txBody>
          <a:bodyPr/>
          <a:lstStyle/>
          <a:p>
            <a:pPr algn="just"/>
            <a:r>
              <a:rPr lang="en-US" sz="2400" b="1" dirty="0">
                <a:solidFill>
                  <a:schemeClr val="accent1"/>
                </a:solidFill>
                <a:latin typeface="Times New Roman" panose="02020603050405020304" pitchFamily="18" charset="0"/>
                <a:cs typeface="Times New Roman" panose="02020603050405020304" pitchFamily="18" charset="0"/>
              </a:rPr>
              <a:t>There are several procedures:-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solidFill>
                  <a:schemeClr val="accent1"/>
                </a:solidFill>
                <a:latin typeface="Times New Roman" panose="02020603050405020304" pitchFamily="18" charset="0"/>
                <a:cs typeface="Times New Roman" panose="02020603050405020304" pitchFamily="18" charset="0"/>
              </a:rPr>
              <a:t>One-stage cluster sampling: </a:t>
            </a:r>
            <a:r>
              <a:rPr lang="en-US" sz="2400" dirty="0">
                <a:latin typeface="Times New Roman" panose="02020603050405020304" pitchFamily="18" charset="0"/>
                <a:cs typeface="Times New Roman" panose="02020603050405020304" pitchFamily="18" charset="0"/>
              </a:rPr>
              <a:t>In which selecting </a:t>
            </a:r>
            <a:r>
              <a:rPr lang="en-US" sz="2400" b="1" dirty="0">
                <a:solidFill>
                  <a:srgbClr val="FF0000"/>
                </a:solidFill>
                <a:latin typeface="Times New Roman" panose="02020603050405020304" pitchFamily="18" charset="0"/>
                <a:cs typeface="Times New Roman" panose="02020603050405020304" pitchFamily="18" charset="0"/>
              </a:rPr>
              <a:t>all animals in each selected clusters</a:t>
            </a:r>
            <a:r>
              <a:rPr lang="en-US" sz="2400"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solidFill>
                  <a:schemeClr val="accent1"/>
                </a:solidFill>
                <a:latin typeface="Times New Roman" panose="02020603050405020304" pitchFamily="18" charset="0"/>
                <a:cs typeface="Times New Roman" panose="02020603050405020304" pitchFamily="18" charset="0"/>
              </a:rPr>
              <a:t>Two- stage cluster sampling: </a:t>
            </a:r>
            <a:r>
              <a:rPr lang="en-US" sz="2400" dirty="0">
                <a:latin typeface="Times New Roman" panose="02020603050405020304" pitchFamily="18" charset="0"/>
                <a:cs typeface="Times New Roman" panose="02020603050405020304" pitchFamily="18" charset="0"/>
              </a:rPr>
              <a:t>It means selection of sample in </a:t>
            </a:r>
            <a:r>
              <a:rPr lang="en-US" sz="2400" b="1" dirty="0">
                <a:solidFill>
                  <a:srgbClr val="FF0000"/>
                </a:solidFill>
                <a:latin typeface="Times New Roman" panose="02020603050405020304" pitchFamily="18" charset="0"/>
                <a:cs typeface="Times New Roman" panose="02020603050405020304" pitchFamily="18" charset="0"/>
              </a:rPr>
              <a:t>more than one stage</a:t>
            </a:r>
            <a:r>
              <a:rPr lang="en-US" sz="2400" dirty="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samples (all animals) of clusters selected first, followed by sub-sampling of some animals in the clusters.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which, clusters are primary units and selected members of the sub-samples are the secondary units. </a:t>
            </a:r>
          </a:p>
        </p:txBody>
      </p:sp>
      <p:pic>
        <p:nvPicPr>
          <p:cNvPr id="3074" name="Picture 2" descr="Image result for One-stage cluster sampling">
            <a:extLst>
              <a:ext uri="{FF2B5EF4-FFF2-40B4-BE49-F238E27FC236}">
                <a16:creationId xmlns:a16="http://schemas.microsoft.com/office/drawing/2014/main" id="{23DE3970-78B5-4DDD-960C-A798D653F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426" y="784571"/>
            <a:ext cx="2694126" cy="27636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127702-A7AB-4D7A-B102-0891EAE27D33}"/>
              </a:ext>
            </a:extLst>
          </p:cNvPr>
          <p:cNvPicPr>
            <a:picLocks noChangeAspect="1"/>
          </p:cNvPicPr>
          <p:nvPr/>
        </p:nvPicPr>
        <p:blipFill rotWithShape="1">
          <a:blip r:embed="rId3"/>
          <a:srcRect t="53821"/>
          <a:stretch/>
        </p:blipFill>
        <p:spPr>
          <a:xfrm rot="5400000">
            <a:off x="8900386" y="3921090"/>
            <a:ext cx="3042203" cy="2694127"/>
          </a:xfrm>
          <a:prstGeom prst="rect">
            <a:avLst/>
          </a:prstGeom>
        </p:spPr>
      </p:pic>
    </p:spTree>
    <p:extLst>
      <p:ext uri="{BB962C8B-B14F-4D97-AF65-F5344CB8AC3E}">
        <p14:creationId xmlns:p14="http://schemas.microsoft.com/office/powerpoint/2010/main" val="247339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DABB9-2E0A-4233-895C-3515051EC190}"/>
              </a:ext>
            </a:extLst>
          </p:cNvPr>
          <p:cNvSpPr>
            <a:spLocks noGrp="1"/>
          </p:cNvSpPr>
          <p:nvPr>
            <p:ph idx="1"/>
          </p:nvPr>
        </p:nvSpPr>
        <p:spPr>
          <a:xfrm>
            <a:off x="0" y="457200"/>
            <a:ext cx="8309113" cy="6291470"/>
          </a:xfrm>
        </p:spPr>
        <p:style>
          <a:lnRef idx="2">
            <a:schemeClr val="accent3"/>
          </a:lnRef>
          <a:fillRef idx="1">
            <a:schemeClr val="lt1"/>
          </a:fillRef>
          <a:effectRef idx="0">
            <a:schemeClr val="accent3"/>
          </a:effectRef>
          <a:fontRef idx="minor">
            <a:schemeClr val="dk1"/>
          </a:fontRef>
        </p:style>
        <p:txBody>
          <a:bodyPr/>
          <a:lstStyle/>
          <a:p>
            <a:pPr algn="just"/>
            <a:r>
              <a:rPr lang="en-US" sz="2400" b="1" dirty="0">
                <a:solidFill>
                  <a:schemeClr val="accent1"/>
                </a:solidFill>
                <a:latin typeface="Times New Roman" panose="02020603050405020304" pitchFamily="18" charset="0"/>
                <a:cs typeface="Times New Roman" panose="02020603050405020304" pitchFamily="18" charset="0"/>
              </a:rPr>
              <a:t>Multistage cluster sampling: </a:t>
            </a:r>
            <a:r>
              <a:rPr lang="en-US" sz="2400" dirty="0">
                <a:latin typeface="Times New Roman" panose="02020603050405020304" pitchFamily="18" charset="0"/>
                <a:cs typeface="Times New Roman" panose="02020603050405020304" pitchFamily="18" charset="0"/>
              </a:rPr>
              <a:t>It is progressively higher levels of sub-sampling. </a:t>
            </a:r>
          </a:p>
          <a:p>
            <a:pPr algn="just"/>
            <a:r>
              <a:rPr lang="en-US" sz="2400" b="1" dirty="0">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sampling from the region. </a:t>
            </a:r>
          </a:p>
          <a:p>
            <a:pPr algn="just"/>
            <a:r>
              <a:rPr lang="en-US" sz="2400" b="1" dirty="0">
                <a:latin typeface="Times New Roman" panose="02020603050405020304" pitchFamily="18" charset="0"/>
                <a:cs typeface="Times New Roman" panose="02020603050405020304" pitchFamily="18" charset="0"/>
              </a:rPr>
              <a:t>Second</a:t>
            </a:r>
            <a:r>
              <a:rPr lang="en-US" sz="2400" dirty="0">
                <a:latin typeface="Times New Roman" panose="02020603050405020304" pitchFamily="18" charset="0"/>
                <a:cs typeface="Times New Roman" panose="02020603050405020304" pitchFamily="18" charset="0"/>
              </a:rPr>
              <a:t>, sampling dairy farms in each selected region.</a:t>
            </a:r>
          </a:p>
          <a:p>
            <a:pPr algn="just"/>
            <a:r>
              <a:rPr lang="en-US" sz="2400" b="1" dirty="0">
                <a:latin typeface="Times New Roman" panose="02020603050405020304" pitchFamily="18" charset="0"/>
                <a:cs typeface="Times New Roman" panose="02020603050405020304" pitchFamily="18" charset="0"/>
              </a:rPr>
              <a:t>Third</a:t>
            </a:r>
            <a:r>
              <a:rPr lang="en-US" sz="2400" dirty="0">
                <a:latin typeface="Times New Roman" panose="02020603050405020304" pitchFamily="18" charset="0"/>
                <a:cs typeface="Times New Roman" panose="02020603050405020304" pitchFamily="18" charset="0"/>
              </a:rPr>
              <a:t>, sampling cows on each selected farms. </a:t>
            </a:r>
          </a:p>
          <a:p>
            <a:pPr algn="just"/>
            <a:r>
              <a:rPr lang="en-US" sz="2400" dirty="0">
                <a:latin typeface="Times New Roman" panose="02020603050405020304" pitchFamily="18" charset="0"/>
                <a:cs typeface="Times New Roman" panose="02020603050405020304" pitchFamily="18" charset="0"/>
              </a:rPr>
              <a:t>It is usually a </a:t>
            </a:r>
            <a:r>
              <a:rPr lang="en-US" sz="2400" b="1" dirty="0">
                <a:latin typeface="Times New Roman" panose="02020603050405020304" pitchFamily="18" charset="0"/>
                <a:cs typeface="Times New Roman" panose="02020603050405020304" pitchFamily="18" charset="0"/>
              </a:rPr>
              <a:t>simple random sampling</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Sampling can be done even if there is an incomplete list of all members of a population. </a:t>
            </a:r>
          </a:p>
          <a:p>
            <a:pPr algn="just"/>
            <a:r>
              <a:rPr lang="en-US" sz="2400" dirty="0">
                <a:latin typeface="Times New Roman" panose="02020603050405020304" pitchFamily="18" charset="0"/>
                <a:cs typeface="Times New Roman" panose="02020603050405020304" pitchFamily="18" charset="0"/>
              </a:rPr>
              <a:t>It is a most convenient and inexpensive method. </a:t>
            </a:r>
          </a:p>
          <a:p>
            <a:pPr algn="just"/>
            <a:r>
              <a:rPr lang="en-US" sz="2400" dirty="0">
                <a:latin typeface="Times New Roman" panose="02020603050405020304" pitchFamily="18" charset="0"/>
                <a:cs typeface="Times New Roman" panose="02020603050405020304" pitchFamily="18" charset="0"/>
              </a:rPr>
              <a:t>But, information is less precise (example, contagious disease prevalence tends to be more variable between groups than within them). </a:t>
            </a:r>
          </a:p>
          <a:p>
            <a:pPr algn="just"/>
            <a:r>
              <a:rPr lang="en-US" sz="2400" dirty="0">
                <a:latin typeface="Times New Roman" panose="02020603050405020304" pitchFamily="18" charset="0"/>
                <a:cs typeface="Times New Roman" panose="02020603050405020304" pitchFamily="18" charset="0"/>
              </a:rPr>
              <a:t>Sometimes impossible if there is no reliable demographic data. In that case, clusters can be defined by map grid.</a:t>
            </a:r>
          </a:p>
          <a:p>
            <a:pPr algn="just"/>
            <a:endParaRPr lang="en-US" sz="2400" dirty="0">
              <a:latin typeface="Times New Roman" panose="02020603050405020304" pitchFamily="18" charset="0"/>
              <a:cs typeface="Times New Roman" panose="02020603050405020304" pitchFamily="18" charset="0"/>
            </a:endParaRPr>
          </a:p>
        </p:txBody>
      </p:sp>
      <p:pic>
        <p:nvPicPr>
          <p:cNvPr id="4098" name="Picture 2" descr="See the source image">
            <a:extLst>
              <a:ext uri="{FF2B5EF4-FFF2-40B4-BE49-F238E27FC236}">
                <a16:creationId xmlns:a16="http://schemas.microsoft.com/office/drawing/2014/main" id="{A11E9F29-26F8-4FC0-B349-2C8C453E5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530" y="1902722"/>
            <a:ext cx="3542886"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6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2D3DE-0755-44E4-B193-05231ED211B1}"/>
              </a:ext>
            </a:extLst>
          </p:cNvPr>
          <p:cNvSpPr>
            <a:spLocks noGrp="1"/>
          </p:cNvSpPr>
          <p:nvPr>
            <p:ph idx="1"/>
          </p:nvPr>
        </p:nvSpPr>
        <p:spPr>
          <a:xfrm>
            <a:off x="651388" y="1347021"/>
            <a:ext cx="10515600" cy="4424516"/>
          </a:xfrm>
          <a:ln w="57150">
            <a:solidFill>
              <a:srgbClr val="00B050"/>
            </a:solidFill>
          </a:ln>
        </p:spPr>
        <p:txBody>
          <a:bodyPr/>
          <a:lstStyle/>
          <a:p>
            <a:pPr marL="0" indent="0" algn="ctr">
              <a:buNone/>
            </a:pPr>
            <a:r>
              <a:rPr lang="en-US" sz="8800" b="1" dirty="0">
                <a:ln w="22225">
                  <a:solidFill>
                    <a:schemeClr val="accent2"/>
                  </a:solidFill>
                  <a:prstDash val="solid"/>
                </a:ln>
                <a:solidFill>
                  <a:schemeClr val="accent2">
                    <a:lumMod val="40000"/>
                    <a:lumOff val="60000"/>
                  </a:schemeClr>
                </a:solidFill>
              </a:rPr>
              <a:t>THANKS </a:t>
            </a:r>
          </a:p>
          <a:p>
            <a:pPr marL="0" indent="0" algn="ctr">
              <a:buNone/>
            </a:pPr>
            <a:r>
              <a:rPr lang="en-US" sz="8800" b="1" dirty="0">
                <a:ln w="22225">
                  <a:solidFill>
                    <a:schemeClr val="accent2"/>
                  </a:solidFill>
                  <a:prstDash val="solid"/>
                </a:ln>
                <a:solidFill>
                  <a:schemeClr val="accent2">
                    <a:lumMod val="40000"/>
                    <a:lumOff val="60000"/>
                  </a:schemeClr>
                </a:solidFill>
              </a:rPr>
              <a:t>FOR</a:t>
            </a:r>
          </a:p>
          <a:p>
            <a:pPr marL="0" indent="0" algn="ctr">
              <a:buNone/>
            </a:pPr>
            <a:r>
              <a:rPr lang="en-US" sz="8800" b="1" dirty="0">
                <a:ln w="22225">
                  <a:solidFill>
                    <a:schemeClr val="accent2"/>
                  </a:solidFill>
                  <a:prstDash val="solid"/>
                </a:ln>
                <a:solidFill>
                  <a:schemeClr val="accent2">
                    <a:lumMod val="40000"/>
                    <a:lumOff val="60000"/>
                  </a:schemeClr>
                </a:solidFill>
              </a:rPr>
              <a:t>KIND ATTENTION</a:t>
            </a:r>
            <a:endParaRPr lang="en-IN" sz="8800" dirty="0"/>
          </a:p>
        </p:txBody>
      </p:sp>
    </p:spTree>
    <p:extLst>
      <p:ext uri="{BB962C8B-B14F-4D97-AF65-F5344CB8AC3E}">
        <p14:creationId xmlns:p14="http://schemas.microsoft.com/office/powerpoint/2010/main" val="377402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8D5A-6F0F-4258-84F0-9D875454D57B}"/>
              </a:ext>
            </a:extLst>
          </p:cNvPr>
          <p:cNvSpPr>
            <a:spLocks noGrp="1"/>
          </p:cNvSpPr>
          <p:nvPr>
            <p:ph type="title"/>
          </p:nvPr>
        </p:nvSpPr>
        <p:spPr>
          <a:xfrm>
            <a:off x="838200" y="365125"/>
            <a:ext cx="10515600" cy="757997"/>
          </a:xfrm>
        </p:spPr>
        <p:style>
          <a:lnRef idx="3">
            <a:schemeClr val="lt1"/>
          </a:lnRef>
          <a:fillRef idx="1">
            <a:schemeClr val="accent4"/>
          </a:fillRef>
          <a:effectRef idx="1">
            <a:schemeClr val="accent4"/>
          </a:effectRef>
          <a:fontRef idx="minor">
            <a:schemeClr val="lt1"/>
          </a:fontRef>
        </p:style>
        <p:txBody>
          <a:bodyPr/>
          <a:lstStyle/>
          <a:p>
            <a:pPr algn="ctr"/>
            <a:r>
              <a:rPr lang="en-IN" sz="4000" b="1" i="0" u="none" strike="noStrike" baseline="0" dirty="0">
                <a:latin typeface="Times New Roman" panose="02020603050405020304" pitchFamily="18" charset="0"/>
                <a:cs typeface="Times New Roman" panose="02020603050405020304" pitchFamily="18" charset="0"/>
              </a:rPr>
              <a:t>Survey</a:t>
            </a:r>
            <a:endParaRPr lang="en-IN"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DE8946-67F1-40EE-B62F-39DA1C526E6C}"/>
              </a:ext>
            </a:extLst>
          </p:cNvPr>
          <p:cNvSpPr>
            <a:spLocks noGrp="1"/>
          </p:cNvSpPr>
          <p:nvPr>
            <p:ph idx="1"/>
          </p:nvPr>
        </p:nvSpPr>
        <p:spPr>
          <a:xfrm>
            <a:off x="546652" y="1597024"/>
            <a:ext cx="11360426" cy="4783897"/>
          </a:xfrm>
        </p:spPr>
        <p:style>
          <a:lnRef idx="2">
            <a:schemeClr val="accent5"/>
          </a:lnRef>
          <a:fillRef idx="1">
            <a:schemeClr val="lt1"/>
          </a:fillRef>
          <a:effectRef idx="0">
            <a:schemeClr val="accent5"/>
          </a:effectRef>
          <a:fontRef idx="minor">
            <a:schemeClr val="dk1"/>
          </a:fontRef>
        </p:style>
        <p:txBody>
          <a:bodyPr/>
          <a:lstStyle/>
          <a:p>
            <a:pPr algn="just">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Information on disease and associated events, such as productivity, can be obtained from surveys. </a:t>
            </a:r>
          </a:p>
          <a:p>
            <a:pPr algn="just">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These involve </a:t>
            </a:r>
            <a:r>
              <a:rPr lang="en-US" sz="2400" dirty="0">
                <a:solidFill>
                  <a:srgbClr val="FF0000"/>
                </a:solidFill>
                <a:latin typeface="Times New Roman" panose="02020603050405020304" pitchFamily="18" charset="0"/>
                <a:cs typeface="Times New Roman" panose="02020603050405020304" pitchFamily="18" charset="0"/>
              </a:rPr>
              <a:t>counting members of an aggregate of units and measuring their characteristics</a:t>
            </a:r>
            <a:r>
              <a:rPr lang="en-US" sz="240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They may be conducted </a:t>
            </a:r>
            <a:r>
              <a:rPr lang="en-US" sz="2400" dirty="0">
                <a:solidFill>
                  <a:srgbClr val="FF0000"/>
                </a:solidFill>
                <a:latin typeface="Times New Roman" panose="02020603050405020304" pitchFamily="18" charset="0"/>
                <a:cs typeface="Times New Roman" panose="02020603050405020304" pitchFamily="18" charset="0"/>
              </a:rPr>
              <a:t>to estimate either a continuous variable </a:t>
            </a:r>
            <a:r>
              <a:rPr lang="en-US" sz="2400" dirty="0">
                <a:solidFill>
                  <a:schemeClr val="tx1"/>
                </a:solidFill>
                <a:latin typeface="Times New Roman" panose="02020603050405020304" pitchFamily="18" charset="0"/>
                <a:cs typeface="Times New Roman" panose="02020603050405020304" pitchFamily="18" charset="0"/>
              </a:rPr>
              <a:t>such as weight and milk yield, or </a:t>
            </a:r>
            <a:r>
              <a:rPr lang="en-US" sz="2400" dirty="0">
                <a:solidFill>
                  <a:srgbClr val="FF0000"/>
                </a:solidFill>
                <a:latin typeface="Times New Roman" panose="02020603050405020304" pitchFamily="18" charset="0"/>
                <a:cs typeface="Times New Roman" panose="02020603050405020304" pitchFamily="18" charset="0"/>
              </a:rPr>
              <a:t>discrete events </a:t>
            </a:r>
            <a:r>
              <a:rPr lang="en-US" sz="2400" dirty="0">
                <a:solidFill>
                  <a:schemeClr val="tx1"/>
                </a:solidFill>
                <a:latin typeface="Times New Roman" panose="02020603050405020304" pitchFamily="18" charset="0"/>
                <a:cs typeface="Times New Roman" panose="02020603050405020304" pitchFamily="18" charset="0"/>
              </a:rPr>
              <a:t>such as diseased animals.</a:t>
            </a:r>
          </a:p>
          <a:p>
            <a:pPr algn="just">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An important application of surveys in epidemiology is </a:t>
            </a:r>
            <a:r>
              <a:rPr lang="en-US" sz="2400" dirty="0">
                <a:solidFill>
                  <a:srgbClr val="FF0000"/>
                </a:solidFill>
                <a:latin typeface="Times New Roman" panose="02020603050405020304" pitchFamily="18" charset="0"/>
                <a:cs typeface="Times New Roman" panose="02020603050405020304" pitchFamily="18" charset="0"/>
              </a:rPr>
              <a:t>estimation of the prevalence of clinical disease, infection, or seropositive animals from samples of an animal population</a:t>
            </a:r>
            <a:r>
              <a:rPr lang="en-US" sz="2400" dirty="0">
                <a:solidFill>
                  <a:schemeClr val="tx1"/>
                </a:solidFill>
                <a:latin typeface="Times New Roman" panose="02020603050405020304" pitchFamily="18" charset="0"/>
                <a:cs typeface="Times New Roman" panose="02020603050405020304" pitchFamily="18" charset="0"/>
              </a:rPr>
              <a:t>.</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41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A6BD46-39E7-45B3-AD57-01BC374AD985}"/>
              </a:ext>
            </a:extLst>
          </p:cNvPr>
          <p:cNvSpPr>
            <a:spLocks noGrp="1"/>
          </p:cNvSpPr>
          <p:nvPr>
            <p:ph idx="1"/>
          </p:nvPr>
        </p:nvSpPr>
        <p:spPr>
          <a:xfrm>
            <a:off x="506897" y="1391478"/>
            <a:ext cx="11449878" cy="4974328"/>
          </a:xfrm>
        </p:spPr>
        <p:style>
          <a:lnRef idx="2">
            <a:schemeClr val="accent6"/>
          </a:lnRef>
          <a:fillRef idx="1">
            <a:schemeClr val="lt1"/>
          </a:fillRef>
          <a:effectRef idx="0">
            <a:schemeClr val="accent6"/>
          </a:effectRef>
          <a:fontRef idx="minor">
            <a:schemeClr val="dk1"/>
          </a:fontRef>
        </p:style>
        <p:txBody>
          <a:bodyPr/>
          <a:lstStyle/>
          <a:p>
            <a:pPr algn="just">
              <a:buFont typeface="Wingdings" panose="05000000000000000000" pitchFamily="2" charset="2"/>
              <a:buChar char="v"/>
            </a:pPr>
            <a:r>
              <a:rPr lang="en-US" sz="2400" b="0" i="0" u="none" strike="noStrike" baseline="0" dirty="0">
                <a:latin typeface="Times New Roman" panose="02020603050405020304" pitchFamily="18" charset="0"/>
                <a:cs typeface="Times New Roman" panose="02020603050405020304" pitchFamily="18" charset="0"/>
              </a:rPr>
              <a:t>A survey of prevalence can involve:</a:t>
            </a:r>
          </a:p>
          <a:p>
            <a:pPr algn="just">
              <a:buFont typeface="Wingdings" panose="05000000000000000000" pitchFamily="2" charset="2"/>
              <a:buChar char="v"/>
            </a:pPr>
            <a:endParaRPr lang="en-US" sz="2400" b="0" i="0" u="none" strike="noStrike" baseline="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b="0" i="0" u="none" strike="noStrike" baseline="0" dirty="0">
                <a:latin typeface="Times New Roman" panose="02020603050405020304" pitchFamily="18" charset="0"/>
                <a:cs typeface="Times New Roman" panose="02020603050405020304" pitchFamily="18" charset="0"/>
              </a:rPr>
              <a:t>A </a:t>
            </a:r>
            <a:r>
              <a:rPr lang="en-US" b="0" i="0" u="none" strike="noStrike" baseline="0" dirty="0">
                <a:solidFill>
                  <a:srgbClr val="FF0000"/>
                </a:solidFill>
                <a:latin typeface="Times New Roman" panose="02020603050405020304" pitchFamily="18" charset="0"/>
                <a:cs typeface="Times New Roman" panose="02020603050405020304" pitchFamily="18" charset="0"/>
              </a:rPr>
              <a:t>single sample</a:t>
            </a:r>
            <a:r>
              <a:rPr lang="en-US" b="0" i="0" u="none" strike="noStrike" baseline="0" dirty="0">
                <a:latin typeface="Times New Roman" panose="02020603050405020304" pitchFamily="18" charset="0"/>
                <a:cs typeface="Times New Roman" panose="02020603050405020304" pitchFamily="18" charset="0"/>
              </a:rPr>
              <a:t>, either to determine prevalence or to determine whether or not disease is present in a group of animals;</a:t>
            </a:r>
          </a:p>
          <a:p>
            <a:pPr lvl="1" algn="just">
              <a:buFont typeface="Wingdings" panose="05000000000000000000" pitchFamily="2" charset="2"/>
              <a:buChar char="ü"/>
            </a:pPr>
            <a:endParaRPr lang="en-US" b="0" i="0" u="none" strike="noStrike" baseline="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b="0" i="0" u="none" strike="noStrike" baseline="0" dirty="0">
                <a:solidFill>
                  <a:srgbClr val="FF0000"/>
                </a:solidFill>
                <a:latin typeface="Times New Roman" panose="02020603050405020304" pitchFamily="18" charset="0"/>
                <a:cs typeface="Times New Roman" panose="02020603050405020304" pitchFamily="18" charset="0"/>
              </a:rPr>
              <a:t>Two samples</a:t>
            </a:r>
            <a:r>
              <a:rPr lang="en-US" b="0" i="0" u="none" strike="noStrike" baseline="0" dirty="0">
                <a:latin typeface="Times New Roman" panose="02020603050405020304" pitchFamily="18" charset="0"/>
                <a:cs typeface="Times New Roman" panose="02020603050405020304" pitchFamily="18" charset="0"/>
              </a:rPr>
              <a:t>, to compare prevalence;</a:t>
            </a:r>
          </a:p>
          <a:p>
            <a:pPr lvl="1" algn="just">
              <a:buFont typeface="Wingdings" panose="05000000000000000000" pitchFamily="2" charset="2"/>
              <a:buChar char="ü"/>
            </a:pPr>
            <a:endParaRPr lang="en-US" b="0" i="0" u="none" strike="noStrike" baseline="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b="0" i="0" u="none" strike="noStrike" baseline="0" dirty="0">
                <a:solidFill>
                  <a:srgbClr val="FF0000"/>
                </a:solidFill>
                <a:latin typeface="Times New Roman" panose="02020603050405020304" pitchFamily="18" charset="0"/>
                <a:cs typeface="Times New Roman" panose="02020603050405020304" pitchFamily="18" charset="0"/>
              </a:rPr>
              <a:t>Three or more </a:t>
            </a:r>
            <a:r>
              <a:rPr lang="en-US" b="0" i="0" u="none" strike="noStrike" baseline="0" dirty="0">
                <a:latin typeface="Times New Roman" panose="02020603050405020304" pitchFamily="18" charset="0"/>
                <a:cs typeface="Times New Roman" panose="02020603050405020304" pitchFamily="18" charset="0"/>
              </a:rPr>
              <a:t>samples.</a:t>
            </a:r>
          </a:p>
          <a:p>
            <a:pPr algn="just"/>
            <a:endParaRPr lang="en-US"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92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8FD89-34BA-4F7A-B431-82A018388C12}"/>
              </a:ext>
            </a:extLst>
          </p:cNvPr>
          <p:cNvSpPr>
            <a:spLocks noGrp="1"/>
          </p:cNvSpPr>
          <p:nvPr>
            <p:ph idx="1"/>
          </p:nvPr>
        </p:nvSpPr>
        <p:spPr>
          <a:xfrm>
            <a:off x="286578" y="1338230"/>
            <a:ext cx="11618844" cy="4661452"/>
          </a:xfrm>
        </p:spPr>
        <p:style>
          <a:lnRef idx="2">
            <a:schemeClr val="accent5"/>
          </a:lnRef>
          <a:fillRef idx="1">
            <a:schemeClr val="lt1"/>
          </a:fillRef>
          <a:effectRef idx="0">
            <a:schemeClr val="accent5"/>
          </a:effectRef>
          <a:fontRef idx="minor">
            <a:schemeClr val="dk1"/>
          </a:fontRef>
        </p:style>
        <p:txBody>
          <a:bodyPr/>
          <a:lstStyle/>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If all animals in a population are investigated, the survey is a </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census</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 census is the only </a:t>
            </a:r>
            <a:r>
              <a:rPr lang="en-US" sz="2400" dirty="0">
                <a:solidFill>
                  <a:srgbClr val="FF0000"/>
                </a:solidFill>
                <a:latin typeface="Times New Roman" panose="02020603050405020304" pitchFamily="18" charset="0"/>
                <a:cs typeface="Times New Roman" panose="02020603050405020304" pitchFamily="18" charset="0"/>
              </a:rPr>
              <a:t>means of measuring exactly the distribution of a variable in a population.</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Censuses can be </a:t>
            </a:r>
            <a:r>
              <a:rPr lang="en-US" sz="2400" dirty="0">
                <a:solidFill>
                  <a:srgbClr val="FF0000"/>
                </a:solidFill>
                <a:latin typeface="Times New Roman" panose="02020603050405020304" pitchFamily="18" charset="0"/>
                <a:cs typeface="Times New Roman" panose="02020603050405020304" pitchFamily="18" charset="0"/>
              </a:rPr>
              <a:t>expensive</a:t>
            </a:r>
            <a:r>
              <a:rPr lang="en-US" sz="2400" dirty="0">
                <a:latin typeface="Times New Roman" panose="02020603050405020304" pitchFamily="18" charset="0"/>
                <a:cs typeface="Times New Roman" panose="02020603050405020304" pitchFamily="18" charset="0"/>
              </a:rPr>
              <a:t> and may be </a:t>
            </a:r>
            <a:r>
              <a:rPr lang="en-US" sz="2400" dirty="0">
                <a:solidFill>
                  <a:srgbClr val="FF0000"/>
                </a:solidFill>
                <a:latin typeface="Times New Roman" panose="02020603050405020304" pitchFamily="18" charset="0"/>
                <a:cs typeface="Times New Roman" panose="02020603050405020304" pitchFamily="18" charset="0"/>
              </a:rPr>
              <a:t>difficult or impossible to conduct</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However, if a </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survey</a:t>
            </a:r>
            <a:r>
              <a:rPr lang="en-US" sz="2400" dirty="0">
                <a:latin typeface="Times New Roman" panose="02020603050405020304" pitchFamily="18" charset="0"/>
                <a:cs typeface="Times New Roman" panose="02020603050405020304" pitchFamily="18" charset="0"/>
              </a:rPr>
              <a:t> is designed well, then a reasonably accurate and acceptable estimate of a variable </a:t>
            </a:r>
            <a:r>
              <a:rPr lang="en-US" sz="2400" dirty="0">
                <a:solidFill>
                  <a:srgbClr val="FF0000"/>
                </a:solidFill>
                <a:latin typeface="Times New Roman" panose="02020603050405020304" pitchFamily="18" charset="0"/>
                <a:cs typeface="Times New Roman" panose="02020603050405020304" pitchFamily="18" charset="0"/>
              </a:rPr>
              <a:t>can be made by examining some of the animals in the relevant population</a:t>
            </a:r>
            <a:r>
              <a:rPr lang="en-US" sz="2400" dirty="0">
                <a:latin typeface="Times New Roman" panose="02020603050405020304" pitchFamily="18" charset="0"/>
                <a:cs typeface="Times New Roman" panose="02020603050405020304" pitchFamily="18" charset="0"/>
              </a:rPr>
              <a:t>; that is, a </a:t>
            </a:r>
            <a:r>
              <a:rPr lang="en-US" sz="2400" b="1" dirty="0">
                <a:solidFill>
                  <a:schemeClr val="accent1">
                    <a:lumMod val="60000"/>
                    <a:lumOff val="40000"/>
                  </a:schemeClr>
                </a:solidFill>
                <a:latin typeface="Times New Roman" panose="02020603050405020304" pitchFamily="18" charset="0"/>
                <a:cs typeface="Times New Roman" panose="02020603050405020304" pitchFamily="18" charset="0"/>
              </a:rPr>
              <a:t>sample. </a:t>
            </a: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75000FD-BAF8-4B32-A38B-5BFE008BB08E}"/>
              </a:ext>
            </a:extLst>
          </p:cNvPr>
          <p:cNvSpPr txBox="1"/>
          <p:nvPr/>
        </p:nvSpPr>
        <p:spPr>
          <a:xfrm>
            <a:off x="3217794" y="335098"/>
            <a:ext cx="609765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Censuses and sample surveys</a:t>
            </a:r>
          </a:p>
        </p:txBody>
      </p:sp>
    </p:spTree>
    <p:extLst>
      <p:ext uri="{BB962C8B-B14F-4D97-AF65-F5344CB8AC3E}">
        <p14:creationId xmlns:p14="http://schemas.microsoft.com/office/powerpoint/2010/main" val="175292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1D58B-DE7D-4088-B6DE-0CBED1CEE86C}"/>
              </a:ext>
            </a:extLst>
          </p:cNvPr>
          <p:cNvSpPr>
            <a:spLocks noGrp="1"/>
          </p:cNvSpPr>
          <p:nvPr>
            <p:ph idx="1"/>
          </p:nvPr>
        </p:nvSpPr>
        <p:spPr>
          <a:xfrm>
            <a:off x="294968" y="1354556"/>
            <a:ext cx="11602064" cy="5168346"/>
          </a:xfrm>
          <a:ln/>
        </p:spPr>
        <p:style>
          <a:lnRef idx="2">
            <a:schemeClr val="accent5"/>
          </a:lnRef>
          <a:fillRef idx="1">
            <a:schemeClr val="lt1"/>
          </a:fillRef>
          <a:effectRef idx="0">
            <a:schemeClr val="accent5"/>
          </a:effectRef>
          <a:fontRef idx="minor">
            <a:schemeClr val="dk1"/>
          </a:fontRef>
        </p:style>
        <p:txBody>
          <a:bodyPr>
            <a:noAutofit/>
          </a:bodyPr>
          <a:lstStyle/>
          <a:p>
            <a:pPr algn="just">
              <a:lnSpc>
                <a:spcPct val="100000"/>
              </a:lnSpc>
              <a:spcAft>
                <a:spcPts val="800"/>
              </a:spcAft>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Target population: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is the </a:t>
            </a:r>
            <a:r>
              <a:rPr lang="en-US" sz="24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total population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(i.e., population at risk) about which information is required. </a:t>
            </a:r>
          </a:p>
          <a:p>
            <a:pPr algn="just">
              <a:lnSpc>
                <a:spcPct val="100000"/>
              </a:lnSpc>
              <a:spcAft>
                <a:spcPts val="800"/>
              </a:spcAft>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Study population: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is the population </a:t>
            </a:r>
            <a:r>
              <a:rPr lang="en-US" sz="24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from which a sample is drawn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 If an investigation of parvoviral enteritis in Pomeranian is undertaken, then ideally all Pomeranian animals (the target population) should be sampled, although it may only be possible to investigate in that particular breed at dog shows or attending veterinary hospitals (the study population). </a:t>
            </a:r>
          </a:p>
          <a:p>
            <a:pPr algn="just">
              <a:lnSpc>
                <a:spcPct val="100000"/>
              </a:lnSpc>
              <a:spcAft>
                <a:spcPts val="800"/>
              </a:spcAft>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Elementary units: </a:t>
            </a:r>
            <a:r>
              <a:rPr lang="en-US" sz="24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Each unit in the study population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 the elementary unit, which </a:t>
            </a:r>
            <a:r>
              <a:rPr lang="en-US" sz="24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cannot be divided further. </a:t>
            </a:r>
          </a:p>
          <a:p>
            <a:pPr algn="just">
              <a:lnSpc>
                <a:spcPct val="100000"/>
              </a:lnSpc>
              <a:spcAft>
                <a:spcPts val="800"/>
              </a:spcAft>
            </a:pPr>
            <a:r>
              <a:rPr lang="en-US" sz="2400" b="1" dirty="0">
                <a:solidFill>
                  <a:srgbClr val="C00000"/>
                </a:solidFill>
                <a:latin typeface="Times New Roman" panose="02020603050405020304" pitchFamily="18" charset="0"/>
                <a:cs typeface="Times New Roman" panose="02020603050405020304" pitchFamily="18" charset="0"/>
              </a:rPr>
              <a:t>Stratum: </a:t>
            </a:r>
            <a:r>
              <a:rPr lang="en-US" sz="2400" dirty="0">
                <a:solidFill>
                  <a:srgbClr val="FFC000"/>
                </a:solidFill>
                <a:latin typeface="Times New Roman" panose="02020603050405020304" pitchFamily="18" charset="0"/>
                <a:cs typeface="Times New Roman" panose="02020603050405020304" pitchFamily="18" charset="0"/>
              </a:rPr>
              <a:t>A collection of elementary units </a:t>
            </a:r>
            <a:r>
              <a:rPr lang="en-US" sz="2400" dirty="0">
                <a:solidFill>
                  <a:schemeClr val="tx1"/>
                </a:solidFill>
                <a:latin typeface="Times New Roman" panose="02020603050405020304" pitchFamily="18" charset="0"/>
                <a:cs typeface="Times New Roman" panose="02020603050405020304" pitchFamily="18" charset="0"/>
              </a:rPr>
              <a:t>grouped according to a common characteristic feature. A dairy farm is a stratum comprising cows. </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955394-F175-4634-95A3-7B7C0F4FCD57}"/>
              </a:ext>
            </a:extLst>
          </p:cNvPr>
          <p:cNvSpPr txBox="1"/>
          <p:nvPr/>
        </p:nvSpPr>
        <p:spPr>
          <a:xfrm>
            <a:off x="3217794" y="335098"/>
            <a:ext cx="609765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Terms used in sampling technique</a:t>
            </a:r>
          </a:p>
        </p:txBody>
      </p:sp>
    </p:spTree>
    <p:extLst>
      <p:ext uri="{BB962C8B-B14F-4D97-AF65-F5344CB8AC3E}">
        <p14:creationId xmlns:p14="http://schemas.microsoft.com/office/powerpoint/2010/main" val="86178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BC0DC-8C6F-4117-AA8E-DDCD337A8B52}"/>
              </a:ext>
            </a:extLst>
          </p:cNvPr>
          <p:cNvSpPr>
            <a:spLocks noGrp="1"/>
          </p:cNvSpPr>
          <p:nvPr>
            <p:ph idx="1"/>
          </p:nvPr>
        </p:nvSpPr>
        <p:spPr>
          <a:xfrm>
            <a:off x="447261" y="921057"/>
            <a:ext cx="10808217" cy="5430581"/>
          </a:xfrm>
          <a:ln/>
        </p:spPr>
        <p:style>
          <a:lnRef idx="2">
            <a:schemeClr val="accent5"/>
          </a:lnRef>
          <a:fillRef idx="1">
            <a:schemeClr val="lt1"/>
          </a:fillRef>
          <a:effectRef idx="0">
            <a:schemeClr val="accent5"/>
          </a:effectRef>
          <a:fontRef idx="minor">
            <a:schemeClr val="dk1"/>
          </a:fontRef>
        </p:style>
        <p:txBody>
          <a:bodyPr>
            <a:noAutofit/>
          </a:bodyPr>
          <a:lstStyle/>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Sampling frame: </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Before a sample is taken, members of the study population must be identified by constructing a list (i.e. sampling frame). </a:t>
            </a:r>
          </a:p>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Sampling unit: </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Each member of the sampling frame is a sampling unit. </a:t>
            </a:r>
          </a:p>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Sampling fraction: </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It is the ratio of sample size to study population size.</a:t>
            </a:r>
          </a:p>
          <a:p>
            <a:pPr algn="just">
              <a:lnSpc>
                <a:spcPct val="150000"/>
              </a:lnSpc>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If 10 animals were chosen from 1000 animal population, the sampling fraction would be 1%. </a:t>
            </a:r>
          </a:p>
          <a:p>
            <a:pPr algn="just">
              <a:lnSpc>
                <a:spcPct val="150000"/>
              </a:lnSpc>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Veterinary sampling frames </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include lists of abattoirs, farms, veterinary hospitals, etc.</a:t>
            </a: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 </a:t>
            </a:r>
          </a:p>
          <a:p>
            <a:endParaRPr lang="en-IN" sz="2400" dirty="0"/>
          </a:p>
        </p:txBody>
      </p:sp>
    </p:spTree>
    <p:extLst>
      <p:ext uri="{BB962C8B-B14F-4D97-AF65-F5344CB8AC3E}">
        <p14:creationId xmlns:p14="http://schemas.microsoft.com/office/powerpoint/2010/main" val="25173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BC12-99D8-4EF0-AAEC-398E131855B1}"/>
              </a:ext>
            </a:extLst>
          </p:cNvPr>
          <p:cNvSpPr>
            <a:spLocks noGrp="1"/>
          </p:cNvSpPr>
          <p:nvPr>
            <p:ph idx="1"/>
          </p:nvPr>
        </p:nvSpPr>
        <p:spPr>
          <a:xfrm>
            <a:off x="218661" y="1386348"/>
            <a:ext cx="11135139" cy="4945626"/>
          </a:xfrm>
          <a:ln/>
        </p:spPr>
        <p:style>
          <a:lnRef idx="2">
            <a:schemeClr val="accent5"/>
          </a:lnRef>
          <a:fillRef idx="1">
            <a:schemeClr val="lt1"/>
          </a:fillRef>
          <a:effectRef idx="0">
            <a:schemeClr val="accent5"/>
          </a:effectRef>
          <a:fontRef idx="minor">
            <a:schemeClr val="dk1"/>
          </a:fontRef>
        </p:style>
        <p:txBody>
          <a:bodyPr>
            <a:noAutofit/>
          </a:bodyPr>
          <a:lstStyle/>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Objectives of sampling </a:t>
            </a:r>
          </a:p>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It is to provide an </a:t>
            </a:r>
            <a:r>
              <a:rPr lang="en-US" sz="24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unbiased estimate </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of the variables that is being measured in the population. </a:t>
            </a:r>
          </a:p>
          <a:p>
            <a:pPr algn="just">
              <a:lnSpc>
                <a:spcPct val="150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Nature of sampling units </a:t>
            </a:r>
          </a:p>
          <a:p>
            <a:pPr algn="just">
              <a:lnSpc>
                <a:spcPct val="150000"/>
              </a:lnSpc>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It may be </a:t>
            </a:r>
            <a:r>
              <a:rPr lang="en-US" sz="24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individual animals or aggregates</a:t>
            </a:r>
            <a:r>
              <a:rPr lang="en-US" sz="24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such as herd, farm. </a:t>
            </a:r>
          </a:p>
          <a:p>
            <a:pPr algn="just">
              <a:lnSpc>
                <a:spcPct val="150000"/>
              </a:lnSpc>
              <a:spcAft>
                <a:spcPts val="800"/>
              </a:spcAft>
            </a:pP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8190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4BC12-99D8-4EF0-AAEC-398E131855B1}"/>
              </a:ext>
            </a:extLst>
          </p:cNvPr>
          <p:cNvSpPr>
            <a:spLocks noGrp="1"/>
          </p:cNvSpPr>
          <p:nvPr>
            <p:ph idx="1"/>
          </p:nvPr>
        </p:nvSpPr>
        <p:spPr>
          <a:xfrm>
            <a:off x="838200" y="2397789"/>
            <a:ext cx="5444613" cy="1826342"/>
          </a:xfrm>
          <a:ln/>
        </p:spPr>
        <p:style>
          <a:lnRef idx="2">
            <a:schemeClr val="accent6"/>
          </a:lnRef>
          <a:fillRef idx="1">
            <a:schemeClr val="lt1"/>
          </a:fillRef>
          <a:effectRef idx="0">
            <a:schemeClr val="accent6"/>
          </a:effectRef>
          <a:fontRef idx="minor">
            <a:schemeClr val="dk1"/>
          </a:fontRef>
        </p:style>
        <p:txBody>
          <a:bodyPr>
            <a:noAutofit/>
          </a:bodyPr>
          <a:lstStyle/>
          <a:p>
            <a:pPr marL="342900" marR="0" lvl="0" indent="-342900" algn="just"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chemeClr val="accent1"/>
                </a:solidFill>
                <a:effectLst/>
                <a:uLnTx/>
                <a:uFillTx/>
                <a:latin typeface="Times New Roman" panose="02020603050405020304" pitchFamily="18" charset="0"/>
                <a:ea typeface="Calibri" panose="020F0502020204030204" pitchFamily="34" charset="0"/>
                <a:cs typeface="Mangal" panose="02040503050203030202" pitchFamily="18" charset="0"/>
              </a:rPr>
              <a:t>Non-probability sampling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endParaRPr>
          </a:p>
          <a:p>
            <a:pPr marL="342900" marR="0" lvl="0" indent="-342900" algn="just"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chemeClr val="accent1"/>
                </a:solidFill>
                <a:effectLst/>
                <a:uLnTx/>
                <a:uFillTx/>
                <a:latin typeface="Times New Roman" panose="02020603050405020304" pitchFamily="18" charset="0"/>
                <a:ea typeface="Calibri" panose="020F0502020204030204" pitchFamily="34" charset="0"/>
                <a:cs typeface="Mangal" panose="02040503050203030202" pitchFamily="18" charset="0"/>
              </a:rPr>
              <a:t>Probability sampling</a:t>
            </a:r>
          </a:p>
          <a:p>
            <a:pPr marL="0" indent="0">
              <a:buNone/>
            </a:pPr>
            <a:endParaRPr lang="en-IN" sz="2400" dirty="0"/>
          </a:p>
        </p:txBody>
      </p:sp>
      <p:sp>
        <p:nvSpPr>
          <p:cNvPr id="4" name="Title 1">
            <a:extLst>
              <a:ext uri="{FF2B5EF4-FFF2-40B4-BE49-F238E27FC236}">
                <a16:creationId xmlns:a16="http://schemas.microsoft.com/office/drawing/2014/main" id="{C45646BB-A24B-4D94-8752-7824E90D7E03}"/>
              </a:ext>
            </a:extLst>
          </p:cNvPr>
          <p:cNvSpPr>
            <a:spLocks noGrp="1"/>
          </p:cNvSpPr>
          <p:nvPr>
            <p:ph type="title"/>
          </p:nvPr>
        </p:nvSpPr>
        <p:spPr>
          <a:xfrm>
            <a:off x="838200" y="365126"/>
            <a:ext cx="10515600" cy="99653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Types of sampling</a:t>
            </a:r>
          </a:p>
        </p:txBody>
      </p:sp>
      <p:pic>
        <p:nvPicPr>
          <p:cNvPr id="5122" name="Picture 2" descr="Image result for probability or non probability sampling">
            <a:extLst>
              <a:ext uri="{FF2B5EF4-FFF2-40B4-BE49-F238E27FC236}">
                <a16:creationId xmlns:a16="http://schemas.microsoft.com/office/drawing/2014/main" id="{CE8FD40A-BEC6-4CCE-ABCA-1929A17BE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311" y="1922806"/>
            <a:ext cx="4761672" cy="367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1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E3641-87EC-4D10-9D0B-DEDB93158EA4}"/>
              </a:ext>
            </a:extLst>
          </p:cNvPr>
          <p:cNvSpPr>
            <a:spLocks noGrp="1"/>
          </p:cNvSpPr>
          <p:nvPr>
            <p:ph idx="1"/>
          </p:nvPr>
        </p:nvSpPr>
        <p:spPr>
          <a:xfrm>
            <a:off x="258418" y="2325757"/>
            <a:ext cx="5963478" cy="4532243"/>
          </a:xfrm>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sz="2400" b="1" dirty="0">
                <a:solidFill>
                  <a:schemeClr val="accent1"/>
                </a:solidFill>
                <a:latin typeface="Times New Roman" panose="02020603050405020304" pitchFamily="18" charset="0"/>
                <a:cs typeface="Times New Roman" panose="02020603050405020304" pitchFamily="18" charset="0"/>
              </a:rPr>
              <a:t>1. Convenience sampling: </a:t>
            </a:r>
          </a:p>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It is the collection of </a:t>
            </a:r>
            <a:r>
              <a:rPr lang="en-US" sz="2400" b="1" dirty="0">
                <a:solidFill>
                  <a:srgbClr val="C00000"/>
                </a:solidFill>
                <a:latin typeface="Times New Roman" panose="02020603050405020304" pitchFamily="18" charset="0"/>
                <a:cs typeface="Times New Roman" panose="02020603050405020304" pitchFamily="18" charset="0"/>
              </a:rPr>
              <a:t>easily accessible sampling units</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Example: If we want to collect </a:t>
            </a:r>
            <a:r>
              <a:rPr lang="en-US" sz="2400" dirty="0" err="1">
                <a:latin typeface="Times New Roman" panose="02020603050405020304" pitchFamily="18" charset="0"/>
                <a:cs typeface="Times New Roman" panose="02020603050405020304" pitchFamily="18" charset="0"/>
              </a:rPr>
              <a:t>faecal</a:t>
            </a:r>
            <a:r>
              <a:rPr lang="en-US" sz="2400" dirty="0">
                <a:latin typeface="Times New Roman" panose="02020603050405020304" pitchFamily="18" charset="0"/>
                <a:cs typeface="Times New Roman" panose="02020603050405020304" pitchFamily="18" charset="0"/>
              </a:rPr>
              <a:t> samples in the forest to screen the wild animals to know the status/ prevalence of parasitic diseases, collecting samples nearby entrance area (not sampling around the forest area). </a:t>
            </a:r>
          </a:p>
          <a:p>
            <a:pPr marL="0" indent="0" algn="just">
              <a:buNone/>
            </a:pPr>
            <a:r>
              <a:rPr lang="en-US" sz="2400" dirty="0">
                <a:latin typeface="Times New Roman" panose="02020603050405020304" pitchFamily="18" charset="0"/>
                <a:cs typeface="Times New Roman" panose="02020603050405020304" pitchFamily="18" charset="0"/>
              </a:rPr>
              <a:t>Selecting first 15 animals (sampling units) from the study population (or list of 150 animals in the study population). </a:t>
            </a:r>
          </a:p>
        </p:txBody>
      </p:sp>
      <p:sp>
        <p:nvSpPr>
          <p:cNvPr id="5" name="Title 4">
            <a:extLst>
              <a:ext uri="{FF2B5EF4-FFF2-40B4-BE49-F238E27FC236}">
                <a16:creationId xmlns:a16="http://schemas.microsoft.com/office/drawing/2014/main" id="{8A958B49-A0CD-4A57-824F-E51305B0F09D}"/>
              </a:ext>
            </a:extLst>
          </p:cNvPr>
          <p:cNvSpPr>
            <a:spLocks noGrp="1"/>
          </p:cNvSpPr>
          <p:nvPr>
            <p:ph type="title"/>
          </p:nvPr>
        </p:nvSpPr>
        <p:spPr>
          <a:xfrm>
            <a:off x="72887" y="881961"/>
            <a:ext cx="6377609" cy="817632"/>
          </a:xfrm>
        </p:spPr>
        <p:style>
          <a:lnRef idx="0">
            <a:schemeClr val="accent4"/>
          </a:lnRef>
          <a:fillRef idx="3">
            <a:schemeClr val="accent4"/>
          </a:fillRef>
          <a:effectRef idx="3">
            <a:schemeClr val="accent4"/>
          </a:effectRef>
          <a:fontRef idx="minor">
            <a:schemeClr val="lt1"/>
          </a:fontRef>
        </p:style>
        <p:txBody>
          <a:bodyPr/>
          <a:lstStyle/>
          <a:p>
            <a:r>
              <a:rPr lang="en-US" sz="4400" b="1" dirty="0">
                <a:latin typeface="Times New Roman" panose="02020603050405020304" pitchFamily="18" charset="0"/>
                <a:cs typeface="Times New Roman" panose="02020603050405020304" pitchFamily="18" charset="0"/>
              </a:rPr>
              <a:t>Non-probability sampling </a:t>
            </a:r>
            <a:endParaRPr lang="en-IN" dirty="0"/>
          </a:p>
        </p:txBody>
      </p:sp>
      <p:pic>
        <p:nvPicPr>
          <p:cNvPr id="6" name="Picture 5">
            <a:extLst>
              <a:ext uri="{FF2B5EF4-FFF2-40B4-BE49-F238E27FC236}">
                <a16:creationId xmlns:a16="http://schemas.microsoft.com/office/drawing/2014/main" id="{A0791912-C258-41B6-8A8E-032A34EC5260}"/>
              </a:ext>
            </a:extLst>
          </p:cNvPr>
          <p:cNvPicPr>
            <a:picLocks noChangeAspect="1"/>
          </p:cNvPicPr>
          <p:nvPr/>
        </p:nvPicPr>
        <p:blipFill rotWithShape="1">
          <a:blip r:embed="rId2"/>
          <a:srcRect l="12681" r="9886" b="12860"/>
          <a:stretch/>
        </p:blipFill>
        <p:spPr>
          <a:xfrm>
            <a:off x="6619461" y="1905137"/>
            <a:ext cx="5314121" cy="4672426"/>
          </a:xfrm>
          <a:prstGeom prst="rect">
            <a:avLst/>
          </a:prstGeom>
        </p:spPr>
      </p:pic>
      <p:sp>
        <p:nvSpPr>
          <p:cNvPr id="7" name="TextBox 6">
            <a:extLst>
              <a:ext uri="{FF2B5EF4-FFF2-40B4-BE49-F238E27FC236}">
                <a16:creationId xmlns:a16="http://schemas.microsoft.com/office/drawing/2014/main" id="{EAA4A5EB-7EE9-439A-BF61-2A767FD3E1D8}"/>
              </a:ext>
            </a:extLst>
          </p:cNvPr>
          <p:cNvSpPr txBox="1"/>
          <p:nvPr/>
        </p:nvSpPr>
        <p:spPr>
          <a:xfrm>
            <a:off x="0" y="1672996"/>
            <a:ext cx="8835886" cy="57996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marR="0" lvl="0" indent="-342900" algn="just"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b="1" dirty="0">
                <a:solidFill>
                  <a:prstClr val="black"/>
                </a:solidFill>
                <a:latin typeface="Times New Roman" panose="02020603050405020304" pitchFamily="18" charset="0"/>
                <a:ea typeface="Calibri" panose="020F0502020204030204" pitchFamily="34" charset="0"/>
                <a:cs typeface="Mangal" panose="02040503050203030202" pitchFamily="18" charset="0"/>
              </a:rPr>
              <a:t>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 which the choice of the sample is left to the investigator. </a:t>
            </a:r>
          </a:p>
        </p:txBody>
      </p:sp>
    </p:spTree>
    <p:extLst>
      <p:ext uri="{BB962C8B-B14F-4D97-AF65-F5344CB8AC3E}">
        <p14:creationId xmlns:p14="http://schemas.microsoft.com/office/powerpoint/2010/main" val="38250796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1263</Words>
  <Application>Microsoft Office PowerPoint</Application>
  <PresentationFormat>Widescreen</PresentationFormat>
  <Paragraphs>125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Algerian</vt:lpstr>
      <vt:lpstr>Arial</vt:lpstr>
      <vt:lpstr>Berlin Sans FB Demi</vt:lpstr>
      <vt:lpstr>Calibri</vt:lpstr>
      <vt:lpstr>Calibri Light</vt:lpstr>
      <vt:lpstr>Times New Roman</vt:lpstr>
      <vt:lpstr>Wingdings</vt:lpstr>
      <vt:lpstr>1_Office Theme</vt:lpstr>
      <vt:lpstr>Survey of animal diseases and related parameters</vt:lpstr>
      <vt:lpstr>Survey</vt:lpstr>
      <vt:lpstr>PowerPoint Presentation</vt:lpstr>
      <vt:lpstr>PowerPoint Presentation</vt:lpstr>
      <vt:lpstr>PowerPoint Presentation</vt:lpstr>
      <vt:lpstr>PowerPoint Presentation</vt:lpstr>
      <vt:lpstr>PowerPoint Presentation</vt:lpstr>
      <vt:lpstr>Types of sampling</vt:lpstr>
      <vt:lpstr>Non-probability sampling </vt:lpstr>
      <vt:lpstr>PowerPoint Presentation</vt:lpstr>
      <vt:lpstr>Probability sampling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tackle the crisis of antibiotic resistance</dc:title>
  <dc:creator>Dr Anjay</dc:creator>
  <cp:lastModifiedBy>919713600025</cp:lastModifiedBy>
  <cp:revision>126</cp:revision>
  <dcterms:created xsi:type="dcterms:W3CDTF">2021-10-24T17:01:24Z</dcterms:created>
  <dcterms:modified xsi:type="dcterms:W3CDTF">2024-09-10T06:50:04Z</dcterms:modified>
</cp:coreProperties>
</file>