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7" r:id="rId4"/>
    <p:sldId id="258" r:id="rId5"/>
    <p:sldId id="260" r:id="rId6"/>
    <p:sldId id="261" r:id="rId7"/>
    <p:sldId id="259" r:id="rId8"/>
    <p:sldId id="263" r:id="rId9"/>
    <p:sldId id="262" r:id="rId10"/>
    <p:sldId id="264" r:id="rId11"/>
    <p:sldId id="269" r:id="rId12"/>
    <p:sldId id="270" r:id="rId13"/>
    <p:sldId id="265" r:id="rId14"/>
    <p:sldId id="266" r:id="rId15"/>
    <p:sldId id="267" r:id="rId16"/>
    <p:sldId id="268" r:id="rId17"/>
    <p:sldId id="271"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5800" y="1524000"/>
            <a:ext cx="7924800" cy="4343400"/>
          </a:xfrm>
          <a:prstGeom prst="roundRect">
            <a:avLst/>
          </a:prstGeom>
          <a:solidFill>
            <a:schemeClr val="accent6">
              <a:lumMod val="60000"/>
              <a:lumOff val="4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smtClean="0">
                <a:solidFill>
                  <a:srgbClr val="FF0000"/>
                </a:solidFill>
                <a:latin typeface="Arial" pitchFamily="34" charset="0"/>
                <a:cs typeface="Arial" pitchFamily="34" charset="0"/>
              </a:rPr>
              <a:t>ANAPHYLAXIS</a:t>
            </a:r>
          </a:p>
          <a:p>
            <a:pPr algn="ctr"/>
            <a:endParaRPr lang="en-US" sz="2400" b="1" i="1" dirty="0" smtClean="0">
              <a:solidFill>
                <a:srgbClr val="002060"/>
              </a:solidFill>
              <a:latin typeface="Arial" pitchFamily="34" charset="0"/>
              <a:cs typeface="Arial" pitchFamily="34" charset="0"/>
            </a:endParaRPr>
          </a:p>
          <a:p>
            <a:pPr algn="ctr"/>
            <a:endParaRPr lang="en-US" sz="2400" b="1" i="1" dirty="0" smtClean="0">
              <a:solidFill>
                <a:srgbClr val="002060"/>
              </a:solidFill>
              <a:latin typeface="Arial" pitchFamily="34" charset="0"/>
              <a:cs typeface="Arial" pitchFamily="34" charset="0"/>
            </a:endParaRPr>
          </a:p>
          <a:p>
            <a:pPr algn="ctr"/>
            <a:r>
              <a:rPr lang="en-US" sz="2400" i="1" dirty="0" smtClean="0">
                <a:solidFill>
                  <a:srgbClr val="002060"/>
                </a:solidFill>
                <a:latin typeface="Arial" pitchFamily="34" charset="0"/>
                <a:cs typeface="Arial" pitchFamily="34" charset="0"/>
              </a:rPr>
              <a:t>Unit- 1(General), Veterinary Medicine</a:t>
            </a:r>
          </a:p>
          <a:p>
            <a:pPr algn="ctr"/>
            <a:r>
              <a:rPr lang="en-US" sz="2400" i="1" dirty="0" smtClean="0">
                <a:solidFill>
                  <a:srgbClr val="002060"/>
                </a:solidFill>
                <a:latin typeface="Arial" pitchFamily="34" charset="0"/>
                <a:cs typeface="Arial" pitchFamily="34" charset="0"/>
              </a:rPr>
              <a:t> </a:t>
            </a:r>
            <a:r>
              <a:rPr lang="en-US" sz="2400" b="1" i="1" dirty="0" smtClean="0">
                <a:solidFill>
                  <a:srgbClr val="002060"/>
                </a:solidFill>
                <a:latin typeface="Arial" pitchFamily="34" charset="0"/>
                <a:cs typeface="Arial" pitchFamily="34" charset="0"/>
              </a:rPr>
              <a:t>Dr. Anil Kumar</a:t>
            </a:r>
          </a:p>
          <a:p>
            <a:pPr algn="ctr"/>
            <a:r>
              <a:rPr lang="en-US" sz="2400" b="1" i="1" dirty="0" smtClean="0">
                <a:solidFill>
                  <a:srgbClr val="002060"/>
                </a:solidFill>
                <a:latin typeface="Arial" pitchFamily="34" charset="0"/>
                <a:cs typeface="Arial" pitchFamily="34" charset="0"/>
              </a:rPr>
              <a:t>Associate </a:t>
            </a:r>
            <a:r>
              <a:rPr lang="en-US" sz="2400" b="1" i="1" dirty="0" smtClean="0">
                <a:solidFill>
                  <a:srgbClr val="002060"/>
                </a:solidFill>
                <a:latin typeface="Arial" pitchFamily="34" charset="0"/>
                <a:cs typeface="Arial" pitchFamily="34" charset="0"/>
              </a:rPr>
              <a:t>P</a:t>
            </a:r>
            <a:r>
              <a:rPr lang="en-US" sz="2400" b="1" i="1" dirty="0" smtClean="0">
                <a:solidFill>
                  <a:srgbClr val="002060"/>
                </a:solidFill>
                <a:latin typeface="Arial" pitchFamily="34" charset="0"/>
                <a:cs typeface="Arial" pitchFamily="34" charset="0"/>
              </a:rPr>
              <a:t>rofessor </a:t>
            </a:r>
          </a:p>
          <a:p>
            <a:pPr algn="ctr"/>
            <a:r>
              <a:rPr lang="en-US" sz="2400" b="1" i="1" dirty="0" smtClean="0">
                <a:solidFill>
                  <a:srgbClr val="002060"/>
                </a:solidFill>
                <a:latin typeface="Arial" pitchFamily="34" charset="0"/>
                <a:cs typeface="Arial" pitchFamily="34" charset="0"/>
              </a:rPr>
              <a:t>VMD, </a:t>
            </a:r>
            <a:r>
              <a:rPr lang="en-US" sz="2400" b="1" i="1" dirty="0" smtClean="0">
                <a:solidFill>
                  <a:srgbClr val="002060"/>
                </a:solidFill>
                <a:latin typeface="Arial" pitchFamily="34" charset="0"/>
                <a:cs typeface="Arial" pitchFamily="34" charset="0"/>
              </a:rPr>
              <a:t>BVC (BASU), PATNA</a:t>
            </a:r>
          </a:p>
          <a:p>
            <a:pPr algn="ctr"/>
            <a:endParaRPr lang="en-US" sz="2400" b="1" dirty="0">
              <a:solidFill>
                <a:srgbClr val="002060"/>
              </a:solidFill>
            </a:endParaRPr>
          </a:p>
        </p:txBody>
      </p:sp>
      <p:pic>
        <p:nvPicPr>
          <p:cNvPr id="3" name="Picture 2" descr="Downloads – Bihar Animal Sciences University | बिहार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8788"/>
            <a:ext cx="21336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Bihar Veterinary College - Wikip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88788"/>
            <a:ext cx="1181244" cy="12473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marL="0" indent="0">
              <a:lnSpc>
                <a:spcPct val="150000"/>
              </a:lnSpc>
              <a:buNone/>
            </a:pPr>
            <a:r>
              <a:rPr lang="en-US" sz="2400" dirty="0">
                <a:latin typeface="Arial" pitchFamily="34" charset="0"/>
                <a:cs typeface="Arial" pitchFamily="34" charset="0"/>
              </a:rPr>
              <a:t>TYPE </a:t>
            </a:r>
            <a:r>
              <a:rPr lang="en-US" sz="2400" dirty="0" smtClean="0">
                <a:latin typeface="Arial" pitchFamily="34" charset="0"/>
                <a:cs typeface="Arial" pitchFamily="34" charset="0"/>
              </a:rPr>
              <a:t>IV:</a:t>
            </a:r>
            <a:endParaRPr lang="en-US" sz="2400" dirty="0">
              <a:latin typeface="Arial" pitchFamily="34" charset="0"/>
              <a:cs typeface="Arial" pitchFamily="34" charset="0"/>
            </a:endParaRPr>
          </a:p>
          <a:p>
            <a:pPr algn="just">
              <a:lnSpc>
                <a:spcPct val="150000"/>
              </a:lnSpc>
            </a:pPr>
            <a:r>
              <a:rPr lang="en-US" sz="2400" dirty="0">
                <a:latin typeface="Arial" pitchFamily="34" charset="0"/>
                <a:cs typeface="Arial" pitchFamily="34" charset="0"/>
              </a:rPr>
              <a:t>Cell-mediated or delayed </a:t>
            </a:r>
            <a:r>
              <a:rPr lang="en-US" sz="2400" dirty="0" smtClean="0">
                <a:latin typeface="Arial" pitchFamily="34" charset="0"/>
                <a:cs typeface="Arial" pitchFamily="34" charset="0"/>
              </a:rPr>
              <a:t>hypersensitivity is </a:t>
            </a:r>
            <a:r>
              <a:rPr lang="en-US" sz="2400" dirty="0">
                <a:latin typeface="Arial" pitchFamily="34" charset="0"/>
                <a:cs typeface="Arial" pitchFamily="34" charset="0"/>
              </a:rPr>
              <a:t>of importance in ' </a:t>
            </a:r>
            <a:r>
              <a:rPr lang="en-US" sz="2400" dirty="0" smtClean="0">
                <a:latin typeface="Arial" pitchFamily="34" charset="0"/>
                <a:cs typeface="Arial" pitchFamily="34" charset="0"/>
              </a:rPr>
              <a:t>the tuberculin </a:t>
            </a:r>
            <a:r>
              <a:rPr lang="en-US" sz="2400" dirty="0">
                <a:latin typeface="Arial" pitchFamily="34" charset="0"/>
                <a:cs typeface="Arial" pitchFamily="34" charset="0"/>
              </a:rPr>
              <a:t>and other long-term </a:t>
            </a:r>
            <a:r>
              <a:rPr lang="en-US" sz="2400" dirty="0" smtClean="0">
                <a:latin typeface="Arial" pitchFamily="34" charset="0"/>
                <a:cs typeface="Arial" pitchFamily="34" charset="0"/>
              </a:rPr>
              <a:t>skin sensitivity tests., </a:t>
            </a:r>
            <a:r>
              <a:rPr lang="en-US" sz="2400" dirty="0">
                <a:latin typeface="Arial" pitchFamily="34" charset="0"/>
                <a:cs typeface="Arial" pitchFamily="34" charset="0"/>
              </a:rPr>
              <a:t>but similar </a:t>
            </a:r>
            <a:r>
              <a:rPr lang="en-US" sz="2400" dirty="0" smtClean="0">
                <a:latin typeface="Arial" pitchFamily="34" charset="0"/>
                <a:cs typeface="Arial" pitchFamily="34" charset="0"/>
              </a:rPr>
              <a:t>delayed reactions </a:t>
            </a:r>
            <a:r>
              <a:rPr lang="en-US" sz="2400" dirty="0">
                <a:latin typeface="Arial" pitchFamily="34" charset="0"/>
                <a:cs typeface="Arial" pitchFamily="34" charset="0"/>
              </a:rPr>
              <a:t>to topically applied antigens </a:t>
            </a:r>
            <a:r>
              <a:rPr lang="en-US" sz="2400" dirty="0" smtClean="0">
                <a:latin typeface="Arial" pitchFamily="34" charset="0"/>
                <a:cs typeface="Arial" pitchFamily="34" charset="0"/>
              </a:rPr>
              <a:t>are not </a:t>
            </a:r>
            <a:r>
              <a:rPr lang="en-US" sz="2400" dirty="0">
                <a:latin typeface="Arial" pitchFamily="34" charset="0"/>
                <a:cs typeface="Arial" pitchFamily="34" charset="0"/>
              </a:rPr>
              <a:t>common in farm </a:t>
            </a:r>
            <a:r>
              <a:rPr lang="en-US" sz="2400" dirty="0" smtClean="0">
                <a:latin typeface="Arial" pitchFamily="34" charset="0"/>
                <a:cs typeface="Arial" pitchFamily="34" charset="0"/>
              </a:rPr>
              <a:t>animals. </a:t>
            </a:r>
          </a:p>
          <a:p>
            <a:pPr algn="just">
              <a:lnSpc>
                <a:spcPct val="150000"/>
              </a:lnSpc>
            </a:pPr>
            <a:r>
              <a:rPr lang="en-US" sz="2400" dirty="0" smtClean="0">
                <a:latin typeface="Arial" pitchFamily="34" charset="0"/>
                <a:cs typeface="Arial" pitchFamily="34" charset="0"/>
              </a:rPr>
              <a:t>Queensland and </a:t>
            </a:r>
            <a:r>
              <a:rPr lang="en-US" sz="2400" dirty="0">
                <a:latin typeface="Arial" pitchFamily="34" charset="0"/>
                <a:cs typeface="Arial" pitchFamily="34" charset="0"/>
              </a:rPr>
              <a:t>sweet itch are probably examples</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02113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629400"/>
          </a:xfrm>
        </p:spPr>
        <p:txBody>
          <a:bodyPr>
            <a:noAutofit/>
          </a:bodyPr>
          <a:lstStyle/>
          <a:p>
            <a:pPr marL="0" indent="0">
              <a:buNone/>
            </a:pPr>
            <a:r>
              <a:rPr lang="en-US" sz="2400" b="1" dirty="0" smtClean="0">
                <a:solidFill>
                  <a:srgbClr val="FF0000"/>
                </a:solidFill>
                <a:latin typeface="Arial" pitchFamily="34" charset="0"/>
                <a:cs typeface="Arial" pitchFamily="34" charset="0"/>
              </a:rPr>
              <a:t>Treatment: </a:t>
            </a:r>
            <a:r>
              <a:rPr lang="en-US" sz="2400" dirty="0" smtClean="0">
                <a:latin typeface="Arial" pitchFamily="34" charset="0"/>
                <a:cs typeface="Arial" pitchFamily="34" charset="0"/>
              </a:rPr>
              <a:t>The </a:t>
            </a:r>
            <a:r>
              <a:rPr lang="en-US" sz="2400" dirty="0">
                <a:latin typeface="Arial" pitchFamily="34" charset="0"/>
                <a:cs typeface="Arial" pitchFamily="34" charset="0"/>
              </a:rPr>
              <a:t>treatment of allergic </a:t>
            </a:r>
            <a:r>
              <a:rPr lang="en-US" sz="2400" dirty="0" smtClean="0">
                <a:latin typeface="Arial" pitchFamily="34" charset="0"/>
                <a:cs typeface="Arial" pitchFamily="34" charset="0"/>
              </a:rPr>
              <a:t>states: </a:t>
            </a:r>
          </a:p>
          <a:p>
            <a:pPr algn="just">
              <a:lnSpc>
                <a:spcPct val="120000"/>
              </a:lnSpc>
              <a:buFont typeface="Wingdings" pitchFamily="2" charset="2"/>
              <a:buChar char="ü"/>
            </a:pPr>
            <a:r>
              <a:rPr lang="en-US" sz="2400" dirty="0" smtClean="0">
                <a:latin typeface="Arial" pitchFamily="34" charset="0"/>
                <a:cs typeface="Arial" pitchFamily="34" charset="0"/>
              </a:rPr>
              <a:t>functional </a:t>
            </a:r>
            <a:r>
              <a:rPr lang="en-US" sz="2400" dirty="0">
                <a:latin typeface="Arial" pitchFamily="34" charset="0"/>
                <a:cs typeface="Arial" pitchFamily="34" charset="0"/>
              </a:rPr>
              <a:t>antagonists which </a:t>
            </a:r>
            <a:r>
              <a:rPr lang="en-US" sz="2400" dirty="0" smtClean="0">
                <a:latin typeface="Arial" pitchFamily="34" charset="0"/>
                <a:cs typeface="Arial" pitchFamily="34" charset="0"/>
              </a:rPr>
              <a:t>have opposing effects to those of the allergic mediators</a:t>
            </a:r>
          </a:p>
          <a:p>
            <a:pPr algn="just">
              <a:lnSpc>
                <a:spcPct val="120000"/>
              </a:lnSpc>
              <a:buFont typeface="Wingdings" pitchFamily="2" charset="2"/>
              <a:buChar char="ü"/>
            </a:pPr>
            <a:r>
              <a:rPr lang="en-US" sz="2400" dirty="0" smtClean="0">
                <a:latin typeface="Arial" pitchFamily="34" charset="0"/>
                <a:cs typeface="Arial" pitchFamily="34" charset="0"/>
              </a:rPr>
              <a:t>the </a:t>
            </a:r>
            <a:r>
              <a:rPr lang="en-US" sz="2400" dirty="0">
                <a:latin typeface="Arial" pitchFamily="34" charset="0"/>
                <a:cs typeface="Arial" pitchFamily="34" charset="0"/>
              </a:rPr>
              <a:t>specific </a:t>
            </a:r>
            <a:r>
              <a:rPr lang="en-US" sz="2400" dirty="0" smtClean="0">
                <a:latin typeface="Arial" pitchFamily="34" charset="0"/>
                <a:cs typeface="Arial" pitchFamily="34" charset="0"/>
              </a:rPr>
              <a:t>pharmacological antagonists (especially </a:t>
            </a:r>
            <a:r>
              <a:rPr lang="en-US" sz="2400" dirty="0">
                <a:latin typeface="Arial" pitchFamily="34" charset="0"/>
                <a:cs typeface="Arial" pitchFamily="34" charset="0"/>
              </a:rPr>
              <a:t>antihistamines </a:t>
            </a:r>
            <a:r>
              <a:rPr lang="en-US" sz="2400" dirty="0" smtClean="0">
                <a:latin typeface="Arial" pitchFamily="34" charset="0"/>
                <a:cs typeface="Arial" pitchFamily="34" charset="0"/>
              </a:rPr>
              <a:t>and corticosteroids).</a:t>
            </a:r>
          </a:p>
          <a:p>
            <a:pPr algn="just">
              <a:lnSpc>
                <a:spcPct val="120000"/>
              </a:lnSpc>
            </a:pPr>
            <a:r>
              <a:rPr lang="en-US" sz="2400" dirty="0" smtClean="0">
                <a:latin typeface="Arial" pitchFamily="34" charset="0"/>
                <a:cs typeface="Arial" pitchFamily="34" charset="0"/>
              </a:rPr>
              <a:t>The </a:t>
            </a:r>
            <a:r>
              <a:rPr lang="en-US" sz="2400" dirty="0">
                <a:latin typeface="Arial" pitchFamily="34" charset="0"/>
                <a:cs typeface="Arial" pitchFamily="34" charset="0"/>
              </a:rPr>
              <a:t>functional </a:t>
            </a:r>
            <a:r>
              <a:rPr lang="en-US" sz="2400" dirty="0" smtClean="0">
                <a:latin typeface="Arial" pitchFamily="34" charset="0"/>
                <a:cs typeface="Arial" pitchFamily="34" charset="0"/>
              </a:rPr>
              <a:t>antagonists include </a:t>
            </a:r>
            <a:r>
              <a:rPr lang="en-US" sz="2400" dirty="0">
                <a:latin typeface="Arial" pitchFamily="34" charset="0"/>
                <a:cs typeface="Arial" pitchFamily="34" charset="0"/>
              </a:rPr>
              <a:t>the sympathomimetic </a:t>
            </a:r>
            <a:r>
              <a:rPr lang="en-US" sz="2400" dirty="0" smtClean="0">
                <a:latin typeface="Arial" pitchFamily="34" charset="0"/>
                <a:cs typeface="Arial" pitchFamily="34" charset="0"/>
              </a:rPr>
              <a:t>drugs, those </a:t>
            </a:r>
            <a:r>
              <a:rPr lang="en-US" sz="2400" dirty="0">
                <a:latin typeface="Arial" pitchFamily="34" charset="0"/>
                <a:cs typeface="Arial" pitchFamily="34" charset="0"/>
              </a:rPr>
              <a:t>related to epinephrine and, to a </a:t>
            </a:r>
            <a:r>
              <a:rPr lang="en-US" sz="2400" dirty="0" smtClean="0">
                <a:latin typeface="Arial" pitchFamily="34" charset="0"/>
                <a:cs typeface="Arial" pitchFamily="34" charset="0"/>
              </a:rPr>
              <a:t>less extent</a:t>
            </a:r>
            <a:r>
              <a:rPr lang="en-US" sz="2400" dirty="0">
                <a:latin typeface="Arial" pitchFamily="34" charset="0"/>
                <a:cs typeface="Arial" pitchFamily="34" charset="0"/>
              </a:rPr>
              <a:t>, the anticholinergic drugs. </a:t>
            </a:r>
            <a:endParaRPr lang="en-US" sz="2400" dirty="0" smtClean="0">
              <a:latin typeface="Arial" pitchFamily="34" charset="0"/>
              <a:cs typeface="Arial" pitchFamily="34" charset="0"/>
            </a:endParaRPr>
          </a:p>
          <a:p>
            <a:pPr algn="just">
              <a:lnSpc>
                <a:spcPct val="120000"/>
              </a:lnSpc>
            </a:pPr>
            <a:r>
              <a:rPr lang="en-US" sz="2400" dirty="0" smtClean="0">
                <a:latin typeface="Arial" pitchFamily="34" charset="0"/>
                <a:cs typeface="Arial" pitchFamily="34" charset="0"/>
              </a:rPr>
              <a:t>Of the sympathomimetic </a:t>
            </a:r>
            <a:r>
              <a:rPr lang="en-US" sz="2400" dirty="0">
                <a:latin typeface="Arial" pitchFamily="34" charset="0"/>
                <a:cs typeface="Arial" pitchFamily="34" charset="0"/>
              </a:rPr>
              <a:t>drugs there is a </a:t>
            </a:r>
            <a:r>
              <a:rPr lang="en-US" sz="2400" dirty="0" smtClean="0">
                <a:latin typeface="Arial" pitchFamily="34" charset="0"/>
                <a:cs typeface="Arial" pitchFamily="34" charset="0"/>
              </a:rPr>
              <a:t>choice between </a:t>
            </a:r>
            <a:r>
              <a:rPr lang="en-US" sz="2400" dirty="0">
                <a:latin typeface="Arial" pitchFamily="34" charset="0"/>
                <a:cs typeface="Arial" pitchFamily="34" charset="0"/>
              </a:rPr>
              <a:t>those with an </a:t>
            </a:r>
            <a:r>
              <a:rPr lang="en-US" sz="2400" dirty="0" smtClean="0">
                <a:latin typeface="Arial" pitchFamily="34" charset="0"/>
                <a:cs typeface="Arial" pitchFamily="34" charset="0"/>
              </a:rPr>
              <a:t>alpha-response (vasoconstriction </a:t>
            </a:r>
            <a:r>
              <a:rPr lang="en-US" sz="2400" dirty="0">
                <a:latin typeface="Arial" pitchFamily="34" charset="0"/>
                <a:cs typeface="Arial" pitchFamily="34" charset="0"/>
              </a:rPr>
              <a:t>and maintaining </a:t>
            </a:r>
            <a:r>
              <a:rPr lang="en-US" sz="2400" dirty="0" smtClean="0">
                <a:latin typeface="Arial" pitchFamily="34" charset="0"/>
                <a:cs typeface="Arial" pitchFamily="34" charset="0"/>
              </a:rPr>
              <a:t>vascular permeability</a:t>
            </a:r>
            <a:r>
              <a:rPr lang="en-US" sz="2400" dirty="0">
                <a:latin typeface="Arial" pitchFamily="34" charset="0"/>
                <a:cs typeface="Arial" pitchFamily="34" charset="0"/>
              </a:rPr>
              <a:t>) and those with a </a:t>
            </a:r>
            <a:r>
              <a:rPr lang="en-US" sz="2400" dirty="0" smtClean="0">
                <a:latin typeface="Arial" pitchFamily="34" charset="0"/>
                <a:cs typeface="Arial" pitchFamily="34" charset="0"/>
              </a:rPr>
              <a:t>beta response (</a:t>
            </a:r>
            <a:r>
              <a:rPr lang="en-US" sz="2400" dirty="0" err="1" smtClean="0">
                <a:latin typeface="Arial" pitchFamily="34" charset="0"/>
                <a:cs typeface="Arial" pitchFamily="34" charset="0"/>
              </a:rPr>
              <a:t>bronchodilatory</a:t>
            </a:r>
            <a:r>
              <a:rPr lang="en-US" sz="2400" dirty="0" smtClean="0">
                <a:latin typeface="Arial" pitchFamily="34" charset="0"/>
                <a:cs typeface="Arial" pitchFamily="34" charset="0"/>
              </a:rPr>
              <a:t> </a:t>
            </a:r>
            <a:r>
              <a:rPr lang="en-US" sz="2400" dirty="0">
                <a:latin typeface="Arial" pitchFamily="34" charset="0"/>
                <a:cs typeface="Arial" pitchFamily="34" charset="0"/>
              </a:rPr>
              <a:t>and </a:t>
            </a:r>
            <a:r>
              <a:rPr lang="en-US" sz="2400" dirty="0" smtClean="0">
                <a:latin typeface="Arial" pitchFamily="34" charset="0"/>
                <a:cs typeface="Arial" pitchFamily="34" charset="0"/>
              </a:rPr>
              <a:t>cardiac stimulatory) </a:t>
            </a:r>
          </a:p>
        </p:txBody>
      </p:sp>
    </p:spTree>
    <p:extLst>
      <p:ext uri="{BB962C8B-B14F-4D97-AF65-F5344CB8AC3E}">
        <p14:creationId xmlns:p14="http://schemas.microsoft.com/office/powerpoint/2010/main" val="378343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lgn="just">
              <a:lnSpc>
                <a:spcPct val="150000"/>
              </a:lnSpc>
            </a:pPr>
            <a:r>
              <a:rPr lang="en-IN" sz="2400" dirty="0">
                <a:latin typeface="Arial" pitchFamily="34" charset="0"/>
                <a:cs typeface="Arial" pitchFamily="34" charset="0"/>
              </a:rPr>
              <a:t>Of the pharmacological antagonists, antihistamines have very limited usefulness, being effective only when the allergic mediator is histamine,</a:t>
            </a:r>
          </a:p>
          <a:p>
            <a:pPr>
              <a:lnSpc>
                <a:spcPct val="150000"/>
              </a:lnSpc>
            </a:pPr>
            <a:r>
              <a:rPr lang="en-IN" sz="2400" dirty="0">
                <a:latin typeface="Arial" pitchFamily="34" charset="0"/>
                <a:cs typeface="Arial" pitchFamily="34" charset="0"/>
              </a:rPr>
              <a:t>The corticosteroids have very wide applicability</a:t>
            </a:r>
          </a:p>
          <a:p>
            <a:pPr algn="just">
              <a:lnSpc>
                <a:spcPct val="150000"/>
              </a:lnSpc>
            </a:pPr>
            <a:r>
              <a:rPr lang="en-IN" sz="2400" dirty="0">
                <a:latin typeface="Arial" pitchFamily="34" charset="0"/>
                <a:cs typeface="Arial" pitchFamily="34" charset="0"/>
              </a:rPr>
              <a:t>The </a:t>
            </a:r>
            <a:r>
              <a:rPr lang="en-IN" sz="2400" dirty="0" err="1">
                <a:latin typeface="Arial" pitchFamily="34" charset="0"/>
                <a:cs typeface="Arial" pitchFamily="34" charset="0"/>
              </a:rPr>
              <a:t>NSAlDs</a:t>
            </a:r>
            <a:r>
              <a:rPr lang="en-IN" sz="2400" dirty="0">
                <a:latin typeface="Arial" pitchFamily="34" charset="0"/>
                <a:cs typeface="Arial" pitchFamily="34" charset="0"/>
              </a:rPr>
              <a:t> (acetylsalicylic acid, </a:t>
            </a:r>
            <a:r>
              <a:rPr lang="en-IN" sz="2400" dirty="0" err="1">
                <a:latin typeface="Arial" pitchFamily="34" charset="0"/>
                <a:cs typeface="Arial" pitchFamily="34" charset="0"/>
              </a:rPr>
              <a:t>phenylbutazone</a:t>
            </a:r>
            <a:r>
              <a:rPr lang="en-IN" sz="2400" dirty="0">
                <a:latin typeface="Arial" pitchFamily="34" charset="0"/>
                <a:cs typeface="Arial" pitchFamily="34" charset="0"/>
              </a:rPr>
              <a:t> and </a:t>
            </a:r>
            <a:r>
              <a:rPr lang="en-IN" sz="2400" dirty="0" err="1">
                <a:latin typeface="Arial" pitchFamily="34" charset="0"/>
                <a:cs typeface="Arial" pitchFamily="34" charset="0"/>
              </a:rPr>
              <a:t>meclofenarmic</a:t>
            </a:r>
            <a:r>
              <a:rPr lang="en-IN" sz="2400" dirty="0">
                <a:latin typeface="Arial" pitchFamily="34" charset="0"/>
                <a:cs typeface="Arial" pitchFamily="34" charset="0"/>
              </a:rPr>
              <a:t> acid), all inhibit prostaglandin synthesis and reduce inflammation</a:t>
            </a:r>
          </a:p>
          <a:p>
            <a:pPr>
              <a:lnSpc>
                <a:spcPct val="150000"/>
              </a:lnSpc>
            </a:pPr>
            <a:endParaRPr lang="en-IN" sz="2400" dirty="0">
              <a:latin typeface="Arial" pitchFamily="34" charset="0"/>
              <a:cs typeface="Arial" pitchFamily="34" charset="0"/>
            </a:endParaRPr>
          </a:p>
        </p:txBody>
      </p:sp>
    </p:spTree>
    <p:extLst>
      <p:ext uri="{BB962C8B-B14F-4D97-AF65-F5344CB8AC3E}">
        <p14:creationId xmlns:p14="http://schemas.microsoft.com/office/powerpoint/2010/main" val="163552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792162"/>
          </a:xfrm>
        </p:spPr>
        <p:txBody>
          <a:bodyPr>
            <a:noAutofit/>
          </a:bodyPr>
          <a:lstStyle/>
          <a:p>
            <a:r>
              <a:rPr lang="en-US" sz="2400" b="1" dirty="0" smtClean="0">
                <a:solidFill>
                  <a:srgbClr val="002060"/>
                </a:solidFill>
                <a:latin typeface="Arial" pitchFamily="34" charset="0"/>
                <a:cs typeface="Arial" pitchFamily="34" charset="0"/>
              </a:rPr>
              <a:t>ANAPHYLAXIS AND</a:t>
            </a:r>
            <a:r>
              <a:rPr lang="en-US" sz="2400" b="1" dirty="0">
                <a:solidFill>
                  <a:srgbClr val="002060"/>
                </a:solidFill>
                <a:latin typeface="Arial" pitchFamily="34" charset="0"/>
                <a:cs typeface="Arial" pitchFamily="34" charset="0"/>
              </a:rPr>
              <a:t/>
            </a:r>
            <a:br>
              <a:rPr lang="en-US" sz="2400" b="1" dirty="0">
                <a:solidFill>
                  <a:srgbClr val="002060"/>
                </a:solidFill>
                <a:latin typeface="Arial" pitchFamily="34" charset="0"/>
                <a:cs typeface="Arial" pitchFamily="34" charset="0"/>
              </a:rPr>
            </a:br>
            <a:r>
              <a:rPr lang="en-US" sz="2400" b="1" dirty="0" smtClean="0">
                <a:solidFill>
                  <a:srgbClr val="002060"/>
                </a:solidFill>
                <a:latin typeface="Arial" pitchFamily="34" charset="0"/>
                <a:cs typeface="Arial" pitchFamily="34" charset="0"/>
              </a:rPr>
              <a:t>ANAPHYLACTIC SHOCK</a:t>
            </a:r>
            <a:endParaRPr lang="en-IN" sz="24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152400" y="990600"/>
            <a:ext cx="8839200" cy="5715000"/>
          </a:xfrm>
        </p:spPr>
        <p:txBody>
          <a:bodyPr>
            <a:normAutofit/>
          </a:bodyPr>
          <a:lstStyle/>
          <a:p>
            <a:pPr algn="just">
              <a:lnSpc>
                <a:spcPct val="150000"/>
              </a:lnSpc>
            </a:pPr>
            <a:r>
              <a:rPr lang="en-US" sz="2400" dirty="0">
                <a:latin typeface="Arial" pitchFamily="34" charset="0"/>
                <a:cs typeface="Arial" pitchFamily="34" charset="0"/>
              </a:rPr>
              <a:t>Anaphylaxis is an acute disease caused </a:t>
            </a:r>
            <a:r>
              <a:rPr lang="en-US" sz="2400" dirty="0" smtClean="0">
                <a:latin typeface="Arial" pitchFamily="34" charset="0"/>
                <a:cs typeface="Arial" pitchFamily="34" charset="0"/>
              </a:rPr>
              <a:t>by antigen-antibody </a:t>
            </a:r>
            <a:r>
              <a:rPr lang="en-US" sz="2400" dirty="0">
                <a:latin typeface="Arial" pitchFamily="34" charset="0"/>
                <a:cs typeface="Arial" pitchFamily="34" charset="0"/>
              </a:rPr>
              <a:t>reaction. If severe </a:t>
            </a:r>
            <a:r>
              <a:rPr lang="en-US" sz="2400" dirty="0" smtClean="0">
                <a:latin typeface="Arial" pitchFamily="34" charset="0"/>
                <a:cs typeface="Arial" pitchFamily="34" charset="0"/>
              </a:rPr>
              <a:t>it may </a:t>
            </a:r>
            <a:r>
              <a:rPr lang="en-US" sz="2400" dirty="0">
                <a:latin typeface="Arial" pitchFamily="34" charset="0"/>
                <a:cs typeface="Arial" pitchFamily="34" charset="0"/>
              </a:rPr>
              <a:t>result in anaphylactic </a:t>
            </a:r>
            <a:r>
              <a:rPr lang="en-US" sz="2400" dirty="0" smtClean="0">
                <a:latin typeface="Arial" pitchFamily="34" charset="0"/>
                <a:cs typeface="Arial" pitchFamily="34" charset="0"/>
              </a:rPr>
              <a:t>shock</a:t>
            </a:r>
          </a:p>
          <a:p>
            <a:pPr algn="just">
              <a:lnSpc>
                <a:spcPct val="150000"/>
              </a:lnSpc>
            </a:pPr>
            <a:r>
              <a:rPr lang="en-US" sz="2400" dirty="0">
                <a:latin typeface="Arial" pitchFamily="34" charset="0"/>
                <a:cs typeface="Arial" pitchFamily="34" charset="0"/>
              </a:rPr>
              <a:t>In general the reaction is due </a:t>
            </a:r>
            <a:r>
              <a:rPr lang="en-US" sz="2400" dirty="0" smtClean="0">
                <a:latin typeface="Arial" pitchFamily="34" charset="0"/>
                <a:cs typeface="Arial" pitchFamily="34" charset="0"/>
              </a:rPr>
              <a:t>to sensitization </a:t>
            </a:r>
            <a:r>
              <a:rPr lang="en-US" sz="2400" dirty="0">
                <a:latin typeface="Arial" pitchFamily="34" charset="0"/>
                <a:cs typeface="Arial" pitchFamily="34" charset="0"/>
              </a:rPr>
              <a:t>to a protein </a:t>
            </a:r>
            <a:r>
              <a:rPr lang="en-US" sz="2400" dirty="0" smtClean="0">
                <a:latin typeface="Arial" pitchFamily="34" charset="0"/>
                <a:cs typeface="Arial" pitchFamily="34" charset="0"/>
              </a:rPr>
              <a:t>substance entering </a:t>
            </a:r>
            <a:r>
              <a:rPr lang="en-US" sz="2400" dirty="0">
                <a:latin typeface="Arial" pitchFamily="34" charset="0"/>
                <a:cs typeface="Arial" pitchFamily="34" charset="0"/>
              </a:rPr>
              <a:t>the bloodstream and a </a:t>
            </a:r>
            <a:r>
              <a:rPr lang="en-US" sz="2400" dirty="0" smtClean="0">
                <a:latin typeface="Arial" pitchFamily="34" charset="0"/>
                <a:cs typeface="Arial" pitchFamily="34" charset="0"/>
              </a:rPr>
              <a:t>second exposure </a:t>
            </a:r>
            <a:r>
              <a:rPr lang="en-US" sz="2400" dirty="0">
                <a:latin typeface="Arial" pitchFamily="34" charset="0"/>
                <a:cs typeface="Arial" pitchFamily="34" charset="0"/>
              </a:rPr>
              <a:t>to the same substance</a:t>
            </a:r>
            <a:endParaRPr lang="en-US" sz="2400" dirty="0" smtClean="0">
              <a:latin typeface="Arial" pitchFamily="34" charset="0"/>
              <a:cs typeface="Arial" pitchFamily="34" charset="0"/>
            </a:endParaRPr>
          </a:p>
          <a:p>
            <a:pPr marL="0" indent="0" algn="just">
              <a:lnSpc>
                <a:spcPct val="150000"/>
              </a:lnSpc>
              <a:buNone/>
            </a:pPr>
            <a:r>
              <a:rPr lang="en-IN" sz="2400" dirty="0" smtClean="0">
                <a:latin typeface="Arial" pitchFamily="34" charset="0"/>
                <a:cs typeface="Arial" pitchFamily="34" charset="0"/>
              </a:rPr>
              <a:t>ETIOLOGY:</a:t>
            </a:r>
          </a:p>
          <a:p>
            <a:pPr algn="just">
              <a:lnSpc>
                <a:spcPct val="150000"/>
              </a:lnSpc>
            </a:pPr>
            <a:r>
              <a:rPr lang="en-US" sz="2400" dirty="0" smtClean="0">
                <a:latin typeface="Arial" pitchFamily="34" charset="0"/>
                <a:cs typeface="Arial" pitchFamily="34" charset="0"/>
              </a:rPr>
              <a:t>Parenteral </a:t>
            </a:r>
            <a:r>
              <a:rPr lang="en-US" sz="2400" dirty="0">
                <a:latin typeface="Arial" pitchFamily="34" charset="0"/>
                <a:cs typeface="Arial" pitchFamily="34" charset="0"/>
              </a:rPr>
              <a:t>administration of </a:t>
            </a:r>
            <a:r>
              <a:rPr lang="en-US" sz="2400" dirty="0" smtClean="0">
                <a:latin typeface="Arial" pitchFamily="34" charset="0"/>
                <a:cs typeface="Arial" pitchFamily="34" charset="0"/>
              </a:rPr>
              <a:t>a drug </a:t>
            </a:r>
            <a:r>
              <a:rPr lang="en-US" sz="2400" dirty="0">
                <a:latin typeface="Arial" pitchFamily="34" charset="0"/>
                <a:cs typeface="Arial" pitchFamily="34" charset="0"/>
              </a:rPr>
              <a:t>or </a:t>
            </a:r>
            <a:r>
              <a:rPr lang="en-US" sz="2400" dirty="0" smtClean="0">
                <a:latin typeface="Arial" pitchFamily="34" charset="0"/>
                <a:cs typeface="Arial" pitchFamily="34" charset="0"/>
              </a:rPr>
              <a:t>biological product-Most common in farm animals</a:t>
            </a:r>
          </a:p>
          <a:p>
            <a:pPr algn="just">
              <a:lnSpc>
                <a:spcPct val="150000"/>
              </a:lnSpc>
            </a:pPr>
            <a:endParaRPr lang="en-IN" sz="2400" dirty="0">
              <a:latin typeface="Arial" pitchFamily="34" charset="0"/>
              <a:cs typeface="Arial" pitchFamily="34" charset="0"/>
            </a:endParaRPr>
          </a:p>
        </p:txBody>
      </p:sp>
    </p:spTree>
    <p:extLst>
      <p:ext uri="{BB962C8B-B14F-4D97-AF65-F5344CB8AC3E}">
        <p14:creationId xmlns:p14="http://schemas.microsoft.com/office/powerpoint/2010/main" val="278582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marL="0" indent="0" algn="just">
              <a:buNone/>
            </a:pPr>
            <a:r>
              <a:rPr lang="en-US" sz="2400" b="1" dirty="0">
                <a:solidFill>
                  <a:srgbClr val="FF0000"/>
                </a:solidFill>
                <a:latin typeface="Arial" pitchFamily="34" charset="0"/>
                <a:cs typeface="Arial" pitchFamily="34" charset="0"/>
              </a:rPr>
              <a:t>Anaphylactic reactions can occur in </a:t>
            </a:r>
            <a:r>
              <a:rPr lang="en-US" sz="2400" b="1" dirty="0" smtClean="0">
                <a:solidFill>
                  <a:srgbClr val="FF0000"/>
                </a:solidFill>
                <a:latin typeface="Arial" pitchFamily="34" charset="0"/>
                <a:cs typeface="Arial" pitchFamily="34" charset="0"/>
              </a:rPr>
              <a:t>the following circumstances:</a:t>
            </a:r>
          </a:p>
          <a:p>
            <a:pPr algn="just"/>
            <a:r>
              <a:rPr lang="en-US" sz="2400" dirty="0">
                <a:latin typeface="Arial" pitchFamily="34" charset="0"/>
                <a:cs typeface="Arial" pitchFamily="34" charset="0"/>
              </a:rPr>
              <a:t>Repeated intravenous injection </a:t>
            </a:r>
            <a:r>
              <a:rPr lang="en-US" sz="2400" dirty="0" smtClean="0">
                <a:latin typeface="Arial" pitchFamily="34" charset="0"/>
                <a:cs typeface="Arial" pitchFamily="34" charset="0"/>
              </a:rPr>
              <a:t>of biological </a:t>
            </a:r>
            <a:r>
              <a:rPr lang="en-US" sz="2400" dirty="0">
                <a:latin typeface="Arial" pitchFamily="34" charset="0"/>
                <a:cs typeface="Arial" pitchFamily="34" charset="0"/>
              </a:rPr>
              <a:t>preparations such </a:t>
            </a:r>
            <a:r>
              <a:rPr lang="en-US" sz="2400" dirty="0" smtClean="0">
                <a:latin typeface="Arial" pitchFamily="34" charset="0"/>
                <a:cs typeface="Arial" pitchFamily="34" charset="0"/>
              </a:rPr>
              <a:t>as glandular extracts</a:t>
            </a:r>
          </a:p>
          <a:p>
            <a:pPr algn="just"/>
            <a:r>
              <a:rPr lang="en-US" sz="2400" dirty="0">
                <a:latin typeface="Arial" pitchFamily="34" charset="0"/>
                <a:cs typeface="Arial" pitchFamily="34" charset="0"/>
              </a:rPr>
              <a:t>Repeated blood transfusions from </a:t>
            </a:r>
            <a:r>
              <a:rPr lang="en-US" sz="2400" dirty="0" smtClean="0">
                <a:latin typeface="Arial" pitchFamily="34" charset="0"/>
                <a:cs typeface="Arial" pitchFamily="34" charset="0"/>
              </a:rPr>
              <a:t>the same donor</a:t>
            </a:r>
          </a:p>
          <a:p>
            <a:pPr algn="just"/>
            <a:r>
              <a:rPr lang="en-US" sz="2400" dirty="0">
                <a:latin typeface="Arial" pitchFamily="34" charset="0"/>
                <a:cs typeface="Arial" pitchFamily="34" charset="0"/>
              </a:rPr>
              <a:t>Repeated injections of vaccines, </a:t>
            </a:r>
            <a:r>
              <a:rPr lang="en-US" sz="2400" dirty="0" smtClean="0">
                <a:latin typeface="Arial" pitchFamily="34" charset="0"/>
                <a:cs typeface="Arial" pitchFamily="34" charset="0"/>
              </a:rPr>
              <a:t>e.g. those </a:t>
            </a:r>
            <a:r>
              <a:rPr lang="en-US" sz="2400" dirty="0">
                <a:latin typeface="Arial" pitchFamily="34" charset="0"/>
                <a:cs typeface="Arial" pitchFamily="34" charset="0"/>
              </a:rPr>
              <a:t>against foot-and-mouth </a:t>
            </a:r>
            <a:r>
              <a:rPr lang="en-US" sz="2400" dirty="0" smtClean="0">
                <a:latin typeface="Arial" pitchFamily="34" charset="0"/>
                <a:cs typeface="Arial" pitchFamily="34" charset="0"/>
              </a:rPr>
              <a:t>disease and rabies</a:t>
            </a:r>
          </a:p>
          <a:p>
            <a:pPr algn="just"/>
            <a:r>
              <a:rPr lang="en-US" sz="2400" dirty="0">
                <a:latin typeface="Arial" pitchFamily="34" charset="0"/>
                <a:cs typeface="Arial" pitchFamily="34" charset="0"/>
              </a:rPr>
              <a:t>A systemic reaction after </a:t>
            </a:r>
            <a:r>
              <a:rPr lang="en-US" sz="2400" i="1" dirty="0" err="1" smtClean="0">
                <a:latin typeface="Arial" pitchFamily="34" charset="0"/>
                <a:cs typeface="Arial" pitchFamily="34" charset="0"/>
              </a:rPr>
              <a:t>Hypoderma</a:t>
            </a:r>
            <a:r>
              <a:rPr lang="en-US" sz="2400" i="1" dirty="0" smtClean="0">
                <a:latin typeface="Arial" pitchFamily="34" charset="0"/>
                <a:cs typeface="Arial" pitchFamily="34" charset="0"/>
              </a:rPr>
              <a:t> spp</a:t>
            </a:r>
            <a:r>
              <a:rPr lang="en-US" sz="2400" i="1" dirty="0">
                <a:latin typeface="Arial" pitchFamily="34" charset="0"/>
                <a:cs typeface="Arial" pitchFamily="34" charset="0"/>
              </a:rPr>
              <a:t>. </a:t>
            </a:r>
            <a:r>
              <a:rPr lang="en-US" sz="2400" dirty="0">
                <a:latin typeface="Arial" pitchFamily="34" charset="0"/>
                <a:cs typeface="Arial" pitchFamily="34" charset="0"/>
              </a:rPr>
              <a:t>larvae are killed in </a:t>
            </a:r>
            <a:r>
              <a:rPr lang="en-US" sz="2400" dirty="0" smtClean="0">
                <a:latin typeface="Arial" pitchFamily="34" charset="0"/>
                <a:cs typeface="Arial" pitchFamily="34" charset="0"/>
              </a:rPr>
              <a:t>their subcutaneous sites</a:t>
            </a:r>
          </a:p>
          <a:p>
            <a:pPr marL="0" indent="0" algn="just">
              <a:buNone/>
            </a:pPr>
            <a:r>
              <a:rPr lang="en-US" sz="2400" b="1" dirty="0" smtClean="0">
                <a:solidFill>
                  <a:srgbClr val="FF0000"/>
                </a:solidFill>
                <a:latin typeface="Arial" pitchFamily="34" charset="0"/>
                <a:cs typeface="Arial" pitchFamily="34" charset="0"/>
              </a:rPr>
              <a:t>PATHOGENESIS:</a:t>
            </a:r>
          </a:p>
          <a:p>
            <a:pPr algn="just"/>
            <a:r>
              <a:rPr lang="en-US" sz="2400" dirty="0">
                <a:latin typeface="Arial" pitchFamily="34" charset="0"/>
                <a:cs typeface="Arial" pitchFamily="34" charset="0"/>
              </a:rPr>
              <a:t>Antigen-antibody reactions </a:t>
            </a:r>
            <a:r>
              <a:rPr lang="en-US" sz="2400" dirty="0" smtClean="0">
                <a:latin typeface="Arial" pitchFamily="34" charset="0"/>
                <a:cs typeface="Arial" pitchFamily="34" charset="0"/>
              </a:rPr>
              <a:t>occurring in </a:t>
            </a:r>
            <a:r>
              <a:rPr lang="en-US" sz="2400" dirty="0">
                <a:latin typeface="Arial" pitchFamily="34" charset="0"/>
                <a:cs typeface="Arial" pitchFamily="34" charset="0"/>
              </a:rPr>
              <a:t>contact with, or in close proximity </a:t>
            </a:r>
            <a:r>
              <a:rPr lang="en-US" sz="2400" dirty="0" smtClean="0">
                <a:latin typeface="Arial" pitchFamily="34" charset="0"/>
                <a:cs typeface="Arial" pitchFamily="34" charset="0"/>
              </a:rPr>
              <a:t>to fixed </a:t>
            </a:r>
            <a:r>
              <a:rPr lang="en-US" sz="2400" dirty="0">
                <a:latin typeface="Arial" pitchFamily="34" charset="0"/>
                <a:cs typeface="Arial" pitchFamily="34" charset="0"/>
              </a:rPr>
              <a:t>tissue mast cells, basophils </a:t>
            </a:r>
            <a:r>
              <a:rPr lang="en-US" sz="2400" dirty="0" smtClean="0">
                <a:latin typeface="Arial" pitchFamily="34" charset="0"/>
                <a:cs typeface="Arial" pitchFamily="34" charset="0"/>
              </a:rPr>
              <a:t>and neutrophil leukocytes</a:t>
            </a:r>
          </a:p>
          <a:p>
            <a:pPr algn="just"/>
            <a:r>
              <a:rPr lang="en-US" sz="2400" dirty="0" smtClean="0">
                <a:latin typeface="Arial" pitchFamily="34" charset="0"/>
                <a:cs typeface="Arial" pitchFamily="34" charset="0"/>
              </a:rPr>
              <a:t>This  </a:t>
            </a:r>
            <a:r>
              <a:rPr lang="en-US" sz="2400" dirty="0">
                <a:latin typeface="Arial" pitchFamily="34" charset="0"/>
                <a:cs typeface="Arial" pitchFamily="34" charset="0"/>
              </a:rPr>
              <a:t>result in </a:t>
            </a:r>
            <a:r>
              <a:rPr lang="en-US" sz="2400" dirty="0" smtClean="0">
                <a:latin typeface="Arial" pitchFamily="34" charset="0"/>
                <a:cs typeface="Arial" pitchFamily="34" charset="0"/>
              </a:rPr>
              <a:t>the activation </a:t>
            </a:r>
            <a:r>
              <a:rPr lang="en-US" sz="2400" dirty="0">
                <a:latin typeface="Arial" pitchFamily="34" charset="0"/>
                <a:cs typeface="Arial" pitchFamily="34" charset="0"/>
              </a:rPr>
              <a:t>of these cells to </a:t>
            </a:r>
            <a:r>
              <a:rPr lang="en-US" sz="2400" dirty="0" smtClean="0">
                <a:latin typeface="Arial" pitchFamily="34" charset="0"/>
                <a:cs typeface="Arial" pitchFamily="34" charset="0"/>
              </a:rPr>
              <a:t>release pharmacologically </a:t>
            </a:r>
            <a:r>
              <a:rPr lang="en-US" sz="2400" dirty="0">
                <a:latin typeface="Arial" pitchFamily="34" charset="0"/>
                <a:cs typeface="Arial" pitchFamily="34" charset="0"/>
              </a:rPr>
              <a:t>active </a:t>
            </a:r>
            <a:r>
              <a:rPr lang="en-US" sz="2400" dirty="0" smtClean="0">
                <a:latin typeface="Arial" pitchFamily="34" charset="0"/>
                <a:cs typeface="Arial" pitchFamily="34" charset="0"/>
              </a:rPr>
              <a:t>substances/mediators that mediate </a:t>
            </a:r>
            <a:r>
              <a:rPr lang="en-US" sz="2400" dirty="0">
                <a:latin typeface="Arial" pitchFamily="34" charset="0"/>
                <a:cs typeface="Arial" pitchFamily="34" charset="0"/>
              </a:rPr>
              <a:t>the subsequent </a:t>
            </a:r>
            <a:r>
              <a:rPr lang="en-US" sz="2400" dirty="0" smtClean="0">
                <a:latin typeface="Arial" pitchFamily="34" charset="0"/>
                <a:cs typeface="Arial" pitchFamily="34" charset="0"/>
              </a:rPr>
              <a:t>anaphylactic reaction</a:t>
            </a:r>
            <a:endParaRPr lang="en-US" sz="2400" b="1" dirty="0">
              <a:solidFill>
                <a:srgbClr val="FF0000"/>
              </a:solidFill>
              <a:latin typeface="Arial" pitchFamily="34" charset="0"/>
              <a:cs typeface="Arial" pitchFamily="34" charset="0"/>
            </a:endParaRPr>
          </a:p>
          <a:p>
            <a:pPr algn="just"/>
            <a:endParaRPr lang="en-IN" sz="2400" dirty="0">
              <a:latin typeface="Arial" pitchFamily="34" charset="0"/>
              <a:cs typeface="Arial" pitchFamily="34" charset="0"/>
            </a:endParaRPr>
          </a:p>
        </p:txBody>
      </p:sp>
    </p:spTree>
    <p:extLst>
      <p:ext uri="{BB962C8B-B14F-4D97-AF65-F5344CB8AC3E}">
        <p14:creationId xmlns:p14="http://schemas.microsoft.com/office/powerpoint/2010/main" val="3169996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lgn="just">
              <a:lnSpc>
                <a:spcPct val="150000"/>
              </a:lnSpc>
            </a:pPr>
            <a:r>
              <a:rPr lang="en-IN" sz="2400" dirty="0" smtClean="0">
                <a:latin typeface="Arial" pitchFamily="34" charset="0"/>
                <a:cs typeface="Arial" pitchFamily="34" charset="0"/>
              </a:rPr>
              <a:t>These mediators like biogenic </a:t>
            </a:r>
            <a:r>
              <a:rPr lang="en-IN" sz="2400" dirty="0">
                <a:latin typeface="Arial" pitchFamily="34" charset="0"/>
                <a:cs typeface="Arial" pitchFamily="34" charset="0"/>
              </a:rPr>
              <a:t>amines such as </a:t>
            </a:r>
            <a:r>
              <a:rPr lang="en-IN" sz="2400" dirty="0" smtClean="0">
                <a:latin typeface="Arial" pitchFamily="34" charset="0"/>
                <a:cs typeface="Arial" pitchFamily="34" charset="0"/>
              </a:rPr>
              <a:t>histamine, serotonin </a:t>
            </a:r>
            <a:r>
              <a:rPr lang="en-IN" sz="2400" dirty="0">
                <a:latin typeface="Arial" pitchFamily="34" charset="0"/>
                <a:cs typeface="Arial" pitchFamily="34" charset="0"/>
              </a:rPr>
              <a:t>and </a:t>
            </a:r>
            <a:r>
              <a:rPr lang="en-IN" sz="2400" dirty="0" err="1">
                <a:latin typeface="Arial" pitchFamily="34" charset="0"/>
                <a:cs typeface="Arial" pitchFamily="34" charset="0"/>
              </a:rPr>
              <a:t>catecholamines</a:t>
            </a:r>
            <a:r>
              <a:rPr lang="en-IN" sz="2400" dirty="0">
                <a:latin typeface="Arial" pitchFamily="34" charset="0"/>
                <a:cs typeface="Arial" pitchFamily="34" charset="0"/>
              </a:rPr>
              <a:t>; </a:t>
            </a:r>
            <a:r>
              <a:rPr lang="en-IN" sz="2400" dirty="0" smtClean="0">
                <a:latin typeface="Arial" pitchFamily="34" charset="0"/>
                <a:cs typeface="Arial" pitchFamily="34" charset="0"/>
              </a:rPr>
              <a:t>vasoactive polypeptides </a:t>
            </a:r>
            <a:r>
              <a:rPr lang="en-IN" sz="2400" dirty="0">
                <a:latin typeface="Arial" pitchFamily="34" charset="0"/>
                <a:cs typeface="Arial" pitchFamily="34" charset="0"/>
              </a:rPr>
              <a:t>such as </a:t>
            </a:r>
            <a:r>
              <a:rPr lang="en-IN" sz="2400" dirty="0" err="1" smtClean="0">
                <a:latin typeface="Arial" pitchFamily="34" charset="0"/>
                <a:cs typeface="Arial" pitchFamily="34" charset="0"/>
              </a:rPr>
              <a:t>kinins</a:t>
            </a:r>
            <a:r>
              <a:rPr lang="en-IN" sz="2400" dirty="0">
                <a:latin typeface="Arial" pitchFamily="34" charset="0"/>
                <a:cs typeface="Arial" pitchFamily="34" charset="0"/>
              </a:rPr>
              <a:t>, </a:t>
            </a:r>
            <a:r>
              <a:rPr lang="en-IN" sz="2400" dirty="0" smtClean="0">
                <a:latin typeface="Arial" pitchFamily="34" charset="0"/>
                <a:cs typeface="Arial" pitchFamily="34" charset="0"/>
              </a:rPr>
              <a:t>cationic proteins </a:t>
            </a:r>
            <a:r>
              <a:rPr lang="en-IN" sz="2400" dirty="0">
                <a:latin typeface="Arial" pitchFamily="34" charset="0"/>
                <a:cs typeface="Arial" pitchFamily="34" charset="0"/>
              </a:rPr>
              <a:t>and </a:t>
            </a:r>
            <a:r>
              <a:rPr lang="en-IN" sz="2400" dirty="0" err="1">
                <a:latin typeface="Arial" pitchFamily="34" charset="0"/>
                <a:cs typeface="Arial" pitchFamily="34" charset="0"/>
              </a:rPr>
              <a:t>anaphylatoxins</a:t>
            </a:r>
            <a:r>
              <a:rPr lang="en-IN" sz="2400" dirty="0">
                <a:latin typeface="Arial" pitchFamily="34" charset="0"/>
                <a:cs typeface="Arial" pitchFamily="34" charset="0"/>
              </a:rPr>
              <a:t>; </a:t>
            </a:r>
            <a:r>
              <a:rPr lang="en-IN" sz="2400" dirty="0" smtClean="0">
                <a:latin typeface="Arial" pitchFamily="34" charset="0"/>
                <a:cs typeface="Arial" pitchFamily="34" charset="0"/>
              </a:rPr>
              <a:t>vasoactive lipids </a:t>
            </a:r>
            <a:r>
              <a:rPr lang="en-IN" sz="2400" dirty="0">
                <a:latin typeface="Arial" pitchFamily="34" charset="0"/>
                <a:cs typeface="Arial" pitchFamily="34" charset="0"/>
              </a:rPr>
              <a:t>such as prostaglandins and </a:t>
            </a:r>
            <a:r>
              <a:rPr lang="en-IN" sz="2400" dirty="0" smtClean="0">
                <a:latin typeface="Arial" pitchFamily="34" charset="0"/>
                <a:cs typeface="Arial" pitchFamily="34" charset="0"/>
              </a:rPr>
              <a:t>slow reacting </a:t>
            </a:r>
            <a:r>
              <a:rPr lang="en-IN" sz="2400" dirty="0">
                <a:latin typeface="Arial" pitchFamily="34" charset="0"/>
                <a:cs typeface="Arial" pitchFamily="34" charset="0"/>
              </a:rPr>
              <a:t>substance of anaphylaxis (</a:t>
            </a:r>
            <a:r>
              <a:rPr lang="en-IN" sz="2400" dirty="0" smtClean="0">
                <a:latin typeface="Arial" pitchFamily="34" charset="0"/>
                <a:cs typeface="Arial" pitchFamily="34" charset="0"/>
              </a:rPr>
              <a:t>SRS-A);and others</a:t>
            </a:r>
          </a:p>
          <a:p>
            <a:pPr algn="just">
              <a:lnSpc>
                <a:spcPct val="150000"/>
              </a:lnSpc>
            </a:pPr>
            <a:r>
              <a:rPr lang="en-US" sz="2400" i="1" dirty="0" smtClean="0">
                <a:solidFill>
                  <a:srgbClr val="00B050"/>
                </a:solidFill>
                <a:latin typeface="Arial" pitchFamily="34" charset="0"/>
                <a:cs typeface="Arial" pitchFamily="34" charset="0"/>
              </a:rPr>
              <a:t>Histamine </a:t>
            </a:r>
            <a:r>
              <a:rPr lang="en-US" sz="2400" i="1" dirty="0">
                <a:solidFill>
                  <a:srgbClr val="00B050"/>
                </a:solidFill>
                <a:latin typeface="Arial" pitchFamily="34" charset="0"/>
                <a:cs typeface="Arial" pitchFamily="34" charset="0"/>
              </a:rPr>
              <a:t>is of less </a:t>
            </a:r>
            <a:r>
              <a:rPr lang="en-US" sz="2400" i="1" dirty="0" smtClean="0">
                <a:solidFill>
                  <a:srgbClr val="00B050"/>
                </a:solidFill>
                <a:latin typeface="Arial" pitchFamily="34" charset="0"/>
                <a:cs typeface="Arial" pitchFamily="34" charset="0"/>
              </a:rPr>
              <a:t>importance as </a:t>
            </a:r>
            <a:r>
              <a:rPr lang="en-US" sz="2400" i="1" dirty="0">
                <a:solidFill>
                  <a:srgbClr val="00B050"/>
                </a:solidFill>
                <a:latin typeface="Arial" pitchFamily="34" charset="0"/>
                <a:cs typeface="Arial" pitchFamily="34" charset="0"/>
              </a:rPr>
              <a:t>a mediator in farm animals </a:t>
            </a:r>
            <a:r>
              <a:rPr lang="en-US" sz="2400" dirty="0" smtClean="0">
                <a:latin typeface="Arial" pitchFamily="34" charset="0"/>
                <a:cs typeface="Arial" pitchFamily="34" charset="0"/>
              </a:rPr>
              <a:t>than in </a:t>
            </a:r>
            <a:r>
              <a:rPr lang="en-US" sz="2400" dirty="0">
                <a:latin typeface="Arial" pitchFamily="34" charset="0"/>
                <a:cs typeface="Arial" pitchFamily="34" charset="0"/>
              </a:rPr>
              <a:t>other species and that </a:t>
            </a:r>
            <a:r>
              <a:rPr lang="en-US" sz="2400" i="1" dirty="0" smtClean="0">
                <a:solidFill>
                  <a:srgbClr val="00B050"/>
                </a:solidFill>
                <a:latin typeface="Arial" pitchFamily="34" charset="0"/>
                <a:cs typeface="Arial" pitchFamily="34" charset="0"/>
              </a:rPr>
              <a:t>prostaglandins and </a:t>
            </a:r>
            <a:r>
              <a:rPr lang="en-US" sz="2400" i="1" dirty="0">
                <a:solidFill>
                  <a:srgbClr val="00B050"/>
                </a:solidFill>
                <a:latin typeface="Arial" pitchFamily="34" charset="0"/>
                <a:cs typeface="Arial" pitchFamily="34" charset="0"/>
              </a:rPr>
              <a:t>SRS-A are of greater </a:t>
            </a:r>
            <a:r>
              <a:rPr lang="en-US" sz="2400" i="1" dirty="0" smtClean="0">
                <a:solidFill>
                  <a:srgbClr val="00B050"/>
                </a:solidFill>
                <a:latin typeface="Arial" pitchFamily="34" charset="0"/>
                <a:cs typeface="Arial" pitchFamily="34" charset="0"/>
              </a:rPr>
              <a:t>importance</a:t>
            </a:r>
          </a:p>
          <a:p>
            <a:pPr algn="just">
              <a:lnSpc>
                <a:spcPct val="150000"/>
              </a:lnSpc>
            </a:pPr>
            <a:r>
              <a:rPr lang="en-US" sz="2400" i="1" dirty="0" err="1">
                <a:solidFill>
                  <a:srgbClr val="00B050"/>
                </a:solidFill>
                <a:latin typeface="Arial" pitchFamily="34" charset="0"/>
                <a:cs typeface="Arial" pitchFamily="34" charset="0"/>
              </a:rPr>
              <a:t>Bradykinin</a:t>
            </a:r>
            <a:r>
              <a:rPr lang="en-US" sz="2400" i="1" dirty="0">
                <a:solidFill>
                  <a:srgbClr val="00B050"/>
                </a:solidFill>
                <a:latin typeface="Arial" pitchFamily="34" charset="0"/>
                <a:cs typeface="Arial" pitchFamily="34" charset="0"/>
              </a:rPr>
              <a:t> and </a:t>
            </a:r>
            <a:r>
              <a:rPr lang="en-US" sz="2400" i="1" dirty="0" smtClean="0">
                <a:solidFill>
                  <a:srgbClr val="00B050"/>
                </a:solidFill>
                <a:latin typeface="Arial" pitchFamily="34" charset="0"/>
                <a:cs typeface="Arial" pitchFamily="34" charset="0"/>
              </a:rPr>
              <a:t>5-hydroxytryptamine (5-HT</a:t>
            </a:r>
            <a:r>
              <a:rPr lang="en-US" sz="2400" i="1" dirty="0">
                <a:solidFill>
                  <a:srgbClr val="00B050"/>
                </a:solidFill>
                <a:latin typeface="Arial" pitchFamily="34" charset="0"/>
                <a:cs typeface="Arial" pitchFamily="34" charset="0"/>
              </a:rPr>
              <a:t>)</a:t>
            </a:r>
            <a:r>
              <a:rPr lang="en-US" sz="2400" dirty="0">
                <a:latin typeface="Arial" pitchFamily="34" charset="0"/>
                <a:cs typeface="Arial" pitchFamily="34" charset="0"/>
              </a:rPr>
              <a:t> are also known to act as </a:t>
            </a:r>
            <a:r>
              <a:rPr lang="en-US" sz="2400" dirty="0" smtClean="0">
                <a:latin typeface="Arial" pitchFamily="34" charset="0"/>
                <a:cs typeface="Arial" pitchFamily="34" charset="0"/>
              </a:rPr>
              <a:t>mediators in cattle</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1529079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pPr marL="0" indent="0">
              <a:lnSpc>
                <a:spcPct val="150000"/>
              </a:lnSpc>
              <a:buNone/>
            </a:pPr>
            <a:r>
              <a:rPr lang="en-US" sz="2400" b="1" dirty="0" smtClean="0">
                <a:solidFill>
                  <a:srgbClr val="FF0000"/>
                </a:solidFill>
                <a:latin typeface="Arial" pitchFamily="34" charset="0"/>
                <a:cs typeface="Arial" pitchFamily="34" charset="0"/>
              </a:rPr>
              <a:t>Horse</a:t>
            </a:r>
            <a:r>
              <a:rPr lang="en-US" sz="2400" dirty="0" smtClean="0">
                <a:latin typeface="Arial" pitchFamily="34" charset="0"/>
                <a:cs typeface="Arial" pitchFamily="34" charset="0"/>
              </a:rPr>
              <a:t>: 4 </a:t>
            </a:r>
            <a:r>
              <a:rPr lang="en-US" sz="2400" dirty="0">
                <a:latin typeface="Arial" pitchFamily="34" charset="0"/>
                <a:cs typeface="Arial" pitchFamily="34" charset="0"/>
              </a:rPr>
              <a:t>phases </a:t>
            </a:r>
            <a:r>
              <a:rPr lang="en-US" sz="2400" dirty="0" smtClean="0">
                <a:latin typeface="Arial" pitchFamily="34" charset="0"/>
                <a:cs typeface="Arial" pitchFamily="34" charset="0"/>
              </a:rPr>
              <a:t>of anaphylactic response </a:t>
            </a:r>
          </a:p>
          <a:p>
            <a:pPr marL="0" indent="0" algn="just">
              <a:lnSpc>
                <a:spcPct val="150000"/>
              </a:lnSpc>
              <a:buNone/>
            </a:pPr>
            <a:r>
              <a:rPr lang="en-US" sz="2400" dirty="0" smtClean="0">
                <a:latin typeface="Arial" pitchFamily="34" charset="0"/>
                <a:cs typeface="Arial" pitchFamily="34" charset="0"/>
              </a:rPr>
              <a:t>I-</a:t>
            </a:r>
            <a:r>
              <a:rPr lang="en-US" sz="2400" i="1" dirty="0" smtClean="0">
                <a:solidFill>
                  <a:schemeClr val="accent6">
                    <a:lumMod val="75000"/>
                  </a:schemeClr>
                </a:solidFill>
                <a:latin typeface="Arial" pitchFamily="34" charset="0"/>
                <a:cs typeface="Arial" pitchFamily="34" charset="0"/>
              </a:rPr>
              <a:t>acute hypotension </a:t>
            </a:r>
            <a:r>
              <a:rPr lang="en-US" sz="2400" dirty="0" smtClean="0">
                <a:latin typeface="Arial" pitchFamily="34" charset="0"/>
                <a:cs typeface="Arial" pitchFamily="34" charset="0"/>
              </a:rPr>
              <a:t>combined </a:t>
            </a:r>
            <a:r>
              <a:rPr lang="en-US" sz="2400" dirty="0">
                <a:latin typeface="Arial" pitchFamily="34" charset="0"/>
                <a:cs typeface="Arial" pitchFamily="34" charset="0"/>
              </a:rPr>
              <a:t>with pulmonary </a:t>
            </a:r>
            <a:r>
              <a:rPr lang="en-US" sz="2400" dirty="0" smtClean="0">
                <a:latin typeface="Arial" pitchFamily="34" charset="0"/>
                <a:cs typeface="Arial" pitchFamily="34" charset="0"/>
              </a:rPr>
              <a:t>arterial hypertension </a:t>
            </a:r>
            <a:r>
              <a:rPr lang="en-US" sz="2400" dirty="0">
                <a:latin typeface="Arial" pitchFamily="34" charset="0"/>
                <a:cs typeface="Arial" pitchFamily="34" charset="0"/>
              </a:rPr>
              <a:t>2-3 minutes after </a:t>
            </a:r>
            <a:r>
              <a:rPr lang="en-US" sz="2400" dirty="0" smtClean="0">
                <a:latin typeface="Arial" pitchFamily="34" charset="0"/>
                <a:cs typeface="Arial" pitchFamily="34" charset="0"/>
              </a:rPr>
              <a:t>the injection of </a:t>
            </a:r>
            <a:r>
              <a:rPr lang="en-US" sz="2400" dirty="0">
                <a:latin typeface="Arial" pitchFamily="34" charset="0"/>
                <a:cs typeface="Arial" pitchFamily="34" charset="0"/>
              </a:rPr>
              <a:t>the triggering agent; it </a:t>
            </a:r>
            <a:r>
              <a:rPr lang="en-US" sz="2400" dirty="0" smtClean="0">
                <a:latin typeface="Arial" pitchFamily="34" charset="0"/>
                <a:cs typeface="Arial" pitchFamily="34" charset="0"/>
              </a:rPr>
              <a:t>coincides with </a:t>
            </a:r>
            <a:r>
              <a:rPr lang="en-US" sz="2400" dirty="0">
                <a:latin typeface="Arial" pitchFamily="34" charset="0"/>
                <a:cs typeface="Arial" pitchFamily="34" charset="0"/>
              </a:rPr>
              <a:t>histamine </a:t>
            </a:r>
            <a:r>
              <a:rPr lang="en-US" sz="2400" dirty="0" smtClean="0">
                <a:latin typeface="Arial" pitchFamily="34" charset="0"/>
                <a:cs typeface="Arial" pitchFamily="34" charset="0"/>
              </a:rPr>
              <a:t>release</a:t>
            </a:r>
          </a:p>
          <a:p>
            <a:pPr marL="0" indent="0" algn="just">
              <a:lnSpc>
                <a:spcPct val="150000"/>
              </a:lnSpc>
              <a:buNone/>
            </a:pPr>
            <a:r>
              <a:rPr lang="en-US" sz="2400" dirty="0">
                <a:latin typeface="Arial" pitchFamily="34" charset="0"/>
                <a:cs typeface="Arial" pitchFamily="34" charset="0"/>
              </a:rPr>
              <a:t>II-blood plasma </a:t>
            </a:r>
            <a:r>
              <a:rPr lang="en-US" sz="2400" dirty="0" smtClean="0">
                <a:latin typeface="Arial" pitchFamily="34" charset="0"/>
                <a:cs typeface="Arial" pitchFamily="34" charset="0"/>
              </a:rPr>
              <a:t>5-HT </a:t>
            </a:r>
            <a:r>
              <a:rPr lang="en-US" sz="2400" dirty="0">
                <a:latin typeface="Arial" pitchFamily="34" charset="0"/>
                <a:cs typeface="Arial" pitchFamily="34" charset="0"/>
              </a:rPr>
              <a:t>levels </a:t>
            </a:r>
            <a:r>
              <a:rPr lang="en-US" sz="2400" dirty="0" smtClean="0">
                <a:latin typeface="Arial" pitchFamily="34" charset="0"/>
                <a:cs typeface="Arial" pitchFamily="34" charset="0"/>
              </a:rPr>
              <a:t>rise, and </a:t>
            </a:r>
            <a:r>
              <a:rPr lang="en-US" sz="2400" i="1" dirty="0">
                <a:solidFill>
                  <a:schemeClr val="accent6">
                    <a:lumMod val="75000"/>
                  </a:schemeClr>
                </a:solidFill>
                <a:latin typeface="Arial" pitchFamily="34" charset="0"/>
                <a:cs typeface="Arial" pitchFamily="34" charset="0"/>
              </a:rPr>
              <a:t>central venous blood </a:t>
            </a:r>
            <a:r>
              <a:rPr lang="en-US" sz="2400" i="1" dirty="0" smtClean="0">
                <a:solidFill>
                  <a:schemeClr val="accent6">
                    <a:lumMod val="75000"/>
                  </a:schemeClr>
                </a:solidFill>
                <a:latin typeface="Arial" pitchFamily="34" charset="0"/>
                <a:cs typeface="Arial" pitchFamily="34" charset="0"/>
              </a:rPr>
              <a:t>pressure rises </a:t>
            </a:r>
            <a:r>
              <a:rPr lang="en-US" sz="2400" dirty="0">
                <a:latin typeface="Arial" pitchFamily="34" charset="0"/>
                <a:cs typeface="Arial" pitchFamily="34" charset="0"/>
              </a:rPr>
              <a:t>sharply at about 3 minutes </a:t>
            </a:r>
            <a:r>
              <a:rPr lang="en-US" sz="2400" dirty="0" smtClean="0">
                <a:latin typeface="Arial" pitchFamily="34" charset="0"/>
                <a:cs typeface="Arial" pitchFamily="34" charset="0"/>
              </a:rPr>
              <a:t>and onward</a:t>
            </a:r>
          </a:p>
          <a:p>
            <a:pPr marL="0" indent="0" algn="just">
              <a:lnSpc>
                <a:spcPct val="150000"/>
              </a:lnSpc>
              <a:buNone/>
            </a:pPr>
            <a:r>
              <a:rPr lang="en-US" sz="2400" dirty="0">
                <a:latin typeface="Arial" pitchFamily="34" charset="0"/>
                <a:cs typeface="Arial" pitchFamily="34" charset="0"/>
              </a:rPr>
              <a:t>III-</a:t>
            </a:r>
            <a:r>
              <a:rPr lang="en-US" sz="2400" i="1" dirty="0">
                <a:solidFill>
                  <a:schemeClr val="accent6">
                    <a:lumMod val="75000"/>
                  </a:schemeClr>
                </a:solidFill>
                <a:latin typeface="Arial" pitchFamily="34" charset="0"/>
                <a:cs typeface="Arial" pitchFamily="34" charset="0"/>
              </a:rPr>
              <a:t>sharp rise </a:t>
            </a:r>
            <a:r>
              <a:rPr lang="en-US" sz="2400" i="1" dirty="0" smtClean="0">
                <a:solidFill>
                  <a:schemeClr val="accent6">
                    <a:lumMod val="75000"/>
                  </a:schemeClr>
                </a:solidFill>
                <a:latin typeface="Arial" pitchFamily="34" charset="0"/>
                <a:cs typeface="Arial" pitchFamily="34" charset="0"/>
              </a:rPr>
              <a:t>in blood </a:t>
            </a:r>
            <a:r>
              <a:rPr lang="en-US" sz="2400" i="1" dirty="0">
                <a:solidFill>
                  <a:schemeClr val="accent6">
                    <a:lumMod val="75000"/>
                  </a:schemeClr>
                </a:solidFill>
                <a:latin typeface="Arial" pitchFamily="34" charset="0"/>
                <a:cs typeface="Arial" pitchFamily="34" charset="0"/>
              </a:rPr>
              <a:t>pressure</a:t>
            </a:r>
            <a:r>
              <a:rPr lang="en-US" sz="2400" dirty="0">
                <a:latin typeface="Arial" pitchFamily="34" charset="0"/>
                <a:cs typeface="Arial" pitchFamily="34" charset="0"/>
              </a:rPr>
              <a:t>, and </a:t>
            </a:r>
            <a:r>
              <a:rPr lang="en-US" sz="2400" i="1" dirty="0">
                <a:solidFill>
                  <a:schemeClr val="accent6">
                    <a:lumMod val="75000"/>
                  </a:schemeClr>
                </a:solidFill>
                <a:latin typeface="Arial" pitchFamily="34" charset="0"/>
                <a:cs typeface="Arial" pitchFamily="34" charset="0"/>
              </a:rPr>
              <a:t>alternating </a:t>
            </a:r>
            <a:r>
              <a:rPr lang="en-US" sz="2400" i="1" dirty="0" smtClean="0">
                <a:solidFill>
                  <a:schemeClr val="accent6">
                    <a:lumMod val="75000"/>
                  </a:schemeClr>
                </a:solidFill>
                <a:latin typeface="Arial" pitchFamily="34" charset="0"/>
                <a:cs typeface="Arial" pitchFamily="34" charset="0"/>
              </a:rPr>
              <a:t>apnea and dyspnea</a:t>
            </a:r>
          </a:p>
          <a:p>
            <a:pPr marL="0" indent="0" algn="just">
              <a:lnSpc>
                <a:spcPct val="150000"/>
              </a:lnSpc>
              <a:buNone/>
            </a:pPr>
            <a:r>
              <a:rPr lang="en-US" sz="2400" dirty="0">
                <a:latin typeface="Arial" pitchFamily="34" charset="0"/>
                <a:cs typeface="Arial" pitchFamily="34" charset="0"/>
              </a:rPr>
              <a:t>IV-</a:t>
            </a:r>
            <a:r>
              <a:rPr lang="en-US" sz="2400" i="1" dirty="0">
                <a:solidFill>
                  <a:schemeClr val="accent6">
                    <a:lumMod val="75000"/>
                  </a:schemeClr>
                </a:solidFill>
                <a:latin typeface="Arial" pitchFamily="34" charset="0"/>
                <a:cs typeface="Arial" pitchFamily="34" charset="0"/>
              </a:rPr>
              <a:t>systemic </a:t>
            </a:r>
            <a:r>
              <a:rPr lang="en-US" sz="2400" i="1" dirty="0" smtClean="0">
                <a:solidFill>
                  <a:schemeClr val="accent6">
                    <a:lumMod val="75000"/>
                  </a:schemeClr>
                </a:solidFill>
                <a:latin typeface="Arial" pitchFamily="34" charset="0"/>
                <a:cs typeface="Arial" pitchFamily="34" charset="0"/>
              </a:rPr>
              <a:t>hypotension </a:t>
            </a:r>
            <a:r>
              <a:rPr lang="en-US" sz="2400" dirty="0" smtClean="0">
                <a:latin typeface="Arial" pitchFamily="34" charset="0"/>
                <a:cs typeface="Arial" pitchFamily="34" charset="0"/>
              </a:rPr>
              <a:t>due </a:t>
            </a:r>
            <a:r>
              <a:rPr lang="en-US" sz="2400" dirty="0">
                <a:latin typeface="Arial" pitchFamily="34" charset="0"/>
                <a:cs typeface="Arial" pitchFamily="34" charset="0"/>
              </a:rPr>
              <a:t>to prostaglandin and </a:t>
            </a:r>
            <a:r>
              <a:rPr lang="en-US" sz="2400" dirty="0" smtClean="0">
                <a:latin typeface="Arial" pitchFamily="34" charset="0"/>
                <a:cs typeface="Arial" pitchFamily="34" charset="0"/>
              </a:rPr>
              <a:t>SRS-A influence</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298315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marL="0" indent="0">
              <a:lnSpc>
                <a:spcPct val="150000"/>
              </a:lnSpc>
              <a:buNone/>
            </a:pPr>
            <a:r>
              <a:rPr lang="en-US" sz="2400" b="1" dirty="0">
                <a:solidFill>
                  <a:srgbClr val="FF0000"/>
                </a:solidFill>
                <a:latin typeface="Arial" pitchFamily="34" charset="0"/>
                <a:cs typeface="Arial" pitchFamily="34" charset="0"/>
              </a:rPr>
              <a:t>In </a:t>
            </a:r>
            <a:r>
              <a:rPr lang="en-US" sz="2400" b="1" dirty="0" smtClean="0">
                <a:solidFill>
                  <a:srgbClr val="FF0000"/>
                </a:solidFill>
                <a:latin typeface="Arial" pitchFamily="34" charset="0"/>
                <a:cs typeface="Arial" pitchFamily="34" charset="0"/>
              </a:rPr>
              <a:t>cattle:</a:t>
            </a:r>
          </a:p>
          <a:p>
            <a:pPr algn="just">
              <a:lnSpc>
                <a:spcPct val="150000"/>
              </a:lnSpc>
            </a:pPr>
            <a:r>
              <a:rPr lang="en-US" sz="2400" dirty="0" smtClean="0">
                <a:latin typeface="Arial" pitchFamily="34" charset="0"/>
                <a:cs typeface="Arial" pitchFamily="34" charset="0"/>
              </a:rPr>
              <a:t> There </a:t>
            </a:r>
            <a:r>
              <a:rPr lang="en-US" sz="2400" dirty="0">
                <a:latin typeface="Arial" pitchFamily="34" charset="0"/>
                <a:cs typeface="Arial" pitchFamily="34" charset="0"/>
              </a:rPr>
              <a:t>is a similar </a:t>
            </a:r>
            <a:r>
              <a:rPr lang="en-US" sz="2400" dirty="0" smtClean="0">
                <a:latin typeface="Arial" pitchFamily="34" charset="0"/>
                <a:cs typeface="Arial" pitchFamily="34" charset="0"/>
              </a:rPr>
              <a:t>diphasic systemic </a:t>
            </a:r>
            <a:r>
              <a:rPr lang="en-US" sz="2400" dirty="0">
                <a:latin typeface="Arial" pitchFamily="34" charset="0"/>
                <a:cs typeface="Arial" pitchFamily="34" charset="0"/>
              </a:rPr>
              <a:t>hypotension with </a:t>
            </a:r>
            <a:r>
              <a:rPr lang="en-US" sz="2400" dirty="0" smtClean="0">
                <a:latin typeface="Arial" pitchFamily="34" charset="0"/>
                <a:cs typeface="Arial" pitchFamily="34" charset="0"/>
              </a:rPr>
              <a:t>marked pulmonary </a:t>
            </a:r>
            <a:r>
              <a:rPr lang="en-US" sz="2400" dirty="0">
                <a:latin typeface="Arial" pitchFamily="34" charset="0"/>
                <a:cs typeface="Arial" pitchFamily="34" charset="0"/>
              </a:rPr>
              <a:t>venous constriction and </a:t>
            </a:r>
            <a:r>
              <a:rPr lang="en-US" sz="2400" dirty="0" smtClean="0">
                <a:latin typeface="Arial" pitchFamily="34" charset="0"/>
                <a:cs typeface="Arial" pitchFamily="34" charset="0"/>
              </a:rPr>
              <a:t>pulmonary artery hypertension </a:t>
            </a:r>
          </a:p>
          <a:p>
            <a:pPr algn="just">
              <a:lnSpc>
                <a:spcPct val="150000"/>
              </a:lnSpc>
            </a:pPr>
            <a:r>
              <a:rPr lang="en-US" sz="2400" dirty="0" smtClean="0">
                <a:latin typeface="Arial" pitchFamily="34" charset="0"/>
                <a:cs typeface="Arial" pitchFamily="34" charset="0"/>
              </a:rPr>
              <a:t>An increase in </a:t>
            </a:r>
            <a:r>
              <a:rPr lang="en-US" sz="2400" dirty="0">
                <a:latin typeface="Arial" pitchFamily="34" charset="0"/>
                <a:cs typeface="Arial" pitchFamily="34" charset="0"/>
              </a:rPr>
              <a:t>mesenteric venous pressure </a:t>
            </a:r>
            <a:r>
              <a:rPr lang="en-US" sz="2400" dirty="0" smtClean="0">
                <a:latin typeface="Arial" pitchFamily="34" charset="0"/>
                <a:cs typeface="Arial" pitchFamily="34" charset="0"/>
              </a:rPr>
              <a:t>and mesenteric </a:t>
            </a:r>
            <a:r>
              <a:rPr lang="en-US" sz="2400" dirty="0">
                <a:latin typeface="Arial" pitchFamily="34" charset="0"/>
                <a:cs typeface="Arial" pitchFamily="34" charset="0"/>
              </a:rPr>
              <a:t>vascular resistance </a:t>
            </a:r>
            <a:r>
              <a:rPr lang="en-US" sz="2400" dirty="0" smtClean="0">
                <a:latin typeface="Arial" pitchFamily="34" charset="0"/>
                <a:cs typeface="Arial" pitchFamily="34" charset="0"/>
              </a:rPr>
              <a:t>causes considerable </a:t>
            </a:r>
            <a:r>
              <a:rPr lang="en-US" sz="2400" dirty="0">
                <a:latin typeface="Arial" pitchFamily="34" charset="0"/>
                <a:cs typeface="Arial" pitchFamily="34" charset="0"/>
              </a:rPr>
              <a:t>pooling of blood on </a:t>
            </a:r>
            <a:r>
              <a:rPr lang="en-US" sz="2400" dirty="0" smtClean="0">
                <a:latin typeface="Arial" pitchFamily="34" charset="0"/>
                <a:cs typeface="Arial" pitchFamily="34" charset="0"/>
              </a:rPr>
              <a:t>the venous </a:t>
            </a:r>
            <a:r>
              <a:rPr lang="en-US" sz="2400" dirty="0">
                <a:latin typeface="Arial" pitchFamily="34" charset="0"/>
                <a:cs typeface="Arial" pitchFamily="34" charset="0"/>
              </a:rPr>
              <a:t>side of the mesenteric vessels. </a:t>
            </a:r>
            <a:endParaRPr lang="en-US" sz="2400" dirty="0" smtClean="0">
              <a:latin typeface="Arial" pitchFamily="34" charset="0"/>
              <a:cs typeface="Arial" pitchFamily="34" charset="0"/>
            </a:endParaRPr>
          </a:p>
          <a:p>
            <a:pPr algn="just">
              <a:lnSpc>
                <a:spcPct val="150000"/>
              </a:lnSpc>
            </a:pPr>
            <a:r>
              <a:rPr lang="en-US" sz="2400" dirty="0" smtClean="0">
                <a:latin typeface="Arial" pitchFamily="34" charset="0"/>
                <a:cs typeface="Arial" pitchFamily="34" charset="0"/>
              </a:rPr>
              <a:t>In both </a:t>
            </a:r>
            <a:r>
              <a:rPr lang="en-US" sz="2400" dirty="0">
                <a:latin typeface="Arial" pitchFamily="34" charset="0"/>
                <a:cs typeface="Arial" pitchFamily="34" charset="0"/>
              </a:rPr>
              <a:t>cattle and horses these </a:t>
            </a:r>
            <a:r>
              <a:rPr lang="en-US" sz="2400" dirty="0" smtClean="0">
                <a:latin typeface="Arial" pitchFamily="34" charset="0"/>
                <a:cs typeface="Arial" pitchFamily="34" charset="0"/>
              </a:rPr>
              <a:t>reactions are </a:t>
            </a:r>
            <a:r>
              <a:rPr lang="en-US" sz="2400" dirty="0">
                <a:latin typeface="Arial" pitchFamily="34" charset="0"/>
                <a:cs typeface="Arial" pitchFamily="34" charset="0"/>
              </a:rPr>
              <a:t>accompanied by severe </a:t>
            </a:r>
            <a:r>
              <a:rPr lang="en-US" sz="2400" i="1" dirty="0" err="1" smtClean="0">
                <a:solidFill>
                  <a:schemeClr val="accent6">
                    <a:lumMod val="75000"/>
                  </a:schemeClr>
                </a:solidFill>
                <a:latin typeface="Arial" pitchFamily="34" charset="0"/>
                <a:cs typeface="Arial" pitchFamily="34" charset="0"/>
              </a:rPr>
              <a:t>hemoconcentration</a:t>
            </a:r>
            <a:r>
              <a:rPr lang="en-US" sz="2400" i="1" dirty="0" smtClean="0">
                <a:solidFill>
                  <a:schemeClr val="accent6">
                    <a:lumMod val="75000"/>
                  </a:schemeClr>
                </a:solidFill>
                <a:latin typeface="Arial" pitchFamily="34" charset="0"/>
                <a:cs typeface="Arial" pitchFamily="34" charset="0"/>
              </a:rPr>
              <a:t>, leukopenia</a:t>
            </a:r>
            <a:r>
              <a:rPr lang="en-US" sz="2400" i="1" dirty="0">
                <a:solidFill>
                  <a:schemeClr val="accent6">
                    <a:lumMod val="75000"/>
                  </a:schemeClr>
                </a:solidFill>
                <a:latin typeface="Arial" pitchFamily="34" charset="0"/>
                <a:cs typeface="Arial" pitchFamily="34" charset="0"/>
              </a:rPr>
              <a:t>, </a:t>
            </a:r>
            <a:r>
              <a:rPr lang="en-US" sz="2400" i="1" dirty="0" smtClean="0">
                <a:solidFill>
                  <a:schemeClr val="accent6">
                    <a:lumMod val="75000"/>
                  </a:schemeClr>
                </a:solidFill>
                <a:latin typeface="Arial" pitchFamily="34" charset="0"/>
                <a:cs typeface="Arial" pitchFamily="34" charset="0"/>
              </a:rPr>
              <a:t>thrombocytopenia and hyperkalemia</a:t>
            </a:r>
          </a:p>
          <a:p>
            <a:pPr marL="0" indent="0" algn="just">
              <a:lnSpc>
                <a:spcPct val="150000"/>
              </a:lnSpc>
              <a:buNone/>
            </a:pPr>
            <a:r>
              <a:rPr lang="en-IN" sz="2400" i="1" dirty="0" smtClean="0">
                <a:solidFill>
                  <a:schemeClr val="accent6">
                    <a:lumMod val="75000"/>
                  </a:schemeClr>
                </a:solidFill>
                <a:latin typeface="Arial" pitchFamily="34" charset="0"/>
                <a:cs typeface="Arial" pitchFamily="34" charset="0"/>
              </a:rPr>
              <a:t>In Sheep </a:t>
            </a:r>
            <a:r>
              <a:rPr lang="en-IN" sz="2400" i="1">
                <a:solidFill>
                  <a:schemeClr val="accent6">
                    <a:lumMod val="75000"/>
                  </a:schemeClr>
                </a:solidFill>
                <a:latin typeface="Arial" pitchFamily="34" charset="0"/>
                <a:cs typeface="Arial" pitchFamily="34" charset="0"/>
              </a:rPr>
              <a:t>and </a:t>
            </a:r>
            <a:r>
              <a:rPr lang="en-IN" sz="2400" i="1" smtClean="0">
                <a:solidFill>
                  <a:schemeClr val="accent6">
                    <a:lumMod val="75000"/>
                  </a:schemeClr>
                </a:solidFill>
                <a:latin typeface="Arial" pitchFamily="34" charset="0"/>
                <a:cs typeface="Arial" pitchFamily="34" charset="0"/>
              </a:rPr>
              <a:t>pigs:pulmonary </a:t>
            </a:r>
            <a:r>
              <a:rPr lang="en-IN" sz="2400" i="1" dirty="0">
                <a:solidFill>
                  <a:schemeClr val="accent6">
                    <a:lumMod val="75000"/>
                  </a:schemeClr>
                </a:solidFill>
                <a:latin typeface="Arial" pitchFamily="34" charset="0"/>
                <a:cs typeface="Arial" pitchFamily="34" charset="0"/>
              </a:rPr>
              <a:t>reaction</a:t>
            </a:r>
          </a:p>
        </p:txBody>
      </p:sp>
    </p:spTree>
    <p:extLst>
      <p:ext uri="{BB962C8B-B14F-4D97-AF65-F5344CB8AC3E}">
        <p14:creationId xmlns:p14="http://schemas.microsoft.com/office/powerpoint/2010/main" val="1553503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lgn="just">
              <a:lnSpc>
                <a:spcPct val="150000"/>
              </a:lnSpc>
            </a:pPr>
            <a:r>
              <a:rPr lang="en-US" sz="2400" b="1" dirty="0" smtClean="0">
                <a:solidFill>
                  <a:schemeClr val="accent2">
                    <a:lumMod val="75000"/>
                  </a:schemeClr>
                </a:solidFill>
                <a:latin typeface="Arial" pitchFamily="34" charset="0"/>
                <a:cs typeface="Arial" pitchFamily="34" charset="0"/>
              </a:rPr>
              <a:t>IN HORSES AND CATTLE:</a:t>
            </a:r>
          </a:p>
          <a:p>
            <a:pPr algn="just">
              <a:lnSpc>
                <a:spcPct val="150000"/>
              </a:lnSpc>
              <a:buFont typeface="Wingdings" pitchFamily="2" charset="2"/>
              <a:buChar char="ü"/>
            </a:pPr>
            <a:r>
              <a:rPr lang="en-US" sz="2400" b="1" dirty="0" smtClean="0">
                <a:solidFill>
                  <a:schemeClr val="accent2">
                    <a:lumMod val="75000"/>
                  </a:schemeClr>
                </a:solidFill>
                <a:latin typeface="Arial" pitchFamily="34" charset="0"/>
                <a:cs typeface="Arial" pitchFamily="34" charset="0"/>
              </a:rPr>
              <a:t> </a:t>
            </a:r>
            <a:r>
              <a:rPr lang="en-US" sz="2400" dirty="0" smtClean="0">
                <a:latin typeface="Arial" pitchFamily="34" charset="0"/>
                <a:cs typeface="Arial" pitchFamily="34" charset="0"/>
              </a:rPr>
              <a:t>there is  marked changes </a:t>
            </a:r>
            <a:r>
              <a:rPr lang="en-US" sz="2400" dirty="0">
                <a:latin typeface="Arial" pitchFamily="34" charset="0"/>
                <a:cs typeface="Arial" pitchFamily="34" charset="0"/>
              </a:rPr>
              <a:t>in vascular tone coupled </a:t>
            </a:r>
            <a:r>
              <a:rPr lang="en-US" sz="2400" dirty="0" smtClean="0">
                <a:latin typeface="Arial" pitchFamily="34" charset="0"/>
                <a:cs typeface="Arial" pitchFamily="34" charset="0"/>
              </a:rPr>
              <a:t>with increased </a:t>
            </a:r>
            <a:r>
              <a:rPr lang="en-US" sz="2400" dirty="0">
                <a:latin typeface="Arial" pitchFamily="34" charset="0"/>
                <a:cs typeface="Arial" pitchFamily="34" charset="0"/>
              </a:rPr>
              <a:t>capillary permeability, </a:t>
            </a:r>
            <a:r>
              <a:rPr lang="en-US" sz="2400" dirty="0" smtClean="0">
                <a:latin typeface="Arial" pitchFamily="34" charset="0"/>
                <a:cs typeface="Arial" pitchFamily="34" charset="0"/>
              </a:rPr>
              <a:t>increased secretion </a:t>
            </a:r>
            <a:r>
              <a:rPr lang="en-US" sz="2400" dirty="0">
                <a:latin typeface="Arial" pitchFamily="34" charset="0"/>
                <a:cs typeface="Arial" pitchFamily="34" charset="0"/>
              </a:rPr>
              <a:t>of mucous glands and </a:t>
            </a:r>
            <a:r>
              <a:rPr lang="en-US" sz="2400" dirty="0" smtClean="0">
                <a:latin typeface="Arial" pitchFamily="34" charset="0"/>
                <a:cs typeface="Arial" pitchFamily="34" charset="0"/>
              </a:rPr>
              <a:t>bronchospasm , and finally leading to </a:t>
            </a:r>
            <a:r>
              <a:rPr lang="en-US" sz="2400" dirty="0">
                <a:latin typeface="Arial" pitchFamily="34" charset="0"/>
                <a:cs typeface="Arial" pitchFamily="34" charset="0"/>
              </a:rPr>
              <a:t>the development of severe </a:t>
            </a:r>
            <a:r>
              <a:rPr lang="en-US" sz="2400" dirty="0" smtClean="0">
                <a:latin typeface="Arial" pitchFamily="34" charset="0"/>
                <a:cs typeface="Arial" pitchFamily="34" charset="0"/>
              </a:rPr>
              <a:t>pulmonary congestion</a:t>
            </a:r>
            <a:r>
              <a:rPr lang="en-US" sz="2400" dirty="0">
                <a:latin typeface="Arial" pitchFamily="34" charset="0"/>
                <a:cs typeface="Arial" pitchFamily="34" charset="0"/>
              </a:rPr>
              <a:t>, edema and emphysema </a:t>
            </a:r>
            <a:r>
              <a:rPr lang="en-US" sz="2400" dirty="0" smtClean="0">
                <a:latin typeface="Arial" pitchFamily="34" charset="0"/>
                <a:cs typeface="Arial" pitchFamily="34" charset="0"/>
              </a:rPr>
              <a:t>and edema </a:t>
            </a:r>
            <a:r>
              <a:rPr lang="en-US" sz="2400" dirty="0">
                <a:latin typeface="Arial" pitchFamily="34" charset="0"/>
                <a:cs typeface="Arial" pitchFamily="34" charset="0"/>
              </a:rPr>
              <a:t>of the gut wall. </a:t>
            </a:r>
            <a:endParaRPr lang="en-US" sz="2400" dirty="0" smtClean="0">
              <a:latin typeface="Arial" pitchFamily="34" charset="0"/>
              <a:cs typeface="Arial" pitchFamily="34" charset="0"/>
            </a:endParaRPr>
          </a:p>
          <a:p>
            <a:pPr algn="just">
              <a:lnSpc>
                <a:spcPct val="150000"/>
              </a:lnSpc>
              <a:buFont typeface="Wingdings" pitchFamily="2" charset="2"/>
              <a:buChar char="ü"/>
            </a:pPr>
            <a:r>
              <a:rPr lang="en-US" sz="2400" dirty="0" smtClean="0">
                <a:latin typeface="Arial" pitchFamily="34" charset="0"/>
                <a:cs typeface="Arial" pitchFamily="34" charset="0"/>
              </a:rPr>
              <a:t>Death </a:t>
            </a:r>
            <a:r>
              <a:rPr lang="en-US" sz="2400" dirty="0">
                <a:latin typeface="Arial" pitchFamily="34" charset="0"/>
                <a:cs typeface="Arial" pitchFamily="34" charset="0"/>
              </a:rPr>
              <a:t>is due </a:t>
            </a:r>
            <a:r>
              <a:rPr lang="en-US" sz="2400" dirty="0" smtClean="0">
                <a:latin typeface="Arial" pitchFamily="34" charset="0"/>
                <a:cs typeface="Arial" pitchFamily="34" charset="0"/>
              </a:rPr>
              <a:t>to anoxia</a:t>
            </a:r>
            <a:r>
              <a:rPr lang="en-US" sz="2400" dirty="0">
                <a:latin typeface="Arial" pitchFamily="34" charset="0"/>
                <a:cs typeface="Arial" pitchFamily="34" charset="0"/>
              </a:rPr>
              <a:t>.</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3266122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324600"/>
          </a:xfrm>
        </p:spPr>
        <p:txBody>
          <a:bodyPr>
            <a:normAutofit/>
          </a:bodyPr>
          <a:lstStyle/>
          <a:p>
            <a:pPr marL="0" indent="0" algn="ctr">
              <a:lnSpc>
                <a:spcPct val="150000"/>
              </a:lnSpc>
              <a:buNone/>
            </a:pPr>
            <a:r>
              <a:rPr lang="en-US" sz="2400" b="1" dirty="0">
                <a:solidFill>
                  <a:schemeClr val="accent2">
                    <a:lumMod val="75000"/>
                  </a:schemeClr>
                </a:solidFill>
                <a:latin typeface="Arial" pitchFamily="34" charset="0"/>
                <a:cs typeface="Arial" pitchFamily="34" charset="0"/>
              </a:rPr>
              <a:t>CLINICAL FINDINGS</a:t>
            </a:r>
          </a:p>
          <a:p>
            <a:pPr marL="0" indent="0">
              <a:lnSpc>
                <a:spcPct val="150000"/>
              </a:lnSpc>
              <a:buNone/>
            </a:pPr>
            <a:r>
              <a:rPr lang="en-US" sz="2400" b="1" dirty="0" smtClean="0">
                <a:latin typeface="Arial" pitchFamily="34" charset="0"/>
                <a:cs typeface="Arial" pitchFamily="34" charset="0"/>
              </a:rPr>
              <a:t>Cattle:</a:t>
            </a:r>
            <a:endParaRPr lang="en-US" sz="2400" b="1" dirty="0">
              <a:latin typeface="Arial" pitchFamily="34" charset="0"/>
              <a:cs typeface="Arial" pitchFamily="34" charset="0"/>
            </a:endParaRPr>
          </a:p>
          <a:p>
            <a:pPr algn="just">
              <a:lnSpc>
                <a:spcPct val="150000"/>
              </a:lnSpc>
            </a:pPr>
            <a:r>
              <a:rPr lang="en-US" sz="2400" dirty="0">
                <a:latin typeface="Arial" pitchFamily="34" charset="0"/>
                <a:cs typeface="Arial" pitchFamily="34" charset="0"/>
              </a:rPr>
              <a:t>S</a:t>
            </a:r>
            <a:r>
              <a:rPr lang="en-US" sz="2400" dirty="0" smtClean="0">
                <a:latin typeface="Arial" pitchFamily="34" charset="0"/>
                <a:cs typeface="Arial" pitchFamily="34" charset="0"/>
              </a:rPr>
              <a:t>udden onset of </a:t>
            </a:r>
            <a:r>
              <a:rPr lang="en-US" sz="2400" dirty="0">
                <a:latin typeface="Arial" pitchFamily="34" charset="0"/>
                <a:cs typeface="Arial" pitchFamily="34" charset="0"/>
              </a:rPr>
              <a:t>severe </a:t>
            </a:r>
            <a:r>
              <a:rPr lang="en-US" sz="2400" dirty="0" smtClean="0">
                <a:latin typeface="Arial" pitchFamily="34" charset="0"/>
                <a:cs typeface="Arial" pitchFamily="34" charset="0"/>
              </a:rPr>
              <a:t>dyspnea, muscle </a:t>
            </a:r>
            <a:r>
              <a:rPr lang="en-US" sz="2400" dirty="0">
                <a:latin typeface="Arial" pitchFamily="34" charset="0"/>
                <a:cs typeface="Arial" pitchFamily="34" charset="0"/>
              </a:rPr>
              <a:t>shivering anxiety, and a rise </a:t>
            </a:r>
            <a:r>
              <a:rPr lang="en-US" sz="2400" dirty="0" smtClean="0">
                <a:latin typeface="Arial" pitchFamily="34" charset="0"/>
                <a:cs typeface="Arial" pitchFamily="34" charset="0"/>
              </a:rPr>
              <a:t>in temperature </a:t>
            </a:r>
            <a:r>
              <a:rPr lang="en-US" sz="2400" dirty="0">
                <a:latin typeface="Arial" pitchFamily="34" charset="0"/>
                <a:cs typeface="Arial" pitchFamily="34" charset="0"/>
              </a:rPr>
              <a:t>to 40.5°C (105°F) </a:t>
            </a:r>
            <a:endParaRPr lang="en-US" sz="2400" dirty="0" smtClean="0">
              <a:latin typeface="Arial" pitchFamily="34" charset="0"/>
              <a:cs typeface="Arial" pitchFamily="34" charset="0"/>
            </a:endParaRPr>
          </a:p>
          <a:p>
            <a:pPr algn="just">
              <a:lnSpc>
                <a:spcPct val="150000"/>
              </a:lnSpc>
            </a:pPr>
            <a:r>
              <a:rPr lang="en-US" sz="2400" dirty="0" smtClean="0">
                <a:latin typeface="Arial" pitchFamily="34" charset="0"/>
                <a:cs typeface="Arial" pitchFamily="34" charset="0"/>
              </a:rPr>
              <a:t>In </a:t>
            </a:r>
            <a:r>
              <a:rPr lang="en-US" sz="2400" dirty="0">
                <a:latin typeface="Arial" pitchFamily="34" charset="0"/>
                <a:cs typeface="Arial" pitchFamily="34" charset="0"/>
              </a:rPr>
              <a:t>some cases there is </a:t>
            </a:r>
            <a:r>
              <a:rPr lang="en-US" sz="2400" dirty="0" smtClean="0">
                <a:latin typeface="Arial" pitchFamily="34" charset="0"/>
                <a:cs typeface="Arial" pitchFamily="34" charset="0"/>
              </a:rPr>
              <a:t>profuse salivation</a:t>
            </a:r>
            <a:r>
              <a:rPr lang="en-US" sz="2400" dirty="0">
                <a:latin typeface="Arial" pitchFamily="34" charset="0"/>
                <a:cs typeface="Arial" pitchFamily="34" charset="0"/>
              </a:rPr>
              <a:t>, in others moderate bloat </a:t>
            </a:r>
            <a:r>
              <a:rPr lang="en-US" sz="2400" dirty="0" smtClean="0">
                <a:latin typeface="Arial" pitchFamily="34" charset="0"/>
                <a:cs typeface="Arial" pitchFamily="34" charset="0"/>
              </a:rPr>
              <a:t>and yet others diarrhea</a:t>
            </a:r>
          </a:p>
          <a:p>
            <a:pPr algn="just">
              <a:lnSpc>
                <a:spcPct val="150000"/>
              </a:lnSpc>
            </a:pPr>
            <a:r>
              <a:rPr lang="en-US" sz="2400" dirty="0">
                <a:latin typeface="Arial" pitchFamily="34" charset="0"/>
                <a:cs typeface="Arial" pitchFamily="34" charset="0"/>
              </a:rPr>
              <a:t>After an </a:t>
            </a:r>
            <a:r>
              <a:rPr lang="en-US" sz="2400" dirty="0" smtClean="0">
                <a:latin typeface="Arial" pitchFamily="34" charset="0"/>
                <a:cs typeface="Arial" pitchFamily="34" charset="0"/>
              </a:rPr>
              <a:t>incompatible blood transfusion:</a:t>
            </a:r>
          </a:p>
          <a:p>
            <a:pPr algn="just">
              <a:lnSpc>
                <a:spcPct val="150000"/>
              </a:lnSpc>
              <a:buFont typeface="Wingdings" pitchFamily="2" charset="2"/>
              <a:buChar char="ü"/>
            </a:pPr>
            <a:r>
              <a:rPr lang="en-US" sz="2400" dirty="0">
                <a:latin typeface="Arial" pitchFamily="34" charset="0"/>
                <a:cs typeface="Arial" pitchFamily="34" charset="0"/>
              </a:rPr>
              <a:t>first sign is </a:t>
            </a:r>
            <a:r>
              <a:rPr lang="en-US" sz="2400" dirty="0" smtClean="0">
                <a:latin typeface="Arial" pitchFamily="34" charset="0"/>
                <a:cs typeface="Arial" pitchFamily="34" charset="0"/>
              </a:rPr>
              <a:t>often hiccough</a:t>
            </a:r>
          </a:p>
          <a:p>
            <a:pPr algn="just">
              <a:lnSpc>
                <a:spcPct val="150000"/>
              </a:lnSpc>
              <a:buFont typeface="Wingdings" pitchFamily="2" charset="2"/>
              <a:buChar char="ü"/>
            </a:pPr>
            <a:r>
              <a:rPr lang="en-US" sz="2400" dirty="0">
                <a:latin typeface="Arial" pitchFamily="34" charset="0"/>
                <a:cs typeface="Arial" pitchFamily="34" charset="0"/>
              </a:rPr>
              <a:t>Additional signs are </a:t>
            </a:r>
            <a:r>
              <a:rPr lang="en-US" sz="2400" dirty="0" err="1" smtClean="0">
                <a:latin typeface="Arial" pitchFamily="34" charset="0"/>
                <a:cs typeface="Arial" pitchFamily="34" charset="0"/>
              </a:rPr>
              <a:t>urticaria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angioneurotic</a:t>
            </a:r>
            <a:r>
              <a:rPr lang="en-US" sz="2400" dirty="0" smtClean="0">
                <a:latin typeface="Arial" pitchFamily="34" charset="0"/>
                <a:cs typeface="Arial" pitchFamily="34" charset="0"/>
              </a:rPr>
              <a:t> </a:t>
            </a:r>
            <a:r>
              <a:rPr lang="en-US" sz="2400" dirty="0">
                <a:latin typeface="Arial" pitchFamily="34" charset="0"/>
                <a:cs typeface="Arial" pitchFamily="34" charset="0"/>
              </a:rPr>
              <a:t>edema and rhinitis</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1619245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Introduction</a:t>
            </a:r>
            <a:endParaRPr lang="en-IN" dirty="0"/>
          </a:p>
        </p:txBody>
      </p:sp>
      <p:sp>
        <p:nvSpPr>
          <p:cNvPr id="3" name="Content Placeholder 2"/>
          <p:cNvSpPr>
            <a:spLocks noGrp="1"/>
          </p:cNvSpPr>
          <p:nvPr>
            <p:ph idx="1"/>
          </p:nvPr>
        </p:nvSpPr>
        <p:spPr>
          <a:xfrm>
            <a:off x="152400" y="762000"/>
            <a:ext cx="8839200" cy="5943600"/>
          </a:xfrm>
        </p:spPr>
        <p:txBody>
          <a:bodyPr>
            <a:normAutofit/>
          </a:bodyPr>
          <a:lstStyle/>
          <a:p>
            <a:pPr algn="just">
              <a:lnSpc>
                <a:spcPct val="150000"/>
              </a:lnSpc>
            </a:pPr>
            <a:r>
              <a:rPr lang="en-US" sz="2400" dirty="0">
                <a:latin typeface="Arial" pitchFamily="34" charset="0"/>
                <a:cs typeface="Arial" pitchFamily="34" charset="0"/>
              </a:rPr>
              <a:t>When </a:t>
            </a:r>
            <a:r>
              <a:rPr lang="en-US" sz="2400" dirty="0" smtClean="0">
                <a:latin typeface="Arial" pitchFamily="34" charset="0"/>
                <a:cs typeface="Arial" pitchFamily="34" charset="0"/>
              </a:rPr>
              <a:t>an animal is exposed to an antigen,  it produces </a:t>
            </a:r>
            <a:r>
              <a:rPr lang="en-US" sz="2400" dirty="0">
                <a:latin typeface="Arial" pitchFamily="34" charset="0"/>
                <a:cs typeface="Arial" pitchFamily="34" charset="0"/>
              </a:rPr>
              <a:t>a state of </a:t>
            </a:r>
            <a:r>
              <a:rPr lang="en-US" sz="2400" dirty="0" smtClean="0">
                <a:latin typeface="Arial" pitchFamily="34" charset="0"/>
                <a:cs typeface="Arial" pitchFamily="34" charset="0"/>
              </a:rPr>
              <a:t>increased reactivity </a:t>
            </a:r>
            <a:r>
              <a:rPr lang="en-US" sz="2400" dirty="0">
                <a:latin typeface="Arial" pitchFamily="34" charset="0"/>
                <a:cs typeface="Arial" pitchFamily="34" charset="0"/>
              </a:rPr>
              <a:t>of the animal's tissues to </a:t>
            </a:r>
            <a:r>
              <a:rPr lang="en-US" sz="2400" dirty="0" smtClean="0">
                <a:latin typeface="Arial" pitchFamily="34" charset="0"/>
                <a:cs typeface="Arial" pitchFamily="34" charset="0"/>
              </a:rPr>
              <a:t>that antigen, and  </a:t>
            </a:r>
            <a:r>
              <a:rPr lang="en-US" sz="2400" dirty="0">
                <a:latin typeface="Arial" pitchFamily="34" charset="0"/>
                <a:cs typeface="Arial" pitchFamily="34" charset="0"/>
              </a:rPr>
              <a:t>a state of specific </a:t>
            </a:r>
            <a:r>
              <a:rPr lang="en-US" sz="2400" dirty="0" smtClean="0">
                <a:latin typeface="Arial" pitchFamily="34" charset="0"/>
                <a:cs typeface="Arial" pitchFamily="34" charset="0"/>
              </a:rPr>
              <a:t>immune responsiveness </a:t>
            </a:r>
            <a:r>
              <a:rPr lang="en-US" sz="2400" dirty="0">
                <a:latin typeface="Arial" pitchFamily="34" charset="0"/>
                <a:cs typeface="Arial" pitchFamily="34" charset="0"/>
              </a:rPr>
              <a:t>is </a:t>
            </a:r>
            <a:r>
              <a:rPr lang="en-US" sz="2400" dirty="0" smtClean="0">
                <a:latin typeface="Arial" pitchFamily="34" charset="0"/>
                <a:cs typeface="Arial" pitchFamily="34" charset="0"/>
              </a:rPr>
              <a:t>achieved which are </a:t>
            </a:r>
            <a:r>
              <a:rPr lang="en-US" sz="2400" i="1" dirty="0" smtClean="0">
                <a:solidFill>
                  <a:srgbClr val="FF0000"/>
                </a:solidFill>
                <a:latin typeface="Arial" pitchFamily="34" charset="0"/>
                <a:cs typeface="Arial" pitchFamily="34" charset="0"/>
              </a:rPr>
              <a:t>defensive and beneficial </a:t>
            </a:r>
            <a:r>
              <a:rPr lang="en-US" sz="2400" dirty="0" smtClean="0">
                <a:latin typeface="Arial" pitchFamily="34" charset="0"/>
                <a:cs typeface="Arial" pitchFamily="34" charset="0"/>
              </a:rPr>
              <a:t>most of the time.</a:t>
            </a:r>
          </a:p>
          <a:p>
            <a:pPr algn="just">
              <a:lnSpc>
                <a:spcPct val="150000"/>
              </a:lnSpc>
            </a:pPr>
            <a:r>
              <a:rPr lang="en-US" sz="2400" dirty="0" smtClean="0">
                <a:latin typeface="Arial" pitchFamily="34" charset="0"/>
                <a:cs typeface="Arial" pitchFamily="34" charset="0"/>
              </a:rPr>
              <a:t>But</a:t>
            </a:r>
            <a:r>
              <a:rPr lang="en-US" sz="2400" dirty="0">
                <a:latin typeface="Arial" pitchFamily="34" charset="0"/>
                <a:cs typeface="Arial" pitchFamily="34" charset="0"/>
              </a:rPr>
              <a:t>, </a:t>
            </a:r>
            <a:r>
              <a:rPr lang="en-US" sz="2400" i="1" dirty="0">
                <a:solidFill>
                  <a:srgbClr val="FF0000"/>
                </a:solidFill>
                <a:latin typeface="Arial" pitchFamily="34" charset="0"/>
                <a:cs typeface="Arial" pitchFamily="34" charset="0"/>
              </a:rPr>
              <a:t>on occasion, they </a:t>
            </a:r>
            <a:r>
              <a:rPr lang="en-US" sz="2400" i="1" dirty="0" smtClean="0">
                <a:solidFill>
                  <a:srgbClr val="FF0000"/>
                </a:solidFill>
                <a:latin typeface="Arial" pitchFamily="34" charset="0"/>
                <a:cs typeface="Arial" pitchFamily="34" charset="0"/>
              </a:rPr>
              <a:t>can be </a:t>
            </a:r>
            <a:r>
              <a:rPr lang="en-US" sz="2400" i="1" dirty="0">
                <a:solidFill>
                  <a:srgbClr val="FF0000"/>
                </a:solidFill>
                <a:latin typeface="Arial" pitchFamily="34" charset="0"/>
                <a:cs typeface="Arial" pitchFamily="34" charset="0"/>
              </a:rPr>
              <a:t>detrimental to the </a:t>
            </a:r>
            <a:r>
              <a:rPr lang="en-US" sz="2400" i="1" dirty="0" smtClean="0">
                <a:solidFill>
                  <a:srgbClr val="FF0000"/>
                </a:solidFill>
                <a:latin typeface="Arial" pitchFamily="34" charset="0"/>
                <a:cs typeface="Arial" pitchFamily="34" charset="0"/>
              </a:rPr>
              <a:t>host </a:t>
            </a:r>
            <a:r>
              <a:rPr lang="en-US" sz="2400" dirty="0" smtClean="0">
                <a:latin typeface="Arial" pitchFamily="34" charset="0"/>
                <a:cs typeface="Arial" pitchFamily="34" charset="0"/>
              </a:rPr>
              <a:t>due to a </a:t>
            </a:r>
            <a:r>
              <a:rPr lang="en-US" sz="2400" i="1" dirty="0">
                <a:solidFill>
                  <a:srgbClr val="FF0000"/>
                </a:solidFill>
                <a:latin typeface="Arial" pitchFamily="34" charset="0"/>
                <a:cs typeface="Arial" pitchFamily="34" charset="0"/>
              </a:rPr>
              <a:t>state of hypersensitivity </a:t>
            </a:r>
            <a:r>
              <a:rPr lang="en-US" sz="2400" dirty="0" smtClean="0">
                <a:latin typeface="Arial" pitchFamily="34" charset="0"/>
                <a:cs typeface="Arial" pitchFamily="34" charset="0"/>
              </a:rPr>
              <a:t>which </a:t>
            </a:r>
            <a:r>
              <a:rPr lang="en-US" sz="2400" dirty="0">
                <a:latin typeface="Arial" pitchFamily="34" charset="0"/>
                <a:cs typeface="Arial" pitchFamily="34" charset="0"/>
              </a:rPr>
              <a:t>is clinically recognizable as allergy</a:t>
            </a:r>
            <a:r>
              <a:rPr lang="en-US" sz="2400" dirty="0" smtClean="0">
                <a:latin typeface="Arial" pitchFamily="34" charset="0"/>
                <a:cs typeface="Arial" pitchFamily="34" charset="0"/>
              </a:rPr>
              <a:t>.</a:t>
            </a:r>
          </a:p>
          <a:p>
            <a:pPr algn="just">
              <a:lnSpc>
                <a:spcPct val="150000"/>
              </a:lnSpc>
            </a:pPr>
            <a:r>
              <a:rPr lang="en-US" sz="2400" dirty="0">
                <a:latin typeface="Arial" pitchFamily="34" charset="0"/>
                <a:cs typeface="Arial" pitchFamily="34" charset="0"/>
              </a:rPr>
              <a:t>When the reaction is sudden </a:t>
            </a:r>
            <a:r>
              <a:rPr lang="en-US" sz="2400" dirty="0" smtClean="0">
                <a:latin typeface="Arial" pitchFamily="34" charset="0"/>
                <a:cs typeface="Arial" pitchFamily="34" charset="0"/>
              </a:rPr>
              <a:t>and clinically </a:t>
            </a:r>
            <a:r>
              <a:rPr lang="en-US" sz="2400" dirty="0">
                <a:latin typeface="Arial" pitchFamily="34" charset="0"/>
                <a:cs typeface="Arial" pitchFamily="34" charset="0"/>
              </a:rPr>
              <a:t>severe it is called </a:t>
            </a:r>
            <a:r>
              <a:rPr lang="en-US" sz="2400" i="1" dirty="0" smtClean="0">
                <a:solidFill>
                  <a:srgbClr val="FF0000"/>
                </a:solidFill>
                <a:latin typeface="Arial" pitchFamily="34" charset="0"/>
                <a:cs typeface="Arial" pitchFamily="34" charset="0"/>
              </a:rPr>
              <a:t>anaphylaxis</a:t>
            </a:r>
            <a:r>
              <a:rPr lang="en-US" sz="2400" dirty="0" smtClean="0">
                <a:latin typeface="Arial" pitchFamily="34" charset="0"/>
                <a:cs typeface="Arial" pitchFamily="34" charset="0"/>
              </a:rPr>
              <a:t> and </a:t>
            </a:r>
            <a:r>
              <a:rPr lang="en-US" sz="2400" dirty="0">
                <a:latin typeface="Arial" pitchFamily="34" charset="0"/>
                <a:cs typeface="Arial" pitchFamily="34" charset="0"/>
              </a:rPr>
              <a:t>if sufficiently severe it may result </a:t>
            </a:r>
            <a:r>
              <a:rPr lang="en-US" sz="2400" dirty="0" smtClean="0">
                <a:latin typeface="Arial" pitchFamily="34" charset="0"/>
                <a:cs typeface="Arial" pitchFamily="34" charset="0"/>
              </a:rPr>
              <a:t>in </a:t>
            </a:r>
            <a:r>
              <a:rPr lang="en-US" sz="2400" i="1" dirty="0" smtClean="0">
                <a:solidFill>
                  <a:srgbClr val="FF0000"/>
                </a:solidFill>
                <a:latin typeface="Arial" pitchFamily="34" charset="0"/>
                <a:cs typeface="Arial" pitchFamily="34" charset="0"/>
              </a:rPr>
              <a:t>anaphylactic </a:t>
            </a:r>
            <a:r>
              <a:rPr lang="en-US" sz="2400" i="1" dirty="0">
                <a:solidFill>
                  <a:srgbClr val="FF0000"/>
                </a:solidFill>
                <a:latin typeface="Arial" pitchFamily="34" charset="0"/>
                <a:cs typeface="Arial" pitchFamily="34" charset="0"/>
              </a:rPr>
              <a:t>shock</a:t>
            </a:r>
            <a:r>
              <a:rPr lang="en-US" sz="2400" dirty="0">
                <a:latin typeface="Arial" pitchFamily="34" charset="0"/>
                <a:cs typeface="Arial" pitchFamily="34" charset="0"/>
              </a:rPr>
              <a:t>.</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2829583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marL="0" indent="0">
              <a:lnSpc>
                <a:spcPct val="150000"/>
              </a:lnSpc>
              <a:buNone/>
            </a:pPr>
            <a:r>
              <a:rPr lang="en-US" sz="2400" b="1" dirty="0">
                <a:latin typeface="Arial" pitchFamily="34" charset="0"/>
                <a:cs typeface="Arial" pitchFamily="34" charset="0"/>
              </a:rPr>
              <a:t>Sheep and </a:t>
            </a:r>
            <a:r>
              <a:rPr lang="en-US" sz="2400" b="1" dirty="0" smtClean="0">
                <a:latin typeface="Arial" pitchFamily="34" charset="0"/>
                <a:cs typeface="Arial" pitchFamily="34" charset="0"/>
              </a:rPr>
              <a:t>pigs:</a:t>
            </a:r>
            <a:endParaRPr lang="en-US" sz="2400" b="1" dirty="0">
              <a:latin typeface="Arial" pitchFamily="34" charset="0"/>
              <a:cs typeface="Arial" pitchFamily="34" charset="0"/>
            </a:endParaRPr>
          </a:p>
          <a:p>
            <a:pPr>
              <a:lnSpc>
                <a:spcPct val="150000"/>
              </a:lnSpc>
            </a:pPr>
            <a:r>
              <a:rPr lang="en-US" sz="2400" dirty="0" smtClean="0">
                <a:latin typeface="Arial" pitchFamily="34" charset="0"/>
                <a:cs typeface="Arial" pitchFamily="34" charset="0"/>
              </a:rPr>
              <a:t>Acute </a:t>
            </a:r>
            <a:r>
              <a:rPr lang="en-US" sz="2400" dirty="0">
                <a:latin typeface="Arial" pitchFamily="34" charset="0"/>
                <a:cs typeface="Arial" pitchFamily="34" charset="0"/>
              </a:rPr>
              <a:t>dyspnea </a:t>
            </a:r>
            <a:r>
              <a:rPr lang="en-US" sz="2400" dirty="0" smtClean="0">
                <a:latin typeface="Arial" pitchFamily="34" charset="0"/>
                <a:cs typeface="Arial" pitchFamily="34" charset="0"/>
              </a:rPr>
              <a:t>is common </a:t>
            </a:r>
          </a:p>
          <a:p>
            <a:pPr>
              <a:lnSpc>
                <a:spcPct val="150000"/>
              </a:lnSpc>
            </a:pPr>
            <a:r>
              <a:rPr lang="en-US" sz="2400" dirty="0" smtClean="0">
                <a:latin typeface="Arial" pitchFamily="34" charset="0"/>
                <a:cs typeface="Arial" pitchFamily="34" charset="0"/>
              </a:rPr>
              <a:t>Laminitis </a:t>
            </a:r>
            <a:r>
              <a:rPr lang="en-US" sz="2400" dirty="0">
                <a:latin typeface="Arial" pitchFamily="34" charset="0"/>
                <a:cs typeface="Arial" pitchFamily="34" charset="0"/>
              </a:rPr>
              <a:t>also occurs rarely </a:t>
            </a:r>
            <a:r>
              <a:rPr lang="en-US" sz="2400" dirty="0" smtClean="0">
                <a:latin typeface="Arial" pitchFamily="34" charset="0"/>
                <a:cs typeface="Arial" pitchFamily="34" charset="0"/>
              </a:rPr>
              <a:t>in ruminants</a:t>
            </a:r>
          </a:p>
          <a:p>
            <a:pPr marL="0" indent="0">
              <a:lnSpc>
                <a:spcPct val="150000"/>
              </a:lnSpc>
              <a:buNone/>
            </a:pPr>
            <a:r>
              <a:rPr lang="en-IN" sz="2400" b="1" dirty="0" smtClean="0">
                <a:latin typeface="Arial" pitchFamily="34" charset="0"/>
                <a:cs typeface="Arial" pitchFamily="34" charset="0"/>
              </a:rPr>
              <a:t>Horses:</a:t>
            </a:r>
          </a:p>
          <a:p>
            <a:pPr algn="just">
              <a:lnSpc>
                <a:spcPct val="150000"/>
              </a:lnSpc>
            </a:pPr>
            <a:r>
              <a:rPr lang="en-US" sz="2400" dirty="0">
                <a:latin typeface="Arial" pitchFamily="34" charset="0"/>
                <a:cs typeface="Arial" pitchFamily="34" charset="0"/>
              </a:rPr>
              <a:t>severe dyspnea, distress, </a:t>
            </a:r>
            <a:r>
              <a:rPr lang="en-US" sz="2400" dirty="0" err="1">
                <a:latin typeface="Arial" pitchFamily="34" charset="0"/>
                <a:cs typeface="Arial" pitchFamily="34" charset="0"/>
              </a:rPr>
              <a:t>recumbency</a:t>
            </a:r>
            <a:r>
              <a:rPr lang="en-US" sz="2400" dirty="0">
                <a:latin typeface="Arial" pitchFamily="34" charset="0"/>
                <a:cs typeface="Arial" pitchFamily="34" charset="0"/>
              </a:rPr>
              <a:t> </a:t>
            </a:r>
            <a:r>
              <a:rPr lang="en-US" sz="2400" dirty="0" smtClean="0">
                <a:latin typeface="Arial" pitchFamily="34" charset="0"/>
                <a:cs typeface="Arial" pitchFamily="34" charset="0"/>
              </a:rPr>
              <a:t>and convulsions</a:t>
            </a:r>
          </a:p>
          <a:p>
            <a:pPr algn="just">
              <a:lnSpc>
                <a:spcPct val="150000"/>
              </a:lnSpc>
            </a:pPr>
            <a:r>
              <a:rPr lang="en-IN" sz="2400" dirty="0">
                <a:latin typeface="Arial" pitchFamily="34" charset="0"/>
                <a:cs typeface="Arial" pitchFamily="34" charset="0"/>
              </a:rPr>
              <a:t>Laminitis and </a:t>
            </a:r>
            <a:r>
              <a:rPr lang="en-IN" sz="2400" dirty="0" err="1" smtClean="0">
                <a:latin typeface="Arial" pitchFamily="34" charset="0"/>
                <a:cs typeface="Arial" pitchFamily="34" charset="0"/>
              </a:rPr>
              <a:t>angioneurotic</a:t>
            </a:r>
            <a:r>
              <a:rPr lang="en-IN" sz="2400" dirty="0" smtClean="0">
                <a:latin typeface="Arial" pitchFamily="34" charset="0"/>
                <a:cs typeface="Arial" pitchFamily="34" charset="0"/>
              </a:rPr>
              <a:t> </a:t>
            </a:r>
            <a:r>
              <a:rPr lang="en-IN" sz="2400" dirty="0" err="1" smtClean="0">
                <a:latin typeface="Arial" pitchFamily="34" charset="0"/>
                <a:cs typeface="Arial" pitchFamily="34" charset="0"/>
              </a:rPr>
              <a:t>edema</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4237038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a:bodyPr>
          <a:lstStyle/>
          <a:p>
            <a:pPr marL="0" indent="0">
              <a:lnSpc>
                <a:spcPct val="150000"/>
              </a:lnSpc>
              <a:buNone/>
            </a:pPr>
            <a:r>
              <a:rPr lang="en-IN" sz="2400" b="1" dirty="0" smtClean="0">
                <a:solidFill>
                  <a:srgbClr val="FF0000"/>
                </a:solidFill>
                <a:latin typeface="Arial" pitchFamily="34" charset="0"/>
                <a:cs typeface="Arial" pitchFamily="34" charset="0"/>
              </a:rPr>
              <a:t>TREATMENT:</a:t>
            </a:r>
          </a:p>
          <a:p>
            <a:pPr algn="just">
              <a:lnSpc>
                <a:spcPct val="150000"/>
              </a:lnSpc>
            </a:pPr>
            <a:r>
              <a:rPr lang="en-US" sz="2400" dirty="0" smtClean="0">
                <a:latin typeface="Arial" pitchFamily="34" charset="0"/>
                <a:cs typeface="Arial" pitchFamily="34" charset="0"/>
              </a:rPr>
              <a:t>Epinephrine administered IM(or </a:t>
            </a:r>
            <a:r>
              <a:rPr lang="en-US" sz="2400" dirty="0">
                <a:latin typeface="Arial" pitchFamily="34" charset="0"/>
                <a:cs typeface="Arial" pitchFamily="34" charset="0"/>
              </a:rPr>
              <a:t>one-fifth of the dose </a:t>
            </a:r>
            <a:r>
              <a:rPr lang="en-US" sz="2400" dirty="0" smtClean="0">
                <a:latin typeface="Arial" pitchFamily="34" charset="0"/>
                <a:cs typeface="Arial" pitchFamily="34" charset="0"/>
              </a:rPr>
              <a:t>given IV) </a:t>
            </a:r>
            <a:r>
              <a:rPr lang="en-US" sz="2400" dirty="0">
                <a:latin typeface="Arial" pitchFamily="34" charset="0"/>
                <a:cs typeface="Arial" pitchFamily="34" charset="0"/>
              </a:rPr>
              <a:t>is the most effective </a:t>
            </a:r>
            <a:r>
              <a:rPr lang="en-US" sz="2400" dirty="0" smtClean="0">
                <a:latin typeface="Arial" pitchFamily="34" charset="0"/>
                <a:cs typeface="Arial" pitchFamily="34" charset="0"/>
              </a:rPr>
              <a:t>treatment for anaphylaxis </a:t>
            </a:r>
            <a:r>
              <a:rPr lang="en-US" sz="2400" dirty="0">
                <a:latin typeface="Arial" pitchFamily="34" charset="0"/>
                <a:cs typeface="Arial" pitchFamily="34" charset="0"/>
              </a:rPr>
              <a:t>and </a:t>
            </a:r>
            <a:r>
              <a:rPr lang="en-US" sz="2400" dirty="0" smtClean="0">
                <a:latin typeface="Arial" pitchFamily="34" charset="0"/>
                <a:cs typeface="Arial" pitchFamily="34" charset="0"/>
              </a:rPr>
              <a:t>anaphylactic shock</a:t>
            </a:r>
          </a:p>
          <a:p>
            <a:pPr algn="just">
              <a:lnSpc>
                <a:spcPct val="150000"/>
              </a:lnSpc>
            </a:pPr>
            <a:r>
              <a:rPr lang="en-US" sz="2400" dirty="0">
                <a:latin typeface="Arial" pitchFamily="34" charset="0"/>
                <a:cs typeface="Arial" pitchFamily="34" charset="0"/>
              </a:rPr>
              <a:t>Corticosteroids </a:t>
            </a:r>
            <a:r>
              <a:rPr lang="en-US" sz="2400" dirty="0" smtClean="0">
                <a:latin typeface="Arial" pitchFamily="34" charset="0"/>
                <a:cs typeface="Arial" pitchFamily="34" charset="0"/>
              </a:rPr>
              <a:t>potentiate the </a:t>
            </a:r>
            <a:r>
              <a:rPr lang="en-US" sz="2400" dirty="0">
                <a:latin typeface="Arial" pitchFamily="34" charset="0"/>
                <a:cs typeface="Arial" pitchFamily="34" charset="0"/>
              </a:rPr>
              <a:t>effect of </a:t>
            </a:r>
            <a:r>
              <a:rPr lang="en-US" sz="2400" dirty="0" smtClean="0">
                <a:latin typeface="Arial" pitchFamily="34" charset="0"/>
                <a:cs typeface="Arial" pitchFamily="34" charset="0"/>
              </a:rPr>
              <a:t>epinephrine</a:t>
            </a:r>
          </a:p>
          <a:p>
            <a:pPr algn="just">
              <a:lnSpc>
                <a:spcPct val="150000"/>
              </a:lnSpc>
            </a:pPr>
            <a:r>
              <a:rPr lang="en-IN" sz="2400" dirty="0" smtClean="0">
                <a:latin typeface="Arial" pitchFamily="34" charset="0"/>
                <a:cs typeface="Arial" pitchFamily="34" charset="0"/>
              </a:rPr>
              <a:t>Antihistamines</a:t>
            </a:r>
          </a:p>
          <a:p>
            <a:pPr algn="just">
              <a:lnSpc>
                <a:spcPct val="150000"/>
              </a:lnSpc>
            </a:pPr>
            <a:r>
              <a:rPr lang="en-IN" sz="2400" dirty="0" smtClean="0">
                <a:latin typeface="Arial" pitchFamily="34" charset="0"/>
                <a:cs typeface="Arial" pitchFamily="34" charset="0"/>
              </a:rPr>
              <a:t>Atropine</a:t>
            </a:r>
          </a:p>
          <a:p>
            <a:pPr algn="just">
              <a:lnSpc>
                <a:spcPct val="150000"/>
              </a:lnSpc>
            </a:pPr>
            <a:r>
              <a:rPr lang="en-IN" sz="2400" dirty="0">
                <a:latin typeface="Arial" pitchFamily="34" charset="0"/>
                <a:cs typeface="Arial" pitchFamily="34" charset="0"/>
              </a:rPr>
              <a:t>Acetylsalicylic acid, sodium </a:t>
            </a:r>
            <a:r>
              <a:rPr lang="en-IN" sz="2400" dirty="0" err="1" smtClean="0">
                <a:latin typeface="Arial" pitchFamily="34" charset="0"/>
                <a:cs typeface="Arial" pitchFamily="34" charset="0"/>
              </a:rPr>
              <a:t>meclofenamate</a:t>
            </a:r>
            <a:r>
              <a:rPr lang="en-IN" sz="2400" dirty="0" smtClean="0">
                <a:latin typeface="Arial" pitchFamily="34" charset="0"/>
                <a:cs typeface="Arial" pitchFamily="34" charset="0"/>
              </a:rPr>
              <a:t> and diethyl </a:t>
            </a:r>
            <a:r>
              <a:rPr lang="en-IN" sz="2400" dirty="0" err="1" smtClean="0">
                <a:latin typeface="Arial" pitchFamily="34" charset="0"/>
                <a:cs typeface="Arial" pitchFamily="34" charset="0"/>
              </a:rPr>
              <a:t>carbamazine</a:t>
            </a:r>
            <a:r>
              <a:rPr lang="en-IN" sz="2400" dirty="0" smtClean="0">
                <a:latin typeface="Arial" pitchFamily="34" charset="0"/>
                <a:cs typeface="Arial" pitchFamily="34" charset="0"/>
              </a:rPr>
              <a:t> (NSAID)</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179700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algn="just">
              <a:lnSpc>
                <a:spcPct val="150000"/>
              </a:lnSpc>
            </a:pPr>
            <a:r>
              <a:rPr lang="en-US" sz="2400" dirty="0">
                <a:latin typeface="Arial" pitchFamily="34" charset="0"/>
                <a:cs typeface="Arial" pitchFamily="34" charset="0"/>
              </a:rPr>
              <a:t>There are </a:t>
            </a:r>
            <a:r>
              <a:rPr lang="en-US" sz="2400" dirty="0" smtClean="0">
                <a:latin typeface="Arial" pitchFamily="34" charset="0"/>
                <a:cs typeface="Arial" pitchFamily="34" charset="0"/>
              </a:rPr>
              <a:t>4 major </a:t>
            </a:r>
            <a:r>
              <a:rPr lang="en-US" sz="2400" dirty="0">
                <a:latin typeface="Arial" pitchFamily="34" charset="0"/>
                <a:cs typeface="Arial" pitchFamily="34" charset="0"/>
              </a:rPr>
              <a:t>mechanisms </a:t>
            </a:r>
            <a:r>
              <a:rPr lang="en-US" sz="2400" dirty="0" smtClean="0">
                <a:latin typeface="Arial" pitchFamily="34" charset="0"/>
                <a:cs typeface="Arial" pitchFamily="34" charset="0"/>
              </a:rPr>
              <a:t>for the </a:t>
            </a:r>
            <a:r>
              <a:rPr lang="en-US" sz="2400" dirty="0">
                <a:latin typeface="Arial" pitchFamily="34" charset="0"/>
                <a:cs typeface="Arial" pitchFamily="34" charset="0"/>
              </a:rPr>
              <a:t>induction of a hypersensitivity response, and classified as types I- </a:t>
            </a:r>
            <a:r>
              <a:rPr lang="en-US" sz="2400" dirty="0" smtClean="0">
                <a:latin typeface="Arial" pitchFamily="34" charset="0"/>
                <a:cs typeface="Arial" pitchFamily="34" charset="0"/>
              </a:rPr>
              <a:t>IV based </a:t>
            </a:r>
            <a:r>
              <a:rPr lang="en-US" sz="2400" dirty="0">
                <a:latin typeface="Arial" pitchFamily="34" charset="0"/>
                <a:cs typeface="Arial" pitchFamily="34" charset="0"/>
              </a:rPr>
              <a:t>on the immune </a:t>
            </a:r>
            <a:r>
              <a:rPr lang="en-US" sz="2400" dirty="0" smtClean="0">
                <a:latin typeface="Arial" pitchFamily="34" charset="0"/>
                <a:cs typeface="Arial" pitchFamily="34" charset="0"/>
              </a:rPr>
              <a:t>mechanism that </a:t>
            </a:r>
            <a:r>
              <a:rPr lang="en-US" sz="2400" dirty="0">
                <a:latin typeface="Arial" pitchFamily="34" charset="0"/>
                <a:cs typeface="Arial" pitchFamily="34" charset="0"/>
              </a:rPr>
              <a:t>give rise to the disease </a:t>
            </a:r>
            <a:r>
              <a:rPr lang="en-US" sz="2400" dirty="0" smtClean="0">
                <a:latin typeface="Arial" pitchFamily="34" charset="0"/>
                <a:cs typeface="Arial" pitchFamily="34" charset="0"/>
              </a:rPr>
              <a:t>state.</a:t>
            </a:r>
          </a:p>
          <a:p>
            <a:pPr algn="just">
              <a:lnSpc>
                <a:spcPct val="150000"/>
              </a:lnSpc>
            </a:pPr>
            <a:r>
              <a:rPr lang="en-US" sz="2400" dirty="0">
                <a:latin typeface="Arial" pitchFamily="34" charset="0"/>
                <a:cs typeface="Arial" pitchFamily="34" charset="0"/>
              </a:rPr>
              <a:t>Types I-III </a:t>
            </a:r>
            <a:r>
              <a:rPr lang="en-US" sz="2400" dirty="0" smtClean="0">
                <a:latin typeface="Arial" pitchFamily="34" charset="0"/>
                <a:cs typeface="Arial" pitchFamily="34" charset="0"/>
              </a:rPr>
              <a:t>are antibody-mediated </a:t>
            </a:r>
            <a:r>
              <a:rPr lang="en-US" sz="2400" dirty="0">
                <a:latin typeface="Arial" pitchFamily="34" charset="0"/>
                <a:cs typeface="Arial" pitchFamily="34" charset="0"/>
              </a:rPr>
              <a:t>responses to </a:t>
            </a:r>
            <a:r>
              <a:rPr lang="en-US" sz="2400" dirty="0" smtClean="0">
                <a:latin typeface="Arial" pitchFamily="34" charset="0"/>
                <a:cs typeface="Arial" pitchFamily="34" charset="0"/>
              </a:rPr>
              <a:t>antigen whereas Type </a:t>
            </a:r>
            <a:r>
              <a:rPr lang="en-US" sz="2400" dirty="0">
                <a:latin typeface="Arial" pitchFamily="34" charset="0"/>
                <a:cs typeface="Arial" pitchFamily="34" charset="0"/>
              </a:rPr>
              <a:t>IV hypersensitivity </a:t>
            </a:r>
            <a:r>
              <a:rPr lang="en-US" sz="2400" dirty="0" smtClean="0">
                <a:latin typeface="Arial" pitchFamily="34" charset="0"/>
                <a:cs typeface="Arial" pitchFamily="34" charset="0"/>
              </a:rPr>
              <a:t>is cell-mediated</a:t>
            </a:r>
            <a:endParaRPr lang="en-US" sz="2400" dirty="0">
              <a:latin typeface="Arial" pitchFamily="34" charset="0"/>
              <a:cs typeface="Arial" pitchFamily="34" charset="0"/>
            </a:endParaRPr>
          </a:p>
          <a:p>
            <a:pPr>
              <a:lnSpc>
                <a:spcPct val="150000"/>
              </a:lnSpc>
            </a:pPr>
            <a:r>
              <a:rPr lang="en-US" sz="2400" i="1" dirty="0" smtClean="0">
                <a:solidFill>
                  <a:srgbClr val="FF0000"/>
                </a:solidFill>
                <a:latin typeface="Arial" pitchFamily="34" charset="0"/>
                <a:cs typeface="Arial" pitchFamily="34" charset="0"/>
              </a:rPr>
              <a:t>Anaphylactic </a:t>
            </a:r>
            <a:r>
              <a:rPr lang="en-US" sz="2400" i="1" dirty="0">
                <a:solidFill>
                  <a:srgbClr val="FF0000"/>
                </a:solidFill>
                <a:latin typeface="Arial" pitchFamily="34" charset="0"/>
                <a:cs typeface="Arial" pitchFamily="34" charset="0"/>
              </a:rPr>
              <a:t>shock (type I</a:t>
            </a:r>
            <a:r>
              <a:rPr lang="en-US" sz="2400" i="1" dirty="0" smtClean="0">
                <a:solidFill>
                  <a:srgbClr val="FF0000"/>
                </a:solidFill>
                <a:latin typeface="Arial" pitchFamily="34" charset="0"/>
                <a:cs typeface="Arial" pitchFamily="34" charset="0"/>
              </a:rPr>
              <a:t>)-Immediate hypersensitivity</a:t>
            </a:r>
          </a:p>
          <a:p>
            <a:pPr algn="just">
              <a:lnSpc>
                <a:spcPct val="150000"/>
              </a:lnSpc>
            </a:pPr>
            <a:r>
              <a:rPr lang="en-US" sz="2400" i="1" dirty="0" smtClean="0">
                <a:solidFill>
                  <a:srgbClr val="0070C0"/>
                </a:solidFill>
                <a:latin typeface="Arial" pitchFamily="34" charset="0"/>
                <a:cs typeface="Arial" pitchFamily="34" charset="0"/>
              </a:rPr>
              <a:t> Autoimmune hemolytic </a:t>
            </a:r>
            <a:r>
              <a:rPr lang="en-US" sz="2400" i="1" dirty="0">
                <a:solidFill>
                  <a:srgbClr val="0070C0"/>
                </a:solidFill>
                <a:latin typeface="Arial" pitchFamily="34" charset="0"/>
                <a:cs typeface="Arial" pitchFamily="34" charset="0"/>
              </a:rPr>
              <a:t>anemia (type II)- cytotoxic hypersensitivity</a:t>
            </a:r>
            <a:endParaRPr lang="en-US" sz="2400" i="1" dirty="0" smtClean="0">
              <a:solidFill>
                <a:srgbClr val="0070C0"/>
              </a:solidFill>
              <a:latin typeface="Arial" pitchFamily="34" charset="0"/>
              <a:cs typeface="Arial" pitchFamily="34" charset="0"/>
            </a:endParaRPr>
          </a:p>
          <a:p>
            <a:pPr>
              <a:lnSpc>
                <a:spcPct val="150000"/>
              </a:lnSpc>
            </a:pPr>
            <a:r>
              <a:rPr lang="en-US" sz="2400" i="1" dirty="0">
                <a:solidFill>
                  <a:srgbClr val="002060"/>
                </a:solidFill>
                <a:latin typeface="Arial" pitchFamily="34" charset="0"/>
                <a:cs typeface="Arial" pitchFamily="34" charset="0"/>
              </a:rPr>
              <a:t>T</a:t>
            </a:r>
            <a:r>
              <a:rPr lang="en-US" sz="2400" i="1" dirty="0" smtClean="0">
                <a:solidFill>
                  <a:srgbClr val="002060"/>
                </a:solidFill>
                <a:latin typeface="Arial" pitchFamily="34" charset="0"/>
                <a:cs typeface="Arial" pitchFamily="34" charset="0"/>
              </a:rPr>
              <a:t>he local </a:t>
            </a:r>
            <a:r>
              <a:rPr lang="en-US" sz="2400" i="1" dirty="0" err="1" smtClean="0">
                <a:solidFill>
                  <a:srgbClr val="002060"/>
                </a:solidFill>
                <a:latin typeface="Arial" pitchFamily="34" charset="0"/>
                <a:cs typeface="Arial" pitchFamily="34" charset="0"/>
              </a:rPr>
              <a:t>Arthus</a:t>
            </a:r>
            <a:r>
              <a:rPr lang="en-US" sz="2400" i="1" dirty="0" smtClean="0">
                <a:solidFill>
                  <a:srgbClr val="002060"/>
                </a:solidFill>
                <a:latin typeface="Arial" pitchFamily="34" charset="0"/>
                <a:cs typeface="Arial" pitchFamily="34" charset="0"/>
              </a:rPr>
              <a:t> </a:t>
            </a:r>
            <a:r>
              <a:rPr lang="en-US" sz="2400" i="1" dirty="0">
                <a:solidFill>
                  <a:srgbClr val="002060"/>
                </a:solidFill>
                <a:latin typeface="Arial" pitchFamily="34" charset="0"/>
                <a:cs typeface="Arial" pitchFamily="34" charset="0"/>
              </a:rPr>
              <a:t>reaction (type III</a:t>
            </a:r>
            <a:r>
              <a:rPr lang="en-US" sz="2400" i="1" dirty="0" smtClean="0">
                <a:solidFill>
                  <a:srgbClr val="002060"/>
                </a:solidFill>
                <a:latin typeface="Arial" pitchFamily="34" charset="0"/>
                <a:cs typeface="Arial" pitchFamily="34" charset="0"/>
              </a:rPr>
              <a:t>) </a:t>
            </a:r>
          </a:p>
          <a:p>
            <a:pPr algn="just">
              <a:lnSpc>
                <a:spcPct val="150000"/>
              </a:lnSpc>
            </a:pPr>
            <a:r>
              <a:rPr lang="en-US" sz="2400" i="1" dirty="0" smtClean="0">
                <a:solidFill>
                  <a:srgbClr val="C00000"/>
                </a:solidFill>
                <a:latin typeface="Arial" pitchFamily="34" charset="0"/>
                <a:cs typeface="Arial" pitchFamily="34" charset="0"/>
              </a:rPr>
              <a:t>Type IV hypersensitivity (Delayed hypersensitivity): </a:t>
            </a:r>
            <a:r>
              <a:rPr lang="en-US" sz="2400" dirty="0" smtClean="0">
                <a:latin typeface="Arial" pitchFamily="34" charset="0"/>
                <a:cs typeface="Arial" pitchFamily="34" charset="0"/>
              </a:rPr>
              <a:t>is </a:t>
            </a:r>
            <a:r>
              <a:rPr lang="en-US" sz="2400" dirty="0">
                <a:latin typeface="Arial" pitchFamily="34" charset="0"/>
                <a:cs typeface="Arial" pitchFamily="34" charset="0"/>
              </a:rPr>
              <a:t>caused by the induction </a:t>
            </a:r>
            <a:r>
              <a:rPr lang="en-US" sz="2400" dirty="0" smtClean="0">
                <a:latin typeface="Arial" pitchFamily="34" charset="0"/>
                <a:cs typeface="Arial" pitchFamily="34" charset="0"/>
              </a:rPr>
              <a:t>of sensitized </a:t>
            </a:r>
            <a:r>
              <a:rPr lang="en-US" sz="2400" dirty="0">
                <a:latin typeface="Arial" pitchFamily="34" charset="0"/>
                <a:cs typeface="Arial" pitchFamily="34" charset="0"/>
              </a:rPr>
              <a:t>T lymphocytes and thus has </a:t>
            </a:r>
            <a:r>
              <a:rPr lang="en-US" sz="2400" dirty="0" smtClean="0">
                <a:latin typeface="Arial" pitchFamily="34" charset="0"/>
                <a:cs typeface="Arial" pitchFamily="34" charset="0"/>
              </a:rPr>
              <a:t>a cell-mediated mechanism</a:t>
            </a:r>
            <a:r>
              <a:rPr lang="en-US" sz="2400" dirty="0">
                <a:latin typeface="Arial" pitchFamily="34" charset="0"/>
                <a:cs typeface="Arial" pitchFamily="34" charset="0"/>
              </a:rPr>
              <a:t>-</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92057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4800600" cy="6324600"/>
          </a:xfrm>
        </p:spPr>
        <p:txBody>
          <a:bodyPr>
            <a:normAutofit fontScale="92500" lnSpcReduction="20000"/>
          </a:bodyPr>
          <a:lstStyle/>
          <a:p>
            <a:pPr marL="0" indent="0">
              <a:lnSpc>
                <a:spcPct val="150000"/>
              </a:lnSpc>
              <a:buNone/>
            </a:pPr>
            <a:r>
              <a:rPr lang="en-IN" sz="2400" dirty="0" smtClean="0">
                <a:latin typeface="Arial" pitchFamily="34" charset="0"/>
                <a:cs typeface="Arial" pitchFamily="34" charset="0"/>
              </a:rPr>
              <a:t>In TYPE I: </a:t>
            </a:r>
          </a:p>
          <a:p>
            <a:pPr algn="just">
              <a:lnSpc>
                <a:spcPct val="150000"/>
              </a:lnSpc>
            </a:pPr>
            <a:r>
              <a:rPr lang="en-US" sz="2400" dirty="0" smtClean="0">
                <a:latin typeface="Arial" pitchFamily="34" charset="0"/>
                <a:cs typeface="Arial" pitchFamily="34" charset="0"/>
              </a:rPr>
              <a:t>It is also </a:t>
            </a:r>
            <a:r>
              <a:rPr lang="en-US" sz="2400" dirty="0">
                <a:latin typeface="Arial" pitchFamily="34" charset="0"/>
                <a:cs typeface="Arial" pitchFamily="34" charset="0"/>
              </a:rPr>
              <a:t>called immediate </a:t>
            </a:r>
            <a:r>
              <a:rPr lang="en-US" sz="2400" dirty="0" smtClean="0">
                <a:latin typeface="Arial" pitchFamily="34" charset="0"/>
                <a:cs typeface="Arial" pitchFamily="34" charset="0"/>
              </a:rPr>
              <a:t>hypersensitivity, are </a:t>
            </a:r>
            <a:r>
              <a:rPr lang="en-US" sz="2400" dirty="0">
                <a:latin typeface="Arial" pitchFamily="34" charset="0"/>
                <a:cs typeface="Arial" pitchFamily="34" charset="0"/>
              </a:rPr>
              <a:t>mediated by immunoglobulin E (</a:t>
            </a:r>
            <a:r>
              <a:rPr lang="en-US" sz="2400" dirty="0" err="1">
                <a:latin typeface="Arial" pitchFamily="34" charset="0"/>
                <a:cs typeface="Arial" pitchFamily="34" charset="0"/>
              </a:rPr>
              <a:t>IgE</a:t>
            </a:r>
            <a:r>
              <a:rPr lang="en-US" sz="2400" dirty="0">
                <a:latin typeface="Arial" pitchFamily="34" charset="0"/>
                <a:cs typeface="Arial" pitchFamily="34" charset="0"/>
              </a:rPr>
              <a:t>) attached to mast cells</a:t>
            </a:r>
            <a:r>
              <a:rPr lang="en-US" sz="2400" dirty="0" smtClean="0">
                <a:latin typeface="Arial" pitchFamily="34" charset="0"/>
                <a:cs typeface="Arial" pitchFamily="34" charset="0"/>
              </a:rPr>
              <a:t>.</a:t>
            </a:r>
          </a:p>
          <a:p>
            <a:pPr algn="just">
              <a:lnSpc>
                <a:spcPct val="150000"/>
              </a:lnSpc>
            </a:pPr>
            <a:r>
              <a:rPr lang="en-US" sz="2400" dirty="0" smtClean="0">
                <a:latin typeface="Arial" pitchFamily="34" charset="0"/>
                <a:cs typeface="Arial" pitchFamily="34" charset="0"/>
              </a:rPr>
              <a:t> </a:t>
            </a:r>
            <a:r>
              <a:rPr lang="en-US" sz="2400" dirty="0">
                <a:latin typeface="Arial" pitchFamily="34" charset="0"/>
                <a:cs typeface="Arial" pitchFamily="34" charset="0"/>
              </a:rPr>
              <a:t>Disease is caused by the release of inflammatory molecules from mast cells following the binding of antigens to </a:t>
            </a:r>
            <a:r>
              <a:rPr lang="en-US" sz="2400" dirty="0" err="1">
                <a:latin typeface="Arial" pitchFamily="34" charset="0"/>
                <a:cs typeface="Arial" pitchFamily="34" charset="0"/>
              </a:rPr>
              <a:t>IgE</a:t>
            </a:r>
            <a:r>
              <a:rPr lang="en-US" sz="2400" dirty="0" smtClean="0">
                <a:latin typeface="Arial" pitchFamily="34" charset="0"/>
                <a:cs typeface="Arial" pitchFamily="34" charset="0"/>
              </a:rPr>
              <a:t>.</a:t>
            </a:r>
          </a:p>
          <a:p>
            <a:pPr algn="just">
              <a:lnSpc>
                <a:spcPct val="150000"/>
              </a:lnSpc>
            </a:pPr>
            <a:r>
              <a:rPr lang="en-US" sz="2400" dirty="0" smtClean="0">
                <a:latin typeface="Arial" pitchFamily="34" charset="0"/>
                <a:cs typeface="Arial" pitchFamily="34" charset="0"/>
              </a:rPr>
              <a:t> </a:t>
            </a:r>
            <a:r>
              <a:rPr lang="en-US" sz="2400" dirty="0">
                <a:latin typeface="Arial" pitchFamily="34" charset="0"/>
                <a:cs typeface="Arial" pitchFamily="34" charset="0"/>
              </a:rPr>
              <a:t>The clinical signs of allergic disease depend in large part on the route by which antigens (allergens) enter the </a:t>
            </a:r>
            <a:r>
              <a:rPr lang="en-US" sz="2400" dirty="0" smtClean="0">
                <a:latin typeface="Arial" pitchFamily="34" charset="0"/>
                <a:cs typeface="Arial" pitchFamily="34" charset="0"/>
              </a:rPr>
              <a:t>body.</a:t>
            </a:r>
          </a:p>
          <a:p>
            <a:pPr marL="0" indent="0" algn="just">
              <a:lnSpc>
                <a:spcPct val="150000"/>
              </a:lnSpc>
              <a:buNone/>
            </a:pPr>
            <a:endParaRPr lang="en-US" sz="2400" dirty="0">
              <a:latin typeface="Arial" pitchFamily="34" charset="0"/>
              <a:cs typeface="Arial" pitchFamily="34" charset="0"/>
            </a:endParaRPr>
          </a:p>
          <a:p>
            <a:pPr marL="0" indent="0" algn="just">
              <a:lnSpc>
                <a:spcPct val="150000"/>
              </a:lnSpc>
              <a:buNone/>
            </a:pPr>
            <a:endParaRPr lang="en-IN" sz="2400"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04800"/>
            <a:ext cx="40386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616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304800"/>
            <a:ext cx="8610600" cy="6400800"/>
          </a:xfrm>
        </p:spPr>
        <p:txBody>
          <a:bodyPr>
            <a:normAutofit/>
          </a:bodyPr>
          <a:lstStyle/>
          <a:p>
            <a:pPr algn="just">
              <a:lnSpc>
                <a:spcPct val="150000"/>
              </a:lnSpc>
            </a:pPr>
            <a:r>
              <a:rPr lang="en-US" sz="2400" dirty="0">
                <a:latin typeface="Arial" pitchFamily="34" charset="0"/>
                <a:cs typeface="Arial" pitchFamily="34" charset="0"/>
              </a:rPr>
              <a:t>Massive systemic release of inflammatory molecules by mast cells may give rise to </a:t>
            </a:r>
            <a:r>
              <a:rPr lang="en-US" sz="2400" i="1" dirty="0">
                <a:solidFill>
                  <a:srgbClr val="FF0000"/>
                </a:solidFill>
                <a:latin typeface="Arial" pitchFamily="34" charset="0"/>
                <a:cs typeface="Arial" pitchFamily="34" charset="0"/>
              </a:rPr>
              <a:t>allergic anaphylaxis</a:t>
            </a:r>
            <a:r>
              <a:rPr lang="en-US" sz="2400" dirty="0">
                <a:latin typeface="Arial" pitchFamily="34" charset="0"/>
                <a:cs typeface="Arial" pitchFamily="34" charset="0"/>
              </a:rPr>
              <a:t>. In this syndrome, animals may collapse and die rapidly as a result of the contraction of critical smooth muscles such as </a:t>
            </a:r>
            <a:r>
              <a:rPr lang="en-US" sz="2400" i="1" dirty="0">
                <a:solidFill>
                  <a:srgbClr val="FF0000"/>
                </a:solidFill>
                <a:latin typeface="Arial" pitchFamily="34" charset="0"/>
                <a:cs typeface="Arial" pitchFamily="34" charset="0"/>
              </a:rPr>
              <a:t>those lining the bronchi and increase capillary </a:t>
            </a:r>
            <a:r>
              <a:rPr lang="en-US" sz="2400" i="1" dirty="0" smtClean="0">
                <a:solidFill>
                  <a:srgbClr val="FF0000"/>
                </a:solidFill>
                <a:latin typeface="Arial" pitchFamily="34" charset="0"/>
                <a:cs typeface="Arial" pitchFamily="34" charset="0"/>
              </a:rPr>
              <a:t>permeability</a:t>
            </a:r>
          </a:p>
          <a:p>
            <a:pPr algn="just">
              <a:lnSpc>
                <a:spcPct val="150000"/>
              </a:lnSpc>
            </a:pPr>
            <a:r>
              <a:rPr lang="en-US" sz="2400" dirty="0" smtClean="0">
                <a:latin typeface="Arial" pitchFamily="34" charset="0"/>
                <a:cs typeface="Arial" pitchFamily="34" charset="0"/>
              </a:rPr>
              <a:t>Animals </a:t>
            </a:r>
            <a:r>
              <a:rPr lang="en-US" sz="2400" dirty="0">
                <a:latin typeface="Arial" pitchFamily="34" charset="0"/>
                <a:cs typeface="Arial" pitchFamily="34" charset="0"/>
              </a:rPr>
              <a:t>commonly suffer from allergies to foods, inhaled antigens, vaccines, or drugs</a:t>
            </a:r>
            <a:r>
              <a:rPr lang="en-US" sz="2400" dirty="0" smtClean="0">
                <a:latin typeface="Arial" pitchFamily="34" charset="0"/>
                <a:cs typeface="Arial" pitchFamily="34" charset="0"/>
              </a:rPr>
              <a:t>.</a:t>
            </a:r>
          </a:p>
          <a:p>
            <a:pPr algn="just">
              <a:lnSpc>
                <a:spcPct val="150000"/>
              </a:lnSpc>
            </a:pPr>
            <a:r>
              <a:rPr lang="en-US" sz="2400" dirty="0" smtClean="0">
                <a:latin typeface="Arial" pitchFamily="34" charset="0"/>
                <a:cs typeface="Arial" pitchFamily="34" charset="0"/>
              </a:rPr>
              <a:t> </a:t>
            </a:r>
            <a:r>
              <a:rPr lang="en-US" sz="2400" dirty="0">
                <a:latin typeface="Arial" pitchFamily="34" charset="0"/>
                <a:cs typeface="Arial" pitchFamily="34" charset="0"/>
              </a:rPr>
              <a:t>In many cases, especially in the dog, these allergies may manifest as intense </a:t>
            </a:r>
            <a:r>
              <a:rPr lang="en-US" sz="2400" dirty="0" smtClean="0">
                <a:latin typeface="Arial" pitchFamily="34" charset="0"/>
                <a:cs typeface="Arial" pitchFamily="34" charset="0"/>
              </a:rPr>
              <a:t>pruritus.</a:t>
            </a:r>
          </a:p>
          <a:p>
            <a:pPr marL="0" indent="0" algn="just">
              <a:lnSpc>
                <a:spcPct val="150000"/>
              </a:lnSpc>
              <a:buNone/>
            </a:pPr>
            <a:endParaRPr lang="en-US" sz="2400" dirty="0">
              <a:latin typeface="Arial" pitchFamily="34" charset="0"/>
              <a:cs typeface="Arial" pitchFamily="34" charset="0"/>
            </a:endParaRPr>
          </a:p>
          <a:p>
            <a:pPr marL="0" indent="0">
              <a:lnSpc>
                <a:spcPct val="150000"/>
              </a:lnSpc>
              <a:buNone/>
            </a:pPr>
            <a:endParaRPr lang="en-IN" sz="2400" dirty="0">
              <a:latin typeface="Arial" pitchFamily="34" charset="0"/>
              <a:cs typeface="Arial" pitchFamily="34" charset="0"/>
            </a:endParaRPr>
          </a:p>
        </p:txBody>
      </p:sp>
    </p:spTree>
    <p:extLst>
      <p:ext uri="{BB962C8B-B14F-4D97-AF65-F5344CB8AC3E}">
        <p14:creationId xmlns:p14="http://schemas.microsoft.com/office/powerpoint/2010/main" val="2408841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algn="just">
              <a:lnSpc>
                <a:spcPct val="150000"/>
              </a:lnSpc>
            </a:pPr>
            <a:r>
              <a:rPr lang="en-US" sz="2400" dirty="0" err="1">
                <a:latin typeface="Arial" pitchFamily="34" charset="0"/>
                <a:cs typeface="Arial" pitchFamily="34" charset="0"/>
              </a:rPr>
              <a:t>IgE</a:t>
            </a:r>
            <a:r>
              <a:rPr lang="en-US" sz="2400" dirty="0">
                <a:latin typeface="Arial" pitchFamily="34" charset="0"/>
                <a:cs typeface="Arial" pitchFamily="34" charset="0"/>
              </a:rPr>
              <a:t> mediates immediate hypersensitivity </a:t>
            </a:r>
            <a:r>
              <a:rPr lang="en-US" sz="2400" dirty="0" smtClean="0">
                <a:latin typeface="Arial" pitchFamily="34" charset="0"/>
                <a:cs typeface="Arial" pitchFamily="34" charset="0"/>
              </a:rPr>
              <a:t>reactions </a:t>
            </a:r>
          </a:p>
          <a:p>
            <a:pPr algn="just">
              <a:lnSpc>
                <a:spcPct val="150000"/>
              </a:lnSpc>
            </a:pPr>
            <a:r>
              <a:rPr lang="en-US" sz="2400" dirty="0" smtClean="0">
                <a:latin typeface="Arial" pitchFamily="34" charset="0"/>
                <a:cs typeface="Arial" pitchFamily="34" charset="0"/>
              </a:rPr>
              <a:t>This </a:t>
            </a:r>
            <a:r>
              <a:rPr lang="en-US" sz="2400" dirty="0">
                <a:latin typeface="Arial" pitchFamily="34" charset="0"/>
                <a:cs typeface="Arial" pitchFamily="34" charset="0"/>
              </a:rPr>
              <a:t>type of hypersensitivity reaction is also commonly called an allergy. Antigens that stimulate allergies may be called allergens</a:t>
            </a:r>
            <a:r>
              <a:rPr lang="en-US" sz="2400" dirty="0" smtClean="0">
                <a:latin typeface="Arial" pitchFamily="34" charset="0"/>
                <a:cs typeface="Arial" pitchFamily="34" charset="0"/>
              </a:rPr>
              <a:t>.</a:t>
            </a:r>
          </a:p>
          <a:p>
            <a:pPr algn="just">
              <a:lnSpc>
                <a:spcPct val="150000"/>
              </a:lnSpc>
            </a:pPr>
            <a:r>
              <a:rPr lang="en-US" sz="2400" dirty="0" smtClean="0">
                <a:latin typeface="Arial" pitchFamily="34" charset="0"/>
                <a:cs typeface="Arial" pitchFamily="34" charset="0"/>
              </a:rPr>
              <a:t> </a:t>
            </a:r>
            <a:r>
              <a:rPr lang="en-US" sz="2400" dirty="0">
                <a:latin typeface="Arial" pitchFamily="34" charset="0"/>
                <a:cs typeface="Arial" pitchFamily="34" charset="0"/>
              </a:rPr>
              <a:t>If an immediate hypersensitivity reaction is systemic and life-threatening, it is called allergic anaphylaxis or anaphylactic shock. </a:t>
            </a:r>
            <a:endParaRPr lang="en-US" sz="2400" dirty="0" smtClean="0">
              <a:latin typeface="Arial" pitchFamily="34" charset="0"/>
              <a:cs typeface="Arial" pitchFamily="34" charset="0"/>
            </a:endParaRPr>
          </a:p>
          <a:p>
            <a:pPr algn="just">
              <a:lnSpc>
                <a:spcPct val="150000"/>
              </a:lnSpc>
            </a:pPr>
            <a:r>
              <a:rPr lang="en-US" sz="2400" dirty="0" smtClean="0">
                <a:latin typeface="Arial" pitchFamily="34" charset="0"/>
                <a:cs typeface="Arial" pitchFamily="34" charset="0"/>
              </a:rPr>
              <a:t>Sometimes </a:t>
            </a:r>
            <a:r>
              <a:rPr lang="en-US" sz="2400" dirty="0">
                <a:latin typeface="Arial" pitchFamily="34" charset="0"/>
                <a:cs typeface="Arial" pitchFamily="34" charset="0"/>
              </a:rPr>
              <a:t>an animal may have a reaction that is similar to allergic anaphylaxis but is not immunologically mediated. </a:t>
            </a:r>
            <a:r>
              <a:rPr lang="en-US" sz="2400" dirty="0" smtClean="0">
                <a:latin typeface="Arial" pitchFamily="34" charset="0"/>
                <a:cs typeface="Arial" pitchFamily="34" charset="0"/>
              </a:rPr>
              <a:t>This </a:t>
            </a:r>
            <a:r>
              <a:rPr lang="en-US" sz="2400" dirty="0">
                <a:latin typeface="Arial" pitchFamily="34" charset="0"/>
                <a:cs typeface="Arial" pitchFamily="34" charset="0"/>
              </a:rPr>
              <a:t>type of reaction is described as </a:t>
            </a:r>
            <a:r>
              <a:rPr lang="en-US" sz="2400" dirty="0" err="1">
                <a:latin typeface="Arial" pitchFamily="34" charset="0"/>
                <a:cs typeface="Arial" pitchFamily="34" charset="0"/>
              </a:rPr>
              <a:t>anaphylactoid</a:t>
            </a:r>
            <a:r>
              <a:rPr lang="en-US" sz="2400" dirty="0">
                <a:latin typeface="Arial" pitchFamily="34" charset="0"/>
                <a:cs typeface="Arial" pitchFamily="34" charset="0"/>
              </a:rPr>
              <a:t>.</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3468667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228600"/>
            <a:ext cx="8839200" cy="6324600"/>
          </a:xfrm>
        </p:spPr>
        <p:txBody>
          <a:bodyPr>
            <a:normAutofit fontScale="92500" lnSpcReduction="10000"/>
          </a:bodyPr>
          <a:lstStyle/>
          <a:p>
            <a:pPr marL="0" indent="0">
              <a:lnSpc>
                <a:spcPct val="150000"/>
              </a:lnSpc>
              <a:buNone/>
            </a:pPr>
            <a:r>
              <a:rPr lang="en-US" sz="2400" dirty="0">
                <a:latin typeface="Arial" pitchFamily="34" charset="0"/>
                <a:cs typeface="Arial" pitchFamily="34" charset="0"/>
              </a:rPr>
              <a:t>TYPE </a:t>
            </a:r>
            <a:r>
              <a:rPr lang="en-US" sz="2400" dirty="0" smtClean="0">
                <a:latin typeface="Arial" pitchFamily="34" charset="0"/>
                <a:cs typeface="Arial" pitchFamily="34" charset="0"/>
              </a:rPr>
              <a:t>II:</a:t>
            </a:r>
            <a:endParaRPr lang="en-US" sz="2400" dirty="0">
              <a:latin typeface="Arial" pitchFamily="34" charset="0"/>
              <a:cs typeface="Arial" pitchFamily="34" charset="0"/>
            </a:endParaRPr>
          </a:p>
          <a:p>
            <a:pPr algn="just">
              <a:lnSpc>
                <a:spcPct val="150000"/>
              </a:lnSpc>
            </a:pPr>
            <a:r>
              <a:rPr lang="en-US" sz="2400" dirty="0" smtClean="0">
                <a:latin typeface="Arial" pitchFamily="34" charset="0"/>
                <a:cs typeface="Arial" pitchFamily="34" charset="0"/>
              </a:rPr>
              <a:t>It is also </a:t>
            </a:r>
            <a:r>
              <a:rPr lang="en-US" sz="2400" dirty="0">
                <a:latin typeface="Arial" pitchFamily="34" charset="0"/>
                <a:cs typeface="Arial" pitchFamily="34" charset="0"/>
              </a:rPr>
              <a:t>called </a:t>
            </a:r>
            <a:r>
              <a:rPr lang="en-US" sz="2400" b="1" i="1" dirty="0">
                <a:latin typeface="Arial" pitchFamily="34" charset="0"/>
                <a:cs typeface="Arial" pitchFamily="34" charset="0"/>
              </a:rPr>
              <a:t>cytotoxic hypersensitivity, </a:t>
            </a:r>
            <a:r>
              <a:rPr lang="en-US" sz="2400" dirty="0">
                <a:latin typeface="Arial" pitchFamily="34" charset="0"/>
                <a:cs typeface="Arial" pitchFamily="34" charset="0"/>
              </a:rPr>
              <a:t>occurs when antibodies (and complement) destroy normal </a:t>
            </a:r>
            <a:r>
              <a:rPr lang="en-US" sz="2400" dirty="0" smtClean="0">
                <a:latin typeface="Arial" pitchFamily="34" charset="0"/>
                <a:cs typeface="Arial" pitchFamily="34" charset="0"/>
              </a:rPr>
              <a:t>cells.</a:t>
            </a:r>
          </a:p>
          <a:p>
            <a:pPr algn="just">
              <a:lnSpc>
                <a:spcPct val="150000"/>
              </a:lnSpc>
            </a:pPr>
            <a:r>
              <a:rPr lang="en-US" sz="2400" i="1" dirty="0" smtClean="0">
                <a:latin typeface="Arial" pitchFamily="34" charset="0"/>
                <a:cs typeface="Arial" pitchFamily="34" charset="0"/>
              </a:rPr>
              <a:t>E.g.; hemolytic </a:t>
            </a:r>
            <a:r>
              <a:rPr lang="en-US" sz="2400" i="1" dirty="0">
                <a:latin typeface="Arial" pitchFamily="34" charset="0"/>
                <a:cs typeface="Arial" pitchFamily="34" charset="0"/>
              </a:rPr>
              <a:t>disease of the </a:t>
            </a:r>
            <a:r>
              <a:rPr lang="en-US" sz="2400" i="1" dirty="0" smtClean="0">
                <a:latin typeface="Arial" pitchFamily="34" charset="0"/>
                <a:cs typeface="Arial" pitchFamily="34" charset="0"/>
              </a:rPr>
              <a:t>newborn.</a:t>
            </a:r>
          </a:p>
          <a:p>
            <a:pPr algn="just">
              <a:lnSpc>
                <a:spcPct val="150000"/>
              </a:lnSpc>
            </a:pPr>
            <a:r>
              <a:rPr lang="en-US" sz="2400" dirty="0" smtClean="0">
                <a:latin typeface="Arial" pitchFamily="34" charset="0"/>
                <a:cs typeface="Arial" pitchFamily="34" charset="0"/>
              </a:rPr>
              <a:t>Some </a:t>
            </a:r>
            <a:r>
              <a:rPr lang="en-US" sz="2400" dirty="0">
                <a:latin typeface="Arial" pitchFamily="34" charset="0"/>
                <a:cs typeface="Arial" pitchFamily="34" charset="0"/>
              </a:rPr>
              <a:t>vaccines may induce anti-MHC antibodies in cows. If ingested in mother’s colostrum, these antibodies may cause a lethal pancytopenia in their calves</a:t>
            </a:r>
            <a:r>
              <a:rPr lang="en-US" sz="2400" dirty="0" smtClean="0">
                <a:latin typeface="Arial" pitchFamily="34" charset="0"/>
                <a:cs typeface="Arial" pitchFamily="34" charset="0"/>
              </a:rPr>
              <a:t>.</a:t>
            </a:r>
          </a:p>
          <a:p>
            <a:pPr algn="just">
              <a:lnSpc>
                <a:spcPct val="150000"/>
              </a:lnSpc>
            </a:pPr>
            <a:r>
              <a:rPr lang="en-US" sz="2400" dirty="0" smtClean="0">
                <a:latin typeface="Arial" pitchFamily="34" charset="0"/>
                <a:cs typeface="Arial" pitchFamily="34" charset="0"/>
              </a:rPr>
              <a:t>Some </a:t>
            </a:r>
            <a:r>
              <a:rPr lang="en-US" sz="2400" dirty="0">
                <a:latin typeface="Arial" pitchFamily="34" charset="0"/>
                <a:cs typeface="Arial" pitchFamily="34" charset="0"/>
              </a:rPr>
              <a:t>drugs may bind to blood cells and make them targets of antibodies in a type II hypersensitivity reaction</a:t>
            </a:r>
            <a:r>
              <a:rPr lang="en-US" sz="2400" dirty="0" smtClean="0">
                <a:latin typeface="Arial" pitchFamily="34" charset="0"/>
                <a:cs typeface="Arial" pitchFamily="34" charset="0"/>
              </a:rPr>
              <a:t>.</a:t>
            </a:r>
          </a:p>
          <a:p>
            <a:pPr algn="just">
              <a:lnSpc>
                <a:spcPct val="150000"/>
              </a:lnSpc>
            </a:pPr>
            <a:r>
              <a:rPr lang="en-US" sz="2400" dirty="0">
                <a:latin typeface="Arial" pitchFamily="34" charset="0"/>
                <a:cs typeface="Arial" pitchFamily="34" charset="0"/>
              </a:rPr>
              <a:t>Autoimmune reactions are uncommon in farm animals. </a:t>
            </a:r>
          </a:p>
          <a:p>
            <a:pPr algn="just">
              <a:lnSpc>
                <a:spcPct val="150000"/>
              </a:lnSpc>
            </a:pPr>
            <a:r>
              <a:rPr lang="en-US" sz="2400" dirty="0" smtClean="0">
                <a:latin typeface="Arial" pitchFamily="34" charset="0"/>
                <a:cs typeface="Arial" pitchFamily="34" charset="0"/>
              </a:rPr>
              <a:t>E.g.; Spermatic </a:t>
            </a:r>
            <a:r>
              <a:rPr lang="en-US" sz="2400" dirty="0">
                <a:latin typeface="Arial" pitchFamily="34" charset="0"/>
                <a:cs typeface="Arial" pitchFamily="34" charset="0"/>
              </a:rPr>
              <a:t>granulomas, </a:t>
            </a:r>
            <a:r>
              <a:rPr lang="en-US" sz="2400" dirty="0" err="1">
                <a:latin typeface="Arial" pitchFamily="34" charset="0"/>
                <a:cs typeface="Arial" pitchFamily="34" charset="0"/>
              </a:rPr>
              <a:t>Isoimmune</a:t>
            </a:r>
            <a:r>
              <a:rPr lang="en-US" sz="2400" dirty="0">
                <a:latin typeface="Arial" pitchFamily="34" charset="0"/>
                <a:cs typeface="Arial" pitchFamily="34" charset="0"/>
              </a:rPr>
              <a:t> hemolytic anemia and thrombocytopenic </a:t>
            </a:r>
            <a:r>
              <a:rPr lang="en-US" sz="2400" dirty="0" err="1">
                <a:latin typeface="Arial" pitchFamily="34" charset="0"/>
                <a:cs typeface="Arial" pitchFamily="34" charset="0"/>
              </a:rPr>
              <a:t>purpura</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286709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610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14300" y="4726210"/>
            <a:ext cx="8839200" cy="1631216"/>
          </a:xfrm>
          <a:prstGeom prst="rect">
            <a:avLst/>
          </a:prstGeom>
        </p:spPr>
        <p:txBody>
          <a:bodyPr wrap="square">
            <a:spAutoFit/>
          </a:bodyPr>
          <a:lstStyle/>
          <a:p>
            <a:pPr algn="just"/>
            <a:r>
              <a:rPr lang="en-US" sz="2000" dirty="0" smtClean="0">
                <a:latin typeface="Arial" pitchFamily="34" charset="0"/>
                <a:cs typeface="Arial" pitchFamily="34" charset="0"/>
              </a:rPr>
              <a:t>Fig: The </a:t>
            </a:r>
            <a:r>
              <a:rPr lang="en-US" sz="2000" dirty="0">
                <a:latin typeface="Arial" pitchFamily="34" charset="0"/>
                <a:cs typeface="Arial" pitchFamily="34" charset="0"/>
              </a:rPr>
              <a:t>pathogenesis of hemolytic disease of the newborn in foals. In the first stage, fetal lymphocytes leak into the mother’s circulation and sensitize her. In the second stage, these antibodies are concentrated in colostrum and are then ingested by the suckling foal. These ingested antibodies enter the foal’s circulation and cause red cell destruction.</a:t>
            </a:r>
            <a:endParaRPr lang="en-IN" sz="2000" dirty="0">
              <a:latin typeface="Arial" pitchFamily="34" charset="0"/>
              <a:cs typeface="Arial" pitchFamily="34" charset="0"/>
            </a:endParaRPr>
          </a:p>
        </p:txBody>
      </p:sp>
    </p:spTree>
    <p:extLst>
      <p:ext uri="{BB962C8B-B14F-4D97-AF65-F5344CB8AC3E}">
        <p14:creationId xmlns:p14="http://schemas.microsoft.com/office/powerpoint/2010/main" val="1326349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20000"/>
          </a:bodyPr>
          <a:lstStyle/>
          <a:p>
            <a:pPr marL="0" indent="0">
              <a:lnSpc>
                <a:spcPct val="150000"/>
              </a:lnSpc>
              <a:buNone/>
            </a:pPr>
            <a:r>
              <a:rPr lang="en-US" sz="2400" dirty="0">
                <a:latin typeface="Arial" pitchFamily="34" charset="0"/>
                <a:cs typeface="Arial" pitchFamily="34" charset="0"/>
              </a:rPr>
              <a:t>TYPE III</a:t>
            </a:r>
          </a:p>
          <a:p>
            <a:pPr algn="just">
              <a:lnSpc>
                <a:spcPct val="150000"/>
              </a:lnSpc>
            </a:pPr>
            <a:r>
              <a:rPr lang="en-US" sz="2400" dirty="0" smtClean="0">
                <a:latin typeface="Arial" pitchFamily="34" charset="0"/>
                <a:cs typeface="Arial" pitchFamily="34" charset="0"/>
              </a:rPr>
              <a:t>It is also called </a:t>
            </a:r>
            <a:r>
              <a:rPr lang="en-US" sz="2400" dirty="0" err="1" smtClean="0">
                <a:latin typeface="Arial" pitchFamily="34" charset="0"/>
                <a:cs typeface="Arial" pitchFamily="34" charset="0"/>
              </a:rPr>
              <a:t>Arthus</a:t>
            </a:r>
            <a:r>
              <a:rPr lang="en-US" sz="2400" dirty="0" smtClean="0">
                <a:latin typeface="Arial" pitchFamily="34" charset="0"/>
                <a:cs typeface="Arial" pitchFamily="34" charset="0"/>
              </a:rPr>
              <a:t>-type </a:t>
            </a:r>
            <a:r>
              <a:rPr lang="en-US" sz="2400" dirty="0">
                <a:latin typeface="Arial" pitchFamily="34" charset="0"/>
                <a:cs typeface="Arial" pitchFamily="34" charset="0"/>
              </a:rPr>
              <a:t>reaction </a:t>
            </a:r>
            <a:r>
              <a:rPr lang="en-US" sz="2400" dirty="0" smtClean="0">
                <a:latin typeface="Arial" pitchFamily="34" charset="0"/>
                <a:cs typeface="Arial" pitchFamily="34" charset="0"/>
              </a:rPr>
              <a:t>/ </a:t>
            </a:r>
            <a:r>
              <a:rPr lang="en-US" sz="2400" dirty="0">
                <a:latin typeface="Arial" pitchFamily="34" charset="0"/>
                <a:cs typeface="Arial" pitchFamily="34" charset="0"/>
              </a:rPr>
              <a:t>the </a:t>
            </a:r>
            <a:r>
              <a:rPr lang="en-US" sz="2400" dirty="0" err="1" smtClean="0">
                <a:latin typeface="Arial" pitchFamily="34" charset="0"/>
                <a:cs typeface="Arial" pitchFamily="34" charset="0"/>
              </a:rPr>
              <a:t>Arthus</a:t>
            </a:r>
            <a:r>
              <a:rPr lang="en-US" sz="2400" dirty="0" smtClean="0">
                <a:latin typeface="Arial" pitchFamily="34" charset="0"/>
                <a:cs typeface="Arial" pitchFamily="34" charset="0"/>
              </a:rPr>
              <a:t> phenomenon.</a:t>
            </a:r>
          </a:p>
          <a:p>
            <a:pPr algn="just">
              <a:lnSpc>
                <a:spcPct val="150000"/>
              </a:lnSpc>
            </a:pPr>
            <a:r>
              <a:rPr lang="en-US" sz="2400" dirty="0" smtClean="0">
                <a:latin typeface="Arial" pitchFamily="34" charset="0"/>
                <a:cs typeface="Arial" pitchFamily="34" charset="0"/>
              </a:rPr>
              <a:t>There </a:t>
            </a:r>
            <a:r>
              <a:rPr lang="en-US" sz="2400" dirty="0">
                <a:latin typeface="Arial" pitchFamily="34" charset="0"/>
                <a:cs typeface="Arial" pitchFamily="34" charset="0"/>
              </a:rPr>
              <a:t>is the development of </a:t>
            </a:r>
            <a:r>
              <a:rPr lang="en-US" sz="2400" dirty="0" smtClean="0">
                <a:latin typeface="Arial" pitchFamily="34" charset="0"/>
                <a:cs typeface="Arial" pitchFamily="34" charset="0"/>
              </a:rPr>
              <a:t>an inflammatory </a:t>
            </a:r>
            <a:r>
              <a:rPr lang="en-US" sz="2400" dirty="0">
                <a:latin typeface="Arial" pitchFamily="34" charset="0"/>
                <a:cs typeface="Arial" pitchFamily="34" charset="0"/>
              </a:rPr>
              <a:t>lesion, with </a:t>
            </a:r>
            <a:r>
              <a:rPr lang="en-US" sz="2400" dirty="0" smtClean="0">
                <a:latin typeface="Arial" pitchFamily="34" charset="0"/>
                <a:cs typeface="Arial" pitchFamily="34" charset="0"/>
              </a:rPr>
              <a:t>induration, erythema</a:t>
            </a:r>
            <a:r>
              <a:rPr lang="en-US" sz="2400" dirty="0">
                <a:latin typeface="Arial" pitchFamily="34" charset="0"/>
                <a:cs typeface="Arial" pitchFamily="34" charset="0"/>
              </a:rPr>
              <a:t>, edema, hemorrhage </a:t>
            </a:r>
            <a:r>
              <a:rPr lang="en-US" sz="2400" dirty="0" smtClean="0">
                <a:latin typeface="Arial" pitchFamily="34" charset="0"/>
                <a:cs typeface="Arial" pitchFamily="34" charset="0"/>
              </a:rPr>
              <a:t>and necrosis</a:t>
            </a:r>
            <a:r>
              <a:rPr lang="en-US" sz="2400" dirty="0">
                <a:latin typeface="Arial" pitchFamily="34" charset="0"/>
                <a:cs typeface="Arial" pitchFamily="34" charset="0"/>
              </a:rPr>
              <a:t>, a few hours after </a:t>
            </a:r>
            <a:r>
              <a:rPr lang="en-US" sz="2400" dirty="0" smtClean="0">
                <a:latin typeface="Arial" pitchFamily="34" charset="0"/>
                <a:cs typeface="Arial" pitchFamily="34" charset="0"/>
              </a:rPr>
              <a:t>intradermal injection </a:t>
            </a:r>
            <a:r>
              <a:rPr lang="en-US" sz="2400" dirty="0">
                <a:latin typeface="Arial" pitchFamily="34" charset="0"/>
                <a:cs typeface="Arial" pitchFamily="34" charset="0"/>
              </a:rPr>
              <a:t>of antigen into a </a:t>
            </a:r>
            <a:r>
              <a:rPr lang="en-US" sz="2400" dirty="0" smtClean="0">
                <a:latin typeface="Arial" pitchFamily="34" charset="0"/>
                <a:cs typeface="Arial" pitchFamily="34" charset="0"/>
              </a:rPr>
              <a:t>previously sensitized </a:t>
            </a:r>
            <a:r>
              <a:rPr lang="en-US" sz="2400" dirty="0">
                <a:latin typeface="Arial" pitchFamily="34" charset="0"/>
                <a:cs typeface="Arial" pitchFamily="34" charset="0"/>
              </a:rPr>
              <a:t>animal producing </a:t>
            </a:r>
            <a:r>
              <a:rPr lang="en-US" sz="2400" dirty="0" smtClean="0">
                <a:latin typeface="Arial" pitchFamily="34" charset="0"/>
                <a:cs typeface="Arial" pitchFamily="34" charset="0"/>
              </a:rPr>
              <a:t>precipitating antibody</a:t>
            </a:r>
          </a:p>
          <a:p>
            <a:pPr algn="just">
              <a:lnSpc>
                <a:spcPct val="150000"/>
              </a:lnSpc>
            </a:pPr>
            <a:r>
              <a:rPr lang="en-US" sz="2400" dirty="0" smtClean="0">
                <a:latin typeface="Arial" pitchFamily="34" charset="0"/>
                <a:cs typeface="Arial" pitchFamily="34" charset="0"/>
              </a:rPr>
              <a:t>The formed precipitation </a:t>
            </a:r>
            <a:r>
              <a:rPr lang="en-US" sz="2400" dirty="0">
                <a:latin typeface="Arial" pitchFamily="34" charset="0"/>
                <a:cs typeface="Arial" pitchFamily="34" charset="0"/>
              </a:rPr>
              <a:t>of antigen-antibody </a:t>
            </a:r>
            <a:r>
              <a:rPr lang="en-US" sz="2400" dirty="0" smtClean="0">
                <a:latin typeface="Arial" pitchFamily="34" charset="0"/>
                <a:cs typeface="Arial" pitchFamily="34" charset="0"/>
              </a:rPr>
              <a:t>complexes causes </a:t>
            </a:r>
            <a:r>
              <a:rPr lang="en-US" sz="2400" dirty="0">
                <a:latin typeface="Arial" pitchFamily="34" charset="0"/>
                <a:cs typeface="Arial" pitchFamily="34" charset="0"/>
              </a:rPr>
              <a:t>complement </a:t>
            </a:r>
            <a:r>
              <a:rPr lang="en-US" sz="2400" dirty="0" smtClean="0">
                <a:latin typeface="Arial" pitchFamily="34" charset="0"/>
                <a:cs typeface="Arial" pitchFamily="34" charset="0"/>
              </a:rPr>
              <a:t>activation and </a:t>
            </a:r>
            <a:r>
              <a:rPr lang="en-US" sz="2400" dirty="0">
                <a:latin typeface="Arial" pitchFamily="34" charset="0"/>
                <a:cs typeface="Arial" pitchFamily="34" charset="0"/>
              </a:rPr>
              <a:t>the release of </a:t>
            </a:r>
            <a:r>
              <a:rPr lang="en-US" sz="2400" dirty="0" smtClean="0">
                <a:latin typeface="Arial" pitchFamily="34" charset="0"/>
                <a:cs typeface="Arial" pitchFamily="34" charset="0"/>
              </a:rPr>
              <a:t>complement fragments </a:t>
            </a:r>
            <a:r>
              <a:rPr lang="en-US" sz="2400" dirty="0">
                <a:latin typeface="Arial" pitchFamily="34" charset="0"/>
                <a:cs typeface="Arial" pitchFamily="34" charset="0"/>
              </a:rPr>
              <a:t>that are chemotactic </a:t>
            </a:r>
            <a:r>
              <a:rPr lang="en-US" sz="2400" dirty="0" smtClean="0">
                <a:latin typeface="Arial" pitchFamily="34" charset="0"/>
                <a:cs typeface="Arial" pitchFamily="34" charset="0"/>
              </a:rPr>
              <a:t>for neutrophils</a:t>
            </a:r>
            <a:r>
              <a:rPr lang="en-US" sz="2400" dirty="0">
                <a:latin typeface="Arial" pitchFamily="34" charset="0"/>
                <a:cs typeface="Arial" pitchFamily="34" charset="0"/>
              </a:rPr>
              <a:t>; large numbers of </a:t>
            </a:r>
            <a:r>
              <a:rPr lang="en-US" sz="2400" dirty="0" smtClean="0">
                <a:latin typeface="Arial" pitchFamily="34" charset="0"/>
                <a:cs typeface="Arial" pitchFamily="34" charset="0"/>
              </a:rPr>
              <a:t>neutrophils infiltrate </a:t>
            </a:r>
            <a:r>
              <a:rPr lang="en-US" sz="2400" dirty="0">
                <a:latin typeface="Arial" pitchFamily="34" charset="0"/>
                <a:cs typeface="Arial" pitchFamily="34" charset="0"/>
              </a:rPr>
              <a:t>the site and cause </a:t>
            </a:r>
            <a:r>
              <a:rPr lang="en-US" sz="2400" dirty="0" smtClean="0">
                <a:latin typeface="Arial" pitchFamily="34" charset="0"/>
                <a:cs typeface="Arial" pitchFamily="34" charset="0"/>
              </a:rPr>
              <a:t>tissue destruction </a:t>
            </a:r>
            <a:r>
              <a:rPr lang="en-US" sz="2400" dirty="0">
                <a:latin typeface="Arial" pitchFamily="34" charset="0"/>
                <a:cs typeface="Arial" pitchFamily="34" charset="0"/>
              </a:rPr>
              <a:t>by release of </a:t>
            </a:r>
            <a:r>
              <a:rPr lang="en-US" sz="2400" dirty="0" err="1" smtClean="0">
                <a:latin typeface="Arial" pitchFamily="34" charset="0"/>
                <a:cs typeface="Arial" pitchFamily="34" charset="0"/>
              </a:rPr>
              <a:t>lysosomal</a:t>
            </a:r>
            <a:r>
              <a:rPr lang="en-US" sz="2400" dirty="0" smtClean="0">
                <a:latin typeface="Arial" pitchFamily="34" charset="0"/>
                <a:cs typeface="Arial" pitchFamily="34" charset="0"/>
              </a:rPr>
              <a:t> enzymes</a:t>
            </a:r>
          </a:p>
          <a:p>
            <a:pPr>
              <a:lnSpc>
                <a:spcPct val="150000"/>
              </a:lnSpc>
            </a:pPr>
            <a:r>
              <a:rPr lang="en-US" sz="2400" dirty="0">
                <a:latin typeface="Arial" pitchFamily="34" charset="0"/>
                <a:cs typeface="Arial" pitchFamily="34" charset="0"/>
              </a:rPr>
              <a:t>it is classed as a type </a:t>
            </a:r>
            <a:r>
              <a:rPr lang="en-US" sz="2400" dirty="0" smtClean="0">
                <a:latin typeface="Arial" pitchFamily="34" charset="0"/>
                <a:cs typeface="Arial" pitchFamily="34" charset="0"/>
              </a:rPr>
              <a:t>III hypersensitivity </a:t>
            </a:r>
            <a:r>
              <a:rPr lang="en-US" sz="2400" dirty="0">
                <a:latin typeface="Arial" pitchFamily="34" charset="0"/>
                <a:cs typeface="Arial" pitchFamily="34" charset="0"/>
              </a:rPr>
              <a:t>reaction in the </a:t>
            </a:r>
            <a:r>
              <a:rPr lang="en-US" sz="2400" dirty="0" err="1" smtClean="0">
                <a:latin typeface="Arial" pitchFamily="34" charset="0"/>
                <a:cs typeface="Arial" pitchFamily="34" charset="0"/>
              </a:rPr>
              <a:t>Gell</a:t>
            </a:r>
            <a:r>
              <a:rPr lang="en-US" sz="2400" dirty="0" smtClean="0">
                <a:latin typeface="Arial" pitchFamily="34" charset="0"/>
                <a:cs typeface="Arial" pitchFamily="34" charset="0"/>
              </a:rPr>
              <a:t>  and </a:t>
            </a:r>
            <a:r>
              <a:rPr lang="en-US" sz="2400" dirty="0">
                <a:latin typeface="Arial" pitchFamily="34" charset="0"/>
                <a:cs typeface="Arial" pitchFamily="34" charset="0"/>
              </a:rPr>
              <a:t>Coombs classification of </a:t>
            </a:r>
            <a:r>
              <a:rPr lang="en-US" sz="2400" dirty="0" smtClean="0">
                <a:latin typeface="Arial" pitchFamily="34" charset="0"/>
                <a:cs typeface="Arial" pitchFamily="34" charset="0"/>
              </a:rPr>
              <a:t>immune responses</a:t>
            </a:r>
            <a:r>
              <a:rPr lang="en-US" sz="2400" dirty="0">
                <a:latin typeface="Arial" pitchFamily="34" charset="0"/>
                <a:cs typeface="Arial" pitchFamily="34" charset="0"/>
              </a:rPr>
              <a:t>.</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val="285627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1411</Words>
  <Application>Microsoft Office PowerPoint</Application>
  <PresentationFormat>On-screen Show (4:3)</PresentationFormat>
  <Paragraphs>100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PowerPoint Presentation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ANAPHYLAXIS AND ANAPHYLACTIC SHOCK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anil kumar</dc:creator>
  <cp:lastModifiedBy>Dr Anil</cp:lastModifiedBy>
  <cp:revision>40</cp:revision>
  <dcterms:created xsi:type="dcterms:W3CDTF">2006-08-16T00:00:00Z</dcterms:created>
  <dcterms:modified xsi:type="dcterms:W3CDTF">2025-05-21T05:44:18Z</dcterms:modified>
</cp:coreProperties>
</file>