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59" r:id="rId4"/>
    <p:sldId id="260" r:id="rId5"/>
    <p:sldId id="261" r:id="rId6"/>
    <p:sldId id="262" r:id="rId7"/>
    <p:sldId id="265" r:id="rId8"/>
    <p:sldId id="263" r:id="rId9"/>
    <p:sldId id="266" r:id="rId10"/>
    <p:sldId id="268" r:id="rId11"/>
    <p:sldId id="267" r:id="rId12"/>
    <p:sldId id="269" r:id="rId13"/>
    <p:sldId id="270" r:id="rId14"/>
    <p:sldId id="271" r:id="rId15"/>
    <p:sldId id="272" r:id="rId16"/>
    <p:sldId id="273" r:id="rId17"/>
    <p:sldId id="279" r:id="rId18"/>
    <p:sldId id="280" r:id="rId19"/>
    <p:sldId id="278" r:id="rId20"/>
    <p:sldId id="275" r:id="rId21"/>
    <p:sldId id="276" r:id="rId22"/>
    <p:sldId id="281" r:id="rId23"/>
    <p:sldId id="282" r:id="rId24"/>
    <p:sldId id="274" r:id="rId25"/>
    <p:sldId id="277"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1E773-F79B-4239-AFE3-BBB031109770}" type="datetimeFigureOut">
              <a:rPr lang="en-IN" smtClean="0"/>
              <a:t>21-05-2025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0C3256-57AC-42EA-A26C-A4CF54367074}" type="slidenum">
              <a:rPr lang="en-IN" smtClean="0"/>
              <a:t>‹#›</a:t>
            </a:fld>
            <a:endParaRPr lang="en-IN"/>
          </a:p>
        </p:txBody>
      </p:sp>
    </p:spTree>
    <p:extLst>
      <p:ext uri="{BB962C8B-B14F-4D97-AF65-F5344CB8AC3E}">
        <p14:creationId xmlns:p14="http://schemas.microsoft.com/office/powerpoint/2010/main" val="3268942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20C3256-57AC-42EA-A26C-A4CF54367074}" type="slidenum">
              <a:rPr lang="en-IN" smtClean="0"/>
              <a:t>2</a:t>
            </a:fld>
            <a:endParaRPr lang="en-IN"/>
          </a:p>
        </p:txBody>
      </p:sp>
    </p:spTree>
    <p:extLst>
      <p:ext uri="{BB962C8B-B14F-4D97-AF65-F5344CB8AC3E}">
        <p14:creationId xmlns:p14="http://schemas.microsoft.com/office/powerpoint/2010/main" val="3281208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F83715E-90A9-4221-AFC7-9519FF65D0C6}"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A98FEE-1302-48A2-A439-D9A7AE4DA9B0}" type="slidenum">
              <a:rPr lang="en-IN" smtClean="0"/>
              <a:t>‹#›</a:t>
            </a:fld>
            <a:endParaRPr lang="en-IN"/>
          </a:p>
        </p:txBody>
      </p:sp>
    </p:spTree>
    <p:extLst>
      <p:ext uri="{BB962C8B-B14F-4D97-AF65-F5344CB8AC3E}">
        <p14:creationId xmlns:p14="http://schemas.microsoft.com/office/powerpoint/2010/main" val="2348133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F83715E-90A9-4221-AFC7-9519FF65D0C6}"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A98FEE-1302-48A2-A439-D9A7AE4DA9B0}" type="slidenum">
              <a:rPr lang="en-IN" smtClean="0"/>
              <a:t>‹#›</a:t>
            </a:fld>
            <a:endParaRPr lang="en-IN"/>
          </a:p>
        </p:txBody>
      </p:sp>
    </p:spTree>
    <p:extLst>
      <p:ext uri="{BB962C8B-B14F-4D97-AF65-F5344CB8AC3E}">
        <p14:creationId xmlns:p14="http://schemas.microsoft.com/office/powerpoint/2010/main" val="772631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F83715E-90A9-4221-AFC7-9519FF65D0C6}"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A98FEE-1302-48A2-A439-D9A7AE4DA9B0}" type="slidenum">
              <a:rPr lang="en-IN" smtClean="0"/>
              <a:t>‹#›</a:t>
            </a:fld>
            <a:endParaRPr lang="en-IN"/>
          </a:p>
        </p:txBody>
      </p:sp>
    </p:spTree>
    <p:extLst>
      <p:ext uri="{BB962C8B-B14F-4D97-AF65-F5344CB8AC3E}">
        <p14:creationId xmlns:p14="http://schemas.microsoft.com/office/powerpoint/2010/main" val="365626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F83715E-90A9-4221-AFC7-9519FF65D0C6}"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A98FEE-1302-48A2-A439-D9A7AE4DA9B0}" type="slidenum">
              <a:rPr lang="en-IN" smtClean="0"/>
              <a:t>‹#›</a:t>
            </a:fld>
            <a:endParaRPr lang="en-IN"/>
          </a:p>
        </p:txBody>
      </p:sp>
    </p:spTree>
    <p:extLst>
      <p:ext uri="{BB962C8B-B14F-4D97-AF65-F5344CB8AC3E}">
        <p14:creationId xmlns:p14="http://schemas.microsoft.com/office/powerpoint/2010/main" val="143437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83715E-90A9-4221-AFC7-9519FF65D0C6}"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A98FEE-1302-48A2-A439-D9A7AE4DA9B0}" type="slidenum">
              <a:rPr lang="en-IN" smtClean="0"/>
              <a:t>‹#›</a:t>
            </a:fld>
            <a:endParaRPr lang="en-IN"/>
          </a:p>
        </p:txBody>
      </p:sp>
    </p:spTree>
    <p:extLst>
      <p:ext uri="{BB962C8B-B14F-4D97-AF65-F5344CB8AC3E}">
        <p14:creationId xmlns:p14="http://schemas.microsoft.com/office/powerpoint/2010/main" val="3482448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F83715E-90A9-4221-AFC7-9519FF65D0C6}"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A98FEE-1302-48A2-A439-D9A7AE4DA9B0}" type="slidenum">
              <a:rPr lang="en-IN" smtClean="0"/>
              <a:t>‹#›</a:t>
            </a:fld>
            <a:endParaRPr lang="en-IN"/>
          </a:p>
        </p:txBody>
      </p:sp>
    </p:spTree>
    <p:extLst>
      <p:ext uri="{BB962C8B-B14F-4D97-AF65-F5344CB8AC3E}">
        <p14:creationId xmlns:p14="http://schemas.microsoft.com/office/powerpoint/2010/main" val="296478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F83715E-90A9-4221-AFC7-9519FF65D0C6}" type="datetimeFigureOut">
              <a:rPr lang="en-IN" smtClean="0"/>
              <a:t>21-05-2025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4A98FEE-1302-48A2-A439-D9A7AE4DA9B0}" type="slidenum">
              <a:rPr lang="en-IN" smtClean="0"/>
              <a:t>‹#›</a:t>
            </a:fld>
            <a:endParaRPr lang="en-IN"/>
          </a:p>
        </p:txBody>
      </p:sp>
    </p:spTree>
    <p:extLst>
      <p:ext uri="{BB962C8B-B14F-4D97-AF65-F5344CB8AC3E}">
        <p14:creationId xmlns:p14="http://schemas.microsoft.com/office/powerpoint/2010/main" val="3303495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F83715E-90A9-4221-AFC7-9519FF65D0C6}" type="datetimeFigureOut">
              <a:rPr lang="en-IN" smtClean="0"/>
              <a:t>21-05-2025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4A98FEE-1302-48A2-A439-D9A7AE4DA9B0}" type="slidenum">
              <a:rPr lang="en-IN" smtClean="0"/>
              <a:t>‹#›</a:t>
            </a:fld>
            <a:endParaRPr lang="en-IN"/>
          </a:p>
        </p:txBody>
      </p:sp>
    </p:spTree>
    <p:extLst>
      <p:ext uri="{BB962C8B-B14F-4D97-AF65-F5344CB8AC3E}">
        <p14:creationId xmlns:p14="http://schemas.microsoft.com/office/powerpoint/2010/main" val="389636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3715E-90A9-4221-AFC7-9519FF65D0C6}" type="datetimeFigureOut">
              <a:rPr lang="en-IN" smtClean="0"/>
              <a:t>21-05-2025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4A98FEE-1302-48A2-A439-D9A7AE4DA9B0}" type="slidenum">
              <a:rPr lang="en-IN" smtClean="0"/>
              <a:t>‹#›</a:t>
            </a:fld>
            <a:endParaRPr lang="en-IN"/>
          </a:p>
        </p:txBody>
      </p:sp>
    </p:spTree>
    <p:extLst>
      <p:ext uri="{BB962C8B-B14F-4D97-AF65-F5344CB8AC3E}">
        <p14:creationId xmlns:p14="http://schemas.microsoft.com/office/powerpoint/2010/main" val="176428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83715E-90A9-4221-AFC7-9519FF65D0C6}"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A98FEE-1302-48A2-A439-D9A7AE4DA9B0}" type="slidenum">
              <a:rPr lang="en-IN" smtClean="0"/>
              <a:t>‹#›</a:t>
            </a:fld>
            <a:endParaRPr lang="en-IN"/>
          </a:p>
        </p:txBody>
      </p:sp>
    </p:spTree>
    <p:extLst>
      <p:ext uri="{BB962C8B-B14F-4D97-AF65-F5344CB8AC3E}">
        <p14:creationId xmlns:p14="http://schemas.microsoft.com/office/powerpoint/2010/main" val="654569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83715E-90A9-4221-AFC7-9519FF65D0C6}"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A98FEE-1302-48A2-A439-D9A7AE4DA9B0}" type="slidenum">
              <a:rPr lang="en-IN" smtClean="0"/>
              <a:t>‹#›</a:t>
            </a:fld>
            <a:endParaRPr lang="en-IN"/>
          </a:p>
        </p:txBody>
      </p:sp>
    </p:spTree>
    <p:extLst>
      <p:ext uri="{BB962C8B-B14F-4D97-AF65-F5344CB8AC3E}">
        <p14:creationId xmlns:p14="http://schemas.microsoft.com/office/powerpoint/2010/main" val="16909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3715E-90A9-4221-AFC7-9519FF65D0C6}" type="datetimeFigureOut">
              <a:rPr lang="en-IN" smtClean="0"/>
              <a:t>21-05-2025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98FEE-1302-48A2-A439-D9A7AE4DA9B0}" type="slidenum">
              <a:rPr lang="en-IN" smtClean="0"/>
              <a:t>‹#›</a:t>
            </a:fld>
            <a:endParaRPr lang="en-IN"/>
          </a:p>
        </p:txBody>
      </p:sp>
    </p:spTree>
    <p:extLst>
      <p:ext uri="{BB962C8B-B14F-4D97-AF65-F5344CB8AC3E}">
        <p14:creationId xmlns:p14="http://schemas.microsoft.com/office/powerpoint/2010/main" val="192075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1559" y="1089891"/>
            <a:ext cx="9287158" cy="2123658"/>
          </a:xfrm>
          <a:prstGeom prst="rect">
            <a:avLst/>
          </a:prstGeom>
          <a:noFill/>
        </p:spPr>
        <p:txBody>
          <a:bodyPr wrap="none" rtlCol="0">
            <a:spAutoFit/>
          </a:bodyPr>
          <a:lstStyle/>
          <a:p>
            <a:pPr algn="ctr"/>
            <a:r>
              <a:rPr lang="en-US" sz="4400" dirty="0" smtClean="0">
                <a:solidFill>
                  <a:srgbClr val="FF0000"/>
                </a:solidFill>
                <a:latin typeface="Arial Black" panose="020B0A04020102020204" pitchFamily="34" charset="0"/>
              </a:rPr>
              <a:t>WELFARE OF ANIMALS </a:t>
            </a:r>
          </a:p>
          <a:p>
            <a:pPr algn="ctr"/>
            <a:r>
              <a:rPr lang="en-US" sz="4400" dirty="0" smtClean="0">
                <a:solidFill>
                  <a:srgbClr val="00B050"/>
                </a:solidFill>
                <a:latin typeface="Arial Black" panose="020B0A04020102020204" pitchFamily="34" charset="0"/>
              </a:rPr>
              <a:t>USED IN</a:t>
            </a:r>
          </a:p>
          <a:p>
            <a:pPr algn="ctr"/>
            <a:r>
              <a:rPr lang="en-US" sz="4400" dirty="0" smtClean="0">
                <a:solidFill>
                  <a:srgbClr val="0070C0"/>
                </a:solidFill>
                <a:latin typeface="Arial Black" panose="020B0A04020102020204" pitchFamily="34" charset="0"/>
              </a:rPr>
              <a:t>EDUCATION AND RESEARCH</a:t>
            </a:r>
            <a:endParaRPr lang="en-IN" sz="4400" dirty="0">
              <a:solidFill>
                <a:srgbClr val="0070C0"/>
              </a:solidFill>
              <a:latin typeface="Arial Black" panose="020B0A04020102020204" pitchFamily="34" charset="0"/>
            </a:endParaRPr>
          </a:p>
        </p:txBody>
      </p:sp>
      <p:sp>
        <p:nvSpPr>
          <p:cNvPr id="3" name="TextBox 2"/>
          <p:cNvSpPr txBox="1"/>
          <p:nvPr/>
        </p:nvSpPr>
        <p:spPr>
          <a:xfrm>
            <a:off x="3939006" y="4558514"/>
            <a:ext cx="4172263" cy="1323439"/>
          </a:xfrm>
          <a:prstGeom prst="rect">
            <a:avLst/>
          </a:prstGeom>
          <a:noFill/>
        </p:spPr>
        <p:txBody>
          <a:bodyPr wrap="square" rtlCol="0">
            <a:spAutoFit/>
          </a:bodyPr>
          <a:lstStyle/>
          <a:p>
            <a:pPr algn="ctr"/>
            <a:r>
              <a:rPr lang="en-US" sz="2000" b="1" dirty="0" smtClean="0">
                <a:solidFill>
                  <a:srgbClr val="FF0000"/>
                </a:solidFill>
                <a:latin typeface="Arial" pitchFamily="34" charset="0"/>
                <a:cs typeface="Arial" pitchFamily="34" charset="0"/>
              </a:rPr>
              <a:t>Dr. Ravi Shankar Kr </a:t>
            </a:r>
            <a:r>
              <a:rPr lang="en-US" sz="2000" b="1" dirty="0" err="1" smtClean="0">
                <a:solidFill>
                  <a:srgbClr val="FF0000"/>
                </a:solidFill>
                <a:latin typeface="Arial" pitchFamily="34" charset="0"/>
                <a:cs typeface="Arial" pitchFamily="34" charset="0"/>
              </a:rPr>
              <a:t>Mandal</a:t>
            </a:r>
            <a:endParaRPr lang="en-US" sz="2000" b="1" dirty="0" smtClean="0">
              <a:solidFill>
                <a:srgbClr val="FF0000"/>
              </a:solidFill>
              <a:latin typeface="Arial" pitchFamily="34" charset="0"/>
              <a:cs typeface="Arial" pitchFamily="34" charset="0"/>
            </a:endParaRPr>
          </a:p>
          <a:p>
            <a:pPr algn="ctr"/>
            <a:r>
              <a:rPr lang="en-US" sz="2000" b="1" dirty="0" smtClean="0">
                <a:solidFill>
                  <a:srgbClr val="FF0000"/>
                </a:solidFill>
                <a:latin typeface="Arial" pitchFamily="34" charset="0"/>
                <a:cs typeface="Arial" pitchFamily="34" charset="0"/>
              </a:rPr>
              <a:t>Assistant Professor</a:t>
            </a:r>
          </a:p>
          <a:p>
            <a:pPr algn="ctr"/>
            <a:r>
              <a:rPr lang="en-US" sz="2000" b="1" dirty="0" smtClean="0">
                <a:solidFill>
                  <a:srgbClr val="FF0000"/>
                </a:solidFill>
                <a:latin typeface="Arial" pitchFamily="34" charset="0"/>
                <a:cs typeface="Arial" pitchFamily="34" charset="0"/>
              </a:rPr>
              <a:t>Veterinary Medicine</a:t>
            </a:r>
          </a:p>
          <a:p>
            <a:pPr algn="ctr"/>
            <a:r>
              <a:rPr lang="en-US" sz="2000" b="1" dirty="0" smtClean="0">
                <a:solidFill>
                  <a:srgbClr val="FF0000"/>
                </a:solidFill>
                <a:latin typeface="Arial" pitchFamily="34" charset="0"/>
                <a:cs typeface="Arial" pitchFamily="34" charset="0"/>
              </a:rPr>
              <a:t>BVC, Patna</a:t>
            </a:r>
            <a:endParaRPr lang="en-US" sz="2000" b="1" dirty="0">
              <a:solidFill>
                <a:srgbClr val="FF0000"/>
              </a:solidFill>
              <a:latin typeface="Arial" pitchFamily="34" charset="0"/>
              <a:cs typeface="Arial" pitchFamily="34" charset="0"/>
            </a:endParaRPr>
          </a:p>
        </p:txBody>
      </p:sp>
      <p:pic>
        <p:nvPicPr>
          <p:cNvPr id="4" name="Picture 3" descr="B. F. Sc. Programme – Bihar Animal Sciences University | बिहार पशु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491" y="318654"/>
            <a:ext cx="1834381" cy="1066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ownloads – Bihar Animal Sciences University | बिहार पशु विज्ञान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77945" y="318654"/>
            <a:ext cx="1152465" cy="1208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063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400" dirty="0" smtClean="0">
                <a:latin typeface="Arial" panose="020B0604020202020204" pitchFamily="34" charset="0"/>
                <a:cs typeface="Arial" panose="020B0604020202020204" pitchFamily="34" charset="0"/>
              </a:rPr>
              <a:t>Use of methods that enable researchers to obtain comparable levels of information from fewer animals or to obtain more information from the same number of animals</a:t>
            </a:r>
          </a:p>
          <a:p>
            <a:pPr algn="just"/>
            <a:r>
              <a:rPr lang="en-US" sz="2400" dirty="0" smtClean="0">
                <a:latin typeface="Arial" panose="020B0604020202020204" pitchFamily="34" charset="0"/>
                <a:cs typeface="Arial" panose="020B0604020202020204" pitchFamily="34" charset="0"/>
              </a:rPr>
              <a:t>The principle of reduction has long been closely tied to </a:t>
            </a:r>
            <a:r>
              <a:rPr lang="en-US" sz="2400" dirty="0" smtClean="0">
                <a:solidFill>
                  <a:srgbClr val="FF0000"/>
                </a:solidFill>
                <a:latin typeface="Arial" panose="020B0604020202020204" pitchFamily="34" charset="0"/>
                <a:cs typeface="Arial" panose="020B0604020202020204" pitchFamily="34" charset="0"/>
              </a:rPr>
              <a:t>good experimental design</a:t>
            </a:r>
            <a:r>
              <a:rPr lang="en-US" sz="2400" dirty="0" smtClean="0">
                <a:latin typeface="Arial" panose="020B0604020202020204" pitchFamily="34" charset="0"/>
                <a:cs typeface="Arial" panose="020B0604020202020204" pitchFamily="34" charset="0"/>
              </a:rPr>
              <a:t> and </a:t>
            </a:r>
            <a:r>
              <a:rPr lang="en-US" sz="2400" dirty="0" smtClean="0">
                <a:solidFill>
                  <a:srgbClr val="FF0000"/>
                </a:solidFill>
                <a:latin typeface="Arial" panose="020B0604020202020204" pitchFamily="34" charset="0"/>
                <a:cs typeface="Arial" panose="020B0604020202020204" pitchFamily="34" charset="0"/>
              </a:rPr>
              <a:t>proper use of statistical methods </a:t>
            </a:r>
            <a:r>
              <a:rPr lang="en-US" sz="2400" dirty="0" smtClean="0">
                <a:latin typeface="Arial" panose="020B0604020202020204" pitchFamily="34" charset="0"/>
                <a:cs typeface="Arial" panose="020B0604020202020204" pitchFamily="34" charset="0"/>
              </a:rPr>
              <a:t>to determine sample sizes that provide the most scientifically meaningful results </a:t>
            </a:r>
            <a:endParaRPr lang="en-IN" sz="2400" dirty="0" smtClean="0">
              <a:latin typeface="Arial" panose="020B0604020202020204" pitchFamily="34" charset="0"/>
              <a:cs typeface="Arial" panose="020B0604020202020204" pitchFamily="34" charset="0"/>
            </a:endParaRPr>
          </a:p>
          <a:p>
            <a:endParaRPr lang="en-IN" dirty="0"/>
          </a:p>
        </p:txBody>
      </p:sp>
      <p:sp>
        <p:nvSpPr>
          <p:cNvPr id="4" name="Rectangle 3"/>
          <p:cNvSpPr/>
          <p:nvPr/>
        </p:nvSpPr>
        <p:spPr>
          <a:xfrm>
            <a:off x="4569405" y="870588"/>
            <a:ext cx="2236510" cy="461665"/>
          </a:xfrm>
          <a:prstGeom prst="rect">
            <a:avLst/>
          </a:prstGeom>
        </p:spPr>
        <p:txBody>
          <a:bodyPr wrap="none">
            <a:spAutoFit/>
          </a:bodyPr>
          <a:lstStyle/>
          <a:p>
            <a:r>
              <a:rPr lang="en-IN" sz="2400" dirty="0" smtClean="0">
                <a:solidFill>
                  <a:srgbClr val="FF0000"/>
                </a:solidFill>
                <a:latin typeface="Arial Black" panose="020B0A04020102020204" pitchFamily="34" charset="0"/>
              </a:rPr>
              <a:t>REDUCTION</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316838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33261"/>
            <a:ext cx="10515600" cy="3355975"/>
          </a:xfrm>
        </p:spPr>
        <p:txBody>
          <a:bodyPr>
            <a:normAutofit/>
          </a:bodyPr>
          <a:lstStyle/>
          <a:p>
            <a:pPr algn="just"/>
            <a:r>
              <a:rPr lang="en-US" sz="2400" dirty="0" smtClean="0">
                <a:latin typeface="Arial" panose="020B0604020202020204" pitchFamily="34" charset="0"/>
                <a:cs typeface="Arial" panose="020B0604020202020204" pitchFamily="34" charset="0"/>
              </a:rPr>
              <a:t>Use of methods that </a:t>
            </a:r>
            <a:r>
              <a:rPr lang="en-US" sz="2400" dirty="0" smtClean="0">
                <a:solidFill>
                  <a:srgbClr val="FF0000"/>
                </a:solidFill>
                <a:latin typeface="Arial" panose="020B0604020202020204" pitchFamily="34" charset="0"/>
                <a:cs typeface="Arial" panose="020B0604020202020204" pitchFamily="34" charset="0"/>
              </a:rPr>
              <a:t>prevent, alleviate or minimize </a:t>
            </a:r>
            <a:r>
              <a:rPr lang="en-US" sz="2400" dirty="0" smtClean="0">
                <a:solidFill>
                  <a:srgbClr val="00B050"/>
                </a:solidFill>
                <a:latin typeface="Arial" panose="020B0604020202020204" pitchFamily="34" charset="0"/>
                <a:cs typeface="Arial" panose="020B0604020202020204" pitchFamily="34" charset="0"/>
              </a:rPr>
              <a:t>pain, suffering, distress or lasting harm</a:t>
            </a:r>
            <a:r>
              <a:rPr lang="en-US" sz="2400" dirty="0" smtClean="0">
                <a:latin typeface="Arial" panose="020B0604020202020204" pitchFamily="34" charset="0"/>
                <a:cs typeface="Arial" panose="020B0604020202020204" pitchFamily="34" charset="0"/>
              </a:rPr>
              <a:t> and/or enhance welfare for the animals used. </a:t>
            </a:r>
          </a:p>
          <a:p>
            <a:pPr algn="just"/>
            <a:r>
              <a:rPr lang="en-US" sz="2400" dirty="0" smtClean="0">
                <a:latin typeface="Arial" panose="020B0604020202020204" pitchFamily="34" charset="0"/>
                <a:cs typeface="Arial" panose="020B0604020202020204" pitchFamily="34" charset="0"/>
              </a:rPr>
              <a:t>Refinement includes the appropriate selection of relevant species with a lesser degree of structural and functional complexity in their nervous systems and a lesser apparent capacity for experiences that derive from this complexity. </a:t>
            </a:r>
          </a:p>
          <a:p>
            <a:pPr algn="just"/>
            <a:r>
              <a:rPr lang="en-US" sz="2400" dirty="0" smtClean="0">
                <a:latin typeface="Arial" panose="020B0604020202020204" pitchFamily="34" charset="0"/>
                <a:cs typeface="Arial" panose="020B0604020202020204" pitchFamily="34" charset="0"/>
              </a:rPr>
              <a:t>Opportunities for refinement should be considered and implemented throughout the lifetime of the animal and include, for example, </a:t>
            </a:r>
            <a:r>
              <a:rPr lang="en-US" sz="2400" dirty="0" smtClean="0">
                <a:solidFill>
                  <a:srgbClr val="00B0F0"/>
                </a:solidFill>
                <a:latin typeface="Arial" panose="020B0604020202020204" pitchFamily="34" charset="0"/>
                <a:cs typeface="Arial" panose="020B0604020202020204" pitchFamily="34" charset="0"/>
              </a:rPr>
              <a:t>housing and transportation</a:t>
            </a:r>
            <a:r>
              <a:rPr lang="en-US" sz="2400" dirty="0" smtClean="0">
                <a:latin typeface="Arial" panose="020B0604020202020204" pitchFamily="34" charset="0"/>
                <a:cs typeface="Arial" panose="020B0604020202020204" pitchFamily="34" charset="0"/>
              </a:rPr>
              <a:t> as well as </a:t>
            </a:r>
            <a:r>
              <a:rPr lang="en-US" sz="2400" dirty="0" smtClean="0">
                <a:solidFill>
                  <a:srgbClr val="0070C0"/>
                </a:solidFill>
                <a:latin typeface="Arial" panose="020B0604020202020204" pitchFamily="34" charset="0"/>
                <a:cs typeface="Arial" panose="020B0604020202020204" pitchFamily="34" charset="0"/>
              </a:rPr>
              <a:t>procedures and euthanasia</a:t>
            </a:r>
          </a:p>
          <a:p>
            <a:pPr algn="just"/>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4772751" y="907535"/>
            <a:ext cx="2443298" cy="461665"/>
          </a:xfrm>
          <a:prstGeom prst="rect">
            <a:avLst/>
          </a:prstGeom>
        </p:spPr>
        <p:txBody>
          <a:bodyPr wrap="none">
            <a:spAutoFit/>
          </a:bodyPr>
          <a:lstStyle/>
          <a:p>
            <a:r>
              <a:rPr lang="en-IN" sz="2400" dirty="0" smtClean="0">
                <a:solidFill>
                  <a:srgbClr val="FF0000"/>
                </a:solidFill>
                <a:latin typeface="Arial Black" panose="020B0A04020102020204" pitchFamily="34" charset="0"/>
              </a:rPr>
              <a:t>REFINEMENT</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784139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2395393"/>
          </a:xfrm>
        </p:spPr>
        <p:txBody>
          <a:bodyPr>
            <a:normAutofit fontScale="85000" lnSpcReduction="20000"/>
          </a:bodyPr>
          <a:lstStyle/>
          <a:p>
            <a:r>
              <a:rPr lang="en-US" sz="2400" dirty="0" smtClean="0">
                <a:latin typeface="Arial" panose="020B0604020202020204" pitchFamily="34" charset="0"/>
                <a:cs typeface="Arial" panose="020B0604020202020204" pitchFamily="34" charset="0"/>
              </a:rPr>
              <a:t>Under section 17 of chapter IV of the PCA Act, 1960, the committee for the purpose of controlling and supervising Experiments on Animals</a:t>
            </a:r>
          </a:p>
          <a:p>
            <a:pPr>
              <a:buFont typeface="Wingdings" panose="05000000000000000000" pitchFamily="2" charset="2"/>
              <a:buChar char="v"/>
            </a:pPr>
            <a:r>
              <a:rPr lang="en-US" sz="2400" b="1" dirty="0" smtClean="0">
                <a:latin typeface="Arial" panose="020B0604020202020204" pitchFamily="34" charset="0"/>
                <a:cs typeface="Arial" panose="020B0604020202020204" pitchFamily="34" charset="0"/>
              </a:rPr>
              <a:t>Section 3: Stocking of Animals</a:t>
            </a:r>
          </a:p>
          <a:p>
            <a:r>
              <a:rPr lang="en-US" sz="2400" dirty="0" smtClean="0">
                <a:latin typeface="Arial" panose="020B0604020202020204" pitchFamily="34" charset="0"/>
                <a:cs typeface="Arial" panose="020B0604020202020204" pitchFamily="34" charset="0"/>
              </a:rPr>
              <a:t>Animal houses- located in a quiet atmosphere</a:t>
            </a:r>
          </a:p>
          <a:p>
            <a:r>
              <a:rPr lang="en-US" sz="2400" dirty="0" smtClean="0">
                <a:latin typeface="Arial" panose="020B0604020202020204" pitchFamily="34" charset="0"/>
                <a:cs typeface="Arial" panose="020B0604020202020204" pitchFamily="34" charset="0"/>
              </a:rPr>
              <a:t>Animal cages- can live in comfort and overcrowding is avoided</a:t>
            </a:r>
          </a:p>
          <a:p>
            <a:r>
              <a:rPr lang="en-US" sz="2400" dirty="0" smtClean="0">
                <a:latin typeface="Arial" panose="020B0604020202020204" pitchFamily="34" charset="0"/>
                <a:cs typeface="Arial" panose="020B0604020202020204" pitchFamily="34" charset="0"/>
              </a:rPr>
              <a:t>Animal attendants- trained and experienced</a:t>
            </a:r>
          </a:p>
          <a:p>
            <a:pPr marL="0" indent="0">
              <a:buNone/>
            </a:pPr>
            <a:r>
              <a:rPr lang="en-US" dirty="0" smtClean="0"/>
              <a:t> </a:t>
            </a:r>
            <a:endParaRPr lang="en-IN" dirty="0"/>
          </a:p>
        </p:txBody>
      </p:sp>
      <p:sp>
        <p:nvSpPr>
          <p:cNvPr id="5" name="Rectangle 4"/>
          <p:cNvSpPr/>
          <p:nvPr/>
        </p:nvSpPr>
        <p:spPr>
          <a:xfrm>
            <a:off x="2098616" y="584261"/>
            <a:ext cx="7574767" cy="830997"/>
          </a:xfrm>
          <a:prstGeom prst="rect">
            <a:avLst/>
          </a:prstGeom>
        </p:spPr>
        <p:txBody>
          <a:bodyPr wrap="none">
            <a:spAutoFit/>
          </a:bodyPr>
          <a:lstStyle/>
          <a:p>
            <a:pPr algn="ctr"/>
            <a:r>
              <a:rPr lang="en-IN" sz="2400" dirty="0">
                <a:solidFill>
                  <a:srgbClr val="FF0000"/>
                </a:solidFill>
                <a:latin typeface="Arial Black" panose="020B0A04020102020204" pitchFamily="34" charset="0"/>
              </a:rPr>
              <a:t>THE EXPERIMENTS ON </a:t>
            </a:r>
            <a:r>
              <a:rPr lang="en-IN" sz="2400" dirty="0" smtClean="0">
                <a:solidFill>
                  <a:srgbClr val="FF0000"/>
                </a:solidFill>
                <a:latin typeface="Arial Black" panose="020B0A04020102020204" pitchFamily="34" charset="0"/>
              </a:rPr>
              <a:t>ANIMALS</a:t>
            </a:r>
          </a:p>
          <a:p>
            <a:pPr algn="ctr"/>
            <a:r>
              <a:rPr lang="en-IN" sz="2400" dirty="0">
                <a:solidFill>
                  <a:srgbClr val="FF0000"/>
                </a:solidFill>
                <a:latin typeface="Arial Black" panose="020B0A04020102020204" pitchFamily="34" charset="0"/>
              </a:rPr>
              <a:t>(CONTROL AND SUPERVISION) </a:t>
            </a:r>
            <a:r>
              <a:rPr lang="en-IN" sz="2400" dirty="0" smtClean="0">
                <a:solidFill>
                  <a:srgbClr val="FF0000"/>
                </a:solidFill>
                <a:latin typeface="Arial Black" panose="020B0A04020102020204" pitchFamily="34" charset="0"/>
              </a:rPr>
              <a:t>RULES,1968</a:t>
            </a:r>
            <a:endParaRPr lang="en-IN" sz="2400" dirty="0">
              <a:solidFill>
                <a:srgbClr val="FF0000"/>
              </a:solidFill>
              <a:latin typeface="Arial Black" panose="020B0A04020102020204" pitchFamily="34" charset="0"/>
            </a:endParaRPr>
          </a:p>
        </p:txBody>
      </p:sp>
      <p:sp>
        <p:nvSpPr>
          <p:cNvPr id="2" name="Rectangle 1"/>
          <p:cNvSpPr/>
          <p:nvPr/>
        </p:nvSpPr>
        <p:spPr>
          <a:xfrm>
            <a:off x="337127" y="4400552"/>
            <a:ext cx="11517745" cy="461665"/>
          </a:xfrm>
          <a:prstGeom prst="rect">
            <a:avLst/>
          </a:prstGeom>
        </p:spPr>
        <p:txBody>
          <a:bodyPr wrap="square">
            <a:spAutoFit/>
          </a:bodyPr>
          <a:lstStyle/>
          <a:p>
            <a:r>
              <a:rPr lang="en-US" sz="2400" dirty="0">
                <a:solidFill>
                  <a:srgbClr val="FF0000"/>
                </a:solidFill>
                <a:latin typeface="Arial" panose="020B0604020202020204" pitchFamily="34" charset="0"/>
                <a:cs typeface="Arial" panose="020B0604020202020204" pitchFamily="34" charset="0"/>
              </a:rPr>
              <a:t>Breeding of and Experiments on Animals (Control and Supervision) Rules, 1998</a:t>
            </a:r>
            <a:endParaRPr lang="en-IN"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2405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49382" y="1548534"/>
            <a:ext cx="11711709" cy="4261679"/>
          </a:xfrm>
          <a:prstGeom prst="rect">
            <a:avLst/>
          </a:prstGeom>
        </p:spPr>
        <p:txBody>
          <a:bodyPr wrap="square">
            <a:spAutoFit/>
          </a:bodyPr>
          <a:lstStyle/>
          <a:p>
            <a:pPr algn="just">
              <a:buFont typeface="+mj-lt"/>
              <a:buAutoNum type="arabicPeriod"/>
            </a:pPr>
            <a:r>
              <a:rPr lang="en-US" sz="2400" dirty="0">
                <a:solidFill>
                  <a:srgbClr val="000000"/>
                </a:solidFill>
                <a:latin typeface="Arial" panose="020B0604020202020204" pitchFamily="34" charset="0"/>
                <a:cs typeface="Arial" panose="020B0604020202020204" pitchFamily="34" charset="0"/>
              </a:rPr>
              <a:t>Experiments should be performed with due care and humanity</a:t>
            </a:r>
          </a:p>
          <a:p>
            <a:pPr algn="just">
              <a:buFont typeface="+mj-lt"/>
              <a:buAutoNum type="arabicPeriod"/>
            </a:pPr>
            <a:r>
              <a:rPr lang="en-US" sz="2400" dirty="0">
                <a:solidFill>
                  <a:srgbClr val="000000"/>
                </a:solidFill>
                <a:latin typeface="Arial" panose="020B0604020202020204" pitchFamily="34" charset="0"/>
                <a:cs typeface="Arial" panose="020B0604020202020204" pitchFamily="34" charset="0"/>
              </a:rPr>
              <a:t>Experiments shall be performed in every case by or under the supervision of persons duly qualified, in a laboratory adequately equipped and staffed for the purpose and under the responsibility of the person performing the experiment.</a:t>
            </a:r>
          </a:p>
          <a:p>
            <a:pPr algn="just">
              <a:buFont typeface="+mj-lt"/>
              <a:buAutoNum type="arabicPeriod"/>
            </a:pPr>
            <a:r>
              <a:rPr lang="en-US" sz="2400" dirty="0">
                <a:solidFill>
                  <a:srgbClr val="000000"/>
                </a:solidFill>
                <a:latin typeface="Arial" panose="020B0604020202020204" pitchFamily="34" charset="0"/>
                <a:cs typeface="Arial" panose="020B0604020202020204" pitchFamily="34" charset="0"/>
              </a:rPr>
              <a:t>Minimum number of animals shall be used in an experiment</a:t>
            </a:r>
          </a:p>
          <a:p>
            <a:pPr algn="just">
              <a:buFont typeface="+mj-lt"/>
              <a:buAutoNum type="arabicPeriod"/>
            </a:pPr>
            <a:r>
              <a:rPr lang="en-US" sz="2400" dirty="0">
                <a:solidFill>
                  <a:srgbClr val="000000"/>
                </a:solidFill>
                <a:latin typeface="Arial" panose="020B0604020202020204" pitchFamily="34" charset="0"/>
                <a:cs typeface="Arial" panose="020B0604020202020204" pitchFamily="34" charset="0"/>
              </a:rPr>
              <a:t>Experiments involving operative procedure more severe than simple inoculation or superficial venesection shall be performed under the influence of </a:t>
            </a:r>
            <a:r>
              <a:rPr lang="en-US" sz="2400" dirty="0" err="1">
                <a:solidFill>
                  <a:srgbClr val="000000"/>
                </a:solidFill>
                <a:latin typeface="Arial" panose="020B0604020202020204" pitchFamily="34" charset="0"/>
                <a:cs typeface="Arial" panose="020B0604020202020204" pitchFamily="34" charset="0"/>
              </a:rPr>
              <a:t>anaesthetic</a:t>
            </a:r>
            <a:r>
              <a:rPr lang="en-US" sz="2400" dirty="0">
                <a:solidFill>
                  <a:srgbClr val="000000"/>
                </a:solidFill>
                <a:latin typeface="Arial" panose="020B0604020202020204" pitchFamily="34" charset="0"/>
                <a:cs typeface="Arial" panose="020B0604020202020204" pitchFamily="34" charset="0"/>
              </a:rPr>
              <a:t> of sufficient power to prevent the animal feeling pain and it shall remain so </a:t>
            </a:r>
            <a:r>
              <a:rPr lang="en-US" sz="2400" dirty="0" err="1">
                <a:solidFill>
                  <a:srgbClr val="000000"/>
                </a:solidFill>
                <a:latin typeface="Arial" panose="020B0604020202020204" pitchFamily="34" charset="0"/>
                <a:cs typeface="Arial" panose="020B0604020202020204" pitchFamily="34" charset="0"/>
              </a:rPr>
              <a:t>throughtout</a:t>
            </a:r>
            <a:r>
              <a:rPr lang="en-US" sz="2400" dirty="0">
                <a:solidFill>
                  <a:srgbClr val="000000"/>
                </a:solidFill>
                <a:latin typeface="Arial" panose="020B0604020202020204" pitchFamily="34" charset="0"/>
                <a:cs typeface="Arial" panose="020B0604020202020204" pitchFamily="34" charset="0"/>
              </a:rPr>
              <a:t> the experiment.</a:t>
            </a:r>
          </a:p>
          <a:p>
            <a:pPr algn="just">
              <a:buFont typeface="+mj-lt"/>
              <a:buAutoNum type="arabicPeriod"/>
            </a:pPr>
            <a:r>
              <a:rPr lang="en-US" sz="2400" dirty="0">
                <a:solidFill>
                  <a:srgbClr val="000000"/>
                </a:solidFill>
                <a:latin typeface="Arial" panose="020B0604020202020204" pitchFamily="34" charset="0"/>
                <a:cs typeface="Arial" panose="020B0604020202020204" pitchFamily="34" charset="0"/>
              </a:rPr>
              <a:t>The experiment shall not be performed for the purpose of attaining or retaining manual </a:t>
            </a:r>
            <a:r>
              <a:rPr lang="en-US" sz="2400" dirty="0" smtClean="0">
                <a:solidFill>
                  <a:srgbClr val="000000"/>
                </a:solidFill>
                <a:latin typeface="Arial" panose="020B0604020202020204" pitchFamily="34" charset="0"/>
                <a:cs typeface="Arial" panose="020B0604020202020204" pitchFamily="34" charset="0"/>
              </a:rPr>
              <a:t>skill</a:t>
            </a:r>
            <a:endParaRPr lang="en-US" sz="2400" b="0" i="0" dirty="0">
              <a:solidFill>
                <a:srgbClr val="000000"/>
              </a:solidFill>
              <a:effectLst/>
              <a:latin typeface="Arial" panose="020B0604020202020204" pitchFamily="34" charset="0"/>
              <a:cs typeface="Arial" panose="020B0604020202020204" pitchFamily="34" charset="0"/>
            </a:endParaRPr>
          </a:p>
        </p:txBody>
      </p:sp>
      <p:sp>
        <p:nvSpPr>
          <p:cNvPr id="5" name="Rectangle 4"/>
          <p:cNvSpPr/>
          <p:nvPr/>
        </p:nvSpPr>
        <p:spPr>
          <a:xfrm>
            <a:off x="694480" y="648916"/>
            <a:ext cx="6369372" cy="461665"/>
          </a:xfrm>
          <a:prstGeom prst="rect">
            <a:avLst/>
          </a:prstGeom>
        </p:spPr>
        <p:txBody>
          <a:bodyPr wrap="none">
            <a:spAutoFit/>
          </a:bodyPr>
          <a:lstStyle/>
          <a:p>
            <a:pPr marL="342900" indent="-342900">
              <a:buFont typeface="Wingdings" panose="05000000000000000000" pitchFamily="2" charset="2"/>
              <a:buChar char="v"/>
            </a:pPr>
            <a:r>
              <a:rPr lang="en-US" sz="2400" dirty="0">
                <a:solidFill>
                  <a:srgbClr val="FF0000"/>
                </a:solidFill>
                <a:latin typeface="Arial Black" panose="020B0A04020102020204" pitchFamily="34" charset="0"/>
              </a:rPr>
              <a:t>Section 4: Conduct of experiments</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943728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599" y="1419224"/>
            <a:ext cx="10928927" cy="4501285"/>
          </a:xfrm>
        </p:spPr>
        <p:txBody>
          <a:bodyPr>
            <a:normAutofit fontScale="92500" lnSpcReduction="10000"/>
          </a:bodyPr>
          <a:lstStyle/>
          <a:p>
            <a:pPr marL="0" indent="0" algn="just">
              <a:buNone/>
            </a:pPr>
            <a:r>
              <a:rPr lang="en-US" sz="2400" dirty="0" smtClean="0">
                <a:solidFill>
                  <a:srgbClr val="000000"/>
                </a:solidFill>
                <a:latin typeface="Arial" panose="020B0604020202020204" pitchFamily="34" charset="0"/>
                <a:cs typeface="Arial" panose="020B0604020202020204" pitchFamily="34" charset="0"/>
              </a:rPr>
              <a:t>6. </a:t>
            </a:r>
            <a:r>
              <a:rPr lang="en-US" sz="2600" dirty="0" smtClean="0">
                <a:solidFill>
                  <a:srgbClr val="000000"/>
                </a:solidFill>
                <a:latin typeface="Arial" panose="020B0604020202020204" pitchFamily="34" charset="0"/>
                <a:cs typeface="Arial" panose="020B0604020202020204" pitchFamily="34" charset="0"/>
              </a:rPr>
              <a:t>Experiment </a:t>
            </a:r>
            <a:r>
              <a:rPr lang="en-US" sz="2600" dirty="0">
                <a:solidFill>
                  <a:srgbClr val="000000"/>
                </a:solidFill>
                <a:latin typeface="Arial" panose="020B0604020202020204" pitchFamily="34" charset="0"/>
                <a:cs typeface="Arial" panose="020B0604020202020204" pitchFamily="34" charset="0"/>
              </a:rPr>
              <a:t>shall not be performed by way of an illustration of lecture in schools or </a:t>
            </a:r>
            <a:r>
              <a:rPr lang="en-US" sz="2600" dirty="0" smtClean="0">
                <a:solidFill>
                  <a:srgbClr val="000000"/>
                </a:solidFill>
                <a:latin typeface="Arial" panose="020B0604020202020204" pitchFamily="34" charset="0"/>
                <a:cs typeface="Arial" panose="020B0604020202020204" pitchFamily="34" charset="0"/>
              </a:rPr>
              <a:t>colleges</a:t>
            </a:r>
          </a:p>
          <a:p>
            <a:pPr marL="0" indent="0" algn="just">
              <a:buNone/>
            </a:pPr>
            <a:r>
              <a:rPr lang="en-US" sz="2600" dirty="0" smtClean="0">
                <a:solidFill>
                  <a:srgbClr val="000000"/>
                </a:solidFill>
                <a:latin typeface="Arial" panose="020B0604020202020204" pitchFamily="34" charset="0"/>
                <a:cs typeface="Arial" panose="020B0604020202020204" pitchFamily="34" charset="0"/>
              </a:rPr>
              <a:t>7. Experiments </a:t>
            </a:r>
            <a:r>
              <a:rPr lang="en-US" sz="2600" dirty="0">
                <a:solidFill>
                  <a:srgbClr val="000000"/>
                </a:solidFill>
                <a:latin typeface="Arial" panose="020B0604020202020204" pitchFamily="34" charset="0"/>
                <a:cs typeface="Arial" panose="020B0604020202020204" pitchFamily="34" charset="0"/>
              </a:rPr>
              <a:t>shall not be performed as a public demonstration except for advancement of </a:t>
            </a:r>
            <a:r>
              <a:rPr lang="en-US" sz="2600" dirty="0" smtClean="0">
                <a:solidFill>
                  <a:srgbClr val="000000"/>
                </a:solidFill>
                <a:latin typeface="Arial" panose="020B0604020202020204" pitchFamily="34" charset="0"/>
                <a:cs typeface="Arial" panose="020B0604020202020204" pitchFamily="34" charset="0"/>
              </a:rPr>
              <a:t>knowledge</a:t>
            </a:r>
          </a:p>
          <a:p>
            <a:pPr marL="0" indent="0" algn="just">
              <a:buNone/>
            </a:pPr>
            <a:r>
              <a:rPr lang="en-US" sz="2600" dirty="0" smtClean="0">
                <a:solidFill>
                  <a:srgbClr val="000000"/>
                </a:solidFill>
                <a:latin typeface="Arial" panose="020B0604020202020204" pitchFamily="34" charset="0"/>
                <a:cs typeface="Arial" panose="020B0604020202020204" pitchFamily="34" charset="0"/>
              </a:rPr>
              <a:t>8. The </a:t>
            </a:r>
            <a:r>
              <a:rPr lang="en-US" sz="2600" dirty="0">
                <a:solidFill>
                  <a:srgbClr val="000000"/>
                </a:solidFill>
                <a:latin typeface="Arial" panose="020B0604020202020204" pitchFamily="34" charset="0"/>
                <a:cs typeface="Arial" panose="020B0604020202020204" pitchFamily="34" charset="0"/>
              </a:rPr>
              <a:t>substance known as </a:t>
            </a:r>
            <a:r>
              <a:rPr lang="en-US" sz="2600" dirty="0" err="1">
                <a:solidFill>
                  <a:srgbClr val="000000"/>
                </a:solidFill>
                <a:latin typeface="Arial" panose="020B0604020202020204" pitchFamily="34" charset="0"/>
                <a:cs typeface="Arial" panose="020B0604020202020204" pitchFamily="34" charset="0"/>
              </a:rPr>
              <a:t>Urari</a:t>
            </a:r>
            <a:r>
              <a:rPr lang="en-US" sz="2600" dirty="0">
                <a:solidFill>
                  <a:srgbClr val="000000"/>
                </a:solidFill>
                <a:latin typeface="Arial" panose="020B0604020202020204" pitchFamily="34" charset="0"/>
                <a:cs typeface="Arial" panose="020B0604020202020204" pitchFamily="34" charset="0"/>
              </a:rPr>
              <a:t> or </a:t>
            </a:r>
            <a:r>
              <a:rPr lang="en-US" sz="2600" dirty="0" err="1">
                <a:solidFill>
                  <a:srgbClr val="000000"/>
                </a:solidFill>
                <a:latin typeface="Arial" panose="020B0604020202020204" pitchFamily="34" charset="0"/>
                <a:cs typeface="Arial" panose="020B0604020202020204" pitchFamily="34" charset="0"/>
              </a:rPr>
              <a:t>Curari</a:t>
            </a:r>
            <a:r>
              <a:rPr lang="en-US" sz="2600" dirty="0">
                <a:solidFill>
                  <a:srgbClr val="000000"/>
                </a:solidFill>
                <a:latin typeface="Arial" panose="020B0604020202020204" pitchFamily="34" charset="0"/>
                <a:cs typeface="Arial" panose="020B0604020202020204" pitchFamily="34" charset="0"/>
              </a:rPr>
              <a:t> or any such </a:t>
            </a:r>
            <a:r>
              <a:rPr lang="en-US" sz="2600" dirty="0" err="1">
                <a:solidFill>
                  <a:srgbClr val="000000"/>
                </a:solidFill>
                <a:latin typeface="Arial" panose="020B0604020202020204" pitchFamily="34" charset="0"/>
                <a:cs typeface="Arial" panose="020B0604020202020204" pitchFamily="34" charset="0"/>
              </a:rPr>
              <a:t>paralysant</a:t>
            </a:r>
            <a:r>
              <a:rPr lang="en-US" sz="2600" dirty="0">
                <a:solidFill>
                  <a:srgbClr val="000000"/>
                </a:solidFill>
                <a:latin typeface="Arial" panose="020B0604020202020204" pitchFamily="34" charset="0"/>
                <a:cs typeface="Arial" panose="020B0604020202020204" pitchFamily="34" charset="0"/>
              </a:rPr>
              <a:t> shall not be used or administered for the purpose of any experiment except in conjunction with </a:t>
            </a:r>
            <a:r>
              <a:rPr lang="en-US" sz="2600" dirty="0" err="1">
                <a:solidFill>
                  <a:srgbClr val="000000"/>
                </a:solidFill>
                <a:latin typeface="Arial" panose="020B0604020202020204" pitchFamily="34" charset="0"/>
                <a:cs typeface="Arial" panose="020B0604020202020204" pitchFamily="34" charset="0"/>
              </a:rPr>
              <a:t>anaesthetic</a:t>
            </a:r>
            <a:r>
              <a:rPr lang="en-US" sz="2600" dirty="0">
                <a:solidFill>
                  <a:srgbClr val="000000"/>
                </a:solidFill>
                <a:latin typeface="Arial" panose="020B0604020202020204" pitchFamily="34" charset="0"/>
                <a:cs typeface="Arial" panose="020B0604020202020204" pitchFamily="34" charset="0"/>
              </a:rPr>
              <a:t> of sufficient depth to produce loss of </a:t>
            </a:r>
            <a:r>
              <a:rPr lang="en-US" sz="2600" dirty="0" smtClean="0">
                <a:solidFill>
                  <a:srgbClr val="000000"/>
                </a:solidFill>
                <a:latin typeface="Arial" panose="020B0604020202020204" pitchFamily="34" charset="0"/>
                <a:cs typeface="Arial" panose="020B0604020202020204" pitchFamily="34" charset="0"/>
              </a:rPr>
              <a:t>consciousness</a:t>
            </a:r>
          </a:p>
          <a:p>
            <a:pPr marL="0" indent="0" algn="just">
              <a:buNone/>
            </a:pPr>
            <a:r>
              <a:rPr lang="en-US" sz="2600" dirty="0" smtClean="0">
                <a:solidFill>
                  <a:srgbClr val="000000"/>
                </a:solidFill>
                <a:latin typeface="Arial" panose="020B0604020202020204" pitchFamily="34" charset="0"/>
                <a:cs typeface="Arial" panose="020B0604020202020204" pitchFamily="34" charset="0"/>
              </a:rPr>
              <a:t>9. </a:t>
            </a:r>
            <a:r>
              <a:rPr lang="en-US" sz="2600" dirty="0" smtClean="0">
                <a:latin typeface="Arial" panose="020B0604020202020204" pitchFamily="34" charset="0"/>
                <a:cs typeface="Arial" panose="020B0604020202020204" pitchFamily="34" charset="0"/>
              </a:rPr>
              <a:t>No experiment the result of which is already conclusively known, shall be repeated without previous justification </a:t>
            </a:r>
          </a:p>
          <a:p>
            <a:pPr marL="0" indent="0" algn="just">
              <a:buNone/>
            </a:pPr>
            <a:r>
              <a:rPr lang="en-US" sz="2600" dirty="0" smtClean="0">
                <a:latin typeface="Arial" panose="020B0604020202020204" pitchFamily="34" charset="0"/>
                <a:cs typeface="Arial" panose="020B0604020202020204" pitchFamily="34" charset="0"/>
              </a:rPr>
              <a:t>10. There shall </a:t>
            </a:r>
            <a:r>
              <a:rPr lang="en-US" sz="2600" dirty="0">
                <a:latin typeface="Arial" panose="020B0604020202020204" pitchFamily="34" charset="0"/>
                <a:cs typeface="Arial" panose="020B0604020202020204" pitchFamily="34" charset="0"/>
              </a:rPr>
              <a:t>not be applied to the eye of an animal by way of experiment any chemical substance for the purpose of absorption through the conjunctival membrane or through the cornea calculated to only give pain</a:t>
            </a: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0803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837" y="606425"/>
            <a:ext cx="10515600" cy="2062884"/>
          </a:xfrm>
        </p:spPr>
        <p:txBody>
          <a:bodyPr>
            <a:normAutofit/>
          </a:bodyPr>
          <a:lstStyle/>
          <a:p>
            <a:pPr marL="0" indent="0" algn="just">
              <a:buNone/>
            </a:pPr>
            <a:r>
              <a:rPr lang="en-US" sz="2400" dirty="0" smtClean="0">
                <a:latin typeface="Arial" panose="020B0604020202020204" pitchFamily="34" charset="0"/>
                <a:cs typeface="Arial" panose="020B0604020202020204" pitchFamily="34" charset="0"/>
              </a:rPr>
              <a:t>11. Dogs held for experimental purposes shall not be debarked. </a:t>
            </a:r>
          </a:p>
          <a:p>
            <a:pPr marL="0" indent="0" algn="just">
              <a:buNone/>
            </a:pPr>
            <a:r>
              <a:rPr lang="en-US" sz="2400" dirty="0" smtClean="0">
                <a:latin typeface="Arial" panose="020B0604020202020204" pitchFamily="34" charset="0"/>
                <a:cs typeface="Arial" panose="020B0604020202020204" pitchFamily="34" charset="0"/>
              </a:rPr>
              <a:t>12. Where experiments are performed in any institution, the responsibility therefor is placed on the person in charge of the institution and in cases where experiments are performed outside an institution by an individual qualified in that behalf, the-experiments, are performed on his responsibility</a:t>
            </a:r>
            <a:endParaRPr lang="en-IN" sz="2400" dirty="0">
              <a:latin typeface="Arial" panose="020B0604020202020204" pitchFamily="34" charset="0"/>
              <a:cs typeface="Arial" panose="020B0604020202020204" pitchFamily="34" charset="0"/>
            </a:endParaRPr>
          </a:p>
        </p:txBody>
      </p:sp>
      <p:sp>
        <p:nvSpPr>
          <p:cNvPr id="4" name="TextBox 3"/>
          <p:cNvSpPr txBox="1"/>
          <p:nvPr/>
        </p:nvSpPr>
        <p:spPr>
          <a:xfrm>
            <a:off x="745837" y="3537527"/>
            <a:ext cx="10716490" cy="1569660"/>
          </a:xfrm>
          <a:prstGeom prst="rect">
            <a:avLst/>
          </a:prstGeom>
          <a:noFill/>
        </p:spPr>
        <p:txBody>
          <a:bodyPr wrap="square" rtlCol="0">
            <a:spAutoFit/>
          </a:bodyPr>
          <a:lstStyle/>
          <a:p>
            <a:pPr marL="285750" indent="-285750">
              <a:buFont typeface="Wingdings" panose="05000000000000000000" pitchFamily="2" charset="2"/>
              <a:buChar char="v"/>
            </a:pPr>
            <a:r>
              <a:rPr lang="en-IN" sz="2400" b="1" dirty="0" smtClean="0">
                <a:latin typeface="Arial" panose="020B0604020202020204" pitchFamily="34" charset="0"/>
                <a:cs typeface="Arial" panose="020B0604020202020204" pitchFamily="34" charset="0"/>
              </a:rPr>
              <a:t>Records</a:t>
            </a:r>
          </a:p>
          <a:p>
            <a:pPr marL="342900" indent="-342900"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Every, establishment/Institutional Animals Ethics Committee shall maintain a record of the animals under its control and custody in the specified format. </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2431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3618" y="911225"/>
            <a:ext cx="10515600" cy="2654011"/>
          </a:xfrm>
        </p:spPr>
        <p:txBody>
          <a:bodyPr>
            <a:normAutofit/>
          </a:bodyPr>
          <a:lstStyle/>
          <a:p>
            <a:pPr>
              <a:buFont typeface="Wingdings" panose="05000000000000000000" pitchFamily="2" charset="2"/>
              <a:buChar char="v"/>
            </a:pPr>
            <a:r>
              <a:rPr lang="en-IN" sz="2400" b="1" dirty="0">
                <a:latin typeface="Arial" panose="020B0604020202020204" pitchFamily="34" charset="0"/>
                <a:cs typeface="Arial" panose="020B0604020202020204" pitchFamily="34" charset="0"/>
              </a:rPr>
              <a:t>Contract animal </a:t>
            </a:r>
            <a:r>
              <a:rPr lang="en-IN" sz="2400" b="1" dirty="0" smtClean="0">
                <a:latin typeface="Arial" panose="020B0604020202020204" pitchFamily="34" charset="0"/>
                <a:cs typeface="Arial" panose="020B0604020202020204" pitchFamily="34" charset="0"/>
              </a:rPr>
              <a:t>experiments</a:t>
            </a:r>
          </a:p>
          <a:p>
            <a:pPr algn="just"/>
            <a:r>
              <a:rPr lang="en-US" sz="2400" dirty="0">
                <a:latin typeface="Arial" panose="020B0604020202020204" pitchFamily="34" charset="0"/>
                <a:cs typeface="Arial" panose="020B0604020202020204" pitchFamily="34" charset="0"/>
              </a:rPr>
              <a:t>No establishment shall contract or undertake to perform contract research or experiments on contract basis on behalf of any other establishment or research or educational </a:t>
            </a:r>
            <a:r>
              <a:rPr lang="en-US" sz="2400" dirty="0" smtClean="0">
                <a:latin typeface="Arial" panose="020B0604020202020204" pitchFamily="34" charset="0"/>
                <a:cs typeface="Arial" panose="020B0604020202020204" pitchFamily="34" charset="0"/>
              </a:rPr>
              <a:t>Institution</a:t>
            </a:r>
          </a:p>
          <a:p>
            <a:pPr algn="just"/>
            <a:r>
              <a:rPr lang="en-US" sz="2400" dirty="0" smtClean="0">
                <a:latin typeface="Arial" panose="020B0604020202020204" pitchFamily="34" charset="0"/>
                <a:cs typeface="Arial" panose="020B0604020202020204" pitchFamily="34" charset="0"/>
              </a:rPr>
              <a:t>This </a:t>
            </a:r>
            <a:r>
              <a:rPr lang="en-US" sz="2400" dirty="0">
                <a:latin typeface="Arial" panose="020B0604020202020204" pitchFamily="34" charset="0"/>
                <a:cs typeface="Arial" panose="020B0604020202020204" pitchFamily="34" charset="0"/>
              </a:rPr>
              <a:t>shall not apply to collaborative research between academic institutions. </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5186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490" y="1502060"/>
            <a:ext cx="10515600" cy="4351338"/>
          </a:xfrm>
        </p:spPr>
        <p:txBody>
          <a:bodyPr>
            <a:noAutofit/>
          </a:bodyPr>
          <a:lstStyle/>
          <a:p>
            <a:pPr algn="just"/>
            <a:r>
              <a:rPr lang="en-US" sz="2400" dirty="0" smtClean="0">
                <a:latin typeface="Arial" panose="020B0604020202020204" pitchFamily="34" charset="0"/>
                <a:cs typeface="Arial" panose="020B0604020202020204" pitchFamily="34" charset="0"/>
              </a:rPr>
              <a:t>A statutory committee, which is established under chapter 4, section 15(1) of the PCA act, 1960</a:t>
            </a:r>
          </a:p>
          <a:p>
            <a:pPr algn="just">
              <a:buFont typeface="Wingdings" panose="05000000000000000000" pitchFamily="2" charset="2"/>
              <a:buChar char="v"/>
            </a:pPr>
            <a:r>
              <a:rPr lang="en-IN" sz="2400" dirty="0" smtClean="0">
                <a:solidFill>
                  <a:srgbClr val="FF0000"/>
                </a:solidFill>
                <a:latin typeface="Arial Black" panose="020B0A04020102020204" pitchFamily="34" charset="0"/>
                <a:cs typeface="Arial" panose="020B0604020202020204" pitchFamily="34" charset="0"/>
              </a:rPr>
              <a:t>Functions of CPCSEA</a:t>
            </a:r>
          </a:p>
          <a:p>
            <a:pPr algn="just"/>
            <a:r>
              <a:rPr lang="en-US" sz="2400" dirty="0" smtClean="0">
                <a:latin typeface="Arial" panose="020B0604020202020204" pitchFamily="34" charset="0"/>
                <a:cs typeface="Arial" panose="020B0604020202020204" pitchFamily="34" charset="0"/>
              </a:rPr>
              <a:t>Registration </a:t>
            </a:r>
            <a:r>
              <a:rPr lang="en-US" sz="2400" dirty="0">
                <a:latin typeface="Arial" panose="020B0604020202020204" pitchFamily="34" charset="0"/>
                <a:cs typeface="Arial" panose="020B0604020202020204" pitchFamily="34" charset="0"/>
              </a:rPr>
              <a:t>of establishments conducting animal experimentation or breeding of animals for this purpose. </a:t>
            </a:r>
          </a:p>
          <a:p>
            <a:pPr algn="just"/>
            <a:r>
              <a:rPr lang="en-US" sz="2400" dirty="0" smtClean="0">
                <a:latin typeface="Arial" panose="020B0604020202020204" pitchFamily="34" charset="0"/>
                <a:cs typeface="Arial" panose="020B0604020202020204" pitchFamily="34" charset="0"/>
              </a:rPr>
              <a:t>Selection </a:t>
            </a:r>
            <a:r>
              <a:rPr lang="en-US" sz="2400" dirty="0">
                <a:latin typeface="Arial" panose="020B0604020202020204" pitchFamily="34" charset="0"/>
                <a:cs typeface="Arial" panose="020B0604020202020204" pitchFamily="34" charset="0"/>
              </a:rPr>
              <a:t>and appointment of nominees in the Institutional Animal Ethics Committees (IAEC) of registered establishments. </a:t>
            </a:r>
          </a:p>
          <a:p>
            <a:pPr algn="just"/>
            <a:r>
              <a:rPr lang="en-US" sz="2400" dirty="0" smtClean="0">
                <a:latin typeface="Arial" panose="020B0604020202020204" pitchFamily="34" charset="0"/>
                <a:cs typeface="Arial" panose="020B0604020202020204" pitchFamily="34" charset="0"/>
              </a:rPr>
              <a:t>Approval </a:t>
            </a:r>
            <a:r>
              <a:rPr lang="en-US" sz="2400" dirty="0">
                <a:latin typeface="Arial" panose="020B0604020202020204" pitchFamily="34" charset="0"/>
                <a:cs typeface="Arial" panose="020B0604020202020204" pitchFamily="34" charset="0"/>
              </a:rPr>
              <a:t>of Animal House Facilities on the basis of reports of inspections conducted by CPCSEA. </a:t>
            </a:r>
          </a:p>
          <a:p>
            <a:pPr algn="just"/>
            <a:r>
              <a:rPr lang="en-US" sz="2400" dirty="0" smtClean="0">
                <a:latin typeface="Arial" panose="020B0604020202020204" pitchFamily="34" charset="0"/>
                <a:cs typeface="Arial" panose="020B0604020202020204" pitchFamily="34" charset="0"/>
              </a:rPr>
              <a:t>Permission </a:t>
            </a:r>
            <a:r>
              <a:rPr lang="en-US" sz="2400" dirty="0">
                <a:latin typeface="Arial" panose="020B0604020202020204" pitchFamily="34" charset="0"/>
                <a:cs typeface="Arial" panose="020B0604020202020204" pitchFamily="34" charset="0"/>
              </a:rPr>
              <a:t>for conducting experiments involving use of animals. </a:t>
            </a:r>
          </a:p>
          <a:p>
            <a:pPr algn="just"/>
            <a:r>
              <a:rPr lang="en-US" sz="2400" dirty="0" smtClean="0">
                <a:latin typeface="Arial" panose="020B0604020202020204" pitchFamily="34" charset="0"/>
                <a:cs typeface="Arial" panose="020B0604020202020204" pitchFamily="34" charset="0"/>
              </a:rPr>
              <a:t>Recommendation </a:t>
            </a:r>
            <a:r>
              <a:rPr lang="en-US" sz="2400" dirty="0">
                <a:latin typeface="Arial" panose="020B0604020202020204" pitchFamily="34" charset="0"/>
                <a:cs typeface="Arial" panose="020B0604020202020204" pitchFamily="34" charset="0"/>
              </a:rPr>
              <a:t>for import of animals for use in experiments. </a:t>
            </a:r>
          </a:p>
          <a:p>
            <a:pPr algn="just"/>
            <a:r>
              <a:rPr lang="en-US" sz="2400" dirty="0" smtClean="0">
                <a:latin typeface="Arial" panose="020B0604020202020204" pitchFamily="34" charset="0"/>
                <a:cs typeface="Arial" panose="020B0604020202020204" pitchFamily="34" charset="0"/>
              </a:rPr>
              <a:t>Action </a:t>
            </a:r>
            <a:r>
              <a:rPr lang="en-US" sz="2400" dirty="0">
                <a:latin typeface="Arial" panose="020B0604020202020204" pitchFamily="34" charset="0"/>
                <a:cs typeface="Arial" panose="020B0604020202020204" pitchFamily="34" charset="0"/>
              </a:rPr>
              <a:t>against establishments in case of violation of any legal norm/ stipulation.</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1339271" y="153949"/>
            <a:ext cx="9458037" cy="1200329"/>
          </a:xfrm>
          <a:prstGeom prst="rect">
            <a:avLst/>
          </a:prstGeom>
        </p:spPr>
        <p:txBody>
          <a:bodyPr wrap="square">
            <a:spAutoFit/>
          </a:bodyPr>
          <a:lstStyle/>
          <a:p>
            <a:pPr algn="ctr"/>
            <a:r>
              <a:rPr lang="en-US" sz="2400" dirty="0" smtClean="0">
                <a:solidFill>
                  <a:srgbClr val="FF0000"/>
                </a:solidFill>
                <a:latin typeface="Arial Black" panose="020B0A04020102020204" pitchFamily="34" charset="0"/>
              </a:rPr>
              <a:t>COMMITTEE FOR THE PURPOSE OF CONTROL AND SUPERVISION OF EXPERIMENTS ON ANIMALS (CPCSEA)</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865421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a:latin typeface="Arial" panose="020B0604020202020204" pitchFamily="34" charset="0"/>
                <a:cs typeface="Arial" panose="020B0604020202020204" pitchFamily="34" charset="0"/>
              </a:rPr>
              <a:t>Animals are maintained in a proper and healthy manner. </a:t>
            </a:r>
          </a:p>
          <a:p>
            <a:pPr algn="just"/>
            <a:r>
              <a:rPr lang="en-US" sz="2400" dirty="0" smtClean="0">
                <a:latin typeface="Arial" panose="020B0604020202020204" pitchFamily="34" charset="0"/>
                <a:cs typeface="Arial" panose="020B0604020202020204" pitchFamily="34" charset="0"/>
              </a:rPr>
              <a:t>Animals </a:t>
            </a:r>
            <a:r>
              <a:rPr lang="en-US" sz="2400" dirty="0">
                <a:latin typeface="Arial" panose="020B0604020202020204" pitchFamily="34" charset="0"/>
                <a:cs typeface="Arial" panose="020B0604020202020204" pitchFamily="34" charset="0"/>
              </a:rPr>
              <a:t>are not subjected to unnecessary pain or suffering before, during and after performance of experiments on </a:t>
            </a:r>
            <a:r>
              <a:rPr lang="en-US" sz="2400" dirty="0" smtClean="0">
                <a:latin typeface="Arial" panose="020B0604020202020204" pitchFamily="34" charset="0"/>
                <a:cs typeface="Arial" panose="020B0604020202020204" pitchFamily="34" charset="0"/>
              </a:rPr>
              <a:t>them</a:t>
            </a:r>
          </a:p>
          <a:p>
            <a:pPr algn="just"/>
            <a:r>
              <a:rPr lang="en-US" sz="2400" dirty="0">
                <a:latin typeface="Arial" panose="020B0604020202020204" pitchFamily="34" charset="0"/>
                <a:cs typeface="Arial" panose="020B0604020202020204" pitchFamily="34" charset="0"/>
              </a:rPr>
              <a:t>There is no unnecessary sacrifice of animals for the sake of </a:t>
            </a:r>
            <a:r>
              <a:rPr lang="en-US" sz="2400" dirty="0" smtClean="0">
                <a:latin typeface="Arial" panose="020B0604020202020204" pitchFamily="34" charset="0"/>
                <a:cs typeface="Arial" panose="020B0604020202020204" pitchFamily="34" charset="0"/>
              </a:rPr>
              <a:t>science.</a:t>
            </a:r>
          </a:p>
          <a:p>
            <a:pPr algn="just"/>
            <a:r>
              <a:rPr lang="en-US" sz="2400" dirty="0" smtClean="0">
                <a:latin typeface="Arial" panose="020B0604020202020204" pitchFamily="34" charset="0"/>
                <a:cs typeface="Arial" panose="020B0604020202020204" pitchFamily="34" charset="0"/>
              </a:rPr>
              <a:t>There </a:t>
            </a:r>
            <a:r>
              <a:rPr lang="en-US" sz="2400" dirty="0">
                <a:latin typeface="Arial" panose="020B0604020202020204" pitchFamily="34" charset="0"/>
                <a:cs typeface="Arial" panose="020B0604020202020204" pitchFamily="34" charset="0"/>
              </a:rPr>
              <a:t>should be no duplication of research. </a:t>
            </a:r>
          </a:p>
          <a:p>
            <a:pPr algn="just"/>
            <a:r>
              <a:rPr lang="en-US" sz="2400" dirty="0" smtClean="0">
                <a:latin typeface="Arial" panose="020B0604020202020204" pitchFamily="34" charset="0"/>
                <a:cs typeface="Arial" panose="020B0604020202020204" pitchFamily="34" charset="0"/>
              </a:rPr>
              <a:t>Animals </a:t>
            </a:r>
            <a:r>
              <a:rPr lang="en-US" sz="2400" dirty="0">
                <a:latin typeface="Arial" panose="020B0604020202020204" pitchFamily="34" charset="0"/>
                <a:cs typeface="Arial" panose="020B0604020202020204" pitchFamily="34" charset="0"/>
              </a:rPr>
              <a:t>are kept in disease free condition to ensure proper data collection. </a:t>
            </a:r>
          </a:p>
          <a:p>
            <a:pPr algn="just"/>
            <a:r>
              <a:rPr lang="en-US" sz="2400" dirty="0" smtClean="0">
                <a:latin typeface="Arial" panose="020B0604020202020204" pitchFamily="34" charset="0"/>
                <a:cs typeface="Arial" panose="020B0604020202020204" pitchFamily="34" charset="0"/>
              </a:rPr>
              <a:t>Animals </a:t>
            </a:r>
            <a:r>
              <a:rPr lang="en-US" sz="2400" dirty="0">
                <a:latin typeface="Arial" panose="020B0604020202020204" pitchFamily="34" charset="0"/>
                <a:cs typeface="Arial" panose="020B0604020202020204" pitchFamily="34" charset="0"/>
              </a:rPr>
              <a:t>are procured from registered breeders. </a:t>
            </a:r>
          </a:p>
          <a:p>
            <a:pPr algn="just"/>
            <a:r>
              <a:rPr lang="en-US" sz="2400" dirty="0" smtClean="0">
                <a:latin typeface="Arial" panose="020B0604020202020204" pitchFamily="34" charset="0"/>
                <a:cs typeface="Arial" panose="020B0604020202020204" pitchFamily="34" charset="0"/>
              </a:rPr>
              <a:t>Experiments </a:t>
            </a:r>
            <a:r>
              <a:rPr lang="en-US" sz="2400" dirty="0">
                <a:latin typeface="Arial" panose="020B0604020202020204" pitchFamily="34" charset="0"/>
                <a:cs typeface="Arial" panose="020B0604020202020204" pitchFamily="34" charset="0"/>
              </a:rPr>
              <a:t>on large animals are to be avoided whenever it is possible to achieve the same results by experiments on small laboratory animals.</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377547" y="538080"/>
            <a:ext cx="11814453" cy="461665"/>
          </a:xfrm>
          <a:prstGeom prst="rect">
            <a:avLst/>
          </a:prstGeom>
        </p:spPr>
        <p:txBody>
          <a:bodyPr wrap="none">
            <a:spAutoFit/>
          </a:bodyPr>
          <a:lstStyle/>
          <a:p>
            <a:r>
              <a:rPr lang="en-US" sz="2400" dirty="0" smtClean="0">
                <a:solidFill>
                  <a:srgbClr val="FF0000"/>
                </a:solidFill>
                <a:latin typeface="Arial Black" panose="020B0A04020102020204" pitchFamily="34" charset="0"/>
              </a:rPr>
              <a:t>CPCSEA GUIDELINES FOR THE CONDUCT OF ANIMAL EXPERIMENTS</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905947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9418"/>
            <a:ext cx="10515600" cy="4597545"/>
          </a:xfrm>
        </p:spPr>
        <p:txBody>
          <a:bodyPr>
            <a:normAutofit/>
          </a:bodyPr>
          <a:lstStyle/>
          <a:p>
            <a:pPr algn="just"/>
            <a:r>
              <a:rPr lang="en-US" sz="2400" dirty="0" smtClean="0">
                <a:latin typeface="Arial" panose="020B0604020202020204" pitchFamily="34" charset="0"/>
                <a:cs typeface="Arial" panose="020B0604020202020204" pitchFamily="34" charset="0"/>
              </a:rPr>
              <a:t>A local body, approved by CPCSEA, which has been empowered to permit experiments on small animals through an amendment in rules for breeding and experiments on animals (control and supervision) in year 2006</a:t>
            </a:r>
          </a:p>
          <a:p>
            <a:pPr algn="just">
              <a:buFont typeface="Wingdings" panose="05000000000000000000" pitchFamily="2" charset="2"/>
              <a:buChar char="v"/>
            </a:pPr>
            <a:r>
              <a:rPr lang="en-US" sz="2400" dirty="0">
                <a:solidFill>
                  <a:srgbClr val="FF0000"/>
                </a:solidFill>
                <a:latin typeface="Arial Black" panose="020B0A04020102020204" pitchFamily="34" charset="0"/>
                <a:cs typeface="Arial" panose="020B0604020202020204" pitchFamily="34" charset="0"/>
              </a:rPr>
              <a:t>Goal of IAEC </a:t>
            </a:r>
            <a:endParaRPr lang="en-US" sz="2400" dirty="0" smtClean="0">
              <a:solidFill>
                <a:srgbClr val="FF0000"/>
              </a:solidFill>
              <a:latin typeface="Arial Black" panose="020B0A040201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Review </a:t>
            </a:r>
            <a:r>
              <a:rPr lang="en-US" sz="2400" dirty="0">
                <a:latin typeface="Arial" panose="020B0604020202020204" pitchFamily="34" charset="0"/>
                <a:cs typeface="Arial" panose="020B0604020202020204" pitchFamily="34" charset="0"/>
              </a:rPr>
              <a:t>and approve research protocols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Prevent </a:t>
            </a:r>
            <a:r>
              <a:rPr lang="en-US" sz="2400" dirty="0">
                <a:latin typeface="Arial" panose="020B0604020202020204" pitchFamily="34" charset="0"/>
                <a:cs typeface="Arial" panose="020B0604020202020204" pitchFamily="34" charset="0"/>
              </a:rPr>
              <a:t>unnecessary suffering to animals during experimentation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Proper </a:t>
            </a:r>
            <a:r>
              <a:rPr lang="en-US" sz="2400" dirty="0">
                <a:latin typeface="Arial" panose="020B0604020202020204" pitchFamily="34" charset="0"/>
                <a:cs typeface="Arial" panose="020B0604020202020204" pitchFamily="34" charset="0"/>
              </a:rPr>
              <a:t>accommodation /veterinary care </a:t>
            </a:r>
          </a:p>
          <a:p>
            <a:pPr algn="just"/>
            <a:r>
              <a:rPr lang="en-US" sz="2400" dirty="0" smtClean="0">
                <a:latin typeface="Arial" panose="020B0604020202020204" pitchFamily="34" charset="0"/>
                <a:cs typeface="Arial" panose="020B0604020202020204" pitchFamily="34" charset="0"/>
              </a:rPr>
              <a:t>Humane </a:t>
            </a:r>
            <a:r>
              <a:rPr lang="en-US" sz="2400" dirty="0">
                <a:latin typeface="Arial" panose="020B0604020202020204" pitchFamily="34" charset="0"/>
                <a:cs typeface="Arial" panose="020B0604020202020204" pitchFamily="34" charset="0"/>
              </a:rPr>
              <a:t>disposal after termination of the study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Mid-term </a:t>
            </a:r>
            <a:r>
              <a:rPr lang="en-US" sz="2400" dirty="0">
                <a:latin typeface="Arial" panose="020B0604020202020204" pitchFamily="34" charset="0"/>
                <a:cs typeface="Arial" panose="020B0604020202020204" pitchFamily="34" charset="0"/>
              </a:rPr>
              <a:t>termination if unnecessary to prevent suffering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Adequately </a:t>
            </a:r>
            <a:r>
              <a:rPr lang="en-US" sz="2400" dirty="0">
                <a:latin typeface="Arial" panose="020B0604020202020204" pitchFamily="34" charset="0"/>
                <a:cs typeface="Arial" panose="020B0604020202020204" pitchFamily="34" charset="0"/>
              </a:rPr>
              <a:t>skilled personnel to do the experiments</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1647199" y="556552"/>
            <a:ext cx="9318769" cy="461665"/>
          </a:xfrm>
          <a:prstGeom prst="rect">
            <a:avLst/>
          </a:prstGeom>
        </p:spPr>
        <p:txBody>
          <a:bodyPr wrap="none">
            <a:spAutoFit/>
          </a:bodyPr>
          <a:lstStyle/>
          <a:p>
            <a:r>
              <a:rPr lang="en-IN" sz="2400" dirty="0">
                <a:solidFill>
                  <a:srgbClr val="FF0000"/>
                </a:solidFill>
                <a:latin typeface="Arial Black" panose="020B0A04020102020204" pitchFamily="34" charset="0"/>
              </a:rPr>
              <a:t>INSTITUTIONAL ANIMALS ETHICS COMMITTEE (IAEC)</a:t>
            </a:r>
          </a:p>
        </p:txBody>
      </p:sp>
    </p:spTree>
    <p:extLst>
      <p:ext uri="{BB962C8B-B14F-4D97-AF65-F5344CB8AC3E}">
        <p14:creationId xmlns:p14="http://schemas.microsoft.com/office/powerpoint/2010/main" val="2656439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975" y="1978025"/>
            <a:ext cx="10972800" cy="4351338"/>
          </a:xfrm>
        </p:spPr>
        <p:txBody>
          <a:bodyPr/>
          <a:lstStyle/>
          <a:p>
            <a:pPr algn="just"/>
            <a:r>
              <a:rPr lang="en-US" sz="2400" dirty="0">
                <a:latin typeface="Arial" panose="020B0604020202020204" pitchFamily="34" charset="0"/>
                <a:cs typeface="Arial" panose="020B0604020202020204" pitchFamily="34" charset="0"/>
              </a:rPr>
              <a:t>Animals have always played an important role in support of human discovery, even before their </a:t>
            </a:r>
            <a:r>
              <a:rPr lang="en-US" sz="2400" dirty="0" smtClean="0">
                <a:latin typeface="Arial" panose="020B0604020202020204" pitchFamily="34" charset="0"/>
                <a:cs typeface="Arial" panose="020B0604020202020204" pitchFamily="34" charset="0"/>
              </a:rPr>
              <a:t>domestication</a:t>
            </a:r>
          </a:p>
          <a:p>
            <a:pPr algn="just"/>
            <a:r>
              <a:rPr lang="en-US" altLang="en-US" sz="2400" dirty="0" smtClean="0">
                <a:solidFill>
                  <a:srgbClr val="FF0000"/>
                </a:solidFill>
                <a:latin typeface="Arial" panose="020B0604020202020204" pitchFamily="34" charset="0"/>
                <a:cs typeface="Arial" panose="020B0604020202020204" pitchFamily="34" charset="0"/>
              </a:rPr>
              <a:t>Hunting </a:t>
            </a:r>
            <a:r>
              <a:rPr lang="en-US" altLang="en-US" sz="2400" dirty="0">
                <a:solidFill>
                  <a:srgbClr val="FF0000"/>
                </a:solidFill>
                <a:latin typeface="Arial" panose="020B0604020202020204" pitchFamily="34" charset="0"/>
                <a:cs typeface="Arial" panose="020B0604020202020204" pitchFamily="34" charset="0"/>
              </a:rPr>
              <a:t>Techniques</a:t>
            </a:r>
            <a:r>
              <a:rPr lang="en-US" altLang="en-US" sz="2400" b="1" dirty="0">
                <a:latin typeface="Arial" panose="020B0604020202020204" pitchFamily="34" charset="0"/>
                <a:cs typeface="Arial" panose="020B0604020202020204" pitchFamily="34" charset="0"/>
              </a:rPr>
              <a:t>:</a:t>
            </a:r>
            <a:r>
              <a:rPr lang="en-US" altLang="en-US" sz="2400" dirty="0">
                <a:latin typeface="Arial" panose="020B0604020202020204" pitchFamily="34" charset="0"/>
                <a:cs typeface="Arial" panose="020B0604020202020204" pitchFamily="34" charset="0"/>
              </a:rPr>
              <a:t> Observing predators like wolves and big cats helped humans develop strategies for </a:t>
            </a:r>
            <a:r>
              <a:rPr lang="en-US" altLang="en-US" sz="2400" dirty="0" smtClean="0">
                <a:latin typeface="Arial" panose="020B0604020202020204" pitchFamily="34" charset="0"/>
                <a:cs typeface="Arial" panose="020B0604020202020204" pitchFamily="34" charset="0"/>
              </a:rPr>
              <a:t>hunting.</a:t>
            </a:r>
          </a:p>
          <a:p>
            <a:pPr algn="just"/>
            <a:r>
              <a:rPr lang="en-US" altLang="en-US" sz="2400" dirty="0" smtClean="0">
                <a:solidFill>
                  <a:srgbClr val="FF0000"/>
                </a:solidFill>
                <a:latin typeface="Arial" panose="020B0604020202020204" pitchFamily="34" charset="0"/>
                <a:cs typeface="Arial" panose="020B0604020202020204" pitchFamily="34" charset="0"/>
              </a:rPr>
              <a:t>Food </a:t>
            </a:r>
            <a:r>
              <a:rPr lang="en-US" altLang="en-US" sz="2400" dirty="0">
                <a:solidFill>
                  <a:srgbClr val="FF0000"/>
                </a:solidFill>
                <a:latin typeface="Arial" panose="020B0604020202020204" pitchFamily="34" charset="0"/>
                <a:cs typeface="Arial" panose="020B0604020202020204" pitchFamily="34" charset="0"/>
              </a:rPr>
              <a:t>Sources</a:t>
            </a:r>
            <a:r>
              <a:rPr lang="en-US" altLang="en-US" sz="2400" b="1" dirty="0">
                <a:latin typeface="Arial" panose="020B0604020202020204" pitchFamily="34" charset="0"/>
                <a:cs typeface="Arial" panose="020B0604020202020204" pitchFamily="34" charset="0"/>
              </a:rPr>
              <a:t>:</a:t>
            </a:r>
            <a:r>
              <a:rPr lang="en-US" altLang="en-US" sz="2400" dirty="0">
                <a:latin typeface="Arial" panose="020B0604020202020204" pitchFamily="34" charset="0"/>
                <a:cs typeface="Arial" panose="020B0604020202020204" pitchFamily="34" charset="0"/>
              </a:rPr>
              <a:t> Animals led humans to discover edible plants, water sources, and fertile land. </a:t>
            </a:r>
          </a:p>
          <a:p>
            <a:pPr algn="just"/>
            <a:r>
              <a:rPr kumimoji="0" lang="en-US" altLang="en-US" sz="2400" b="0" i="0" u="none" strike="noStrike" cap="none" normalizeH="0" baseline="0" dirty="0" smtClean="0">
                <a:ln>
                  <a:noFill/>
                </a:ln>
                <a:solidFill>
                  <a:schemeClr val="tx1"/>
                </a:solidFill>
                <a:effectLst/>
                <a:latin typeface="Arial" panose="020B0604020202020204" pitchFamily="34" charset="0"/>
              </a:rPr>
              <a:t>Early humans used animal sounds and movements as inspiration for communication, leading to the development of language and art.</a:t>
            </a:r>
          </a:p>
          <a:p>
            <a:pPr algn="just"/>
            <a:r>
              <a:rPr kumimoji="0" lang="en-US" altLang="en-US" sz="2400" b="0" i="0" u="none" strike="noStrike" cap="none" normalizeH="0" baseline="0" dirty="0" smtClean="0">
                <a:ln>
                  <a:noFill/>
                </a:ln>
                <a:solidFill>
                  <a:schemeClr val="tx1"/>
                </a:solidFill>
                <a:effectLst/>
                <a:latin typeface="Arial" panose="020B0604020202020204" pitchFamily="34" charset="0"/>
              </a:rPr>
              <a:t>Cave paintings depict animals not just as food but as spiritual symbols, demonstrating their deep influence on human culture and understanding. </a:t>
            </a:r>
          </a:p>
          <a:p>
            <a:pPr algn="just"/>
            <a:endParaRPr lang="en-US" altLang="en-US" sz="2400" dirty="0">
              <a:latin typeface="Arial" panose="020B0604020202020204" pitchFamily="34" charset="0"/>
              <a:cs typeface="Arial" panose="020B0604020202020204" pitchFamily="34" charset="0"/>
            </a:endParaRPr>
          </a:p>
          <a:p>
            <a:endParaRPr lang="en-US" dirty="0" smtClean="0"/>
          </a:p>
          <a:p>
            <a:endParaRPr lang="en-IN" dirty="0"/>
          </a:p>
        </p:txBody>
      </p:sp>
      <p:sp>
        <p:nvSpPr>
          <p:cNvPr id="2" name="Rectangle 1"/>
          <p:cNvSpPr/>
          <p:nvPr/>
        </p:nvSpPr>
        <p:spPr>
          <a:xfrm>
            <a:off x="3581866" y="408692"/>
            <a:ext cx="5132046" cy="830997"/>
          </a:xfrm>
          <a:prstGeom prst="rect">
            <a:avLst/>
          </a:prstGeom>
        </p:spPr>
        <p:txBody>
          <a:bodyPr wrap="none">
            <a:spAutoFit/>
          </a:bodyPr>
          <a:lstStyle/>
          <a:p>
            <a:pPr algn="ctr"/>
            <a:r>
              <a:rPr lang="en-IN" sz="2400" dirty="0">
                <a:solidFill>
                  <a:srgbClr val="FF0000"/>
                </a:solidFill>
                <a:latin typeface="Arial Black" panose="020B0A04020102020204" pitchFamily="34" charset="0"/>
              </a:rPr>
              <a:t>USE OF </a:t>
            </a:r>
            <a:r>
              <a:rPr lang="en-IN" sz="2400" dirty="0" smtClean="0">
                <a:solidFill>
                  <a:srgbClr val="FF0000"/>
                </a:solidFill>
                <a:latin typeface="Arial Black" panose="020B0A04020102020204" pitchFamily="34" charset="0"/>
              </a:rPr>
              <a:t>ANIMALS IN</a:t>
            </a:r>
            <a:endParaRPr lang="en-US" sz="2400" dirty="0" smtClean="0">
              <a:solidFill>
                <a:srgbClr val="FF0000"/>
              </a:solidFill>
              <a:latin typeface="Arial Black" panose="020B0A04020102020204" pitchFamily="34" charset="0"/>
            </a:endParaRPr>
          </a:p>
          <a:p>
            <a:pPr algn="ctr"/>
            <a:r>
              <a:rPr lang="en-US" sz="2400" dirty="0" smtClean="0">
                <a:solidFill>
                  <a:srgbClr val="FF0000"/>
                </a:solidFill>
                <a:latin typeface="Arial Black" panose="020B0A04020102020204" pitchFamily="34" charset="0"/>
              </a:rPr>
              <a:t> </a:t>
            </a:r>
            <a:r>
              <a:rPr lang="en-US" sz="2400" dirty="0">
                <a:solidFill>
                  <a:srgbClr val="FF0000"/>
                </a:solidFill>
                <a:latin typeface="Arial Black" panose="020B0A04020102020204" pitchFamily="34" charset="0"/>
              </a:rPr>
              <a:t>EDUCATION AND RESEARCH</a:t>
            </a:r>
            <a:endParaRPr lang="en-IN" sz="2400" dirty="0">
              <a:solidFill>
                <a:srgbClr val="FF0000"/>
              </a:solidFill>
              <a:latin typeface="Arial Black" panose="020B0A04020102020204" pitchFamily="34" charset="0"/>
            </a:endParaRPr>
          </a:p>
        </p:txBody>
      </p:sp>
      <p:pic>
        <p:nvPicPr>
          <p:cNvPr id="1026" name="Picture 2" descr="Course on laboratory animal science (LAS) - Radboudum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4072" y="159168"/>
            <a:ext cx="2419927" cy="16132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nimals in Schools with Once in a Wild Mobile Zoo - San Antonio Charter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2975" y="159168"/>
            <a:ext cx="2713314" cy="1526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2590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964" y="1483880"/>
            <a:ext cx="10515600" cy="4351338"/>
          </a:xfrm>
        </p:spPr>
        <p:txBody>
          <a:bodyPr>
            <a:noAutofit/>
          </a:bodyPr>
          <a:lstStyle/>
          <a:p>
            <a:pPr algn="just"/>
            <a:r>
              <a:rPr lang="en-US" sz="2400" dirty="0" smtClean="0">
                <a:latin typeface="Arial" panose="020B0604020202020204" pitchFamily="34" charset="0"/>
                <a:cs typeface="Arial" panose="020B0604020202020204" pitchFamily="34" charset="0"/>
              </a:rPr>
              <a:t>Every experiment shall be performed by or under the supervision of a person duly qualified in that behalf, that is, degree holders in veterinary science or medicine or laboratory animal science of a university or an institution </a:t>
            </a:r>
            <a:r>
              <a:rPr lang="en-US" sz="2400" dirty="0" err="1" smtClean="0">
                <a:latin typeface="Arial" panose="020B0604020202020204" pitchFamily="34" charset="0"/>
                <a:cs typeface="Arial" panose="020B0604020202020204" pitchFamily="34" charset="0"/>
              </a:rPr>
              <a:t>recognised</a:t>
            </a:r>
            <a:r>
              <a:rPr lang="en-US" sz="2400" dirty="0" smtClean="0">
                <a:latin typeface="Arial" panose="020B0604020202020204" pitchFamily="34" charset="0"/>
                <a:cs typeface="Arial" panose="020B0604020202020204" pitchFamily="34" charset="0"/>
              </a:rPr>
              <a:t> by the government for the purpose and under the responsibility of the person performing the experiment</a:t>
            </a:r>
          </a:p>
          <a:p>
            <a:pPr algn="just"/>
            <a:r>
              <a:rPr lang="en-US" sz="2400" dirty="0" smtClean="0">
                <a:latin typeface="Arial" panose="020B0604020202020204" pitchFamily="34" charset="0"/>
                <a:cs typeface="Arial" panose="020B0604020202020204" pitchFamily="34" charset="0"/>
              </a:rPr>
              <a:t>That experiments are performed with due care and humanity and as far as possible experiments involving operations are performed under the influence of some </a:t>
            </a:r>
            <a:r>
              <a:rPr lang="en-US" sz="2400" dirty="0" err="1" smtClean="0">
                <a:latin typeface="Arial" panose="020B0604020202020204" pitchFamily="34" charset="0"/>
                <a:cs typeface="Arial" panose="020B0604020202020204" pitchFamily="34" charset="0"/>
              </a:rPr>
              <a:t>anaesthetic</a:t>
            </a:r>
            <a:r>
              <a:rPr lang="en-US" sz="2400" dirty="0" smtClean="0">
                <a:latin typeface="Arial" panose="020B0604020202020204" pitchFamily="34" charset="0"/>
                <a:cs typeface="Arial" panose="020B0604020202020204" pitchFamily="34" charset="0"/>
              </a:rPr>
              <a:t> of sufficient power to prevent the animals from feeling pain</a:t>
            </a:r>
          </a:p>
          <a:p>
            <a:pPr algn="just"/>
            <a:r>
              <a:rPr lang="en-US" sz="2400" dirty="0" smtClean="0">
                <a:latin typeface="Arial" panose="020B0604020202020204" pitchFamily="34" charset="0"/>
                <a:cs typeface="Arial" panose="020B0604020202020204" pitchFamily="34" charset="0"/>
              </a:rPr>
              <a:t>That animals who, in the course of experiments under the influence of </a:t>
            </a:r>
            <a:r>
              <a:rPr lang="en-US" sz="2400" dirty="0" err="1" smtClean="0">
                <a:latin typeface="Arial" panose="020B0604020202020204" pitchFamily="34" charset="0"/>
                <a:cs typeface="Arial" panose="020B0604020202020204" pitchFamily="34" charset="0"/>
              </a:rPr>
              <a:t>anaesthetics</a:t>
            </a:r>
            <a:r>
              <a:rPr lang="en-US" sz="2400" dirty="0" smtClean="0">
                <a:latin typeface="Arial" panose="020B0604020202020204" pitchFamily="34" charset="0"/>
                <a:cs typeface="Arial" panose="020B0604020202020204" pitchFamily="34" charset="0"/>
              </a:rPr>
              <a:t>, are so injured that their recovery would involve serious suffering, are medically allowed to death while still under influence of </a:t>
            </a:r>
            <a:r>
              <a:rPr lang="en-US" sz="2400" dirty="0" err="1" smtClean="0">
                <a:latin typeface="Arial" panose="020B0604020202020204" pitchFamily="34" charset="0"/>
                <a:cs typeface="Arial" panose="020B0604020202020204" pitchFamily="34" charset="0"/>
              </a:rPr>
              <a:t>anaesthetic</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3973569" y="611970"/>
            <a:ext cx="3861955" cy="461665"/>
          </a:xfrm>
          <a:prstGeom prst="rect">
            <a:avLst/>
          </a:prstGeom>
        </p:spPr>
        <p:txBody>
          <a:bodyPr wrap="none">
            <a:spAutoFit/>
          </a:bodyPr>
          <a:lstStyle/>
          <a:p>
            <a:r>
              <a:rPr lang="en-IN" sz="2400" dirty="0" smtClean="0">
                <a:solidFill>
                  <a:srgbClr val="FF0000"/>
                </a:solidFill>
                <a:latin typeface="Arial Black" panose="020B0A04020102020204" pitchFamily="34" charset="0"/>
              </a:rPr>
              <a:t>OBJECTIVES OF IAEC</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4112954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5218" y="1216025"/>
            <a:ext cx="10515600" cy="3947102"/>
          </a:xfrm>
        </p:spPr>
        <p:txBody>
          <a:bodyPr>
            <a:normAutofit/>
          </a:bodyPr>
          <a:lstStyle/>
          <a:p>
            <a:pPr algn="just"/>
            <a:r>
              <a:rPr lang="en-US" sz="2400" dirty="0">
                <a:latin typeface="Arial" panose="020B0604020202020204" pitchFamily="34" charset="0"/>
                <a:cs typeface="Arial" panose="020B0604020202020204" pitchFamily="34" charset="0"/>
              </a:rPr>
              <a:t>That experiment on animals is avoided wherever it is possible to do so.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That </a:t>
            </a:r>
            <a:r>
              <a:rPr lang="en-US" sz="2400" dirty="0">
                <a:latin typeface="Arial" panose="020B0604020202020204" pitchFamily="34" charset="0"/>
                <a:cs typeface="Arial" panose="020B0604020202020204" pitchFamily="34" charset="0"/>
              </a:rPr>
              <a:t>experiments on larger animals are avoided when it is possible to achieve the same results by experiments on small laboratory animals like guinea-pigs, rabbits, mice, rats </a:t>
            </a:r>
            <a:r>
              <a:rPr lang="en-US" sz="2400" dirty="0" err="1" smtClean="0">
                <a:latin typeface="Arial" panose="020B0604020202020204" pitchFamily="34" charset="0"/>
                <a:cs typeface="Arial" panose="020B0604020202020204" pitchFamily="34" charset="0"/>
              </a:rPr>
              <a:t>etc</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That</a:t>
            </a:r>
            <a:r>
              <a:rPr lang="en-US" sz="2400" dirty="0">
                <a:latin typeface="Arial" panose="020B0604020202020204" pitchFamily="34" charset="0"/>
                <a:cs typeface="Arial" panose="020B0604020202020204" pitchFamily="34" charset="0"/>
              </a:rPr>
              <a:t>, as far as possible, experiments are not performed merely for the purpose of acquiring manual </a:t>
            </a:r>
            <a:r>
              <a:rPr lang="en-US" sz="2400" dirty="0" smtClean="0">
                <a:latin typeface="Arial" panose="020B0604020202020204" pitchFamily="34" charset="0"/>
                <a:cs typeface="Arial" panose="020B0604020202020204" pitchFamily="34" charset="0"/>
              </a:rPr>
              <a:t>skill</a:t>
            </a:r>
          </a:p>
          <a:p>
            <a:pPr algn="just"/>
            <a:r>
              <a:rPr lang="en-US" sz="2400" dirty="0" smtClean="0">
                <a:latin typeface="Arial" panose="020B0604020202020204" pitchFamily="34" charset="0"/>
                <a:cs typeface="Arial" panose="020B0604020202020204" pitchFamily="34" charset="0"/>
              </a:rPr>
              <a:t>That </a:t>
            </a:r>
            <a:r>
              <a:rPr lang="en-US" sz="2400" dirty="0">
                <a:latin typeface="Arial" panose="020B0604020202020204" pitchFamily="34" charset="0"/>
                <a:cs typeface="Arial" panose="020B0604020202020204" pitchFamily="34" charset="0"/>
              </a:rPr>
              <a:t>animals intended for the performance of experiments are properly looked after before, during and after </a:t>
            </a:r>
            <a:r>
              <a:rPr lang="en-US" sz="2400" dirty="0" smtClean="0">
                <a:latin typeface="Arial" panose="020B0604020202020204" pitchFamily="34" charset="0"/>
                <a:cs typeface="Arial" panose="020B0604020202020204" pitchFamily="34" charset="0"/>
              </a:rPr>
              <a:t>experiments </a:t>
            </a:r>
          </a:p>
          <a:p>
            <a:pPr algn="just"/>
            <a:r>
              <a:rPr lang="en-US" sz="2400" dirty="0" smtClean="0">
                <a:latin typeface="Arial" panose="020B0604020202020204" pitchFamily="34" charset="0"/>
                <a:cs typeface="Arial" panose="020B0604020202020204" pitchFamily="34" charset="0"/>
              </a:rPr>
              <a:t>Those </a:t>
            </a:r>
            <a:r>
              <a:rPr lang="en-US" sz="2400" dirty="0">
                <a:latin typeface="Arial" panose="020B0604020202020204" pitchFamily="34" charset="0"/>
                <a:cs typeface="Arial" panose="020B0604020202020204" pitchFamily="34" charset="0"/>
              </a:rPr>
              <a:t>suitable records are maintained with respect to experiments performed on animals.</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8082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3503757"/>
          </a:xfrm>
        </p:spPr>
        <p:txBody>
          <a:bodyPr>
            <a:normAutofit/>
          </a:bodyPr>
          <a:lstStyle/>
          <a:p>
            <a:pPr algn="just"/>
            <a:r>
              <a:rPr lang="en-US" sz="2400" dirty="0">
                <a:latin typeface="Arial" panose="020B0604020202020204" pitchFamily="34" charset="0"/>
                <a:cs typeface="Arial" panose="020B0604020202020204" pitchFamily="34" charset="0"/>
              </a:rPr>
              <a:t>Work for achievement of the objectives as mentioned above (primary duty).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Focus </a:t>
            </a:r>
            <a:r>
              <a:rPr lang="en-US" sz="2400" dirty="0">
                <a:latin typeface="Arial" panose="020B0604020202020204" pitchFamily="34" charset="0"/>
                <a:cs typeface="Arial" panose="020B0604020202020204" pitchFamily="34" charset="0"/>
              </a:rPr>
              <a:t>mainly on ensuring ethical and methodical handling of animals during and after experiments, so that they have less suffering.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Review </a:t>
            </a:r>
            <a:r>
              <a:rPr lang="en-US" sz="2400" dirty="0">
                <a:latin typeface="Arial" panose="020B0604020202020204" pitchFamily="34" charset="0"/>
                <a:cs typeface="Arial" panose="020B0604020202020204" pitchFamily="34" charset="0"/>
              </a:rPr>
              <a:t>and approve all types of protocols for research involving small animal experimentation before the start of the study.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For </a:t>
            </a:r>
            <a:r>
              <a:rPr lang="en-US" sz="2400" dirty="0">
                <a:latin typeface="Arial" panose="020B0604020202020204" pitchFamily="34" charset="0"/>
                <a:cs typeface="Arial" panose="020B0604020202020204" pitchFamily="34" charset="0"/>
              </a:rPr>
              <a:t>approval of experimentation on large animals, the case is required to be forwarded to CPCSEA in prescribed manner with the recommendation of IAEC.</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3986754" y="861352"/>
            <a:ext cx="3708066" cy="461665"/>
          </a:xfrm>
          <a:prstGeom prst="rect">
            <a:avLst/>
          </a:prstGeom>
        </p:spPr>
        <p:txBody>
          <a:bodyPr wrap="none">
            <a:spAutoFit/>
          </a:bodyPr>
          <a:lstStyle/>
          <a:p>
            <a:r>
              <a:rPr lang="en-IN" sz="2400" dirty="0" smtClean="0">
                <a:solidFill>
                  <a:srgbClr val="FF0000"/>
                </a:solidFill>
                <a:latin typeface="Arial Black" panose="020B0A04020102020204" pitchFamily="34" charset="0"/>
              </a:rPr>
              <a:t>FUNCTIONS OF IAEC</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099549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2266084"/>
          </a:xfrm>
        </p:spPr>
        <p:txBody>
          <a:bodyPr>
            <a:normAutofit lnSpcReduction="10000"/>
          </a:bodyPr>
          <a:lstStyle/>
          <a:p>
            <a:pPr algn="just"/>
            <a:r>
              <a:rPr lang="en-US" sz="2400" dirty="0">
                <a:latin typeface="Arial" panose="020B0604020202020204" pitchFamily="34" charset="0"/>
                <a:cs typeface="Arial" panose="020B0604020202020204" pitchFamily="34" charset="0"/>
              </a:rPr>
              <a:t>Monitor the research throughout the study and after completion of </a:t>
            </a:r>
            <a:r>
              <a:rPr lang="en-US" sz="2400" dirty="0" smtClean="0">
                <a:latin typeface="Arial" panose="020B0604020202020204" pitchFamily="34" charset="0"/>
                <a:cs typeface="Arial" panose="020B0604020202020204" pitchFamily="34" charset="0"/>
              </a:rPr>
              <a:t>study</a:t>
            </a:r>
          </a:p>
          <a:p>
            <a:pPr algn="just"/>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IAEC shall obtain the periodic reports on research development and shall ensure visit to animal house facility and laboratory where the experiments are conducted.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committee has to ensure compliance with all regulatory requirements, applicable rules, guidelines and laws.</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5844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73892379"/>
              </p:ext>
            </p:extLst>
          </p:nvPr>
        </p:nvGraphicFramePr>
        <p:xfrm>
          <a:off x="429491" y="1212057"/>
          <a:ext cx="8342744" cy="4395280"/>
        </p:xfrm>
        <a:graphic>
          <a:graphicData uri="http://schemas.openxmlformats.org/drawingml/2006/table">
            <a:tbl>
              <a:tblPr firstRow="1" bandRow="1">
                <a:tableStyleId>{5940675A-B579-460E-94D1-54222C63F5DA}</a:tableStyleId>
              </a:tblPr>
              <a:tblGrid>
                <a:gridCol w="6874164">
                  <a:extLst>
                    <a:ext uri="{9D8B030D-6E8A-4147-A177-3AD203B41FA5}">
                      <a16:colId xmlns:a16="http://schemas.microsoft.com/office/drawing/2014/main" val="2243919155"/>
                    </a:ext>
                  </a:extLst>
                </a:gridCol>
                <a:gridCol w="1468580">
                  <a:extLst>
                    <a:ext uri="{9D8B030D-6E8A-4147-A177-3AD203B41FA5}">
                      <a16:colId xmlns:a16="http://schemas.microsoft.com/office/drawing/2014/main" val="4086000435"/>
                    </a:ext>
                  </a:extLst>
                </a:gridCol>
              </a:tblGrid>
              <a:tr h="339768">
                <a:tc gridSpan="2">
                  <a:txBody>
                    <a:bodyPr/>
                    <a:lstStyle/>
                    <a:p>
                      <a:r>
                        <a:rPr lang="en-IN" dirty="0" smtClean="0">
                          <a:solidFill>
                            <a:srgbClr val="FF0000"/>
                          </a:solidFill>
                          <a:latin typeface="Arial Black" panose="020B0A04020102020204" pitchFamily="34" charset="0"/>
                        </a:rPr>
                        <a:t>From within Institute/establishment</a:t>
                      </a:r>
                      <a:endParaRPr lang="en-IN" dirty="0">
                        <a:solidFill>
                          <a:srgbClr val="FF0000"/>
                        </a:solidFill>
                        <a:latin typeface="Arial Black" panose="020B0A04020102020204" pitchFamily="34" charset="0"/>
                      </a:endParaRPr>
                    </a:p>
                  </a:txBody>
                  <a:tcPr/>
                </a:tc>
                <a:tc hMerge="1">
                  <a:txBody>
                    <a:bodyPr/>
                    <a:lstStyle/>
                    <a:p>
                      <a:endParaRPr lang="en-IN"/>
                    </a:p>
                  </a:txBody>
                  <a:tcPr/>
                </a:tc>
                <a:extLst>
                  <a:ext uri="{0D108BD9-81ED-4DB2-BD59-A6C34878D82A}">
                    <a16:rowId xmlns:a16="http://schemas.microsoft.com/office/drawing/2014/main" val="1567270587"/>
                  </a:ext>
                </a:extLst>
              </a:tr>
              <a:tr h="339768">
                <a:tc>
                  <a:txBody>
                    <a:bodyPr/>
                    <a:lstStyle/>
                    <a:p>
                      <a:r>
                        <a:rPr lang="en-IN" dirty="0" smtClean="0">
                          <a:latin typeface="Arial Black" panose="020B0A04020102020204" pitchFamily="34" charset="0"/>
                        </a:rPr>
                        <a:t>Biological scientist</a:t>
                      </a:r>
                      <a:endParaRPr lang="en-IN" dirty="0">
                        <a:latin typeface="Arial Black" panose="020B0A04020102020204" pitchFamily="34" charset="0"/>
                      </a:endParaRPr>
                    </a:p>
                  </a:txBody>
                  <a:tcPr/>
                </a:tc>
                <a:tc>
                  <a:txBody>
                    <a:bodyPr/>
                    <a:lstStyle/>
                    <a:p>
                      <a:pPr algn="ctr"/>
                      <a:r>
                        <a:rPr lang="en-US" dirty="0" smtClean="0">
                          <a:latin typeface="Arial Black" panose="020B0A04020102020204" pitchFamily="34" charset="0"/>
                        </a:rPr>
                        <a:t>1</a:t>
                      </a:r>
                      <a:endParaRPr lang="en-IN" dirty="0">
                        <a:latin typeface="Arial Black" panose="020B0A04020102020204" pitchFamily="34" charset="0"/>
                      </a:endParaRPr>
                    </a:p>
                  </a:txBody>
                  <a:tcPr/>
                </a:tc>
                <a:extLst>
                  <a:ext uri="{0D108BD9-81ED-4DB2-BD59-A6C34878D82A}">
                    <a16:rowId xmlns:a16="http://schemas.microsoft.com/office/drawing/2014/main" val="1185157720"/>
                  </a:ext>
                </a:extLst>
              </a:tr>
              <a:tr h="586448">
                <a:tc>
                  <a:txBody>
                    <a:bodyPr/>
                    <a:lstStyle/>
                    <a:p>
                      <a:r>
                        <a:rPr lang="en-US" dirty="0" smtClean="0">
                          <a:latin typeface="Arial Black" panose="020B0A04020102020204" pitchFamily="34" charset="0"/>
                        </a:rPr>
                        <a:t>Scientists from different biological disciplines</a:t>
                      </a:r>
                      <a:endParaRPr lang="en-IN" dirty="0">
                        <a:latin typeface="Arial Black" panose="020B0A04020102020204" pitchFamily="34" charset="0"/>
                      </a:endParaRPr>
                    </a:p>
                  </a:txBody>
                  <a:tcPr/>
                </a:tc>
                <a:tc>
                  <a:txBody>
                    <a:bodyPr/>
                    <a:lstStyle/>
                    <a:p>
                      <a:pPr algn="ctr"/>
                      <a:r>
                        <a:rPr lang="en-US" dirty="0" smtClean="0">
                          <a:latin typeface="Arial Black" panose="020B0A04020102020204" pitchFamily="34" charset="0"/>
                        </a:rPr>
                        <a:t>2</a:t>
                      </a:r>
                      <a:endParaRPr lang="en-IN" dirty="0">
                        <a:latin typeface="Arial Black" panose="020B0A04020102020204" pitchFamily="34" charset="0"/>
                      </a:endParaRPr>
                    </a:p>
                  </a:txBody>
                  <a:tcPr/>
                </a:tc>
                <a:extLst>
                  <a:ext uri="{0D108BD9-81ED-4DB2-BD59-A6C34878D82A}">
                    <a16:rowId xmlns:a16="http://schemas.microsoft.com/office/drawing/2014/main" val="4278301621"/>
                  </a:ext>
                </a:extLst>
              </a:tr>
              <a:tr h="586448">
                <a:tc>
                  <a:txBody>
                    <a:bodyPr/>
                    <a:lstStyle/>
                    <a:p>
                      <a:r>
                        <a:rPr lang="en-US" dirty="0" smtClean="0">
                          <a:latin typeface="Arial Black" panose="020B0A04020102020204" pitchFamily="34" charset="0"/>
                        </a:rPr>
                        <a:t>Veterinarian involved in the care of animal</a:t>
                      </a:r>
                      <a:endParaRPr lang="en-IN" dirty="0">
                        <a:latin typeface="Arial Black" panose="020B0A04020102020204" pitchFamily="34" charset="0"/>
                      </a:endParaRPr>
                    </a:p>
                  </a:txBody>
                  <a:tcPr/>
                </a:tc>
                <a:tc>
                  <a:txBody>
                    <a:bodyPr/>
                    <a:lstStyle/>
                    <a:p>
                      <a:pPr algn="ctr"/>
                      <a:r>
                        <a:rPr lang="en-US" dirty="0" smtClean="0">
                          <a:latin typeface="Arial Black" panose="020B0A04020102020204" pitchFamily="34" charset="0"/>
                        </a:rPr>
                        <a:t>1</a:t>
                      </a:r>
                      <a:endParaRPr lang="en-IN" dirty="0">
                        <a:latin typeface="Arial Black" panose="020B0A04020102020204" pitchFamily="34" charset="0"/>
                      </a:endParaRPr>
                    </a:p>
                  </a:txBody>
                  <a:tcPr/>
                </a:tc>
                <a:extLst>
                  <a:ext uri="{0D108BD9-81ED-4DB2-BD59-A6C34878D82A}">
                    <a16:rowId xmlns:a16="http://schemas.microsoft.com/office/drawing/2014/main" val="4279963601"/>
                  </a:ext>
                </a:extLst>
              </a:tr>
              <a:tr h="586448">
                <a:tc>
                  <a:txBody>
                    <a:bodyPr/>
                    <a:lstStyle/>
                    <a:p>
                      <a:r>
                        <a:rPr lang="en-IN" dirty="0" smtClean="0">
                          <a:latin typeface="Arial Black" panose="020B0A04020102020204" pitchFamily="34" charset="0"/>
                        </a:rPr>
                        <a:t>Scientist-in-charge of animal facility</a:t>
                      </a:r>
                      <a:endParaRPr lang="en-IN" dirty="0">
                        <a:latin typeface="Arial Black" panose="020B0A04020102020204" pitchFamily="34" charset="0"/>
                      </a:endParaRPr>
                    </a:p>
                  </a:txBody>
                  <a:tcPr/>
                </a:tc>
                <a:tc>
                  <a:txBody>
                    <a:bodyPr/>
                    <a:lstStyle/>
                    <a:p>
                      <a:pPr algn="ctr"/>
                      <a:r>
                        <a:rPr lang="en-US" dirty="0" smtClean="0">
                          <a:latin typeface="Arial Black" panose="020B0A04020102020204" pitchFamily="34" charset="0"/>
                        </a:rPr>
                        <a:t>1</a:t>
                      </a:r>
                      <a:endParaRPr lang="en-IN" dirty="0">
                        <a:latin typeface="Arial Black" panose="020B0A04020102020204" pitchFamily="34" charset="0"/>
                      </a:endParaRPr>
                    </a:p>
                  </a:txBody>
                  <a:tcPr/>
                </a:tc>
                <a:extLst>
                  <a:ext uri="{0D108BD9-81ED-4DB2-BD59-A6C34878D82A}">
                    <a16:rowId xmlns:a16="http://schemas.microsoft.com/office/drawing/2014/main" val="138619828"/>
                  </a:ext>
                </a:extLst>
              </a:tr>
              <a:tr h="339768">
                <a:tc gridSpan="2">
                  <a:txBody>
                    <a:bodyPr/>
                    <a:lstStyle/>
                    <a:p>
                      <a:r>
                        <a:rPr lang="en-IN" dirty="0" smtClean="0">
                          <a:solidFill>
                            <a:srgbClr val="FF0000"/>
                          </a:solidFill>
                          <a:latin typeface="Arial Black" panose="020B0A04020102020204" pitchFamily="34" charset="0"/>
                        </a:rPr>
                        <a:t>From CPCSEA</a:t>
                      </a:r>
                      <a:endParaRPr lang="en-IN" dirty="0">
                        <a:solidFill>
                          <a:srgbClr val="FF0000"/>
                        </a:solidFill>
                        <a:latin typeface="Arial Black" panose="020B0A04020102020204" pitchFamily="34" charset="0"/>
                      </a:endParaRPr>
                    </a:p>
                  </a:txBody>
                  <a:tcPr/>
                </a:tc>
                <a:tc hMerge="1">
                  <a:txBody>
                    <a:bodyPr/>
                    <a:lstStyle/>
                    <a:p>
                      <a:endParaRPr lang="en-IN"/>
                    </a:p>
                  </a:txBody>
                  <a:tcPr/>
                </a:tc>
                <a:extLst>
                  <a:ext uri="{0D108BD9-81ED-4DB2-BD59-A6C34878D82A}">
                    <a16:rowId xmlns:a16="http://schemas.microsoft.com/office/drawing/2014/main" val="294096764"/>
                  </a:ext>
                </a:extLst>
              </a:tr>
              <a:tr h="5864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Black" panose="020B0A04020102020204" pitchFamily="34" charset="0"/>
                        </a:rPr>
                        <a:t>A Scientists from outside</a:t>
                      </a:r>
                      <a:r>
                        <a:rPr lang="en-US" baseline="0" dirty="0" smtClean="0">
                          <a:latin typeface="Arial Black" panose="020B0A04020102020204" pitchFamily="34" charset="0"/>
                        </a:rPr>
                        <a:t> the institute</a:t>
                      </a:r>
                      <a:endParaRPr lang="en-IN" dirty="0" smtClean="0">
                        <a:latin typeface="Arial Black" panose="020B0A04020102020204" pitchFamily="34" charset="0"/>
                      </a:endParaRPr>
                    </a:p>
                  </a:txBody>
                  <a:tcPr/>
                </a:tc>
                <a:tc>
                  <a:txBody>
                    <a:bodyPr/>
                    <a:lstStyle/>
                    <a:p>
                      <a:pPr algn="ctr"/>
                      <a:r>
                        <a:rPr lang="en-US" dirty="0" smtClean="0">
                          <a:latin typeface="Arial Black" panose="020B0A04020102020204" pitchFamily="34" charset="0"/>
                        </a:rPr>
                        <a:t>1</a:t>
                      </a:r>
                      <a:endParaRPr lang="en-IN" dirty="0">
                        <a:latin typeface="Arial Black" panose="020B0A04020102020204" pitchFamily="34" charset="0"/>
                      </a:endParaRPr>
                    </a:p>
                  </a:txBody>
                  <a:tcPr/>
                </a:tc>
                <a:extLst>
                  <a:ext uri="{0D108BD9-81ED-4DB2-BD59-A6C34878D82A}">
                    <a16:rowId xmlns:a16="http://schemas.microsoft.com/office/drawing/2014/main" val="2908045860"/>
                  </a:ext>
                </a:extLst>
              </a:tr>
              <a:tr h="586448">
                <a:tc>
                  <a:txBody>
                    <a:bodyPr/>
                    <a:lstStyle/>
                    <a:p>
                      <a:pPr algn="l"/>
                      <a:r>
                        <a:rPr lang="en-US" dirty="0" smtClean="0">
                          <a:latin typeface="Arial Black" panose="020B0A04020102020204" pitchFamily="34" charset="0"/>
                        </a:rPr>
                        <a:t>A non-scientific socially aware member</a:t>
                      </a:r>
                      <a:endParaRPr lang="en-IN" dirty="0">
                        <a:latin typeface="Arial Black" panose="020B0A04020102020204" pitchFamily="34" charset="0"/>
                      </a:endParaRPr>
                    </a:p>
                  </a:txBody>
                  <a:tcPr/>
                </a:tc>
                <a:tc>
                  <a:txBody>
                    <a:bodyPr/>
                    <a:lstStyle/>
                    <a:p>
                      <a:pPr algn="ctr"/>
                      <a:r>
                        <a:rPr lang="en-US" dirty="0" smtClean="0">
                          <a:latin typeface="Arial Black" panose="020B0A04020102020204" pitchFamily="34" charset="0"/>
                        </a:rPr>
                        <a:t>1</a:t>
                      </a:r>
                      <a:endParaRPr lang="en-IN" dirty="0">
                        <a:latin typeface="Arial Black" panose="020B0A04020102020204" pitchFamily="34" charset="0"/>
                      </a:endParaRPr>
                    </a:p>
                  </a:txBody>
                  <a:tcPr/>
                </a:tc>
                <a:extLst>
                  <a:ext uri="{0D108BD9-81ED-4DB2-BD59-A6C34878D82A}">
                    <a16:rowId xmlns:a16="http://schemas.microsoft.com/office/drawing/2014/main" val="3031421378"/>
                  </a:ext>
                </a:extLst>
              </a:tr>
              <a:tr h="339768">
                <a:tc>
                  <a:txBody>
                    <a:bodyPr/>
                    <a:lstStyle/>
                    <a:p>
                      <a:r>
                        <a:rPr lang="en-US" dirty="0" smtClean="0">
                          <a:latin typeface="Arial Black" panose="020B0A04020102020204" pitchFamily="34" charset="0"/>
                        </a:rPr>
                        <a:t>A nominee of CPCSEA</a:t>
                      </a:r>
                      <a:endParaRPr lang="en-IN" dirty="0">
                        <a:latin typeface="Arial Black" panose="020B0A04020102020204" pitchFamily="34" charset="0"/>
                      </a:endParaRPr>
                    </a:p>
                  </a:txBody>
                  <a:tcPr/>
                </a:tc>
                <a:tc>
                  <a:txBody>
                    <a:bodyPr/>
                    <a:lstStyle/>
                    <a:p>
                      <a:pPr algn="ctr"/>
                      <a:r>
                        <a:rPr lang="en-US" dirty="0" smtClean="0">
                          <a:latin typeface="Arial Black" panose="020B0A04020102020204" pitchFamily="34" charset="0"/>
                        </a:rPr>
                        <a:t>1</a:t>
                      </a:r>
                      <a:endParaRPr lang="en-IN" dirty="0">
                        <a:latin typeface="Arial Black" panose="020B0A04020102020204" pitchFamily="34" charset="0"/>
                      </a:endParaRPr>
                    </a:p>
                  </a:txBody>
                  <a:tcPr/>
                </a:tc>
                <a:extLst>
                  <a:ext uri="{0D108BD9-81ED-4DB2-BD59-A6C34878D82A}">
                    <a16:rowId xmlns:a16="http://schemas.microsoft.com/office/drawing/2014/main" val="1002961087"/>
                  </a:ext>
                </a:extLst>
              </a:tr>
            </a:tbl>
          </a:graphicData>
        </a:graphic>
      </p:graphicFrame>
      <p:sp>
        <p:nvSpPr>
          <p:cNvPr id="4" name="Rectangle 3"/>
          <p:cNvSpPr/>
          <p:nvPr/>
        </p:nvSpPr>
        <p:spPr>
          <a:xfrm>
            <a:off x="581102" y="381060"/>
            <a:ext cx="11285654" cy="830997"/>
          </a:xfrm>
          <a:prstGeom prst="rect">
            <a:avLst/>
          </a:prstGeom>
        </p:spPr>
        <p:txBody>
          <a:bodyPr wrap="none">
            <a:spAutoFit/>
          </a:bodyPr>
          <a:lstStyle/>
          <a:p>
            <a:r>
              <a:rPr lang="en-US" sz="2400" dirty="0" smtClean="0">
                <a:solidFill>
                  <a:srgbClr val="FF0000"/>
                </a:solidFill>
                <a:latin typeface="Arial Black" panose="020B0A04020102020204" pitchFamily="34" charset="0"/>
              </a:rPr>
              <a:t>COMPOSITION OF INSTITUTIONAL ANIMALS ETHICS COMMITTEE</a:t>
            </a:r>
          </a:p>
          <a:p>
            <a:pPr algn="ctr"/>
            <a:r>
              <a:rPr lang="en-US" sz="2400" dirty="0" smtClean="0">
                <a:solidFill>
                  <a:srgbClr val="FF0000"/>
                </a:solidFill>
                <a:latin typeface="Arial Black" panose="020B0A04020102020204" pitchFamily="34" charset="0"/>
              </a:rPr>
              <a:t>(IAEC)</a:t>
            </a:r>
            <a:endParaRPr lang="en-IN" sz="2400" dirty="0">
              <a:solidFill>
                <a:srgbClr val="FF0000"/>
              </a:solidFill>
              <a:latin typeface="Arial Black" panose="020B0A04020102020204" pitchFamily="34" charset="0"/>
            </a:endParaRPr>
          </a:p>
        </p:txBody>
      </p:sp>
      <p:sp>
        <p:nvSpPr>
          <p:cNvPr id="7" name="Rectangle 6"/>
          <p:cNvSpPr/>
          <p:nvPr/>
        </p:nvSpPr>
        <p:spPr>
          <a:xfrm>
            <a:off x="810491" y="5858319"/>
            <a:ext cx="10515600" cy="707886"/>
          </a:xfrm>
          <a:prstGeom prst="rect">
            <a:avLst/>
          </a:prstGeom>
          <a:solidFill>
            <a:schemeClr val="accent6">
              <a:lumMod val="20000"/>
              <a:lumOff val="80000"/>
            </a:schemeClr>
          </a:solidFill>
        </p:spPr>
        <p:txBody>
          <a:bodyPr wrap="square">
            <a:spAutoFit/>
          </a:bodyPr>
          <a:lstStyle/>
          <a:p>
            <a:pPr algn="just"/>
            <a:r>
              <a:rPr lang="en-US" sz="2000" dirty="0" smtClean="0">
                <a:latin typeface="Arial" panose="020B0604020202020204" pitchFamily="34" charset="0"/>
                <a:cs typeface="Arial" panose="020B0604020202020204" pitchFamily="34" charset="0"/>
              </a:rPr>
              <a:t>A specialist may be co-opted of the relevant field while reviewing special project using hazardous agents such as radioactive substance and deadly microorganisms.</a:t>
            </a:r>
            <a:endParaRPr lang="en-IN" sz="2000" dirty="0">
              <a:latin typeface="Arial" panose="020B0604020202020204" pitchFamily="34" charset="0"/>
              <a:cs typeface="Arial" panose="020B0604020202020204" pitchFamily="34" charset="0"/>
            </a:endParaRPr>
          </a:p>
        </p:txBody>
      </p:sp>
      <p:sp>
        <p:nvSpPr>
          <p:cNvPr id="8" name="TextBox 7"/>
          <p:cNvSpPr txBox="1"/>
          <p:nvPr/>
        </p:nvSpPr>
        <p:spPr>
          <a:xfrm>
            <a:off x="8975437" y="2144568"/>
            <a:ext cx="2922595" cy="707886"/>
          </a:xfrm>
          <a:prstGeom prst="rect">
            <a:avLst/>
          </a:prstGeom>
          <a:noFill/>
        </p:spPr>
        <p:txBody>
          <a:bodyPr wrap="none" rtlCol="0">
            <a:spAutoFit/>
          </a:bodyPr>
          <a:lstStyle/>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Duration 5 </a:t>
            </a:r>
            <a:r>
              <a:rPr lang="en-US" sz="2000" dirty="0" err="1" smtClean="0">
                <a:latin typeface="Arial" panose="020B0604020202020204" pitchFamily="34" charset="0"/>
                <a:cs typeface="Arial" panose="020B0604020202020204" pitchFamily="34" charset="0"/>
              </a:rPr>
              <a:t>yrs</a:t>
            </a:r>
            <a:endParaRPr lang="en-US"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Minimum 6 members</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1070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90650"/>
            <a:ext cx="10515600" cy="4786313"/>
          </a:xfrm>
        </p:spPr>
        <p:txBody>
          <a:bodyPr>
            <a:normAutofit/>
          </a:bodyPr>
          <a:lstStyle/>
          <a:p>
            <a:r>
              <a:rPr lang="en-US" sz="2400" dirty="0"/>
              <a:t>Housing: Location and space requirement, type of cages, material, environment. </a:t>
            </a:r>
            <a:endParaRPr lang="en-US" sz="2400" dirty="0" smtClean="0"/>
          </a:p>
          <a:p>
            <a:r>
              <a:rPr lang="en-US" sz="2400" dirty="0" smtClean="0"/>
              <a:t>Feed</a:t>
            </a:r>
            <a:r>
              <a:rPr lang="en-US" sz="2400" dirty="0"/>
              <a:t>: Feeding schedule, type of diet. </a:t>
            </a:r>
            <a:endParaRPr lang="en-US" sz="2400" dirty="0" smtClean="0"/>
          </a:p>
          <a:p>
            <a:r>
              <a:rPr lang="en-US" sz="2400" dirty="0" smtClean="0"/>
              <a:t>Water</a:t>
            </a:r>
            <a:r>
              <a:rPr lang="en-US" sz="2400" dirty="0"/>
              <a:t>: Clean sterile water, type of bottle, nozzle. </a:t>
            </a:r>
            <a:endParaRPr lang="en-US" sz="2400" dirty="0" smtClean="0"/>
          </a:p>
          <a:p>
            <a:r>
              <a:rPr lang="en-US" sz="2400" dirty="0" smtClean="0"/>
              <a:t>Exercise</a:t>
            </a:r>
            <a:r>
              <a:rPr lang="en-US" sz="2400" dirty="0"/>
              <a:t>: Inside the cage if it is large enough –otherwise in open space, especially for large </a:t>
            </a:r>
            <a:r>
              <a:rPr lang="en-US" sz="2400" dirty="0" smtClean="0"/>
              <a:t>animals</a:t>
            </a:r>
          </a:p>
          <a:p>
            <a:r>
              <a:rPr lang="en-US" sz="2400" dirty="0"/>
              <a:t>Health: Diseases, health check-up records. </a:t>
            </a:r>
            <a:endParaRPr lang="en-US" sz="2400" dirty="0" smtClean="0"/>
          </a:p>
          <a:p>
            <a:r>
              <a:rPr lang="en-US" sz="2400" dirty="0" smtClean="0"/>
              <a:t>Handling</a:t>
            </a:r>
            <a:r>
              <a:rPr lang="en-US" sz="2400" dirty="0"/>
              <a:t>: Whether personnel are trained? </a:t>
            </a:r>
            <a:endParaRPr lang="en-US" sz="2400" dirty="0" smtClean="0"/>
          </a:p>
          <a:p>
            <a:r>
              <a:rPr lang="en-US" sz="2400" dirty="0" smtClean="0"/>
              <a:t>Companionship</a:t>
            </a:r>
            <a:r>
              <a:rPr lang="en-US" sz="2400" dirty="0"/>
              <a:t>: Do they provide companionship of compatible members of the same species? Solitary confinement is not recommended except in specific cases</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2658226" y="529709"/>
            <a:ext cx="7287444" cy="461665"/>
          </a:xfrm>
          <a:prstGeom prst="rect">
            <a:avLst/>
          </a:prstGeom>
        </p:spPr>
        <p:txBody>
          <a:bodyPr wrap="none">
            <a:spAutoFit/>
          </a:bodyPr>
          <a:lstStyle/>
          <a:p>
            <a:r>
              <a:rPr lang="en-US" sz="2400" dirty="0" smtClean="0">
                <a:solidFill>
                  <a:srgbClr val="FF0000"/>
                </a:solidFill>
                <a:latin typeface="Arial Black" panose="020B0A04020102020204" pitchFamily="34" charset="0"/>
              </a:rPr>
              <a:t>WELFARE MEASURES IN ANIMAL HOUSES</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237659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3053" y="2405578"/>
            <a:ext cx="4703848" cy="830997"/>
          </a:xfrm>
          <a:prstGeom prst="rect">
            <a:avLst/>
          </a:prstGeom>
          <a:noFill/>
        </p:spPr>
        <p:txBody>
          <a:bodyPr wrap="square" rtlCol="0">
            <a:spAutoFit/>
          </a:bodyPr>
          <a:lstStyle/>
          <a:p>
            <a:pPr algn="ctr"/>
            <a:r>
              <a:rPr lang="en-IN" sz="4800" dirty="0">
                <a:solidFill>
                  <a:srgbClr val="00B0F0"/>
                </a:solidFill>
                <a:latin typeface="Arial Black" panose="020B0A04020102020204" pitchFamily="34" charset="0"/>
              </a:rPr>
              <a:t>Thank You</a:t>
            </a:r>
            <a:endParaRPr lang="en-IN" sz="4800" dirty="0">
              <a:solidFill>
                <a:srgbClr val="00B0F0"/>
              </a:solidFill>
              <a:latin typeface="Arial Black" panose="020B0A04020102020204" pitchFamily="34" charset="0"/>
            </a:endParaRPr>
          </a:p>
        </p:txBody>
      </p:sp>
    </p:spTree>
    <p:extLst>
      <p:ext uri="{BB962C8B-B14F-4D97-AF65-F5344CB8AC3E}">
        <p14:creationId xmlns:p14="http://schemas.microsoft.com/office/powerpoint/2010/main" val="1047216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9651"/>
            <a:ext cx="10515600" cy="3506932"/>
          </a:xfrm>
        </p:spPr>
        <p:txBody>
          <a:bodyPr/>
          <a:lstStyle/>
          <a:p>
            <a:pPr algn="just">
              <a:buFont typeface="Wingdings" panose="05000000000000000000" pitchFamily="2" charset="2"/>
              <a:buChar char="v"/>
            </a:pPr>
            <a:r>
              <a:rPr lang="en-IN" sz="2400" b="1" dirty="0" smtClean="0">
                <a:solidFill>
                  <a:srgbClr val="FF0000"/>
                </a:solidFill>
                <a:latin typeface="Arial" panose="020B0604020202020204" pitchFamily="34" charset="0"/>
                <a:cs typeface="Arial" panose="020B0604020202020204" pitchFamily="34" charset="0"/>
              </a:rPr>
              <a:t>Domestication and scientific advancements</a:t>
            </a:r>
          </a:p>
          <a:p>
            <a:pPr algn="just"/>
            <a:r>
              <a:rPr lang="en-US" altLang="en-US" sz="2400" b="1" dirty="0" smtClean="0">
                <a:latin typeface="Arial" panose="020B0604020202020204" pitchFamily="34" charset="0"/>
                <a:cs typeface="Arial" panose="020B0604020202020204" pitchFamily="34" charset="0"/>
              </a:rPr>
              <a:t>Transport and exploration:</a:t>
            </a:r>
            <a:r>
              <a:rPr lang="en-US" altLang="en-US" sz="2400" dirty="0" smtClean="0">
                <a:latin typeface="Arial" panose="020B0604020202020204" pitchFamily="34" charset="0"/>
                <a:cs typeface="Arial" panose="020B0604020202020204" pitchFamily="34" charset="0"/>
              </a:rPr>
              <a:t> horses, camels, and elephants enabled humans to explore and connect distant regions, spreading knowledge and ideas.</a:t>
            </a:r>
          </a:p>
          <a:p>
            <a:pPr algn="just"/>
            <a:r>
              <a:rPr lang="en-US" altLang="en-US" sz="2400" b="1" dirty="0" smtClean="0">
                <a:latin typeface="Arial" panose="020B0604020202020204" pitchFamily="34" charset="0"/>
                <a:cs typeface="Arial" panose="020B0604020202020204" pitchFamily="34" charset="0"/>
              </a:rPr>
              <a:t>Medical insights:</a:t>
            </a:r>
            <a:r>
              <a:rPr lang="en-US" altLang="en-US" sz="2400" dirty="0" smtClean="0">
                <a:latin typeface="Arial" panose="020B0604020202020204" pitchFamily="34" charset="0"/>
                <a:cs typeface="Arial" panose="020B0604020202020204" pitchFamily="34" charset="0"/>
              </a:rPr>
              <a:t> ancient societies observed healing practices through animals, such as dogs licking wounds, which inspired antiseptic research.</a:t>
            </a:r>
          </a:p>
          <a:p>
            <a:pPr algn="just"/>
            <a:r>
              <a:rPr lang="en-US" altLang="en-US" sz="2400" b="1" dirty="0" smtClean="0">
                <a:latin typeface="Arial" panose="020B0604020202020204" pitchFamily="34" charset="0"/>
                <a:cs typeface="Arial" panose="020B0604020202020204" pitchFamily="34" charset="0"/>
              </a:rPr>
              <a:t>Agriculture:</a:t>
            </a:r>
            <a:r>
              <a:rPr lang="en-US" altLang="en-US" sz="2400" dirty="0" smtClean="0">
                <a:latin typeface="Arial" panose="020B0604020202020204" pitchFamily="34" charset="0"/>
                <a:cs typeface="Arial" panose="020B0604020202020204" pitchFamily="34" charset="0"/>
              </a:rPr>
              <a:t> the use of animals in farming helped humans shift from nomadic lifestyles to settled agricultural societies, facilitating scientific and technological growth. </a:t>
            </a:r>
          </a:p>
          <a:p>
            <a:endParaRPr lang="en-IN" dirty="0" smtClean="0"/>
          </a:p>
          <a:p>
            <a:endParaRPr lang="en-IN" dirty="0"/>
          </a:p>
        </p:txBody>
      </p:sp>
    </p:spTree>
    <p:extLst>
      <p:ext uri="{BB962C8B-B14F-4D97-AF65-F5344CB8AC3E}">
        <p14:creationId xmlns:p14="http://schemas.microsoft.com/office/powerpoint/2010/main" val="1096289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073" y="938934"/>
            <a:ext cx="10515600" cy="4351338"/>
          </a:xfrm>
        </p:spPr>
        <p:txBody>
          <a:bodyPr>
            <a:normAutofit lnSpcReduction="10000"/>
          </a:bodyPr>
          <a:lstStyle/>
          <a:p>
            <a:pPr algn="just">
              <a:buFont typeface="Wingdings" panose="05000000000000000000" pitchFamily="2" charset="2"/>
              <a:buChar char="v"/>
            </a:pPr>
            <a:r>
              <a:rPr lang="en-US" sz="2600" b="1" dirty="0" smtClean="0">
                <a:solidFill>
                  <a:srgbClr val="FF0000"/>
                </a:solidFill>
                <a:latin typeface="Arial" panose="020B0604020202020204" pitchFamily="34" charset="0"/>
                <a:cs typeface="Arial" panose="020B0604020202020204" pitchFamily="34" charset="0"/>
              </a:rPr>
              <a:t>Modern Contributions of Animals in Research and Education</a:t>
            </a:r>
          </a:p>
          <a:p>
            <a:pPr algn="just"/>
            <a:r>
              <a:rPr lang="en-IN" sz="2600" dirty="0" smtClean="0">
                <a:solidFill>
                  <a:srgbClr val="FF0000"/>
                </a:solidFill>
                <a:latin typeface="Arial" panose="020B0604020202020204" pitchFamily="34" charset="0"/>
                <a:cs typeface="Arial" panose="020B0604020202020204" pitchFamily="34" charset="0"/>
              </a:rPr>
              <a:t>Biomedical Research</a:t>
            </a:r>
          </a:p>
          <a:p>
            <a:pPr algn="just"/>
            <a:r>
              <a:rPr lang="en-US" sz="2600" b="1" dirty="0" smtClean="0">
                <a:latin typeface="Arial" panose="020B0604020202020204" pitchFamily="34" charset="0"/>
                <a:cs typeface="Arial" panose="020B0604020202020204" pitchFamily="34" charset="0"/>
              </a:rPr>
              <a:t>Disease Research:</a:t>
            </a:r>
            <a:r>
              <a:rPr lang="en-US" sz="2600" dirty="0" smtClean="0">
                <a:latin typeface="Arial" panose="020B0604020202020204" pitchFamily="34" charset="0"/>
                <a:cs typeface="Arial" panose="020B0604020202020204" pitchFamily="34" charset="0"/>
              </a:rPr>
              <a:t> Animal models are used to study diseases such as cancer, Alzheimer’s, diabetes, and infectious diseases.</a:t>
            </a:r>
          </a:p>
          <a:p>
            <a:pPr algn="just"/>
            <a:r>
              <a:rPr lang="en-US" sz="2600" b="1" dirty="0" smtClean="0">
                <a:latin typeface="Arial" panose="020B0604020202020204" pitchFamily="34" charset="0"/>
                <a:cs typeface="Arial" panose="020B0604020202020204" pitchFamily="34" charset="0"/>
              </a:rPr>
              <a:t>Vaccine Development:</a:t>
            </a:r>
            <a:r>
              <a:rPr lang="en-US" sz="2600" dirty="0" smtClean="0">
                <a:latin typeface="Arial" panose="020B0604020202020204" pitchFamily="34" charset="0"/>
                <a:cs typeface="Arial" panose="020B0604020202020204" pitchFamily="34" charset="0"/>
              </a:rPr>
              <a:t> Animals have been essential in the creation of life-saving vaccines</a:t>
            </a:r>
          </a:p>
          <a:p>
            <a:pPr algn="just"/>
            <a:r>
              <a:rPr lang="en-US" sz="2600" b="1" dirty="0" smtClean="0">
                <a:latin typeface="Arial" panose="020B0604020202020204" pitchFamily="34" charset="0"/>
                <a:cs typeface="Arial" panose="020B0604020202020204" pitchFamily="34" charset="0"/>
              </a:rPr>
              <a:t>Surgical Procedures:</a:t>
            </a:r>
            <a:r>
              <a:rPr lang="en-US" sz="2600" dirty="0" smtClean="0">
                <a:latin typeface="Arial" panose="020B0604020202020204" pitchFamily="34" charset="0"/>
                <a:cs typeface="Arial" panose="020B0604020202020204" pitchFamily="34" charset="0"/>
              </a:rPr>
              <a:t> Testing on animals has helped refine surgical techniques, such as organ transplants and cardiac surgery, before application to humans.</a:t>
            </a:r>
          </a:p>
          <a:p>
            <a:pPr algn="just"/>
            <a:r>
              <a:rPr lang="en-US" sz="2600" b="1" dirty="0" smtClean="0">
                <a:latin typeface="Arial" panose="020B0604020202020204" pitchFamily="34" charset="0"/>
                <a:cs typeface="Arial" panose="020B0604020202020204" pitchFamily="34" charset="0"/>
              </a:rPr>
              <a:t>Genetic Research:</a:t>
            </a:r>
            <a:r>
              <a:rPr lang="en-US" sz="2600" dirty="0" smtClean="0">
                <a:latin typeface="Arial" panose="020B0604020202020204" pitchFamily="34" charset="0"/>
                <a:cs typeface="Arial" panose="020B0604020202020204" pitchFamily="34" charset="0"/>
              </a:rPr>
              <a:t> Genetically modified animals provide insights into the genetic basis of diseases and potential therapies.</a:t>
            </a:r>
          </a:p>
          <a:p>
            <a:endParaRPr lang="en-IN" dirty="0"/>
          </a:p>
        </p:txBody>
      </p:sp>
    </p:spTree>
    <p:extLst>
      <p:ext uri="{BB962C8B-B14F-4D97-AF65-F5344CB8AC3E}">
        <p14:creationId xmlns:p14="http://schemas.microsoft.com/office/powerpoint/2010/main" val="324331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2782" y="655782"/>
            <a:ext cx="11113654" cy="5521181"/>
          </a:xfrm>
        </p:spPr>
        <p:txBody>
          <a:bodyPr>
            <a:normAutofit/>
          </a:bodyPr>
          <a:lstStyle/>
          <a:p>
            <a:pPr algn="just">
              <a:buFont typeface="Wingdings" panose="05000000000000000000" pitchFamily="2" charset="2"/>
              <a:buChar char="v"/>
            </a:pPr>
            <a:r>
              <a:rPr lang="en-US" sz="2400" b="1" dirty="0" smtClean="0">
                <a:solidFill>
                  <a:srgbClr val="FF0000"/>
                </a:solidFill>
                <a:latin typeface="Arial" panose="020B0604020202020204" pitchFamily="34" charset="0"/>
                <a:cs typeface="Arial" panose="020B0604020202020204" pitchFamily="34" charset="0"/>
              </a:rPr>
              <a:t>Drug Development and Safety Testing</a:t>
            </a:r>
          </a:p>
          <a:p>
            <a:pPr algn="just"/>
            <a:r>
              <a:rPr lang="en-US" altLang="en-US" sz="2400" dirty="0" smtClean="0">
                <a:latin typeface="Arial" panose="020B0604020202020204" pitchFamily="34" charset="0"/>
                <a:cs typeface="Arial" panose="020B0604020202020204" pitchFamily="34" charset="0"/>
              </a:rPr>
              <a:t>Animals </a:t>
            </a:r>
            <a:r>
              <a:rPr lang="en-US" altLang="en-US" sz="2400" dirty="0">
                <a:latin typeface="Arial" panose="020B0604020202020204" pitchFamily="34" charset="0"/>
                <a:cs typeface="Arial" panose="020B0604020202020204" pitchFamily="34" charset="0"/>
              </a:rPr>
              <a:t>are used to evaluate the safety and efficacy of new drugs before clinical trials on </a:t>
            </a:r>
            <a:r>
              <a:rPr lang="en-US" altLang="en-US" sz="2400" dirty="0" smtClean="0">
                <a:latin typeface="Arial" panose="020B0604020202020204" pitchFamily="34" charset="0"/>
                <a:cs typeface="Arial" panose="020B0604020202020204" pitchFamily="34" charset="0"/>
              </a:rPr>
              <a:t>humans.</a:t>
            </a:r>
          </a:p>
          <a:p>
            <a:pPr algn="just"/>
            <a:r>
              <a:rPr lang="en-US" altLang="en-US" sz="2400" dirty="0" smtClean="0">
                <a:latin typeface="Arial" panose="020B0604020202020204" pitchFamily="34" charset="0"/>
                <a:cs typeface="Arial" panose="020B0604020202020204" pitchFamily="34" charset="0"/>
              </a:rPr>
              <a:t>Toxicology </a:t>
            </a:r>
            <a:r>
              <a:rPr lang="en-US" altLang="en-US" sz="2400" dirty="0">
                <a:latin typeface="Arial" panose="020B0604020202020204" pitchFamily="34" charset="0"/>
                <a:cs typeface="Arial" panose="020B0604020202020204" pitchFamily="34" charset="0"/>
              </a:rPr>
              <a:t>studies on animals ensure that products like medications, cosmetics, and chemicals are safe for human use. </a:t>
            </a:r>
          </a:p>
          <a:p>
            <a:pPr algn="just">
              <a:buFont typeface="Wingdings" panose="05000000000000000000" pitchFamily="2" charset="2"/>
              <a:buChar char="v"/>
            </a:pPr>
            <a:r>
              <a:rPr lang="en-IN" sz="2400" b="1" dirty="0" smtClean="0">
                <a:solidFill>
                  <a:srgbClr val="FF0000"/>
                </a:solidFill>
                <a:latin typeface="Arial" panose="020B0604020202020204" pitchFamily="34" charset="0"/>
                <a:cs typeface="Arial" panose="020B0604020202020204" pitchFamily="34" charset="0"/>
              </a:rPr>
              <a:t>Environmental and Ecological Research</a:t>
            </a:r>
            <a:endParaRPr lang="en-US" sz="2400" b="1" dirty="0" smtClean="0">
              <a:solidFill>
                <a:srgbClr val="FF0000"/>
              </a:solidFill>
              <a:latin typeface="Arial" panose="020B0604020202020204" pitchFamily="34" charset="0"/>
              <a:cs typeface="Arial" panose="020B0604020202020204" pitchFamily="34" charset="0"/>
            </a:endParaRPr>
          </a:p>
          <a:p>
            <a:pPr algn="just"/>
            <a:r>
              <a:rPr lang="en-US" sz="2400" b="1" dirty="0">
                <a:latin typeface="Arial" panose="020B0604020202020204" pitchFamily="34" charset="0"/>
                <a:cs typeface="Arial" panose="020B0604020202020204" pitchFamily="34" charset="0"/>
              </a:rPr>
              <a:t>Wildlife Studies:</a:t>
            </a:r>
            <a:r>
              <a:rPr lang="en-US" sz="2400" dirty="0">
                <a:latin typeface="Arial" panose="020B0604020202020204" pitchFamily="34" charset="0"/>
                <a:cs typeface="Arial" panose="020B0604020202020204" pitchFamily="34" charset="0"/>
              </a:rPr>
              <a:t> Monitoring animal populations and behaviors informs conservation efforts and climate change studies.</a:t>
            </a:r>
          </a:p>
          <a:p>
            <a:pPr algn="just"/>
            <a:r>
              <a:rPr lang="en-US" sz="2400" b="1" dirty="0">
                <a:latin typeface="Arial" panose="020B0604020202020204" pitchFamily="34" charset="0"/>
                <a:cs typeface="Arial" panose="020B0604020202020204" pitchFamily="34" charset="0"/>
              </a:rPr>
              <a:t>Indicator Species:</a:t>
            </a:r>
            <a:r>
              <a:rPr lang="en-US" sz="2400" dirty="0">
                <a:latin typeface="Arial" panose="020B0604020202020204" pitchFamily="34" charset="0"/>
                <a:cs typeface="Arial" panose="020B0604020202020204" pitchFamily="34" charset="0"/>
              </a:rPr>
              <a:t> Certain animals, such as amphibians, serve as indicators of environmental health, revealing pollution or habitat degradation.</a:t>
            </a:r>
          </a:p>
          <a:p>
            <a:pPr algn="just"/>
            <a:r>
              <a:rPr lang="en-US" sz="2400" b="1" dirty="0">
                <a:latin typeface="Arial" panose="020B0604020202020204" pitchFamily="34" charset="0"/>
                <a:cs typeface="Arial" panose="020B0604020202020204" pitchFamily="34" charset="0"/>
              </a:rPr>
              <a:t>Ecosystem Restoration:</a:t>
            </a:r>
            <a:r>
              <a:rPr lang="en-US" sz="2400" dirty="0">
                <a:latin typeface="Arial" panose="020B0604020202020204" pitchFamily="34" charset="0"/>
                <a:cs typeface="Arial" panose="020B0604020202020204" pitchFamily="34" charset="0"/>
              </a:rPr>
              <a:t> Research on keystone </a:t>
            </a:r>
            <a:r>
              <a:rPr lang="en-US" sz="2400" dirty="0" smtClean="0">
                <a:latin typeface="Arial" panose="020B0604020202020204" pitchFamily="34" charset="0"/>
                <a:cs typeface="Arial" panose="020B0604020202020204" pitchFamily="34" charset="0"/>
              </a:rPr>
              <a:t>species aids </a:t>
            </a:r>
            <a:r>
              <a:rPr lang="en-US" sz="2400" dirty="0">
                <a:latin typeface="Arial" panose="020B0604020202020204" pitchFamily="34" charset="0"/>
                <a:cs typeface="Arial" panose="020B0604020202020204" pitchFamily="34" charset="0"/>
              </a:rPr>
              <a:t>in restoring ecological balance.</a:t>
            </a:r>
          </a:p>
          <a:p>
            <a:endParaRPr lang="en-IN" dirty="0"/>
          </a:p>
        </p:txBody>
      </p:sp>
    </p:spTree>
    <p:extLst>
      <p:ext uri="{BB962C8B-B14F-4D97-AF65-F5344CB8AC3E}">
        <p14:creationId xmlns:p14="http://schemas.microsoft.com/office/powerpoint/2010/main" val="3544907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6837" y="1862571"/>
            <a:ext cx="10233891" cy="3549939"/>
          </a:xfrm>
        </p:spPr>
        <p:txBody>
          <a:bodyPr>
            <a:normAutofit/>
          </a:bodyPr>
          <a:lstStyle/>
          <a:p>
            <a:pPr algn="just"/>
            <a:r>
              <a:rPr lang="en-US" sz="2400" dirty="0" smtClean="0">
                <a:latin typeface="Arial" panose="020B0604020202020204" pitchFamily="34" charset="0"/>
                <a:cs typeface="Arial" panose="020B0604020202020204" pitchFamily="34" charset="0"/>
              </a:rPr>
              <a:t>Animal welfare” is widely used to refer to an </a:t>
            </a:r>
            <a:r>
              <a:rPr lang="en-US" sz="2400" dirty="0" smtClean="0">
                <a:solidFill>
                  <a:srgbClr val="00B050"/>
                </a:solidFill>
                <a:latin typeface="Arial" panose="020B0604020202020204" pitchFamily="34" charset="0"/>
                <a:cs typeface="Arial" panose="020B0604020202020204" pitchFamily="34" charset="0"/>
              </a:rPr>
              <a:t>animal’s quality of life</a:t>
            </a:r>
            <a:r>
              <a:rPr lang="en-US" sz="2400" dirty="0" smtClean="0">
                <a:latin typeface="Arial" panose="020B0604020202020204" pitchFamily="34" charset="0"/>
                <a:cs typeface="Arial" panose="020B0604020202020204" pitchFamily="34" charset="0"/>
              </a:rPr>
              <a:t>. </a:t>
            </a:r>
          </a:p>
          <a:p>
            <a:pPr algn="just"/>
            <a:r>
              <a:rPr lang="en-US" sz="2400" dirty="0" smtClean="0">
                <a:latin typeface="Arial" panose="020B0604020202020204" pitchFamily="34" charset="0"/>
                <a:cs typeface="Arial" panose="020B0604020202020204" pitchFamily="34" charset="0"/>
              </a:rPr>
              <a:t>Animals should be healthy, well fed, and housed in an environment that they might themselves choose</a:t>
            </a:r>
          </a:p>
          <a:p>
            <a:pPr algn="just"/>
            <a:r>
              <a:rPr lang="en-US" sz="2400" dirty="0" smtClean="0">
                <a:latin typeface="Arial" panose="020B0604020202020204" pitchFamily="34" charset="0"/>
                <a:cs typeface="Arial" panose="020B0604020202020204" pitchFamily="34" charset="0"/>
              </a:rPr>
              <a:t>Animals should be relatively free from negative states, such as pain, fear and distress, and capable of enjoying life</a:t>
            </a:r>
          </a:p>
          <a:p>
            <a:pPr algn="just"/>
            <a:r>
              <a:rPr lang="en-US" sz="2400" dirty="0" smtClean="0">
                <a:latin typeface="Arial" panose="020B0604020202020204" pitchFamily="34" charset="0"/>
                <a:cs typeface="Arial" panose="020B0604020202020204" pitchFamily="34" charset="0"/>
              </a:rPr>
              <a:t>Animals should be able to carry out behaviors and activities that they are strongly motivated to do </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2401951" y="805934"/>
            <a:ext cx="7184852" cy="461665"/>
          </a:xfrm>
          <a:prstGeom prst="rect">
            <a:avLst/>
          </a:prstGeom>
        </p:spPr>
        <p:txBody>
          <a:bodyPr wrap="none">
            <a:spAutoFit/>
          </a:bodyPr>
          <a:lstStyle/>
          <a:p>
            <a:r>
              <a:rPr lang="en-US" sz="2400" dirty="0" smtClean="0">
                <a:solidFill>
                  <a:srgbClr val="FF0000"/>
                </a:solidFill>
                <a:latin typeface="Arial Black" panose="020B0A04020102020204" pitchFamily="34" charset="0"/>
              </a:rPr>
              <a:t>WELFARE OF ANIMALS USED IN SCIENCE</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69298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436" y="1742499"/>
            <a:ext cx="10515600" cy="4351338"/>
          </a:xfrm>
        </p:spPr>
        <p:txBody>
          <a:bodyPr>
            <a:normAutofit/>
          </a:bodyPr>
          <a:lstStyle/>
          <a:p>
            <a:pPr algn="just"/>
            <a:r>
              <a:rPr lang="en-US" sz="2400" dirty="0" smtClean="0">
                <a:latin typeface="Arial" panose="020B0604020202020204" pitchFamily="34" charset="0"/>
                <a:cs typeface="Arial" panose="020B0604020202020204" pitchFamily="34" charset="0"/>
              </a:rPr>
              <a:t>Concept </a:t>
            </a:r>
            <a:r>
              <a:rPr lang="en-US" sz="2400" dirty="0">
                <a:latin typeface="Arial" panose="020B0604020202020204" pitchFamily="34" charset="0"/>
                <a:cs typeface="Arial" panose="020B0604020202020204" pitchFamily="34" charset="0"/>
              </a:rPr>
              <a:t>was introduced in 1959 as part of a revolutionary approach to improving the ethical treatment of animals in scientific </a:t>
            </a:r>
            <a:r>
              <a:rPr lang="en-US" sz="2400" dirty="0" smtClean="0">
                <a:latin typeface="Arial" panose="020B0604020202020204" pitchFamily="34" charset="0"/>
                <a:cs typeface="Arial" panose="020B0604020202020204" pitchFamily="34" charset="0"/>
              </a:rPr>
              <a:t>research</a:t>
            </a:r>
          </a:p>
          <a:p>
            <a:pPr algn="just"/>
            <a:r>
              <a:rPr lang="en-US" sz="2400" dirty="0">
                <a:latin typeface="Arial" panose="020B0604020202020204" pitchFamily="34" charset="0"/>
                <a:cs typeface="Arial" panose="020B0604020202020204" pitchFamily="34" charset="0"/>
              </a:rPr>
              <a:t>After World War II, the rapid expansion of biomedical research led to increased use of animals in </a:t>
            </a:r>
            <a:r>
              <a:rPr lang="en-US" sz="2400" dirty="0" smtClean="0">
                <a:latin typeface="Arial" panose="020B0604020202020204" pitchFamily="34" charset="0"/>
                <a:cs typeface="Arial" panose="020B0604020202020204" pitchFamily="34" charset="0"/>
              </a:rPr>
              <a:t>experiments</a:t>
            </a:r>
          </a:p>
          <a:p>
            <a:pPr algn="just">
              <a:buFont typeface="Wingdings" panose="05000000000000000000" pitchFamily="2" charset="2"/>
              <a:buChar char="Ø"/>
            </a:pPr>
            <a:r>
              <a:rPr lang="en-US" sz="2400" b="1" dirty="0">
                <a:solidFill>
                  <a:srgbClr val="FF0000"/>
                </a:solidFill>
                <a:latin typeface="Arial" panose="020B0604020202020204" pitchFamily="34" charset="0"/>
                <a:cs typeface="Arial" panose="020B0604020202020204" pitchFamily="34" charset="0"/>
              </a:rPr>
              <a:t>1959: Birth of the 3Rs</a:t>
            </a:r>
            <a:endParaRPr lang="en-US" sz="2400" dirty="0">
              <a:solidFill>
                <a:srgbClr val="FF0000"/>
              </a:solidFill>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British scientists </a:t>
            </a:r>
            <a:r>
              <a:rPr lang="en-US" sz="2400" b="1" dirty="0">
                <a:latin typeface="Arial" panose="020B0604020202020204" pitchFamily="34" charset="0"/>
                <a:cs typeface="Arial" panose="020B0604020202020204" pitchFamily="34" charset="0"/>
              </a:rPr>
              <a:t>William Russell</a:t>
            </a:r>
            <a:r>
              <a:rPr lang="en-US" sz="2400" dirty="0">
                <a:latin typeface="Arial" panose="020B0604020202020204" pitchFamily="34" charset="0"/>
                <a:cs typeface="Arial" panose="020B0604020202020204" pitchFamily="34" charset="0"/>
              </a:rPr>
              <a:t> (a zoologist) and </a:t>
            </a:r>
            <a:r>
              <a:rPr lang="en-US" sz="2400" b="1" dirty="0">
                <a:latin typeface="Arial" panose="020B0604020202020204" pitchFamily="34" charset="0"/>
                <a:cs typeface="Arial" panose="020B0604020202020204" pitchFamily="34" charset="0"/>
              </a:rPr>
              <a:t>Rex Burch</a:t>
            </a:r>
            <a:r>
              <a:rPr lang="en-US" sz="2400" dirty="0">
                <a:latin typeface="Arial" panose="020B0604020202020204" pitchFamily="34" charset="0"/>
                <a:cs typeface="Arial" panose="020B0604020202020204" pitchFamily="34" charset="0"/>
              </a:rPr>
              <a:t> (a microbiologist) published their landmark book, </a:t>
            </a:r>
            <a:r>
              <a:rPr lang="en-US" sz="2400" i="1" dirty="0">
                <a:solidFill>
                  <a:srgbClr val="FF0000"/>
                </a:solidFill>
                <a:latin typeface="Arial" panose="020B0604020202020204" pitchFamily="34" charset="0"/>
                <a:cs typeface="Arial" panose="020B0604020202020204" pitchFamily="34" charset="0"/>
              </a:rPr>
              <a:t>The Principles of Humane Experimental Technique</a:t>
            </a:r>
            <a:r>
              <a:rPr lang="en-US" sz="2400" i="1"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The book introduced the </a:t>
            </a:r>
            <a:r>
              <a:rPr lang="en-US" sz="2400" b="1" dirty="0">
                <a:latin typeface="Arial" panose="020B0604020202020204" pitchFamily="34" charset="0"/>
                <a:cs typeface="Arial" panose="020B0604020202020204" pitchFamily="34" charset="0"/>
              </a:rPr>
              <a:t>3Rs concept </a:t>
            </a:r>
            <a:r>
              <a:rPr lang="en-US" sz="2400" dirty="0">
                <a:latin typeface="Arial" panose="020B0604020202020204" pitchFamily="34" charset="0"/>
                <a:cs typeface="Arial" panose="020B0604020202020204" pitchFamily="34" charset="0"/>
              </a:rPr>
              <a:t>as a framework for ethical and humane use of animals in scientific research.</a:t>
            </a:r>
          </a:p>
          <a:p>
            <a:endParaRPr lang="en-IN" dirty="0"/>
          </a:p>
        </p:txBody>
      </p:sp>
      <p:sp>
        <p:nvSpPr>
          <p:cNvPr id="4" name="Rectangle 3"/>
          <p:cNvSpPr/>
          <p:nvPr/>
        </p:nvSpPr>
        <p:spPr>
          <a:xfrm>
            <a:off x="2454563" y="573977"/>
            <a:ext cx="6434134" cy="830997"/>
          </a:xfrm>
          <a:prstGeom prst="rect">
            <a:avLst/>
          </a:prstGeom>
        </p:spPr>
        <p:txBody>
          <a:bodyPr wrap="none">
            <a:spAutoFit/>
          </a:bodyPr>
          <a:lstStyle/>
          <a:p>
            <a:pPr algn="ctr"/>
            <a:r>
              <a:rPr lang="en-US" sz="2400" dirty="0">
                <a:solidFill>
                  <a:srgbClr val="FF0000"/>
                </a:solidFill>
                <a:latin typeface="Arial Black" panose="020B0A04020102020204" pitchFamily="34" charset="0"/>
              </a:rPr>
              <a:t>3</a:t>
            </a:r>
            <a:r>
              <a:rPr lang="en-US" sz="2400" dirty="0" smtClean="0">
                <a:solidFill>
                  <a:srgbClr val="FF0000"/>
                </a:solidFill>
                <a:latin typeface="Arial Black" panose="020B0A04020102020204" pitchFamily="34" charset="0"/>
              </a:rPr>
              <a:t> RS’ TENET</a:t>
            </a:r>
          </a:p>
          <a:p>
            <a:pPr algn="ctr"/>
            <a:r>
              <a:rPr lang="en-US" sz="2400" dirty="0" smtClean="0">
                <a:solidFill>
                  <a:srgbClr val="FF0000"/>
                </a:solidFill>
                <a:latin typeface="Arial Black" panose="020B0A04020102020204" pitchFamily="34" charset="0"/>
              </a:rPr>
              <a:t>Replacement, Reduction, Refinement</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353597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0344" y="1137120"/>
            <a:ext cx="10858229" cy="1477819"/>
          </a:xfrm>
        </p:spPr>
        <p:txBody>
          <a:bodyPr>
            <a:normAutofit lnSpcReduction="10000"/>
          </a:bodyPr>
          <a:lstStyle/>
          <a:p>
            <a:pPr algn="just">
              <a:lnSpc>
                <a:spcPct val="100000"/>
              </a:lnSpc>
            </a:pPr>
            <a:r>
              <a:rPr lang="en-US" sz="2400" dirty="0" smtClean="0">
                <a:latin typeface="Arial" panose="020B0604020202020204" pitchFamily="34" charset="0"/>
                <a:cs typeface="Arial" panose="020B0604020202020204" pitchFamily="34" charset="0"/>
              </a:rPr>
              <a:t>Animals should be used only if a scientist’s best efforts to find a </a:t>
            </a:r>
            <a:r>
              <a:rPr lang="en-US" sz="2400" dirty="0" err="1" smtClean="0">
                <a:latin typeface="Arial" panose="020B0604020202020204" pitchFamily="34" charset="0"/>
                <a:cs typeface="Arial" panose="020B0604020202020204" pitchFamily="34" charset="0"/>
              </a:rPr>
              <a:t>nonanimal</a:t>
            </a:r>
            <a:r>
              <a:rPr lang="en-US" sz="2400" dirty="0" smtClean="0">
                <a:latin typeface="Arial" panose="020B0604020202020204" pitchFamily="34" charset="0"/>
                <a:cs typeface="Arial" panose="020B0604020202020204" pitchFamily="34" charset="0"/>
              </a:rPr>
              <a:t> alternative have failed, and that when animals are needed, only the most humane methods should be used on the smallest number of animals required to obtain valid information</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2436090" y="186050"/>
            <a:ext cx="6434134" cy="830997"/>
          </a:xfrm>
          <a:prstGeom prst="rect">
            <a:avLst/>
          </a:prstGeom>
        </p:spPr>
        <p:txBody>
          <a:bodyPr wrap="none">
            <a:spAutoFit/>
          </a:bodyPr>
          <a:lstStyle/>
          <a:p>
            <a:pPr algn="ctr"/>
            <a:r>
              <a:rPr lang="en-US" sz="2400" dirty="0">
                <a:solidFill>
                  <a:srgbClr val="FF0000"/>
                </a:solidFill>
                <a:latin typeface="Arial Black" panose="020B0A04020102020204" pitchFamily="34" charset="0"/>
              </a:rPr>
              <a:t>3</a:t>
            </a:r>
            <a:r>
              <a:rPr lang="en-US" sz="2400" dirty="0" smtClean="0">
                <a:solidFill>
                  <a:srgbClr val="FF0000"/>
                </a:solidFill>
                <a:latin typeface="Arial Black" panose="020B0A04020102020204" pitchFamily="34" charset="0"/>
              </a:rPr>
              <a:t> RS’ TENET</a:t>
            </a:r>
          </a:p>
          <a:p>
            <a:pPr algn="ctr"/>
            <a:r>
              <a:rPr lang="en-US" sz="2400" dirty="0" smtClean="0">
                <a:solidFill>
                  <a:srgbClr val="FF0000"/>
                </a:solidFill>
                <a:latin typeface="Arial Black" panose="020B0A04020102020204" pitchFamily="34" charset="0"/>
              </a:rPr>
              <a:t>Replacement, Reduction, Refinement</a:t>
            </a:r>
            <a:endParaRPr lang="en-IN" sz="2400" dirty="0">
              <a:solidFill>
                <a:srgbClr val="FF0000"/>
              </a:solidFill>
              <a:latin typeface="Arial Black" panose="020B0A04020102020204" pitchFamily="34" charset="0"/>
            </a:endParaRPr>
          </a:p>
        </p:txBody>
      </p:sp>
      <p:pic>
        <p:nvPicPr>
          <p:cNvPr id="2050" name="Picture 2" descr="3R’s and how they integrated into drug discovery – Jimin Park"/>
          <p:cNvPicPr>
            <a:picLocks noChangeAspect="1" noChangeArrowheads="1"/>
          </p:cNvPicPr>
          <p:nvPr/>
        </p:nvPicPr>
        <p:blipFill rotWithShape="1">
          <a:blip r:embed="rId2">
            <a:extLst>
              <a:ext uri="{28A0092B-C50C-407E-A947-70E740481C1C}">
                <a14:useLocalDpi xmlns:a14="http://schemas.microsoft.com/office/drawing/2010/main" val="0"/>
              </a:ext>
            </a:extLst>
          </a:blip>
          <a:srcRect t="17976" b="7380"/>
          <a:stretch/>
        </p:blipFill>
        <p:spPr bwMode="auto">
          <a:xfrm>
            <a:off x="1429128" y="2466110"/>
            <a:ext cx="8953500" cy="413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1955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400" dirty="0" smtClean="0">
                <a:latin typeface="Arial" panose="020B0604020202020204" pitchFamily="34" charset="0"/>
                <a:cs typeface="Arial" panose="020B0604020202020204" pitchFamily="34" charset="0"/>
              </a:rPr>
              <a:t>Use of methods utilizing cells, tissues or organs of animals (relative replacement), as well as those that do not require the use of animals to achieve the scientific aims (absolute replacement)</a:t>
            </a:r>
          </a:p>
          <a:p>
            <a:endParaRPr lang="en-IN" dirty="0"/>
          </a:p>
        </p:txBody>
      </p:sp>
      <p:sp>
        <p:nvSpPr>
          <p:cNvPr id="4" name="Rectangle 3"/>
          <p:cNvSpPr/>
          <p:nvPr/>
        </p:nvSpPr>
        <p:spPr>
          <a:xfrm>
            <a:off x="4495514" y="916770"/>
            <a:ext cx="2761525" cy="461665"/>
          </a:xfrm>
          <a:prstGeom prst="rect">
            <a:avLst/>
          </a:prstGeom>
        </p:spPr>
        <p:txBody>
          <a:bodyPr wrap="none">
            <a:spAutoFit/>
          </a:bodyPr>
          <a:lstStyle/>
          <a:p>
            <a:r>
              <a:rPr lang="en-IN" sz="2400" dirty="0" smtClean="0">
                <a:solidFill>
                  <a:srgbClr val="FF0000"/>
                </a:solidFill>
                <a:latin typeface="Arial Black" panose="020B0A04020102020204" pitchFamily="34" charset="0"/>
              </a:rPr>
              <a:t>REPLACEMENT</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033119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2107</Words>
  <Application>Microsoft Office PowerPoint</Application>
  <PresentationFormat>Widescreen</PresentationFormat>
  <Paragraphs>157</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Black</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Bvc</dc:creator>
  <cp:lastModifiedBy>Bvc</cp:lastModifiedBy>
  <cp:revision>41</cp:revision>
  <dcterms:created xsi:type="dcterms:W3CDTF">2025-01-27T05:20:40Z</dcterms:created>
  <dcterms:modified xsi:type="dcterms:W3CDTF">2025-05-21T05:52:01Z</dcterms:modified>
</cp:coreProperties>
</file>