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58" r:id="rId3"/>
    <p:sldId id="259" r:id="rId4"/>
    <p:sldId id="261" r:id="rId5"/>
    <p:sldId id="263" r:id="rId6"/>
    <p:sldId id="266" r:id="rId7"/>
    <p:sldId id="267" r:id="rId8"/>
    <p:sldId id="290" r:id="rId9"/>
    <p:sldId id="280" r:id="rId10"/>
    <p:sldId id="288" r:id="rId11"/>
    <p:sldId id="283" r:id="rId12"/>
    <p:sldId id="286" r:id="rId13"/>
    <p:sldId id="287" r:id="rId14"/>
    <p:sldId id="271" r:id="rId15"/>
    <p:sldId id="272" r:id="rId16"/>
    <p:sldId id="274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48" autoAdjust="0"/>
  </p:normalViewPr>
  <p:slideViewPr>
    <p:cSldViewPr>
      <p:cViewPr varScale="1">
        <p:scale>
          <a:sx n="102" d="100"/>
          <a:sy n="102" d="100"/>
        </p:scale>
        <p:origin x="18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5C69D-6089-45F2-A434-9A8A0F202D5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380A2-1198-477F-81DD-65DCE5AE1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380A2-1198-477F-81DD-65DCE5AE19B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380A2-1198-477F-81DD-65DCE5AE19B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01DE-48DB-40D7-81C9-8E558F911A6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D8A-F148-43AD-B326-5A4D2316C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01DE-48DB-40D7-81C9-8E558F911A6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D8A-F148-43AD-B326-5A4D2316C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01DE-48DB-40D7-81C9-8E558F911A6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D8A-F148-43AD-B326-5A4D2316C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01DE-48DB-40D7-81C9-8E558F911A6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D8A-F148-43AD-B326-5A4D2316C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01DE-48DB-40D7-81C9-8E558F911A6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D8A-F148-43AD-B326-5A4D2316C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01DE-48DB-40D7-81C9-8E558F911A6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D8A-F148-43AD-B326-5A4D2316C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01DE-48DB-40D7-81C9-8E558F911A6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D8A-F148-43AD-B326-5A4D2316C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01DE-48DB-40D7-81C9-8E558F911A6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D8A-F148-43AD-B326-5A4D2316C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01DE-48DB-40D7-81C9-8E558F911A6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D8A-F148-43AD-B326-5A4D2316C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01DE-48DB-40D7-81C9-8E558F911A6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D8A-F148-43AD-B326-5A4D2316C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01DE-48DB-40D7-81C9-8E558F911A6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D8A-F148-43AD-B326-5A4D2316C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01DE-48DB-40D7-81C9-8E558F911A6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0CD8A-F148-43AD-B326-5A4D2316C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avian influenza slidesh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avian influenza slidesh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Image result for avian influenza slidesh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Sterilex Technology and Aiding the Prevention of Avian Influenza Outbreaks | Sterilex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" y="585434"/>
            <a:ext cx="9144000" cy="5105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1905000"/>
            <a:ext cx="6464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BIRD FLU/ AVIAN FLU/ FOWL PLAGUE</a:t>
            </a:r>
            <a:endParaRPr lang="en-US" sz="2400" dirty="0">
              <a:solidFill>
                <a:srgbClr val="7030A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5610761"/>
            <a:ext cx="35319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Dr. Ravi Shankar Kr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Mandal</a:t>
            </a: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Assistant Professor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Veterinary Medicine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BVC, Patna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B. F. Sc. Programme – Bihar Animal Sciences University | बिहार पशु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1" y="160337"/>
            <a:ext cx="1609955" cy="93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ownloads – Bihar Animal Sciences University | बिहार पशु विज्ञान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583" y="98301"/>
            <a:ext cx="960545" cy="10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211763"/>
          </a:xfrm>
        </p:spPr>
        <p:txBody>
          <a:bodyPr>
            <a:normAutofit/>
          </a:bodyPr>
          <a:lstStyle/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The first sign of highly pathogenic avian influenza (HPAI)in chickens or turkeys is the </a:t>
            </a: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sudden onset of high mortality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, which may approach 100% within a few days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Peracute</a:t>
            </a: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cases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clincal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signs and gross lesion lacking before death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Acute cases:</a:t>
            </a: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Cyanosis and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edema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of head, comb, wattle, and snood (turkey)</a:t>
            </a:r>
          </a:p>
          <a:p>
            <a:pPr algn="just"/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Edema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and red discolouration of the shanks and feet due to subcutaneous 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ecchymotic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hemorrhages</a:t>
            </a:r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Petechial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hemorrhages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on visceral organs and in muscles</a:t>
            </a: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Blood tinged oral and nasal discharge</a:t>
            </a: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Greenish diarrhoea in severely affected birds</a:t>
            </a: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Survivors of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peracute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infection may develop CNS involvement evident as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torticolis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opisthotonos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incoordination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, paralysis and dropping wings </a:t>
            </a:r>
            <a:endParaRPr lang="en-US" sz="2000" dirty="0" smtClean="0"/>
          </a:p>
          <a:p>
            <a:pPr algn="just"/>
            <a:endParaRPr lang="en-IN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5407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Pathogenicity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Avian Influenza viruses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3505200"/>
            <a:ext cx="42195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63362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Swelling of the </a:t>
            </a:r>
            <a:r>
              <a:rPr lang="en-US" dirty="0" err="1" smtClean="0"/>
              <a:t>infraorbital</a:t>
            </a:r>
            <a:r>
              <a:rPr lang="en-US" dirty="0" smtClean="0"/>
              <a:t> sinuses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09550"/>
            <a:ext cx="3810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057400" y="3048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Congestion  and cyanosis of the comb and wattles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3962400" cy="265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05200"/>
            <a:ext cx="3733800" cy="278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29200" y="6400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Hemorrhages on the shank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86200"/>
            <a:ext cx="4219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29000" y="64124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Neurologic  clinical signs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r="8108"/>
          <a:stretch>
            <a:fillRect/>
          </a:stretch>
        </p:blipFill>
        <p:spPr bwMode="auto">
          <a:xfrm>
            <a:off x="1828800" y="381000"/>
            <a:ext cx="6019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27331" y="2983468"/>
            <a:ext cx="158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mortality</a:t>
            </a:r>
            <a:endParaRPr lang="en-US" dirty="0"/>
          </a:p>
        </p:txBody>
      </p:sp>
      <p:pic>
        <p:nvPicPr>
          <p:cNvPr id="7170" name="Picture 2" descr="(PDF) H5N2 Highly Pathogenic Avian Influenza Viruses from the US 2014-2015 outbreak have an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886201"/>
            <a:ext cx="3886200" cy="2362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"/>
            <a:ext cx="4038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335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6670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Lung with pneumonia from a turkey </a:t>
            </a:r>
          </a:p>
          <a:p>
            <a:r>
              <a:rPr lang="en-US" dirty="0" smtClean="0"/>
              <a:t>naturally infected with H9N2 LPAI virus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2678668"/>
            <a:ext cx="249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Hemorrhage in pancreas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052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601087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 sac with </a:t>
            </a:r>
            <a:r>
              <a:rPr lang="en-US" dirty="0" err="1" smtClean="0"/>
              <a:t>caseous</a:t>
            </a:r>
            <a:r>
              <a:rPr lang="en-US" dirty="0" smtClean="0"/>
              <a:t> and foamy </a:t>
            </a:r>
            <a:r>
              <a:rPr lang="en-US" dirty="0" err="1" smtClean="0"/>
              <a:t>exudate</a:t>
            </a:r>
            <a:r>
              <a:rPr lang="en-US" dirty="0" smtClean="0"/>
              <a:t> in a turkey naturally infected with H9N2 LPAI virus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2766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419600" y="6135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Egg-yolk peritonitis, oviduct edema and shell less eggs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DIAGNOSIS:</a:t>
            </a: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Virus isolation: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oropharyngeal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cloacal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swab, other organs swab</a:t>
            </a: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ELISA: detect only antibody to the nucleoprotein</a:t>
            </a: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Agar gel immune-diffusion test (AGID): detects antibody to both the nucleoprotein and matrix 1 (M1) proteins that are conserved for all type A influenza viruses. </a:t>
            </a:r>
          </a:p>
          <a:p>
            <a:pPr>
              <a:buNone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DIFFERENTIAL DIAGNOSIS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LP AI </a:t>
            </a:r>
          </a:p>
          <a:p>
            <a:pPr marL="457200" indent="-457200" algn="just"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Acute to s/acute viral disease: IB, ILT, low virulent ND, </a:t>
            </a:r>
          </a:p>
          <a:p>
            <a:pPr marL="457200" indent="-457200" algn="just"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Bacterial disease 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mycoplsamosis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Infectious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Coryza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ornithobacteriosis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turkey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coryza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fowl cholera (Respiratory form)</a:t>
            </a:r>
          </a:p>
          <a:p>
            <a:pPr marL="457200" indent="-457200" algn="just"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Fungal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disesa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aspergillosis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AutoNum type="arabicPeriod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HP AI </a:t>
            </a:r>
          </a:p>
          <a:p>
            <a:pPr marL="457200" indent="-457200" algn="just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Virulent ND,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peracute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septicemic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fowl cholera, heat exhaustion and severe water deprivation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105400"/>
          </a:xfrm>
        </p:spPr>
        <p:txBody>
          <a:bodyPr>
            <a:normAutofit fontScale="40000" lnSpcReduction="20000"/>
          </a:bodyPr>
          <a:lstStyle/>
          <a:p>
            <a:pPr marL="914400" indent="-914400" algn="just">
              <a:buNone/>
            </a:pPr>
            <a:r>
              <a:rPr lang="en-IN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5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Vaccnation</a:t>
            </a:r>
            <a:endParaRPr lang="en-IN" sz="5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/>
            <a:r>
              <a:rPr lang="en-IN" sz="5000" dirty="0" smtClean="0">
                <a:latin typeface="Arial" pitchFamily="34" charset="0"/>
                <a:cs typeface="Arial" pitchFamily="34" charset="0"/>
              </a:rPr>
              <a:t> Prevent clinical signs and </a:t>
            </a:r>
            <a:r>
              <a:rPr lang="en-IN" sz="5000" dirty="0" err="1" smtClean="0">
                <a:latin typeface="Arial" pitchFamily="34" charset="0"/>
                <a:cs typeface="Arial" pitchFamily="34" charset="0"/>
              </a:rPr>
              <a:t>detah</a:t>
            </a:r>
            <a:endParaRPr lang="en-IN" sz="5000" dirty="0" smtClean="0">
              <a:latin typeface="Arial" pitchFamily="34" charset="0"/>
              <a:cs typeface="Arial" pitchFamily="34" charset="0"/>
            </a:endParaRPr>
          </a:p>
          <a:p>
            <a:pPr marL="0" indent="0" algn="just"/>
            <a:r>
              <a:rPr lang="en-IN" sz="5000" dirty="0" smtClean="0">
                <a:latin typeface="Arial" pitchFamily="34" charset="0"/>
                <a:cs typeface="Arial" pitchFamily="34" charset="0"/>
              </a:rPr>
              <a:t> Reduction of viral replication and shedding from respiratory and GIT in    vaccinated birds</a:t>
            </a:r>
          </a:p>
          <a:p>
            <a:pPr marL="0" indent="0" algn="just">
              <a:buNone/>
            </a:pPr>
            <a:r>
              <a:rPr lang="en-IN" sz="5000" dirty="0" smtClean="0">
                <a:latin typeface="Arial" pitchFamily="34" charset="0"/>
                <a:cs typeface="Arial" pitchFamily="34" charset="0"/>
              </a:rPr>
              <a:t>Two types of vaccines</a:t>
            </a:r>
          </a:p>
          <a:p>
            <a:pPr marL="0" indent="0" algn="just">
              <a:buNone/>
            </a:pPr>
            <a:endParaRPr lang="en-IN" sz="5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en-IN" sz="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Killed whole virus </a:t>
            </a:r>
            <a:r>
              <a:rPr lang="en-IN" sz="5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adjuvanted</a:t>
            </a:r>
            <a:r>
              <a:rPr lang="en-IN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vaccine </a:t>
            </a:r>
            <a:r>
              <a:rPr lang="en-IN" sz="5000" dirty="0" smtClean="0">
                <a:latin typeface="Arial" pitchFamily="34" charset="0"/>
                <a:cs typeface="Arial" pitchFamily="34" charset="0"/>
              </a:rPr>
              <a:t>administered either intramuscularly or subcutaneously</a:t>
            </a:r>
          </a:p>
          <a:p>
            <a:pPr marL="0" indent="0" algn="just"/>
            <a:r>
              <a:rPr lang="en-IN" sz="5000" dirty="0" smtClean="0">
                <a:latin typeface="Arial" pitchFamily="34" charset="0"/>
                <a:cs typeface="Arial" pitchFamily="34" charset="0"/>
              </a:rPr>
              <a:t>Killed vaccine produces good </a:t>
            </a:r>
            <a:r>
              <a:rPr lang="en-IN" sz="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humoral</a:t>
            </a:r>
            <a:r>
              <a:rPr lang="en-IN" sz="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immunity</a:t>
            </a:r>
            <a:r>
              <a:rPr lang="en-IN" sz="5000" dirty="0" smtClean="0">
                <a:latin typeface="Arial" pitchFamily="34" charset="0"/>
                <a:cs typeface="Arial" pitchFamily="34" charset="0"/>
              </a:rPr>
              <a:t>, but no cellular immunity</a:t>
            </a:r>
          </a:p>
          <a:p>
            <a:pPr marL="0" indent="0" algn="just">
              <a:buNone/>
            </a:pPr>
            <a:endParaRPr lang="en-IN" sz="5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en-IN" sz="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Recombinant vaccines</a:t>
            </a:r>
            <a:r>
              <a:rPr lang="en-IN" sz="5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/>
            <a:r>
              <a:rPr lang="en-IN" sz="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5000" dirty="0" err="1" smtClean="0">
                <a:latin typeface="Arial" pitchFamily="34" charset="0"/>
                <a:cs typeface="Arial" pitchFamily="34" charset="0"/>
              </a:rPr>
              <a:t>Hemagglutinin</a:t>
            </a:r>
            <a:r>
              <a:rPr lang="en-IN" sz="5000" dirty="0" smtClean="0">
                <a:latin typeface="Arial" pitchFamily="34" charset="0"/>
                <a:cs typeface="Arial" pitchFamily="34" charset="0"/>
              </a:rPr>
              <a:t> gene from influenza virus is inserted in Fowl pox virus vaccine strain or the Herpes virus turkey (HVT) as a vector</a:t>
            </a:r>
          </a:p>
          <a:p>
            <a:pPr marL="0" indent="0" algn="just"/>
            <a:r>
              <a:rPr lang="en-IN" sz="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Produces both cellular and </a:t>
            </a:r>
            <a:r>
              <a:rPr lang="en-IN" sz="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humoral</a:t>
            </a:r>
            <a:r>
              <a:rPr lang="en-IN" sz="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immunity </a:t>
            </a:r>
            <a:r>
              <a:rPr lang="en-IN" sz="5000" dirty="0" smtClean="0">
                <a:latin typeface="Arial" pitchFamily="34" charset="0"/>
                <a:cs typeface="Arial" pitchFamily="34" charset="0"/>
              </a:rPr>
              <a:t>&amp; vaccinated birds can be distinguished from naturally infected birds since vaccinated birds will not have NA antibody because the vector only contains the </a:t>
            </a:r>
            <a:r>
              <a:rPr lang="en-IN" sz="5000" dirty="0" err="1" smtClean="0">
                <a:latin typeface="Arial" pitchFamily="34" charset="0"/>
                <a:cs typeface="Arial" pitchFamily="34" charset="0"/>
              </a:rPr>
              <a:t>hemagglutinin</a:t>
            </a:r>
            <a:r>
              <a:rPr lang="en-IN" sz="5000" dirty="0" smtClean="0">
                <a:latin typeface="Arial" pitchFamily="34" charset="0"/>
                <a:cs typeface="Arial" pitchFamily="34" charset="0"/>
              </a:rPr>
              <a:t> gene.</a:t>
            </a:r>
          </a:p>
          <a:p>
            <a:pPr marL="0" indent="0"/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533400"/>
            <a:ext cx="5039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  <a:latin typeface="Arial Black" pitchFamily="34" charset="0"/>
              </a:rPr>
              <a:t>PREVENTION &amp;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4" y="533400"/>
            <a:ext cx="8904849" cy="6096000"/>
          </a:xfrm>
        </p:spPr>
        <p:txBody>
          <a:bodyPr>
            <a:normAutofit/>
          </a:bodyPr>
          <a:lstStyle/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 Complete eradication is not possible because of wildlife reservoirs</a:t>
            </a: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 For outbreaks of HP AI, infected flocks are </a:t>
            </a: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depopulated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, often with disposal of the birds </a:t>
            </a: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 burning or burial</a:t>
            </a: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Increased </a:t>
            </a:r>
            <a:r>
              <a:rPr lang="en-IN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biosecurity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by greatly restricting access of personnel and equipment to and from farms in the quarantine zone</a:t>
            </a: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Suspected outbreaks should be reported to appropriate regulatory authority</a:t>
            </a: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Increased surveillance on surrounding farms to monitor for evidence of spread of influenza infections</a:t>
            </a:r>
          </a:p>
          <a:p>
            <a:pPr algn="just"/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LP AI affected flocks </a:t>
            </a:r>
          </a:p>
          <a:p>
            <a:r>
              <a:rPr lang="en-IN" sz="2000" dirty="0" smtClean="0">
                <a:latin typeface="Arial" pitchFamily="34" charset="0"/>
                <a:cs typeface="Arial" pitchFamily="34" charset="0"/>
              </a:rPr>
              <a:t>Quarantine zone around the infected flocks</a:t>
            </a:r>
          </a:p>
          <a:p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Broadspectrum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antibiotics to control 2° pathogens</a:t>
            </a:r>
          </a:p>
          <a:p>
            <a:r>
              <a:rPr lang="en-IN" sz="2000" dirty="0" smtClean="0">
                <a:latin typeface="Arial" pitchFamily="34" charset="0"/>
                <a:cs typeface="Arial" pitchFamily="34" charset="0"/>
              </a:rPr>
              <a:t>Environmental management: increase house temp to reduce morbidity and mortality</a:t>
            </a:r>
          </a:p>
          <a:p>
            <a:r>
              <a:rPr lang="en-IN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Antiviral compounds – not approved or recommended</a:t>
            </a:r>
          </a:p>
          <a:p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9053" y="2405577"/>
            <a:ext cx="470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Thank You</a:t>
            </a:r>
            <a:endParaRPr lang="en-IN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5105400"/>
          </a:xfrm>
        </p:spPr>
        <p:txBody>
          <a:bodyPr>
            <a:normAutofit/>
          </a:bodyPr>
          <a:lstStyle/>
          <a:p>
            <a:pPr lvl="0" algn="just"/>
            <a:r>
              <a:rPr lang="en-IN" sz="2000" dirty="0">
                <a:latin typeface="Arial" pitchFamily="34" charset="0"/>
                <a:cs typeface="Arial" pitchFamily="34" charset="0"/>
              </a:rPr>
              <a:t>Influenza is an infection or disease syndrome caused by </a:t>
            </a: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IN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“A” </a:t>
            </a: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influenza viruses, 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a member of the </a:t>
            </a:r>
            <a:r>
              <a:rPr lang="en-IN" sz="20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Orthomyxoviridae</a:t>
            </a:r>
            <a:r>
              <a:rPr lang="en-IN" sz="2000" i="1" dirty="0">
                <a:latin typeface="Arial" pitchFamily="34" charset="0"/>
                <a:cs typeface="Arial" pitchFamily="34" charset="0"/>
              </a:rPr>
              <a:t> 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family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IN" sz="2000" dirty="0">
                <a:latin typeface="Arial" pitchFamily="34" charset="0"/>
                <a:cs typeface="Arial" pitchFamily="34" charset="0"/>
              </a:rPr>
              <a:t>Avian influenza viruses are distributed throughout the world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and infect domestic poultry as well as pet, zoo and wild birds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Domestic 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turkeys and chickens have experienced the most substantial disease problems due to influenza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b="0" i="0" dirty="0" smtClean="0">
                <a:solidFill>
                  <a:srgbClr val="212529"/>
                </a:solidFill>
                <a:latin typeface="system-ui"/>
              </a:rPr>
              <a:t>In 1878 a respiratory disease causing high mortality in poultry was </a:t>
            </a:r>
            <a:r>
              <a:rPr lang="en-US" sz="2000" b="0" i="0" dirty="0" smtClean="0">
                <a:solidFill>
                  <a:srgbClr val="FF0000"/>
                </a:solidFill>
                <a:latin typeface="system-ui"/>
              </a:rPr>
              <a:t>first described as Fowl Plague.</a:t>
            </a:r>
            <a:endParaRPr lang="en-US" sz="2000" b="0" i="0" dirty="0" smtClean="0">
              <a:solidFill>
                <a:srgbClr val="212529"/>
              </a:solidFill>
              <a:latin typeface="system-ui"/>
            </a:endParaRPr>
          </a:p>
          <a:p>
            <a:pPr algn="just"/>
            <a:r>
              <a:rPr lang="en-US" sz="2000" dirty="0">
                <a:solidFill>
                  <a:srgbClr val="212529"/>
                </a:solidFill>
                <a:latin typeface="system-ui"/>
              </a:rPr>
              <a:t>In 1955 an influenza </a:t>
            </a:r>
            <a:r>
              <a:rPr lang="en-US" sz="2000" dirty="0">
                <a:solidFill>
                  <a:srgbClr val="FF0000"/>
                </a:solidFill>
                <a:latin typeface="system-ui"/>
              </a:rPr>
              <a:t>virus was isolated</a:t>
            </a:r>
            <a:r>
              <a:rPr lang="en-US" sz="2000" dirty="0">
                <a:solidFill>
                  <a:srgbClr val="212529"/>
                </a:solidFill>
                <a:latin typeface="system-ui"/>
              </a:rPr>
              <a:t> as the cause of Fowl Plague or avian influenza. </a:t>
            </a:r>
            <a:endParaRPr lang="en-IN" sz="2000" dirty="0">
              <a:solidFill>
                <a:srgbClr val="212529"/>
              </a:solidFill>
              <a:latin typeface="system-ui"/>
            </a:endParaRPr>
          </a:p>
          <a:p>
            <a:pPr lvl="0" algn="just"/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IN" dirty="0" smtClean="0"/>
          </a:p>
          <a:p>
            <a:pPr algn="just"/>
            <a:endParaRPr lang="en-IN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85800"/>
            <a:ext cx="334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AVIAN INFLUENZA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4525963"/>
          </a:xfrm>
        </p:spPr>
        <p:txBody>
          <a:bodyPr>
            <a:noAutofit/>
          </a:bodyPr>
          <a:lstStyle/>
          <a:p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IN" sz="2000" dirty="0" smtClean="0">
                <a:latin typeface="Arial" pitchFamily="34" charset="0"/>
                <a:cs typeface="Arial" pitchFamily="34" charset="0"/>
              </a:rPr>
              <a:t>Type A influenza RNA viruses in the family </a:t>
            </a:r>
            <a:r>
              <a:rPr lang="en-IN" sz="2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Orthomyxoviridae</a:t>
            </a:r>
            <a:endParaRPr lang="en-IN" sz="20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Have 8 different gene segments that encode 10 different viral proteins</a:t>
            </a:r>
          </a:p>
          <a:p>
            <a:pPr algn="just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Two surface </a:t>
            </a:r>
            <a:r>
              <a:rPr lang="en-IN" sz="2000" b="1" dirty="0" err="1" smtClean="0">
                <a:latin typeface="Arial" pitchFamily="34" charset="0"/>
                <a:cs typeface="Arial" pitchFamily="34" charset="0"/>
              </a:rPr>
              <a:t>glycoproteins</a:t>
            </a: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IN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Hemagglutinin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(HA</a:t>
            </a: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Neuraminidase (NA) proteins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, important in regard to virulence of the virus and the antibody response</a:t>
            </a: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IN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 protein has 16 defined antigenic subtypes (H1-H16)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, and the </a:t>
            </a:r>
            <a:r>
              <a:rPr lang="en-IN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 has 9 antigenic subtypes (N1-N9),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based on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hemagglutinin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inhibition and neuraminidase inhibition test respectively</a:t>
            </a: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All the outbreaks have been of either H5 or H7 subtype</a:t>
            </a: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Because of its broad host range, can represent a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zoonotic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risk.</a:t>
            </a: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It can cause a range of disease symptoms from subclinical infection to highly virulent with 100% mortality.</a:t>
            </a:r>
          </a:p>
          <a:p>
            <a:pPr algn="just"/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INFLUENZA VIRUS"/>
          <p:cNvPicPr>
            <a:picLocks noChangeAspect="1" noChangeArrowheads="1"/>
          </p:cNvPicPr>
          <p:nvPr/>
        </p:nvPicPr>
        <p:blipFill>
          <a:blip r:embed="rId2"/>
          <a:srcRect l="16667" t="17284" b="18519"/>
          <a:stretch>
            <a:fillRect/>
          </a:stretch>
        </p:blipFill>
        <p:spPr bwMode="auto">
          <a:xfrm>
            <a:off x="5486400" y="152400"/>
            <a:ext cx="3429000" cy="1981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833735"/>
            <a:ext cx="1958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ETIOLOGY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364163"/>
          </a:xfrm>
        </p:spPr>
        <p:txBody>
          <a:bodyPr>
            <a:normAutofit/>
          </a:bodyPr>
          <a:lstStyle/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The virus can be generally divided into viruses that cause a </a:t>
            </a: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localized infection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, often primarily restricted to the respiratory or enteric tract, and viruses that cause </a:t>
            </a: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systemic infections.</a:t>
            </a:r>
          </a:p>
          <a:p>
            <a:pPr algn="just"/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The viruses that cause localized infections are usually referred to as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 pathogenic avian influenza (LP AI) viruses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, and typically these viruses causes subclinical infection, respiratory disease, drop in egg production in domestic poultry.</a:t>
            </a:r>
          </a:p>
          <a:p>
            <a:pPr algn="just"/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The  viruses that cause systemic infections usually cause high mortality and are referred to as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highly pathogenic avian influenza (HP AI) viruses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, or historically as fowl plague virus.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r>
              <a:rPr lang="en-IN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LP AI viruses:</a:t>
            </a:r>
          </a:p>
          <a:p>
            <a:pPr algn="just"/>
            <a:r>
              <a:rPr lang="en-IN" sz="2200" dirty="0" smtClean="0">
                <a:latin typeface="Arial" pitchFamily="34" charset="0"/>
                <a:cs typeface="Arial" pitchFamily="34" charset="0"/>
              </a:rPr>
              <a:t>Mild to severe respiratory disease, that in conjunction with secondary pathogens can on rare occasions cause high mortality in a flock.</a:t>
            </a:r>
          </a:p>
          <a:p>
            <a:pPr algn="just"/>
            <a:r>
              <a:rPr lang="en-IN" sz="2200" dirty="0" smtClean="0">
                <a:latin typeface="Arial" pitchFamily="34" charset="0"/>
                <a:cs typeface="Arial" pitchFamily="34" charset="0"/>
              </a:rPr>
              <a:t>Most  AI viruses are LP AI (H1-H16)</a:t>
            </a:r>
          </a:p>
          <a:p>
            <a:pPr algn="just"/>
            <a:endParaRPr lang="en-IN" sz="22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HPAI viruses</a:t>
            </a:r>
            <a:r>
              <a:rPr lang="en-IN" sz="22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IN" sz="2200" dirty="0" smtClean="0">
                <a:latin typeface="Arial" pitchFamily="34" charset="0"/>
                <a:cs typeface="Arial" pitchFamily="34" charset="0"/>
              </a:rPr>
              <a:t>Restricted to the </a:t>
            </a:r>
            <a:r>
              <a:rPr lang="en-IN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H5 and H7 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subtypes and generally they are low pathogenic, but some time they </a:t>
            </a:r>
            <a:r>
              <a:rPr lang="en-IN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 mutate into the highly pathogenic forms 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of the virus and cause devastating epidemics</a:t>
            </a:r>
          </a:p>
          <a:p>
            <a:pPr algn="just"/>
            <a:r>
              <a:rPr lang="en-IN" sz="2200" dirty="0" smtClean="0">
                <a:latin typeface="Arial" pitchFamily="34" charset="0"/>
                <a:cs typeface="Arial" pitchFamily="34" charset="0"/>
              </a:rPr>
              <a:t>HPAI is not believed to be normally present in the natural wild bird  reservoir.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IN" b="1" dirty="0" smtClean="0">
                <a:solidFill>
                  <a:srgbClr val="FF0000"/>
                </a:solidFill>
              </a:rPr>
              <a:t>Host Range: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dirty="0" smtClean="0"/>
              <a:t>Wide host range include humans, swine, horses, chickens, turkeys and wild birds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dirty="0" smtClean="0"/>
              <a:t> </a:t>
            </a:r>
            <a:r>
              <a:rPr lang="en-IN" dirty="0" smtClean="0">
                <a:solidFill>
                  <a:srgbClr val="FF0000"/>
                </a:solidFill>
              </a:rPr>
              <a:t>Aquatic birds are the natural reservoir for influenza virus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dirty="0" smtClean="0"/>
              <a:t>In the wild bird reservoir,  it causes an asymptomatic infection and genetically stable in this group.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dirty="0" smtClean="0"/>
              <a:t>They are generally species specific, but this general rule of host adapted influenza viruses staying within a single species can be broken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dirty="0" smtClean="0"/>
              <a:t> Avian influenza viruses can present a public health threat as a </a:t>
            </a:r>
            <a:r>
              <a:rPr lang="en-IN" dirty="0" err="1" smtClean="0"/>
              <a:t>zoonotic</a:t>
            </a:r>
            <a:r>
              <a:rPr lang="en-IN" dirty="0" smtClean="0"/>
              <a:t> pathogen, although the risk is considered to be small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Transmission:</a:t>
            </a:r>
          </a:p>
          <a:p>
            <a:pPr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Airborne virus particles from the respiratory tract, droppings</a:t>
            </a:r>
            <a:r>
              <a:rPr lang="en-IN" sz="2000" smtClean="0">
                <a:latin typeface="Arial" pitchFamily="34" charset="0"/>
                <a:cs typeface="Arial" pitchFamily="34" charset="0"/>
              </a:rPr>
              <a:t>, and people-carrying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virus on their clothing and equipment are the main routes of transmission</a:t>
            </a:r>
          </a:p>
          <a:p>
            <a:pPr algn="just"/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1676400"/>
            <a:ext cx="74580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Extremely variable and depend on the:     	</a:t>
            </a:r>
          </a:p>
          <a:p>
            <a:pPr algn="just"/>
            <a:r>
              <a:rPr lang="en-IN" sz="2400" dirty="0" smtClean="0">
                <a:latin typeface="Arial" pitchFamily="34" charset="0"/>
                <a:cs typeface="Arial" pitchFamily="34" charset="0"/>
              </a:rPr>
              <a:t>species affected,</a:t>
            </a:r>
          </a:p>
          <a:p>
            <a:pPr algn="just"/>
            <a:r>
              <a:rPr lang="en-IN" sz="2400" dirty="0" smtClean="0">
                <a:latin typeface="Arial" pitchFamily="34" charset="0"/>
                <a:cs typeface="Arial" pitchFamily="34" charset="0"/>
              </a:rPr>
              <a:t>age </a:t>
            </a:r>
          </a:p>
          <a:p>
            <a:pPr algn="just"/>
            <a:r>
              <a:rPr lang="en-IN" sz="2400" dirty="0" smtClean="0">
                <a:latin typeface="Arial" pitchFamily="34" charset="0"/>
                <a:cs typeface="Arial" pitchFamily="34" charset="0"/>
              </a:rPr>
              <a:t>sex </a:t>
            </a:r>
          </a:p>
          <a:p>
            <a:pPr algn="just"/>
            <a:r>
              <a:rPr lang="en-IN" sz="2400" dirty="0" smtClean="0">
                <a:latin typeface="Arial" pitchFamily="34" charset="0"/>
                <a:cs typeface="Arial" pitchFamily="34" charset="0"/>
              </a:rPr>
              <a:t>concurrent infections </a:t>
            </a:r>
          </a:p>
          <a:p>
            <a:pPr algn="just"/>
            <a:r>
              <a:rPr lang="en-IN" sz="2400" dirty="0" smtClean="0">
                <a:latin typeface="Arial" pitchFamily="34" charset="0"/>
                <a:cs typeface="Arial" pitchFamily="34" charset="0"/>
              </a:rPr>
              <a:t>type of the virus</a:t>
            </a:r>
          </a:p>
          <a:p>
            <a:pPr algn="just"/>
            <a:r>
              <a:rPr lang="en-IN" sz="2400" dirty="0" smtClean="0">
                <a:latin typeface="Arial" pitchFamily="34" charset="0"/>
                <a:cs typeface="Arial" pitchFamily="34" charset="0"/>
              </a:rPr>
              <a:t>environmental factors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</a:t>
            </a:r>
            <a:endParaRPr lang="en-IN" sz="3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685800"/>
            <a:ext cx="2657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SIGNS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46237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Typically produces respiratory signs: sneezing, coughing, ocular and nasal discharge, swollen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infraorbital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sinuses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Respiratory tract lesion: congestion and inflammation of trachea and lung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layers and breeders: decrease in egg production or fertility and ova rupture (evident as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yolk in abdominal cavity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or involution, mucosal edema, inflammatory exudates in lumen of oviduct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Acute renal failure and visceral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urate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depositon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visceral gout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Low morbidity and mortality unless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accompainied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by secondary bacterial or viral infections, or environmental stress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Sporadic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infecton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154668"/>
            <a:ext cx="5349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Pathogenicity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Avian Influenza viruses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52735"/>
            <a:ext cx="6034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CLINICAL FINDINGS AND LESIONS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1083</Words>
  <Application>Microsoft Office PowerPoint</Application>
  <PresentationFormat>On-screen Show (4:3)</PresentationFormat>
  <Paragraphs>118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system-ui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Bvc</cp:lastModifiedBy>
  <cp:revision>97</cp:revision>
  <dcterms:created xsi:type="dcterms:W3CDTF">2023-07-26T05:00:30Z</dcterms:created>
  <dcterms:modified xsi:type="dcterms:W3CDTF">2025-05-21T04:31:05Z</dcterms:modified>
</cp:coreProperties>
</file>