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9" r:id="rId2"/>
    <p:sldId id="271" r:id="rId3"/>
    <p:sldId id="270" r:id="rId4"/>
    <p:sldId id="256" r:id="rId5"/>
    <p:sldId id="257" r:id="rId6"/>
    <p:sldId id="258" r:id="rId7"/>
    <p:sldId id="259" r:id="rId8"/>
    <p:sldId id="272" r:id="rId9"/>
    <p:sldId id="273" r:id="rId10"/>
    <p:sldId id="260" r:id="rId11"/>
    <p:sldId id="261" r:id="rId12"/>
    <p:sldId id="263" r:id="rId13"/>
    <p:sldId id="262" r:id="rId14"/>
    <p:sldId id="264" r:id="rId15"/>
    <p:sldId id="267" r:id="rId16"/>
    <p:sldId id="265" r:id="rId17"/>
    <p:sldId id="266"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A1FD9D-7EBA-4FA0-9EDE-81FA9FEDB574}" type="datetimeFigureOut">
              <a:rPr lang="en-US" smtClean="0"/>
              <a:pPr/>
              <a:t>5/15/2024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714A0-DDB2-4EE9-8A25-BE13A5AAF44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Forest_produce" TargetMode="External"/><Relationship Id="rId7" Type="http://schemas.openxmlformats.org/officeDocument/2006/relationships/hyperlink" Target="https://en.wikipedia.org/wiki/Fisheries" TargetMode="External"/><Relationship Id="rId2" Type="http://schemas.openxmlformats.org/officeDocument/2006/relationships/hyperlink" Target="https://en.wikipedia.org/wiki/Forest_cover" TargetMode="External"/><Relationship Id="rId1" Type="http://schemas.openxmlformats.org/officeDocument/2006/relationships/slideLayout" Target="../slideLayouts/slideLayout2.xml"/><Relationship Id="rId6" Type="http://schemas.openxmlformats.org/officeDocument/2006/relationships/hyperlink" Target="https://en.wikipedia.org/wiki/Legislation" TargetMode="External"/><Relationship Id="rId5" Type="http://schemas.openxmlformats.org/officeDocument/2006/relationships/hyperlink" Target="https://en.wikipedia.org/wiki/Short_title" TargetMode="External"/><Relationship Id="rId4" Type="http://schemas.openxmlformats.org/officeDocument/2006/relationships/hyperlink" Target="https://en.wikipedia.org/wiki/Timber"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7778-4E45-C19C-AA8C-C6D72F613426}"/>
              </a:ext>
            </a:extLst>
          </p:cNvPr>
          <p:cNvSpPr>
            <a:spLocks noGrp="1"/>
          </p:cNvSpPr>
          <p:nvPr>
            <p:ph type="ctrTitle"/>
          </p:nvPr>
        </p:nvSpPr>
        <p:spPr>
          <a:xfrm>
            <a:off x="685800" y="2150973"/>
            <a:ext cx="7772400" cy="1470025"/>
          </a:xfrm>
        </p:spPr>
        <p:txBody>
          <a:bodyPr/>
          <a:lstStyle/>
          <a:p>
            <a:r>
              <a:rPr lang="en-US" i="1" dirty="0"/>
              <a:t>ACTS AND RULES RELATED TO  ZOO AND WILD ANIMALS</a:t>
            </a:r>
          </a:p>
        </p:txBody>
      </p:sp>
      <p:sp>
        <p:nvSpPr>
          <p:cNvPr id="3" name="Subtitle 2">
            <a:extLst>
              <a:ext uri="{FF2B5EF4-FFF2-40B4-BE49-F238E27FC236}">
                <a16:creationId xmlns:a16="http://schemas.microsoft.com/office/drawing/2014/main" id="{350EB708-5FF6-8DC2-6D31-09226FC113F2}"/>
              </a:ext>
            </a:extLst>
          </p:cNvPr>
          <p:cNvSpPr>
            <a:spLocks noGrp="1"/>
          </p:cNvSpPr>
          <p:nvPr>
            <p:ph type="subTitle" idx="1"/>
          </p:nvPr>
        </p:nvSpPr>
        <p:spPr>
          <a:xfrm>
            <a:off x="4800600" y="4419636"/>
            <a:ext cx="3962400" cy="1752600"/>
          </a:xfrm>
        </p:spPr>
        <p:txBody>
          <a:bodyPr>
            <a:normAutofit fontScale="92500"/>
          </a:bodyPr>
          <a:lstStyle/>
          <a:p>
            <a:r>
              <a:rPr lang="en-US" dirty="0">
                <a:solidFill>
                  <a:srgbClr val="002060"/>
                </a:solidFill>
              </a:rPr>
              <a:t>Dr </a:t>
            </a:r>
            <a:r>
              <a:rPr lang="en-US" dirty="0" err="1">
                <a:solidFill>
                  <a:srgbClr val="002060"/>
                </a:solidFill>
              </a:rPr>
              <a:t>Mritunjay</a:t>
            </a:r>
            <a:r>
              <a:rPr lang="en-US" dirty="0">
                <a:solidFill>
                  <a:srgbClr val="002060"/>
                </a:solidFill>
              </a:rPr>
              <a:t> Kumar</a:t>
            </a:r>
          </a:p>
          <a:p>
            <a:r>
              <a:rPr lang="en-US" dirty="0">
                <a:solidFill>
                  <a:srgbClr val="002060"/>
                </a:solidFill>
              </a:rPr>
              <a:t>Associate Professor</a:t>
            </a:r>
          </a:p>
          <a:p>
            <a:r>
              <a:rPr lang="en-US" dirty="0">
                <a:solidFill>
                  <a:srgbClr val="002060"/>
                </a:solidFill>
              </a:rPr>
              <a:t>VMD, BVC, BASU, Patna</a:t>
            </a:r>
          </a:p>
        </p:txBody>
      </p:sp>
      <p:pic>
        <p:nvPicPr>
          <p:cNvPr id="4" name="Picture 3">
            <a:extLst>
              <a:ext uri="{FF2B5EF4-FFF2-40B4-BE49-F238E27FC236}">
                <a16:creationId xmlns:a16="http://schemas.microsoft.com/office/drawing/2014/main" id="{EEDF7525-B6AC-BF71-734D-80FF342A54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0620" y="208052"/>
            <a:ext cx="1604380" cy="1239748"/>
          </a:xfrm>
          <a:prstGeom prst="rect">
            <a:avLst/>
          </a:prstGeom>
        </p:spPr>
      </p:pic>
      <p:pic>
        <p:nvPicPr>
          <p:cNvPr id="5" name="Picture 4">
            <a:extLst>
              <a:ext uri="{FF2B5EF4-FFF2-40B4-BE49-F238E27FC236}">
                <a16:creationId xmlns:a16="http://schemas.microsoft.com/office/drawing/2014/main" id="{F45CF877-BBB0-BB64-FAD4-ED97ADC9D6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381000"/>
            <a:ext cx="1905000" cy="952500"/>
          </a:xfrm>
          <a:prstGeom prst="rect">
            <a:avLst/>
          </a:prstGeom>
        </p:spPr>
      </p:pic>
    </p:spTree>
    <p:extLst>
      <p:ext uri="{BB962C8B-B14F-4D97-AF65-F5344CB8AC3E}">
        <p14:creationId xmlns:p14="http://schemas.microsoft.com/office/powerpoint/2010/main" val="3670380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dirty="0">
                <a:solidFill>
                  <a:srgbClr val="FF0000"/>
                </a:solidFill>
              </a:rPr>
              <a:t>Section:33-A</a:t>
            </a:r>
            <a:br>
              <a:rPr lang="en-US" dirty="0"/>
            </a:b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dirty="0">
                <a:solidFill>
                  <a:srgbClr val="002060"/>
                </a:solidFill>
              </a:rPr>
              <a:t>Immunization of Livestock</a:t>
            </a:r>
          </a:p>
          <a:p>
            <a:pPr lvl="0" algn="just">
              <a:buFont typeface="Wingdings" pitchFamily="2" charset="2"/>
              <a:buChar char="ü"/>
            </a:pPr>
            <a:r>
              <a:rPr lang="en-US" sz="2800" dirty="0"/>
              <a:t>The Chief Wildlife Warden shall take such measures in such manner as may be prescribed, for immunization against communicable diseases of </a:t>
            </a:r>
            <a:r>
              <a:rPr lang="en-US" sz="2800" b="1" dirty="0"/>
              <a:t>livestock kept in or within 5 </a:t>
            </a:r>
            <a:r>
              <a:rPr lang="en-US" sz="2800" b="1" dirty="0" err="1"/>
              <a:t>kms</a:t>
            </a:r>
            <a:r>
              <a:rPr lang="en-US" sz="2800" b="1" dirty="0"/>
              <a:t> of the sanctuary</a:t>
            </a:r>
          </a:p>
          <a:p>
            <a:pPr lvl="0" algn="just">
              <a:buFont typeface="Wingdings" pitchFamily="2" charset="2"/>
              <a:buChar char="ü"/>
            </a:pPr>
            <a:r>
              <a:rPr lang="en-US" sz="2800" dirty="0"/>
              <a:t>No person shall take  or graze any livestock in a sanctuary without getting it immunized</a:t>
            </a:r>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610600" cy="5943600"/>
          </a:xfrm>
        </p:spPr>
        <p:txBody>
          <a:bodyPr>
            <a:normAutofit fontScale="92500" lnSpcReduction="20000"/>
          </a:bodyPr>
          <a:lstStyle/>
          <a:p>
            <a:pPr algn="just">
              <a:buFont typeface="Wingdings" pitchFamily="2" charset="2"/>
              <a:buChar char="§"/>
            </a:pPr>
            <a:r>
              <a:rPr lang="en-US" dirty="0">
                <a:solidFill>
                  <a:srgbClr val="FF0000"/>
                </a:solidFill>
              </a:rPr>
              <a:t>Schedules</a:t>
            </a:r>
          </a:p>
          <a:p>
            <a:pPr marL="0" indent="0" algn="just">
              <a:buNone/>
            </a:pPr>
            <a:endParaRPr lang="en-US" sz="2800" dirty="0">
              <a:solidFill>
                <a:srgbClr val="FF0000"/>
              </a:solidFill>
            </a:endParaRPr>
          </a:p>
          <a:p>
            <a:pPr algn="just"/>
            <a:r>
              <a:rPr lang="en-US" dirty="0"/>
              <a:t>      </a:t>
            </a:r>
            <a:r>
              <a:rPr lang="en-US" dirty="0">
                <a:solidFill>
                  <a:srgbClr val="002060"/>
                </a:solidFill>
              </a:rPr>
              <a:t>Schedule I to VI </a:t>
            </a:r>
            <a:r>
              <a:rPr lang="en-US" dirty="0"/>
              <a:t>are dealt by Wildlife Protection Act 1972 with amendments during 1986 and 1991. </a:t>
            </a:r>
            <a:endParaRPr lang="en-US" sz="2800" dirty="0"/>
          </a:p>
          <a:p>
            <a:pPr algn="just">
              <a:buFont typeface="Wingdings" pitchFamily="2" charset="2"/>
              <a:buChar char="Ø"/>
            </a:pPr>
            <a:r>
              <a:rPr lang="en-US" dirty="0">
                <a:solidFill>
                  <a:srgbClr val="FF0000"/>
                </a:solidFill>
              </a:rPr>
              <a:t>Schedule I: Cover endangered species</a:t>
            </a:r>
            <a:endParaRPr lang="en-US" sz="2800" dirty="0">
              <a:solidFill>
                <a:srgbClr val="FF0000"/>
              </a:solidFill>
            </a:endParaRPr>
          </a:p>
          <a:p>
            <a:pPr lvl="0" algn="just"/>
            <a:r>
              <a:rPr lang="en-US" dirty="0">
                <a:solidFill>
                  <a:srgbClr val="00B050"/>
                </a:solidFill>
              </a:rPr>
              <a:t>Part I </a:t>
            </a:r>
            <a:r>
              <a:rPr lang="en-US" dirty="0"/>
              <a:t>–</a:t>
            </a:r>
            <a:r>
              <a:rPr lang="en-US" dirty="0">
                <a:solidFill>
                  <a:srgbClr val="00B050"/>
                </a:solidFill>
              </a:rPr>
              <a:t> Mammals</a:t>
            </a:r>
            <a:endParaRPr lang="en-US" sz="2800" dirty="0">
              <a:solidFill>
                <a:srgbClr val="00B050"/>
              </a:solidFill>
            </a:endParaRPr>
          </a:p>
          <a:p>
            <a:pPr lvl="1" algn="just"/>
            <a:r>
              <a:rPr lang="en-US" dirty="0"/>
              <a:t>Indian chinkara, </a:t>
            </a:r>
            <a:r>
              <a:rPr lang="en-US" b="1" dirty="0">
                <a:solidFill>
                  <a:srgbClr val="002060"/>
                </a:solidFill>
              </a:rPr>
              <a:t>Indian lion</a:t>
            </a:r>
            <a:r>
              <a:rPr lang="en-US" dirty="0"/>
              <a:t>, Indian wild ass, Indian wolf, leopard, </a:t>
            </a:r>
            <a:r>
              <a:rPr lang="en-US" b="1" dirty="0">
                <a:solidFill>
                  <a:srgbClr val="002060"/>
                </a:solidFill>
              </a:rPr>
              <a:t>leopard cat</a:t>
            </a:r>
            <a:r>
              <a:rPr lang="en-US" dirty="0">
                <a:solidFill>
                  <a:srgbClr val="002060"/>
                </a:solidFill>
              </a:rPr>
              <a:t>, Clouded Leopard, </a:t>
            </a:r>
            <a:r>
              <a:rPr lang="en-US" dirty="0"/>
              <a:t>Lion-tailed macaque, Loris, </a:t>
            </a:r>
            <a:r>
              <a:rPr lang="en-US" dirty="0">
                <a:solidFill>
                  <a:srgbClr val="002060"/>
                </a:solidFill>
              </a:rPr>
              <a:t>Gaur or </a:t>
            </a:r>
            <a:r>
              <a:rPr lang="en-US" b="1" dirty="0">
                <a:solidFill>
                  <a:srgbClr val="002060"/>
                </a:solidFill>
              </a:rPr>
              <a:t>Indian Bison, Cheetah</a:t>
            </a:r>
            <a:r>
              <a:rPr lang="en-US" dirty="0"/>
              <a:t>, Indian gazelle, Dugong, </a:t>
            </a:r>
            <a:r>
              <a:rPr lang="en-US" dirty="0" err="1"/>
              <a:t>Nilgiri</a:t>
            </a:r>
            <a:r>
              <a:rPr lang="en-US" dirty="0"/>
              <a:t> </a:t>
            </a:r>
            <a:r>
              <a:rPr lang="en-US" dirty="0" err="1"/>
              <a:t>Tahr</a:t>
            </a:r>
            <a:r>
              <a:rPr lang="en-US" dirty="0"/>
              <a:t>, </a:t>
            </a:r>
            <a:r>
              <a:rPr lang="en-US" dirty="0" err="1"/>
              <a:t>Niligiri</a:t>
            </a:r>
            <a:r>
              <a:rPr lang="en-US" dirty="0"/>
              <a:t> langur, Musk deer, Sloth bear, </a:t>
            </a:r>
            <a:r>
              <a:rPr lang="en-US" b="1" dirty="0">
                <a:solidFill>
                  <a:srgbClr val="002060"/>
                </a:solidFill>
              </a:rPr>
              <a:t>Tiger</a:t>
            </a:r>
            <a:r>
              <a:rPr lang="en-US" dirty="0"/>
              <a:t>, Wild Buffalo, Mouse deer, </a:t>
            </a:r>
            <a:r>
              <a:rPr lang="en-US" dirty="0">
                <a:solidFill>
                  <a:srgbClr val="002060"/>
                </a:solidFill>
              </a:rPr>
              <a:t>Hog badger</a:t>
            </a:r>
            <a:r>
              <a:rPr lang="en-US" dirty="0"/>
              <a:t>, Hispid Hare, Chinese </a:t>
            </a:r>
            <a:r>
              <a:rPr lang="en-US" dirty="0" err="1"/>
              <a:t>pangoling</a:t>
            </a:r>
            <a:r>
              <a:rPr lang="en-US" dirty="0"/>
              <a:t>, Crab-eating macaque, Desert fox, </a:t>
            </a:r>
            <a:r>
              <a:rPr lang="en-US" b="1" dirty="0">
                <a:solidFill>
                  <a:srgbClr val="002060"/>
                </a:solidFill>
              </a:rPr>
              <a:t>Fishing cat</a:t>
            </a:r>
            <a:r>
              <a:rPr lang="en-US" dirty="0"/>
              <a:t>, </a:t>
            </a:r>
            <a:r>
              <a:rPr lang="en-US" b="1" dirty="0">
                <a:solidFill>
                  <a:srgbClr val="002060"/>
                </a:solidFill>
              </a:rPr>
              <a:t>Four-horned antelope</a:t>
            </a:r>
            <a:r>
              <a:rPr lang="en-US" dirty="0"/>
              <a:t>, </a:t>
            </a:r>
            <a:r>
              <a:rPr lang="en-US" b="1" dirty="0">
                <a:solidFill>
                  <a:srgbClr val="002060"/>
                </a:solidFill>
              </a:rPr>
              <a:t>Indian one-horned Rhinoceros</a:t>
            </a:r>
            <a:r>
              <a:rPr lang="en-US" dirty="0"/>
              <a:t>, Rusty spotted cat, Serow, Swamp deer etc</a:t>
            </a:r>
            <a:endParaRPr lang="en-US" sz="2400" dirty="0"/>
          </a:p>
          <a:p>
            <a:pPr algn="just"/>
            <a:endParaRPr lang="en-US" dirty="0"/>
          </a:p>
        </p:txBody>
      </p:sp>
      <p:pic>
        <p:nvPicPr>
          <p:cNvPr id="5122" name="Picture 2" descr="Hog badger (Arctonyx collaris)">
            <a:extLst>
              <a:ext uri="{FF2B5EF4-FFF2-40B4-BE49-F238E27FC236}">
                <a16:creationId xmlns:a16="http://schemas.microsoft.com/office/drawing/2014/main" id="{028DB232-54CB-D377-3457-5E6A0025657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36816"/>
            <a:ext cx="2133600" cy="142388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1852"/>
            <a:ext cx="6096000" cy="5973763"/>
          </a:xfrm>
        </p:spPr>
        <p:txBody>
          <a:bodyPr>
            <a:normAutofit fontScale="62500" lnSpcReduction="20000"/>
          </a:bodyPr>
          <a:lstStyle/>
          <a:p>
            <a:pPr algn="just">
              <a:buFont typeface="Wingdings" pitchFamily="2" charset="2"/>
              <a:buChar char="Ø"/>
            </a:pPr>
            <a:r>
              <a:rPr lang="en-US" dirty="0">
                <a:solidFill>
                  <a:srgbClr val="FF0000"/>
                </a:solidFill>
              </a:rPr>
              <a:t>Schedule II</a:t>
            </a:r>
          </a:p>
          <a:p>
            <a:pPr lvl="0" algn="just"/>
            <a:r>
              <a:rPr lang="en-US" dirty="0"/>
              <a:t>Part I – Bonnet macaque, Common </a:t>
            </a:r>
            <a:r>
              <a:rPr lang="en-US" dirty="0" err="1"/>
              <a:t>langur</a:t>
            </a:r>
            <a:r>
              <a:rPr lang="en-US" dirty="0"/>
              <a:t>, Wild dog, Chameleon, Spiny tailed lizard or </a:t>
            </a:r>
            <a:r>
              <a:rPr lang="en-US" dirty="0" err="1"/>
              <a:t>Sanda</a:t>
            </a:r>
            <a:r>
              <a:rPr lang="en-US" dirty="0"/>
              <a:t>.</a:t>
            </a:r>
          </a:p>
          <a:p>
            <a:pPr lvl="0" algn="just"/>
            <a:r>
              <a:rPr lang="en-US" dirty="0"/>
              <a:t>Part II – Beetles</a:t>
            </a:r>
          </a:p>
          <a:p>
            <a:pPr algn="just"/>
            <a:r>
              <a:rPr lang="en-US" dirty="0">
                <a:solidFill>
                  <a:srgbClr val="FF0000"/>
                </a:solidFill>
              </a:rPr>
              <a:t>Schedule III</a:t>
            </a:r>
          </a:p>
          <a:p>
            <a:pPr lvl="0" algn="just"/>
            <a:r>
              <a:rPr lang="en-US" dirty="0"/>
              <a:t>Chital, Barking deer or </a:t>
            </a:r>
            <a:r>
              <a:rPr lang="en-US" dirty="0" err="1"/>
              <a:t>Muntjac</a:t>
            </a:r>
            <a:r>
              <a:rPr lang="en-US" dirty="0"/>
              <a:t>, Gorals, Hog deer, Wild pig, </a:t>
            </a:r>
            <a:r>
              <a:rPr lang="en-US" dirty="0" err="1"/>
              <a:t>Nilgai</a:t>
            </a:r>
            <a:r>
              <a:rPr lang="en-US" dirty="0"/>
              <a:t>, Sponges</a:t>
            </a:r>
          </a:p>
          <a:p>
            <a:pPr algn="just"/>
            <a:r>
              <a:rPr lang="en-US" dirty="0">
                <a:solidFill>
                  <a:srgbClr val="FF0000"/>
                </a:solidFill>
              </a:rPr>
              <a:t>Schedule IV</a:t>
            </a:r>
          </a:p>
          <a:p>
            <a:pPr lvl="0" algn="just"/>
            <a:r>
              <a:rPr lang="en-US" dirty="0"/>
              <a:t>Indian Hedgehogs, Indian porcupine, Mongooses, Polecats</a:t>
            </a:r>
          </a:p>
          <a:p>
            <a:pPr algn="just"/>
            <a:r>
              <a:rPr lang="en-US" dirty="0">
                <a:solidFill>
                  <a:srgbClr val="FF0000"/>
                </a:solidFill>
              </a:rPr>
              <a:t>Schedule V (Animals that are considered as Vermin and can be hunted)</a:t>
            </a:r>
          </a:p>
          <a:p>
            <a:pPr lvl="0" algn="just"/>
            <a:r>
              <a:rPr lang="en-US" dirty="0"/>
              <a:t>Common crow, Fruit bats, Mice, Rats, Five striped palm squirrel, Black napped hare, Common Indian hare, Desert hare, Himalayan mouse hare.</a:t>
            </a:r>
          </a:p>
          <a:p>
            <a:pPr algn="just"/>
            <a:r>
              <a:rPr lang="en-US" dirty="0">
                <a:solidFill>
                  <a:srgbClr val="FF0000"/>
                </a:solidFill>
              </a:rPr>
              <a:t>Schedule VI  (Cultivation of a specific plant/ birds)</a:t>
            </a:r>
          </a:p>
          <a:p>
            <a:pPr algn="just"/>
            <a:r>
              <a:rPr lang="en-US" dirty="0"/>
              <a:t>Restrict possession, sale and transportation</a:t>
            </a:r>
          </a:p>
          <a:p>
            <a:pPr lvl="0" algn="just"/>
            <a:r>
              <a:rPr lang="en-US" dirty="0"/>
              <a:t>Birds like Coots, Cranes, Cormorants, Flamingos, Ibises</a:t>
            </a:r>
          </a:p>
          <a:p>
            <a:pPr lvl="0" algn="just"/>
            <a:r>
              <a:rPr lang="en-US" dirty="0"/>
              <a:t>Ladies slipper orchids, Red Vanda, Blue Vanda</a:t>
            </a:r>
          </a:p>
          <a:p>
            <a:pPr algn="just"/>
            <a:endParaRPr lang="en-US" dirty="0"/>
          </a:p>
        </p:txBody>
      </p:sp>
      <p:pic>
        <p:nvPicPr>
          <p:cNvPr id="7170" name="Picture 2" descr="Image result for Leopard clouded">
            <a:extLst>
              <a:ext uri="{FF2B5EF4-FFF2-40B4-BE49-F238E27FC236}">
                <a16:creationId xmlns:a16="http://schemas.microsoft.com/office/drawing/2014/main" id="{2779B532-0844-08A7-76CE-2D478EE7AA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694165"/>
            <a:ext cx="2375534" cy="159550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Image result for fishing cat">
            <a:extLst>
              <a:ext uri="{FF2B5EF4-FFF2-40B4-BE49-F238E27FC236}">
                <a16:creationId xmlns:a16="http://schemas.microsoft.com/office/drawing/2014/main" id="{EC525CAF-BC9B-8671-FA3D-46C33B4F3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3276600"/>
            <a:ext cx="2575496" cy="17190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
            <a:ext cx="6172200" cy="6553200"/>
          </a:xfrm>
        </p:spPr>
        <p:txBody>
          <a:bodyPr>
            <a:normAutofit fontScale="70000" lnSpcReduction="20000"/>
          </a:bodyPr>
          <a:lstStyle/>
          <a:p>
            <a:pPr lvl="0"/>
            <a:r>
              <a:rPr lang="en-US" dirty="0">
                <a:solidFill>
                  <a:srgbClr val="00B050"/>
                </a:solidFill>
              </a:rPr>
              <a:t>Part II – Amphibians and Reptiles (Animal protection with the prohibition on their trade)</a:t>
            </a:r>
            <a:endParaRPr lang="en-US" sz="2800" dirty="0">
              <a:solidFill>
                <a:srgbClr val="00B050"/>
              </a:solidFill>
            </a:endParaRPr>
          </a:p>
          <a:p>
            <a:pPr lvl="1"/>
            <a:r>
              <a:rPr lang="en-US" dirty="0"/>
              <a:t>Pythons, Water lizard, Gharial, Estuarine (or) Salt water crocodile, Golden Gecko, Green sea turtle, Leathery turtle, Logger head turtle, Hawksbill turtle, Indian egg-eating snake, Himalayan black bear, Jackal, Sperm whale, Indian cobra, King cobra</a:t>
            </a:r>
            <a:endParaRPr lang="en-US" sz="2400" dirty="0"/>
          </a:p>
          <a:p>
            <a:pPr lvl="0"/>
            <a:r>
              <a:rPr lang="en-US" dirty="0">
                <a:solidFill>
                  <a:srgbClr val="00B050"/>
                </a:solidFill>
              </a:rPr>
              <a:t>Part II A – Fishes</a:t>
            </a:r>
            <a:endParaRPr lang="en-US" sz="2800" dirty="0">
              <a:solidFill>
                <a:srgbClr val="00B050"/>
              </a:solidFill>
            </a:endParaRPr>
          </a:p>
          <a:p>
            <a:pPr lvl="1"/>
            <a:r>
              <a:rPr lang="en-US" dirty="0"/>
              <a:t>Whale shark, Shark, Ray, Sea horse, Giant grouper.</a:t>
            </a:r>
            <a:endParaRPr lang="en-US" sz="2400" dirty="0"/>
          </a:p>
          <a:p>
            <a:pPr lvl="0"/>
            <a:r>
              <a:rPr lang="en-US" dirty="0">
                <a:solidFill>
                  <a:srgbClr val="00B050"/>
                </a:solidFill>
              </a:rPr>
              <a:t>Part III – Birds (Hunting prohibited)</a:t>
            </a:r>
            <a:endParaRPr lang="en-US" sz="2800" dirty="0">
              <a:solidFill>
                <a:srgbClr val="00B050"/>
              </a:solidFill>
            </a:endParaRPr>
          </a:p>
          <a:p>
            <a:pPr lvl="1"/>
            <a:r>
              <a:rPr lang="en-US" dirty="0"/>
              <a:t>Hornbills, Mountain quail, Peafowl, Andaman teal, Nicobar </a:t>
            </a:r>
            <a:r>
              <a:rPr lang="en-US" dirty="0" err="1"/>
              <a:t>megapods</a:t>
            </a:r>
            <a:r>
              <a:rPr lang="en-US" dirty="0"/>
              <a:t>, Nicobar pigeon, Bengal </a:t>
            </a:r>
            <a:r>
              <a:rPr lang="en-US" dirty="0" err="1"/>
              <a:t>florican</a:t>
            </a:r>
            <a:r>
              <a:rPr lang="en-US" dirty="0"/>
              <a:t>, Black-necked crane etc.</a:t>
            </a:r>
            <a:endParaRPr lang="en-US" sz="2400" dirty="0"/>
          </a:p>
          <a:p>
            <a:pPr lvl="0"/>
            <a:r>
              <a:rPr lang="en-US" dirty="0">
                <a:solidFill>
                  <a:srgbClr val="00B050"/>
                </a:solidFill>
              </a:rPr>
              <a:t>Part IV – Insects (Hunting </a:t>
            </a:r>
            <a:r>
              <a:rPr lang="en-US" dirty="0" err="1">
                <a:solidFill>
                  <a:srgbClr val="00B050"/>
                </a:solidFill>
              </a:rPr>
              <a:t>Prohibites</a:t>
            </a:r>
            <a:r>
              <a:rPr lang="en-US" dirty="0">
                <a:solidFill>
                  <a:srgbClr val="00B050"/>
                </a:solidFill>
              </a:rPr>
              <a:t>)</a:t>
            </a:r>
            <a:endParaRPr lang="en-US" sz="2800" dirty="0">
              <a:solidFill>
                <a:srgbClr val="00B050"/>
              </a:solidFill>
            </a:endParaRPr>
          </a:p>
          <a:p>
            <a:pPr lvl="1"/>
            <a:r>
              <a:rPr lang="en-US" dirty="0"/>
              <a:t>Butterflies and Moths.</a:t>
            </a:r>
            <a:endParaRPr lang="en-US" sz="2400" dirty="0"/>
          </a:p>
          <a:p>
            <a:pPr lvl="0"/>
            <a:r>
              <a:rPr lang="en-US" dirty="0">
                <a:solidFill>
                  <a:srgbClr val="00B050"/>
                </a:solidFill>
              </a:rPr>
              <a:t>Part IV A – </a:t>
            </a:r>
            <a:r>
              <a:rPr lang="en-US" dirty="0" err="1">
                <a:solidFill>
                  <a:srgbClr val="00B050"/>
                </a:solidFill>
              </a:rPr>
              <a:t>Coelentrates</a:t>
            </a:r>
            <a:endParaRPr lang="en-US" sz="2800" dirty="0">
              <a:solidFill>
                <a:srgbClr val="00B050"/>
              </a:solidFill>
            </a:endParaRPr>
          </a:p>
          <a:p>
            <a:pPr lvl="1"/>
            <a:r>
              <a:rPr lang="en-US" dirty="0"/>
              <a:t>Fire coral, Sea fan, Roof building coral.</a:t>
            </a:r>
            <a:endParaRPr lang="en-US" sz="2400" dirty="0"/>
          </a:p>
          <a:p>
            <a:pPr lvl="0"/>
            <a:r>
              <a:rPr lang="en-US" dirty="0">
                <a:solidFill>
                  <a:srgbClr val="00B050"/>
                </a:solidFill>
              </a:rPr>
              <a:t>Part IV B – </a:t>
            </a:r>
            <a:r>
              <a:rPr lang="en-US" dirty="0" err="1">
                <a:solidFill>
                  <a:srgbClr val="00B050"/>
                </a:solidFill>
              </a:rPr>
              <a:t>Mollusca</a:t>
            </a:r>
            <a:endParaRPr lang="en-US" sz="2800" dirty="0">
              <a:solidFill>
                <a:srgbClr val="00B050"/>
              </a:solidFill>
            </a:endParaRPr>
          </a:p>
          <a:p>
            <a:pPr lvl="0"/>
            <a:r>
              <a:rPr lang="en-US" dirty="0">
                <a:solidFill>
                  <a:srgbClr val="00B050"/>
                </a:solidFill>
              </a:rPr>
              <a:t>Part IV C – </a:t>
            </a:r>
            <a:r>
              <a:rPr lang="en-US" dirty="0" err="1">
                <a:solidFill>
                  <a:srgbClr val="00B050"/>
                </a:solidFill>
              </a:rPr>
              <a:t>Echinodermata</a:t>
            </a:r>
            <a:endParaRPr lang="en-US" sz="2800" dirty="0">
              <a:solidFill>
                <a:srgbClr val="00B050"/>
              </a:solidFill>
            </a:endParaRPr>
          </a:p>
          <a:p>
            <a:pPr lvl="0"/>
            <a:r>
              <a:rPr lang="en-US" dirty="0"/>
              <a:t>Sea cucumber (all Holothurians)</a:t>
            </a:r>
            <a:endParaRPr lang="en-US" sz="2800" dirty="0"/>
          </a:p>
          <a:p>
            <a:endParaRPr lang="en-US" dirty="0"/>
          </a:p>
        </p:txBody>
      </p:sp>
      <p:pic>
        <p:nvPicPr>
          <p:cNvPr id="4098" name="Picture 2" descr="PPT - ANIMALS &amp; THE LAW PowerPoint Presentation, free download - ID:39660">
            <a:extLst>
              <a:ext uri="{FF2B5EF4-FFF2-40B4-BE49-F238E27FC236}">
                <a16:creationId xmlns:a16="http://schemas.microsoft.com/office/drawing/2014/main" id="{17EF6156-5252-1AD6-2D91-3F8448D611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659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458200" cy="6400800"/>
          </a:xfrm>
        </p:spPr>
        <p:txBody>
          <a:bodyPr>
            <a:normAutofit/>
          </a:bodyPr>
          <a:lstStyle/>
          <a:p>
            <a:pPr algn="just">
              <a:buNone/>
            </a:pPr>
            <a:r>
              <a:rPr lang="en-US" b="1" dirty="0"/>
              <a:t> 2.  </a:t>
            </a:r>
            <a:r>
              <a:rPr lang="en-US" b="1" u="dotDash" dirty="0"/>
              <a:t>Indian Biological diversity Act, 2002</a:t>
            </a:r>
            <a:endParaRPr lang="en-US" dirty="0"/>
          </a:p>
          <a:p>
            <a:pPr algn="just">
              <a:buFont typeface="Wingdings" pitchFamily="2" charset="2"/>
              <a:buChar char="ü"/>
            </a:pPr>
            <a:r>
              <a:rPr lang="en-US" dirty="0"/>
              <a:t>    This is act to provide for constitution of biological diversity, sustainable use of its components and fair and equitable sharing of the benefits arising out of the use of biological resources and knowledge </a:t>
            </a:r>
          </a:p>
          <a:p>
            <a:pPr algn="just">
              <a:buFont typeface="Wingdings" pitchFamily="2" charset="2"/>
              <a:buChar char="ü"/>
            </a:pPr>
            <a:r>
              <a:rPr lang="en-US" b="1" dirty="0"/>
              <a:t>3. </a:t>
            </a:r>
            <a:r>
              <a:rPr lang="en-US" b="1" u="dotDash" dirty="0"/>
              <a:t>The Forest (conservation) Act, 1980</a:t>
            </a:r>
            <a:endParaRPr lang="en-US" dirty="0"/>
          </a:p>
          <a:p>
            <a:pPr algn="just">
              <a:buFont typeface="Wingdings" pitchFamily="2" charset="2"/>
              <a:buChar char="ü"/>
            </a:pPr>
            <a:r>
              <a:rPr lang="en-US" dirty="0"/>
              <a:t>    The Forest (Conservation) Act, 1980 an Act of the Parliament of India to provide for the  conservation of forests and for matters connected therewith or ancillary or incidental thereto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Autofit/>
          </a:bodyPr>
          <a:lstStyle/>
          <a:p>
            <a:pPr marL="457200" indent="-457200" algn="just">
              <a:buAutoNum type="arabicPeriod" startAt="4"/>
            </a:pPr>
            <a:r>
              <a:rPr lang="en-US" sz="2200" b="1" u="dotDash" dirty="0"/>
              <a:t>The Indian Forest Act, 1927</a:t>
            </a:r>
          </a:p>
          <a:p>
            <a:pPr marL="457200" indent="-457200" algn="just">
              <a:buFont typeface="Wingdings" pitchFamily="2" charset="2"/>
              <a:buChar char="ü"/>
            </a:pPr>
            <a:r>
              <a:rPr lang="en-US" sz="2200" dirty="0"/>
              <a:t>The Indian Forest Act, 1927  to consolidate and reserve the areas having </a:t>
            </a:r>
            <a:r>
              <a:rPr lang="en-US" sz="2200" dirty="0">
                <a:hlinkClick r:id="rId2" tooltip="Forest cover">
                  <a:extLst>
                    <a:ext uri="{A12FA001-AC4F-418D-AE19-62706E023703}">
                      <ahyp:hlinkClr xmlns:ahyp="http://schemas.microsoft.com/office/drawing/2018/hyperlinkcolor" val="tx"/>
                    </a:ext>
                  </a:extLst>
                </a:hlinkClick>
              </a:rPr>
              <a:t>forest cover</a:t>
            </a:r>
            <a:r>
              <a:rPr lang="en-US" sz="2200" dirty="0"/>
              <a:t>, or significant wildlife, to regulate movement and transit of </a:t>
            </a:r>
            <a:r>
              <a:rPr lang="en-US" sz="2200" dirty="0">
                <a:hlinkClick r:id="rId3" tooltip="Forest produce">
                  <a:extLst>
                    <a:ext uri="{A12FA001-AC4F-418D-AE19-62706E023703}">
                      <ahyp:hlinkClr xmlns:ahyp="http://schemas.microsoft.com/office/drawing/2018/hyperlinkcolor" val="tx"/>
                    </a:ext>
                  </a:extLst>
                </a:hlinkClick>
              </a:rPr>
              <a:t>forest produce</a:t>
            </a:r>
            <a:r>
              <a:rPr lang="en-US" sz="2200" dirty="0"/>
              <a:t>, and duty leviable on </a:t>
            </a:r>
            <a:r>
              <a:rPr lang="en-US" sz="2200" dirty="0">
                <a:hlinkClick r:id="rId4" tooltip="Timber">
                  <a:extLst>
                    <a:ext uri="{A12FA001-AC4F-418D-AE19-62706E023703}">
                      <ahyp:hlinkClr xmlns:ahyp="http://schemas.microsoft.com/office/drawing/2018/hyperlinkcolor" val="tx"/>
                    </a:ext>
                  </a:extLst>
                </a:hlinkClick>
              </a:rPr>
              <a:t>timber</a:t>
            </a:r>
            <a:r>
              <a:rPr lang="en-US" sz="2200" dirty="0"/>
              <a:t> and other forest produce</a:t>
            </a:r>
          </a:p>
          <a:p>
            <a:pPr marL="457200" indent="-457200" algn="just">
              <a:buFont typeface="Wingdings" pitchFamily="2" charset="2"/>
              <a:buChar char="ü"/>
            </a:pPr>
            <a:r>
              <a:rPr lang="en-US" sz="2200" dirty="0"/>
              <a:t>It defines what is a forest offence, what are the acts prohibited inside a Reserved Forest, and penalties leviable on violation of the provisions of the Act</a:t>
            </a:r>
            <a:endParaRPr lang="en-US" sz="2200" b="1" dirty="0"/>
          </a:p>
          <a:p>
            <a:pPr algn="just">
              <a:buNone/>
            </a:pPr>
            <a:r>
              <a:rPr lang="en-US" sz="2200" b="1" dirty="0"/>
              <a:t>5. </a:t>
            </a:r>
            <a:r>
              <a:rPr lang="en-US" sz="2200" b="1" u="dotDash" dirty="0"/>
              <a:t>The Indian Fisheries Act, 1897</a:t>
            </a:r>
            <a:endParaRPr lang="en-US" sz="2200" dirty="0"/>
          </a:p>
          <a:p>
            <a:pPr algn="just">
              <a:buFont typeface="Wingdings" pitchFamily="2" charset="2"/>
              <a:buChar char="ü"/>
            </a:pPr>
            <a:r>
              <a:rPr lang="en-US" sz="2200" dirty="0"/>
              <a:t>  Fisheries Act is a stock </a:t>
            </a:r>
            <a:r>
              <a:rPr lang="en-US" sz="2200" dirty="0">
                <a:hlinkClick r:id="rId5" tooltip="Short title">
                  <a:extLst>
                    <a:ext uri="{A12FA001-AC4F-418D-AE19-62706E023703}">
                      <ahyp:hlinkClr xmlns:ahyp="http://schemas.microsoft.com/office/drawing/2018/hyperlinkcolor" val="tx"/>
                    </a:ext>
                  </a:extLst>
                </a:hlinkClick>
              </a:rPr>
              <a:t>short title</a:t>
            </a:r>
            <a:r>
              <a:rPr lang="en-US" sz="2200" dirty="0"/>
              <a:t> used for </a:t>
            </a:r>
            <a:r>
              <a:rPr lang="en-US" sz="2200" dirty="0">
                <a:hlinkClick r:id="rId6" tooltip="Legislation">
                  <a:extLst>
                    <a:ext uri="{A12FA001-AC4F-418D-AE19-62706E023703}">
                      <ahyp:hlinkClr xmlns:ahyp="http://schemas.microsoft.com/office/drawing/2018/hyperlinkcolor" val="tx"/>
                    </a:ext>
                  </a:extLst>
                </a:hlinkClick>
              </a:rPr>
              <a:t>legislation</a:t>
            </a:r>
            <a:r>
              <a:rPr lang="en-US" sz="2200" dirty="0"/>
              <a:t> in multiple countries relating to </a:t>
            </a:r>
            <a:r>
              <a:rPr lang="en-US" sz="2200" dirty="0">
                <a:hlinkClick r:id="rId7" tooltip="Fisheries">
                  <a:extLst>
                    <a:ext uri="{A12FA001-AC4F-418D-AE19-62706E023703}">
                      <ahyp:hlinkClr xmlns:ahyp="http://schemas.microsoft.com/office/drawing/2018/hyperlinkcolor" val="tx"/>
                    </a:ext>
                  </a:extLst>
                </a:hlinkClick>
              </a:rPr>
              <a:t>fisheries</a:t>
            </a:r>
            <a:r>
              <a:rPr lang="en-US" sz="2200" dirty="0"/>
              <a:t>. The Bill for an Act with this short title will have been known as a Fisheries Bill during its passage through Parliament</a:t>
            </a:r>
          </a:p>
          <a:p>
            <a:pPr algn="just"/>
            <a:endParaRPr lang="en-US"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248400"/>
          </a:xfrm>
        </p:spPr>
        <p:txBody>
          <a:bodyPr>
            <a:normAutofit/>
          </a:bodyPr>
          <a:lstStyle/>
          <a:p>
            <a:pPr algn="just">
              <a:buNone/>
            </a:pPr>
            <a:r>
              <a:rPr lang="en-US" b="1" u="dotDash" dirty="0"/>
              <a:t>6. The Cruelty against animals Act, 1960</a:t>
            </a:r>
            <a:endParaRPr lang="en-US" dirty="0"/>
          </a:p>
          <a:p>
            <a:pPr algn="just">
              <a:buFont typeface="Wingdings" pitchFamily="2" charset="2"/>
              <a:buChar char="ü"/>
            </a:pPr>
            <a:r>
              <a:rPr lang="en-IN" dirty="0"/>
              <a:t>    The Prevention of Cruelty to Animals Act, 1960, authored by acclaimed dancer and animal lover, </a:t>
            </a:r>
            <a:r>
              <a:rPr lang="en-IN" b="1" dirty="0" err="1"/>
              <a:t>Rukmini</a:t>
            </a:r>
            <a:r>
              <a:rPr lang="en-IN" b="1" dirty="0"/>
              <a:t> Devi </a:t>
            </a:r>
            <a:r>
              <a:rPr lang="en-IN" b="1" dirty="0" err="1"/>
              <a:t>Arundale</a:t>
            </a:r>
            <a:endParaRPr lang="en-IN" b="1" dirty="0"/>
          </a:p>
          <a:p>
            <a:pPr algn="just">
              <a:buFont typeface="Wingdings" pitchFamily="2" charset="2"/>
              <a:buChar char="ü"/>
            </a:pPr>
            <a:r>
              <a:rPr lang="en-IN" dirty="0"/>
              <a:t>It is an Act of the Parliament of India enacted in 1960 to prevent the infliction of unnecessary pain or suffering on animals and to amend the laws relating to the prevention of cruelty to animals</a:t>
            </a:r>
          </a:p>
          <a:p>
            <a:pPr algn="just">
              <a:buFont typeface="Wingdings" pitchFamily="2" charset="2"/>
              <a:buChar char="ü"/>
            </a:pPr>
            <a:r>
              <a:rPr lang="en-IN" baseline="30000" dirty="0"/>
              <a:t> </a:t>
            </a:r>
            <a:r>
              <a:rPr lang="en-IN" dirty="0"/>
              <a:t>As per the provisions of the law the government of India formed the Animal Welfare Board of India.</a:t>
            </a:r>
            <a:endParaRPr lang="en-US" dirty="0"/>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668963"/>
          </a:xfrm>
        </p:spPr>
        <p:txBody>
          <a:bodyPr/>
          <a:lstStyle/>
          <a:p>
            <a:r>
              <a:rPr lang="en-IN" b="1" dirty="0"/>
              <a:t>Other acts and rules related to zoo and wild animals are:</a:t>
            </a:r>
            <a:endParaRPr lang="en-US" sz="2800" dirty="0"/>
          </a:p>
          <a:p>
            <a:pPr lvl="1"/>
            <a:r>
              <a:rPr lang="en-US" dirty="0"/>
              <a:t>Elephant preservation Act, 1879</a:t>
            </a:r>
            <a:endParaRPr lang="en-US" sz="2400" dirty="0"/>
          </a:p>
          <a:p>
            <a:pPr lvl="1"/>
            <a:r>
              <a:rPr lang="en-US" dirty="0"/>
              <a:t>Bengal Rhinoceros Act, 1932.</a:t>
            </a:r>
            <a:endParaRPr lang="en-US" sz="2400" dirty="0"/>
          </a:p>
          <a:p>
            <a:pPr lvl="1"/>
            <a:r>
              <a:rPr lang="en-US" dirty="0"/>
              <a:t>Bombay Wild animal and wild birds Protection Act, 1951.</a:t>
            </a:r>
            <a:endParaRPr lang="en-US" sz="2400" dirty="0"/>
          </a:p>
          <a:p>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lgn="ctr">
              <a:buNone/>
            </a:pPr>
            <a:endParaRPr lang="en-US" sz="4950" dirty="0">
              <a:solidFill>
                <a:srgbClr val="00B0F0"/>
              </a:solidFill>
              <a:latin typeface="Arial Black" pitchFamily="34" charset="0"/>
            </a:endParaRPr>
          </a:p>
          <a:p>
            <a:pPr algn="ctr">
              <a:buNone/>
            </a:pPr>
            <a:r>
              <a:rPr lang="en-US" sz="4950" dirty="0">
                <a:solidFill>
                  <a:srgbClr val="00B0F0"/>
                </a:solidFill>
                <a:latin typeface="Arial Black" pitchFamily="34" charset="0"/>
              </a:rPr>
              <a:t>Thanks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6A98F4-4413-0570-F64C-7419C6FA0BF8}"/>
              </a:ext>
            </a:extLst>
          </p:cNvPr>
          <p:cNvSpPr>
            <a:spLocks noGrp="1"/>
          </p:cNvSpPr>
          <p:nvPr>
            <p:ph idx="1"/>
          </p:nvPr>
        </p:nvSpPr>
        <p:spPr>
          <a:xfrm>
            <a:off x="533400" y="533400"/>
            <a:ext cx="4038600" cy="5638800"/>
          </a:xfrm>
        </p:spPr>
        <p:txBody>
          <a:bodyPr>
            <a:normAutofit/>
          </a:bodyPr>
          <a:lstStyle/>
          <a:p>
            <a:r>
              <a:rPr lang="en-US" sz="2800" b="0" i="0" dirty="0">
                <a:solidFill>
                  <a:srgbClr val="71777D"/>
                </a:solidFill>
                <a:effectLst/>
              </a:rPr>
              <a:t>A </a:t>
            </a:r>
            <a:r>
              <a:rPr lang="en-US" sz="2800" b="0" i="0" dirty="0">
                <a:solidFill>
                  <a:srgbClr val="0070C0"/>
                </a:solidFill>
                <a:effectLst/>
              </a:rPr>
              <a:t>wildlife </a:t>
            </a:r>
            <a:r>
              <a:rPr lang="en-US" sz="2800" b="1" i="0" dirty="0">
                <a:solidFill>
                  <a:srgbClr val="0070C0"/>
                </a:solidFill>
                <a:effectLst/>
              </a:rPr>
              <a:t>sanctuary</a:t>
            </a:r>
            <a:r>
              <a:rPr lang="en-US" sz="2800" b="0" i="0" dirty="0">
                <a:solidFill>
                  <a:srgbClr val="0070C0"/>
                </a:solidFill>
                <a:effectLst/>
              </a:rPr>
              <a:t> </a:t>
            </a:r>
            <a:r>
              <a:rPr lang="en-US" sz="2800" b="0" i="0" dirty="0">
                <a:solidFill>
                  <a:srgbClr val="71777D"/>
                </a:solidFill>
                <a:effectLst/>
              </a:rPr>
              <a:t>is an area where animal habitats and their surroundings are protected from any sort of disturbance</a:t>
            </a:r>
          </a:p>
          <a:p>
            <a:endParaRPr lang="en-US" sz="2800" b="0" i="0" dirty="0">
              <a:solidFill>
                <a:srgbClr val="71777D"/>
              </a:solidFill>
              <a:effectLst/>
            </a:endParaRPr>
          </a:p>
          <a:p>
            <a:r>
              <a:rPr lang="en-US" sz="2800" b="0" i="0" dirty="0">
                <a:solidFill>
                  <a:srgbClr val="121212"/>
                </a:solidFill>
                <a:effectLst/>
              </a:rPr>
              <a:t>A </a:t>
            </a:r>
            <a:r>
              <a:rPr lang="en-US" sz="2800" dirty="0">
                <a:solidFill>
                  <a:srgbClr val="0070C0"/>
                </a:solidFill>
              </a:rPr>
              <a:t>zoo (zoological park) </a:t>
            </a:r>
            <a:r>
              <a:rPr lang="en-US" sz="2800" dirty="0">
                <a:solidFill>
                  <a:srgbClr val="121212"/>
                </a:solidFill>
              </a:rPr>
              <a:t>is </a:t>
            </a:r>
            <a:r>
              <a:rPr lang="en-US" sz="2800" b="0" i="0" dirty="0">
                <a:solidFill>
                  <a:srgbClr val="121212"/>
                </a:solidFill>
                <a:effectLst/>
              </a:rPr>
              <a:t>a place where animals live in captivity and are put on display for people to view</a:t>
            </a:r>
            <a:endParaRPr lang="en-US" sz="2800" dirty="0"/>
          </a:p>
        </p:txBody>
      </p:sp>
      <p:pic>
        <p:nvPicPr>
          <p:cNvPr id="1026" name="Picture 2" descr="Image result for wildlife sanctuary bihar">
            <a:extLst>
              <a:ext uri="{FF2B5EF4-FFF2-40B4-BE49-F238E27FC236}">
                <a16:creationId xmlns:a16="http://schemas.microsoft.com/office/drawing/2014/main" id="{49E01CBB-AB39-B1E3-8E6F-AB3E3D2159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28600"/>
            <a:ext cx="4314825" cy="24574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est Bihar Wildlife Sanctuaries &amp; National Parks">
            <a:extLst>
              <a:ext uri="{FF2B5EF4-FFF2-40B4-BE49-F238E27FC236}">
                <a16:creationId xmlns:a16="http://schemas.microsoft.com/office/drawing/2014/main" id="{C6A43A5B-D716-8CE7-BAA5-6BD7688C2B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039" y="3886200"/>
            <a:ext cx="421005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7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3464-3EED-92A8-88B9-6953A4055C5D}"/>
              </a:ext>
            </a:extLst>
          </p:cNvPr>
          <p:cNvSpPr>
            <a:spLocks noGrp="1"/>
          </p:cNvSpPr>
          <p:nvPr>
            <p:ph type="title"/>
          </p:nvPr>
        </p:nvSpPr>
        <p:spPr/>
        <p:txBody>
          <a:bodyPr>
            <a:normAutofit fontScale="90000"/>
          </a:bodyPr>
          <a:lstStyle/>
          <a:p>
            <a:r>
              <a:rPr lang="en-US" sz="4400" b="1" dirty="0">
                <a:solidFill>
                  <a:srgbClr val="FF0000"/>
                </a:solidFill>
              </a:rPr>
              <a:t>ACTS AND RULES RELATED TO ZOO AND WILD ANIMALS</a:t>
            </a:r>
            <a:endParaRPr lang="en-US" dirty="0"/>
          </a:p>
        </p:txBody>
      </p:sp>
      <p:sp>
        <p:nvSpPr>
          <p:cNvPr id="3" name="Content Placeholder 2">
            <a:extLst>
              <a:ext uri="{FF2B5EF4-FFF2-40B4-BE49-F238E27FC236}">
                <a16:creationId xmlns:a16="http://schemas.microsoft.com/office/drawing/2014/main" id="{6879A185-58CB-939A-5F54-AF5C76ED4812}"/>
              </a:ext>
            </a:extLst>
          </p:cNvPr>
          <p:cNvSpPr>
            <a:spLocks noGrp="1"/>
          </p:cNvSpPr>
          <p:nvPr>
            <p:ph idx="1"/>
          </p:nvPr>
        </p:nvSpPr>
        <p:spPr>
          <a:xfrm>
            <a:off x="457200" y="1417638"/>
            <a:ext cx="5715000" cy="4983162"/>
          </a:xfrm>
        </p:spPr>
        <p:txBody>
          <a:bodyPr>
            <a:normAutofit lnSpcReduction="10000"/>
          </a:bodyPr>
          <a:lstStyle/>
          <a:p>
            <a:pPr algn="just"/>
            <a:r>
              <a:rPr lang="en-US" b="0" i="0" dirty="0">
                <a:solidFill>
                  <a:srgbClr val="000000"/>
                </a:solidFill>
                <a:effectLst/>
                <a:latin typeface="+mj-lt"/>
              </a:rPr>
              <a:t>The GOI enacted </a:t>
            </a:r>
            <a:r>
              <a:rPr lang="en-US" b="1" i="1" dirty="0">
                <a:solidFill>
                  <a:srgbClr val="000000"/>
                </a:solidFill>
                <a:effectLst/>
                <a:latin typeface="+mj-lt"/>
              </a:rPr>
              <a:t>Wild Life (Protection) Act 1972</a:t>
            </a:r>
            <a:r>
              <a:rPr lang="en-US" b="0" i="0" dirty="0">
                <a:solidFill>
                  <a:srgbClr val="000000"/>
                </a:solidFill>
                <a:effectLst/>
                <a:latin typeface="+mj-lt"/>
              </a:rPr>
              <a:t> with the objective </a:t>
            </a:r>
          </a:p>
          <a:p>
            <a:pPr algn="just"/>
            <a:r>
              <a:rPr lang="en-US" b="0" i="0" dirty="0">
                <a:solidFill>
                  <a:srgbClr val="000000"/>
                </a:solidFill>
                <a:effectLst/>
                <a:latin typeface="+mj-lt"/>
              </a:rPr>
              <a:t> </a:t>
            </a:r>
            <a:r>
              <a:rPr lang="en-US" sz="2800" b="0" i="0" dirty="0">
                <a:solidFill>
                  <a:srgbClr val="000000"/>
                </a:solidFill>
                <a:effectLst/>
                <a:latin typeface="+mj-lt"/>
              </a:rPr>
              <a:t>Effectively protecting the wildlife  and to control poaching, smuggling and illegal trade in wildlife and its derivatives</a:t>
            </a:r>
          </a:p>
          <a:p>
            <a:pPr algn="just"/>
            <a:r>
              <a:rPr lang="en-US" sz="2800" b="0" i="0" dirty="0">
                <a:solidFill>
                  <a:srgbClr val="000000"/>
                </a:solidFill>
                <a:effectLst/>
                <a:latin typeface="+mj-lt"/>
              </a:rPr>
              <a:t>The Act was amended in January 2003 and punishment and penalty for offences under the Act have been made more stringent</a:t>
            </a:r>
            <a:endParaRPr lang="en-US" sz="2800" dirty="0">
              <a:latin typeface="+mj-lt"/>
            </a:endParaRPr>
          </a:p>
        </p:txBody>
      </p:sp>
      <p:pic>
        <p:nvPicPr>
          <p:cNvPr id="3074" name="Picture 2" descr="Image result for Wildlife protection act">
            <a:extLst>
              <a:ext uri="{FF2B5EF4-FFF2-40B4-BE49-F238E27FC236}">
                <a16:creationId xmlns:a16="http://schemas.microsoft.com/office/drawing/2014/main" id="{87006F85-1426-2C70-7DBC-B0B0B80EB5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444180"/>
            <a:ext cx="2819400"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035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7200"/>
            <a:ext cx="8839200" cy="1524000"/>
          </a:xfrm>
        </p:spPr>
        <p:txBody>
          <a:bodyPr>
            <a:normAutofit/>
          </a:bodyPr>
          <a:lstStyle/>
          <a:p>
            <a:r>
              <a:rPr lang="en-US" sz="3200" dirty="0">
                <a:solidFill>
                  <a:srgbClr val="FF0000"/>
                </a:solidFill>
              </a:rPr>
              <a:t> </a:t>
            </a:r>
            <a:r>
              <a:rPr lang="en-US" sz="3200" b="1" dirty="0">
                <a:solidFill>
                  <a:srgbClr val="FF0000"/>
                </a:solidFill>
              </a:rPr>
              <a:t>ACTS AND RULES RELATED TO ZOO AND WILD ANIMALS</a:t>
            </a:r>
            <a:endParaRPr lang="en-US" sz="3200" dirty="0">
              <a:solidFill>
                <a:srgbClr val="FF0000"/>
              </a:solidFill>
            </a:endParaRPr>
          </a:p>
        </p:txBody>
      </p:sp>
      <p:sp>
        <p:nvSpPr>
          <p:cNvPr id="3" name="Subtitle 2"/>
          <p:cNvSpPr>
            <a:spLocks noGrp="1"/>
          </p:cNvSpPr>
          <p:nvPr>
            <p:ph type="subTitle" idx="1"/>
          </p:nvPr>
        </p:nvSpPr>
        <p:spPr>
          <a:xfrm>
            <a:off x="381000" y="1752600"/>
            <a:ext cx="5943600" cy="4876800"/>
          </a:xfrm>
        </p:spPr>
        <p:txBody>
          <a:bodyPr>
            <a:normAutofit/>
          </a:bodyPr>
          <a:lstStyle/>
          <a:p>
            <a:pPr algn="just"/>
            <a:r>
              <a:rPr lang="en-US" b="1" dirty="0"/>
              <a:t> </a:t>
            </a:r>
          </a:p>
          <a:p>
            <a:pPr algn="just"/>
            <a:r>
              <a:rPr lang="en-US" b="1" dirty="0"/>
              <a:t>1.</a:t>
            </a:r>
            <a:r>
              <a:rPr lang="en-US" dirty="0"/>
              <a:t>  </a:t>
            </a:r>
            <a:r>
              <a:rPr lang="en-US" b="1" u="dotDash" dirty="0">
                <a:solidFill>
                  <a:srgbClr val="002060"/>
                </a:solidFill>
              </a:rPr>
              <a:t>Wildlife Protection Act, 1972</a:t>
            </a:r>
          </a:p>
          <a:p>
            <a:pPr algn="just">
              <a:buFont typeface="Wingdings" pitchFamily="2" charset="2"/>
              <a:buChar char="ü"/>
            </a:pPr>
            <a:r>
              <a:rPr lang="en-US" sz="2800" dirty="0"/>
              <a:t>According to this act, </a:t>
            </a:r>
            <a:r>
              <a:rPr lang="en-US" sz="2800" dirty="0">
                <a:solidFill>
                  <a:srgbClr val="0070C0"/>
                </a:solidFill>
              </a:rPr>
              <a:t>“Wildlife” </a:t>
            </a:r>
            <a:r>
              <a:rPr lang="en-US" sz="2800" dirty="0"/>
              <a:t>is defined as ‘Any animal, bee, butterflies, </a:t>
            </a:r>
            <a:r>
              <a:rPr lang="en-US" sz="2800" dirty="0" err="1"/>
              <a:t>crustaceae</a:t>
            </a:r>
            <a:r>
              <a:rPr lang="en-US" sz="2800" dirty="0"/>
              <a:t>, fish and moths and aquatic or land vegetation’</a:t>
            </a:r>
          </a:p>
          <a:p>
            <a:pPr algn="just">
              <a:buFont typeface="Wingdings" pitchFamily="2" charset="2"/>
              <a:buChar char="ü"/>
            </a:pPr>
            <a:r>
              <a:rPr lang="en-US" sz="2800" dirty="0"/>
              <a:t>Wildlife is the term that embraces all life forms that are wild or care themselves</a:t>
            </a:r>
          </a:p>
          <a:p>
            <a:pPr algn="just"/>
            <a:endParaRPr lang="en-US" dirty="0"/>
          </a:p>
        </p:txBody>
      </p:sp>
      <p:pic>
        <p:nvPicPr>
          <p:cNvPr id="2050" name="Picture 2" descr="Wildlife Wallpapers - Wallpaper Cave">
            <a:extLst>
              <a:ext uri="{FF2B5EF4-FFF2-40B4-BE49-F238E27FC236}">
                <a16:creationId xmlns:a16="http://schemas.microsoft.com/office/drawing/2014/main" id="{AAC98540-3723-8F62-3844-6285762535B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9800" y="1295400"/>
            <a:ext cx="3031067" cy="1704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1143000"/>
          </a:xfrm>
        </p:spPr>
        <p:txBody>
          <a:bodyPr>
            <a:normAutofit fontScale="90000"/>
          </a:bodyPr>
          <a:lstStyle/>
          <a:p>
            <a:pPr lvl="0"/>
            <a:br>
              <a:rPr lang="en-US" dirty="0"/>
            </a:br>
            <a:br>
              <a:rPr lang="en-US" dirty="0"/>
            </a:br>
            <a:r>
              <a:rPr lang="en-US" dirty="0">
                <a:solidFill>
                  <a:srgbClr val="FF0000"/>
                </a:solidFill>
              </a:rPr>
              <a:t>Important sections </a:t>
            </a:r>
            <a:br>
              <a:rPr lang="en-US" dirty="0"/>
            </a:br>
            <a:br>
              <a:rPr lang="en-US" dirty="0"/>
            </a:br>
            <a:endParaRPr lang="en-US" dirty="0"/>
          </a:p>
        </p:txBody>
      </p:sp>
      <p:sp>
        <p:nvSpPr>
          <p:cNvPr id="3" name="Content Placeholder 2"/>
          <p:cNvSpPr>
            <a:spLocks noGrp="1"/>
          </p:cNvSpPr>
          <p:nvPr>
            <p:ph idx="1"/>
          </p:nvPr>
        </p:nvSpPr>
        <p:spPr>
          <a:xfrm>
            <a:off x="533400" y="1676400"/>
            <a:ext cx="8305800" cy="5029200"/>
          </a:xfrm>
        </p:spPr>
        <p:txBody>
          <a:bodyPr>
            <a:normAutofit fontScale="92500"/>
          </a:bodyPr>
          <a:lstStyle/>
          <a:p>
            <a:pPr algn="just">
              <a:buFont typeface="Wingdings" pitchFamily="2" charset="2"/>
              <a:buChar char="Ø"/>
            </a:pPr>
            <a:r>
              <a:rPr lang="en-US" sz="3500" dirty="0">
                <a:solidFill>
                  <a:srgbClr val="FF0000"/>
                </a:solidFill>
              </a:rPr>
              <a:t>Section 18</a:t>
            </a:r>
          </a:p>
          <a:p>
            <a:pPr algn="just">
              <a:buFont typeface="Wingdings" pitchFamily="2" charset="2"/>
              <a:buChar char="ü"/>
            </a:pPr>
            <a:r>
              <a:rPr lang="en-US" dirty="0">
                <a:solidFill>
                  <a:srgbClr val="002060"/>
                </a:solidFill>
              </a:rPr>
              <a:t>Declaration of Sanctuary</a:t>
            </a:r>
          </a:p>
          <a:p>
            <a:pPr lvl="0" algn="just">
              <a:buFont typeface="Wingdings" pitchFamily="2" charset="2"/>
              <a:buChar char="ü"/>
            </a:pPr>
            <a:r>
              <a:rPr lang="en-US" dirty="0"/>
              <a:t>The State Government may by notification declare its intention to constitute any area or area comprised with any reserve forest or territorial waters as Sanctuary if it considers that such area is of adequate ecological faunal, floral, geo-morphological natural or zoological significance for the purpose of protecting, propagating or developing wildlife or its environment</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dirty="0">
                <a:solidFill>
                  <a:srgbClr val="FF0000"/>
                </a:solidFill>
              </a:rPr>
              <a:t>Section -27</a:t>
            </a:r>
            <a:br>
              <a:rPr lang="en-US" sz="4000" dirty="0"/>
            </a:br>
            <a:endParaRPr lang="en-US" dirty="0"/>
          </a:p>
        </p:txBody>
      </p:sp>
      <p:sp>
        <p:nvSpPr>
          <p:cNvPr id="3" name="Content Placeholder 2"/>
          <p:cNvSpPr>
            <a:spLocks noGrp="1"/>
          </p:cNvSpPr>
          <p:nvPr>
            <p:ph idx="1"/>
          </p:nvPr>
        </p:nvSpPr>
        <p:spPr>
          <a:xfrm>
            <a:off x="304800" y="1066800"/>
            <a:ext cx="8534400" cy="5638800"/>
          </a:xfrm>
        </p:spPr>
        <p:txBody>
          <a:bodyPr>
            <a:normAutofit fontScale="92500"/>
          </a:bodyPr>
          <a:lstStyle/>
          <a:p>
            <a:pPr algn="just">
              <a:buFont typeface="Wingdings" pitchFamily="2" charset="2"/>
              <a:buChar char="ü"/>
            </a:pPr>
            <a:r>
              <a:rPr lang="en-US" sz="3600" dirty="0">
                <a:solidFill>
                  <a:srgbClr val="002060"/>
                </a:solidFill>
              </a:rPr>
              <a:t>Restriction of entry in Sanctuary</a:t>
            </a:r>
          </a:p>
          <a:p>
            <a:pPr lvl="0" algn="just">
              <a:buFont typeface="Wingdings" pitchFamily="2" charset="2"/>
              <a:buChar char="§"/>
            </a:pPr>
            <a:r>
              <a:rPr lang="en-US" sz="3600" dirty="0"/>
              <a:t>No person other than</a:t>
            </a:r>
          </a:p>
          <a:p>
            <a:pPr lvl="1" algn="just">
              <a:buFont typeface="Wingdings" pitchFamily="2" charset="2"/>
              <a:buChar char="ü"/>
            </a:pPr>
            <a:r>
              <a:rPr lang="en-US" sz="3600" dirty="0"/>
              <a:t>A public servant on duty</a:t>
            </a:r>
          </a:p>
          <a:p>
            <a:pPr lvl="1" algn="just">
              <a:buFont typeface="Wingdings" pitchFamily="2" charset="2"/>
              <a:buChar char="ü"/>
            </a:pPr>
            <a:r>
              <a:rPr lang="en-US" sz="3600" dirty="0"/>
              <a:t>A person who has been permitted by the Chief Warden or the authorized officer to reside within limits of the sanctuary</a:t>
            </a:r>
          </a:p>
          <a:p>
            <a:pPr lvl="1" algn="just">
              <a:buFont typeface="Wingdings" pitchFamily="2" charset="2"/>
              <a:buChar char="ü"/>
            </a:pPr>
            <a:r>
              <a:rPr lang="en-US" sz="3600" dirty="0"/>
              <a:t>A person who has any right over immovable property within limits of the sanctuary</a:t>
            </a:r>
          </a:p>
          <a:p>
            <a:pPr lvl="1" algn="just">
              <a:buFont typeface="Wingdings" pitchFamily="2" charset="2"/>
              <a:buChar char="ü"/>
            </a:pPr>
            <a:r>
              <a:rPr lang="en-US" sz="3600" dirty="0"/>
              <a:t>A person passing through the sanctuary along a public highway </a:t>
            </a:r>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dirty="0">
                <a:solidFill>
                  <a:srgbClr val="FF0000"/>
                </a:solidFill>
              </a:rPr>
              <a:t>Section-28</a:t>
            </a:r>
            <a:br>
              <a:rPr lang="en-US" sz="4000" dirty="0"/>
            </a:br>
            <a:endParaRPr lang="en-US" dirty="0"/>
          </a:p>
        </p:txBody>
      </p:sp>
      <p:sp>
        <p:nvSpPr>
          <p:cNvPr id="3" name="Content Placeholder 2"/>
          <p:cNvSpPr>
            <a:spLocks noGrp="1"/>
          </p:cNvSpPr>
          <p:nvPr>
            <p:ph idx="1"/>
          </p:nvPr>
        </p:nvSpPr>
        <p:spPr>
          <a:xfrm>
            <a:off x="381000" y="1143000"/>
            <a:ext cx="8534400" cy="5562600"/>
          </a:xfrm>
        </p:spPr>
        <p:txBody>
          <a:bodyPr>
            <a:normAutofit fontScale="92500" lnSpcReduction="20000"/>
          </a:bodyPr>
          <a:lstStyle/>
          <a:p>
            <a:pPr algn="just">
              <a:buFont typeface="Wingdings" pitchFamily="2" charset="2"/>
              <a:buChar char="Ø"/>
            </a:pPr>
            <a:r>
              <a:rPr lang="en-US" dirty="0">
                <a:solidFill>
                  <a:srgbClr val="002060"/>
                </a:solidFill>
              </a:rPr>
              <a:t>Grant of permit</a:t>
            </a:r>
            <a:endParaRPr lang="en-US" sz="2800" dirty="0">
              <a:solidFill>
                <a:srgbClr val="002060"/>
              </a:solidFill>
            </a:endParaRPr>
          </a:p>
          <a:p>
            <a:pPr lvl="0" algn="just">
              <a:buFont typeface="Wingdings" pitchFamily="2" charset="2"/>
              <a:buChar char="ü"/>
            </a:pPr>
            <a:r>
              <a:rPr lang="en-US" sz="3000" dirty="0"/>
              <a:t>The Chief Wildlife Warden may on application grant to any person a permit to enter or reside in a sanctuary for all (or) any of the following purpose:</a:t>
            </a:r>
          </a:p>
          <a:p>
            <a:pPr lvl="1" algn="just">
              <a:buFont typeface="Wingdings" pitchFamily="2" charset="2"/>
              <a:buChar char="ü"/>
            </a:pPr>
            <a:r>
              <a:rPr lang="en-US" sz="3000" dirty="0"/>
              <a:t>Investigation or study of Wildlife and purposes of ancillary or incidental threats</a:t>
            </a:r>
          </a:p>
          <a:p>
            <a:pPr lvl="1" algn="just">
              <a:buFont typeface="Wingdings" pitchFamily="2" charset="2"/>
              <a:buChar char="ü"/>
            </a:pPr>
            <a:r>
              <a:rPr lang="en-US" sz="3000" dirty="0"/>
              <a:t>Photography</a:t>
            </a:r>
          </a:p>
          <a:p>
            <a:pPr lvl="1" algn="just">
              <a:buFont typeface="Wingdings" pitchFamily="2" charset="2"/>
              <a:buChar char="ü"/>
            </a:pPr>
            <a:r>
              <a:rPr lang="en-US" sz="3000" dirty="0"/>
              <a:t>Scientific research</a:t>
            </a:r>
          </a:p>
          <a:p>
            <a:pPr lvl="1" algn="just">
              <a:buFont typeface="Wingdings" pitchFamily="2" charset="2"/>
              <a:buChar char="ü"/>
            </a:pPr>
            <a:r>
              <a:rPr lang="en-US" sz="3000" dirty="0"/>
              <a:t>Tourism</a:t>
            </a:r>
          </a:p>
          <a:p>
            <a:pPr lvl="1" algn="just">
              <a:buFont typeface="Wingdings" pitchFamily="2" charset="2"/>
              <a:buChar char="ü"/>
            </a:pPr>
            <a:r>
              <a:rPr lang="en-US" sz="3000" dirty="0"/>
              <a:t>Transaction of any lawful business with any person residing in the sanctuary</a:t>
            </a:r>
          </a:p>
          <a:p>
            <a:pPr lvl="0" algn="just">
              <a:buFont typeface="Wingdings" pitchFamily="2" charset="2"/>
              <a:buChar char="ü"/>
            </a:pPr>
            <a:r>
              <a:rPr lang="en-US" sz="3000" dirty="0"/>
              <a:t>A permit to enter or reside in a sanctuary shall be issued subject to such conditions and on payment of such fee as may be prescribed</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A7F0B7-4825-84DA-D651-D94EB8C2D90C}"/>
              </a:ext>
            </a:extLst>
          </p:cNvPr>
          <p:cNvSpPr>
            <a:spLocks noGrp="1"/>
          </p:cNvSpPr>
          <p:nvPr>
            <p:ph idx="1"/>
          </p:nvPr>
        </p:nvSpPr>
        <p:spPr>
          <a:xfrm>
            <a:off x="152400" y="304800"/>
            <a:ext cx="8534400" cy="5821363"/>
          </a:xfrm>
        </p:spPr>
        <p:txBody>
          <a:bodyPr>
            <a:normAutofit fontScale="92500" lnSpcReduction="10000"/>
          </a:bodyPr>
          <a:lstStyle/>
          <a:p>
            <a:pPr algn="just"/>
            <a:r>
              <a:rPr lang="en-US" dirty="0">
                <a:solidFill>
                  <a:srgbClr val="FF0000"/>
                </a:solidFill>
              </a:rPr>
              <a:t>Section 9</a:t>
            </a:r>
          </a:p>
          <a:p>
            <a:pPr algn="just"/>
            <a:r>
              <a:rPr lang="en-US" dirty="0"/>
              <a:t>Hunting of wild animals is prohibited</a:t>
            </a:r>
          </a:p>
          <a:p>
            <a:pPr algn="just"/>
            <a:r>
              <a:rPr lang="en-US" dirty="0">
                <a:solidFill>
                  <a:srgbClr val="FF0000"/>
                </a:solidFill>
              </a:rPr>
              <a:t>Section 51 (Penalties)</a:t>
            </a:r>
          </a:p>
          <a:p>
            <a:pPr algn="just"/>
            <a:r>
              <a:rPr lang="en-US" dirty="0"/>
              <a:t>Enforcement can be performed by agencies such as Forest Department, The Police, The Wild Life Crime Control Bureau (WCCB), the Customs and Central bureau of Investigation (CBI).</a:t>
            </a:r>
          </a:p>
          <a:p>
            <a:pPr algn="just"/>
            <a:r>
              <a:rPr lang="en-US" dirty="0"/>
              <a:t>Charge sheet can be filed directly by Forest Department</a:t>
            </a:r>
          </a:p>
          <a:p>
            <a:pPr algn="just"/>
            <a:r>
              <a:rPr lang="en-US" dirty="0"/>
              <a:t>2002 Amendment Act : Came into force in Jan., 2003 have made punishment and penalty for offences under the act more stringent</a:t>
            </a:r>
          </a:p>
        </p:txBody>
      </p:sp>
    </p:spTree>
    <p:extLst>
      <p:ext uri="{BB962C8B-B14F-4D97-AF65-F5344CB8AC3E}">
        <p14:creationId xmlns:p14="http://schemas.microsoft.com/office/powerpoint/2010/main" val="990702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95D46C-7F87-B93C-1536-274941865AF2}"/>
              </a:ext>
            </a:extLst>
          </p:cNvPr>
          <p:cNvSpPr>
            <a:spLocks noGrp="1"/>
          </p:cNvSpPr>
          <p:nvPr>
            <p:ph idx="1"/>
          </p:nvPr>
        </p:nvSpPr>
        <p:spPr>
          <a:xfrm>
            <a:off x="228600" y="304800"/>
            <a:ext cx="8458200" cy="5821363"/>
          </a:xfrm>
        </p:spPr>
        <p:txBody>
          <a:bodyPr>
            <a:normAutofit fontScale="92500" lnSpcReduction="10000"/>
          </a:bodyPr>
          <a:lstStyle/>
          <a:p>
            <a:pPr algn="just"/>
            <a:r>
              <a:rPr lang="en-US" dirty="0">
                <a:solidFill>
                  <a:srgbClr val="FF0000"/>
                </a:solidFill>
              </a:rPr>
              <a:t>Offences</a:t>
            </a:r>
            <a:r>
              <a:rPr lang="en-US" dirty="0"/>
              <a:t> related to wild animals or their parts and products included in Schedule I or part of Schedule II and those related to hunting or altering the boundaries of sanctuary or national park-</a:t>
            </a:r>
          </a:p>
          <a:p>
            <a:pPr algn="just"/>
            <a:r>
              <a:rPr lang="en-US" dirty="0"/>
              <a:t>Minimum imprisonment of 3 years which may be extended to 7 years, with a minimum fine of 10,000</a:t>
            </a:r>
          </a:p>
          <a:p>
            <a:pPr algn="just"/>
            <a:r>
              <a:rPr lang="en-US" dirty="0">
                <a:solidFill>
                  <a:srgbClr val="FF0000"/>
                </a:solidFill>
              </a:rPr>
              <a:t>Subsequent offences</a:t>
            </a:r>
            <a:r>
              <a:rPr lang="en-US" dirty="0"/>
              <a:t>-Minimum imprisonment of 3 years which may be extended to 7 years, with a minimum fine of 25,000</a:t>
            </a:r>
          </a:p>
          <a:p>
            <a:pPr algn="just"/>
            <a:r>
              <a:rPr lang="en-US" dirty="0">
                <a:solidFill>
                  <a:srgbClr val="FF0000"/>
                </a:solidFill>
              </a:rPr>
              <a:t>Offences not pertaining to hunting of endangered species- </a:t>
            </a:r>
            <a:r>
              <a:rPr lang="en-US" dirty="0"/>
              <a:t>imprisonment </a:t>
            </a:r>
            <a:r>
              <a:rPr lang="en-US" dirty="0" err="1"/>
              <a:t>upto</a:t>
            </a:r>
            <a:r>
              <a:rPr lang="en-US" dirty="0"/>
              <a:t> 3 years and or fine </a:t>
            </a:r>
            <a:r>
              <a:rPr lang="en-US" dirty="0" err="1"/>
              <a:t>upto</a:t>
            </a:r>
            <a:r>
              <a:rPr lang="en-US" dirty="0"/>
              <a:t> 25,000/-</a:t>
            </a:r>
          </a:p>
          <a:p>
            <a:pPr algn="just"/>
            <a:endParaRPr lang="en-US" dirty="0"/>
          </a:p>
        </p:txBody>
      </p:sp>
    </p:spTree>
    <p:extLst>
      <p:ext uri="{BB962C8B-B14F-4D97-AF65-F5344CB8AC3E}">
        <p14:creationId xmlns:p14="http://schemas.microsoft.com/office/powerpoint/2010/main" val="3095825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1379</Words>
  <Application>Microsoft Office PowerPoint</Application>
  <PresentationFormat>On-screen Show (4:3)</PresentationFormat>
  <Paragraphs>101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Black</vt:lpstr>
      <vt:lpstr>Calibri</vt:lpstr>
      <vt:lpstr>Wingdings</vt:lpstr>
      <vt:lpstr>Office Theme</vt:lpstr>
      <vt:lpstr>ACTS AND RULES RELATED TO  ZOO AND WILD ANIMALS</vt:lpstr>
      <vt:lpstr>PowerPoint Presentation</vt:lpstr>
      <vt:lpstr>ACTS AND RULES RELATED TO ZOO AND WILD ANIMALS</vt:lpstr>
      <vt:lpstr> ACTS AND RULES RELATED TO ZOO AND WILD ANIMALS</vt:lpstr>
      <vt:lpstr>  Important sections   </vt:lpstr>
      <vt:lpstr>Section -27 </vt:lpstr>
      <vt:lpstr>Section-28 </vt:lpstr>
      <vt:lpstr>PowerPoint Presentation</vt:lpstr>
      <vt:lpstr>PowerPoint Presentation</vt:lpstr>
      <vt:lpstr>Section:33-A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ACTS AND RULES RELATED TO ZOO AND WILD ANIMALS</dc:title>
  <dc:creator>Admin</dc:creator>
  <cp:lastModifiedBy>Dr.Mritunjay Kumar</cp:lastModifiedBy>
  <cp:revision>22</cp:revision>
  <dcterms:created xsi:type="dcterms:W3CDTF">2006-08-16T00:00:00Z</dcterms:created>
  <dcterms:modified xsi:type="dcterms:W3CDTF">2024-05-15T08:58:15Z</dcterms:modified>
</cp:coreProperties>
</file>