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257" r:id="rId3"/>
    <p:sldId id="258" r:id="rId4"/>
    <p:sldId id="259" r:id="rId5"/>
    <p:sldId id="260" r:id="rId6"/>
    <p:sldId id="261" r:id="rId7"/>
    <p:sldId id="262" r:id="rId8"/>
    <p:sldId id="337" r:id="rId9"/>
    <p:sldId id="263" r:id="rId10"/>
    <p:sldId id="264" r:id="rId11"/>
    <p:sldId id="334" r:id="rId12"/>
    <p:sldId id="333" r:id="rId13"/>
    <p:sldId id="335" r:id="rId14"/>
    <p:sldId id="336" r:id="rId15"/>
    <p:sldId id="338" r:id="rId16"/>
    <p:sldId id="330" r:id="rId17"/>
    <p:sldId id="331" r:id="rId18"/>
    <p:sldId id="332"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09" d="100"/>
          <a:sy n="109" d="100"/>
        </p:scale>
        <p:origin x="-594"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Mritunjay Kumar" userId="ce6d84e442459372" providerId="LiveId" clId="{9B1B0978-8370-4901-A4D8-1BAF028F7A32}"/>
    <pc:docChg chg="undo custSel addSld delSld modSld">
      <pc:chgData name="Dr.Mritunjay Kumar" userId="ce6d84e442459372" providerId="LiveId" clId="{9B1B0978-8370-4901-A4D8-1BAF028F7A32}" dt="2025-05-16T02:54:24.321" v="429"/>
      <pc:docMkLst>
        <pc:docMk/>
      </pc:docMkLst>
      <pc:sldChg chg="delSp modSp new del mod">
        <pc:chgData name="Dr.Mritunjay Kumar" userId="ce6d84e442459372" providerId="LiveId" clId="{9B1B0978-8370-4901-A4D8-1BAF028F7A32}" dt="2025-05-16T02:05:33.295" v="40" actId="2696"/>
        <pc:sldMkLst>
          <pc:docMk/>
          <pc:sldMk cId="1170470601" sldId="256"/>
        </pc:sldMkLst>
        <pc:spChg chg="mod">
          <ac:chgData name="Dr.Mritunjay Kumar" userId="ce6d84e442459372" providerId="LiveId" clId="{9B1B0978-8370-4901-A4D8-1BAF028F7A32}" dt="2025-05-16T01:59:58.821" v="2" actId="14100"/>
          <ac:spMkLst>
            <pc:docMk/>
            <pc:sldMk cId="1170470601" sldId="256"/>
            <ac:spMk id="2" creationId="{9B822DB4-A444-3AC9-6116-D51EA46C4776}"/>
          </ac:spMkLst>
        </pc:spChg>
        <pc:spChg chg="del">
          <ac:chgData name="Dr.Mritunjay Kumar" userId="ce6d84e442459372" providerId="LiveId" clId="{9B1B0978-8370-4901-A4D8-1BAF028F7A32}" dt="2025-05-16T01:59:54.949" v="1" actId="478"/>
          <ac:spMkLst>
            <pc:docMk/>
            <pc:sldMk cId="1170470601" sldId="256"/>
            <ac:spMk id="3" creationId="{9A0B02EE-A74F-A990-CCD5-8E0B02C7855E}"/>
          </ac:spMkLst>
        </pc:spChg>
      </pc:sldChg>
      <pc:sldChg chg="delSp modSp new mod">
        <pc:chgData name="Dr.Mritunjay Kumar" userId="ce6d84e442459372" providerId="LiveId" clId="{9B1B0978-8370-4901-A4D8-1BAF028F7A32}" dt="2025-05-16T02:39:47.554" v="175" actId="207"/>
        <pc:sldMkLst>
          <pc:docMk/>
          <pc:sldMk cId="2909755175" sldId="257"/>
        </pc:sldMkLst>
        <pc:spChg chg="del">
          <ac:chgData name="Dr.Mritunjay Kumar" userId="ce6d84e442459372" providerId="LiveId" clId="{9B1B0978-8370-4901-A4D8-1BAF028F7A32}" dt="2025-05-16T02:00:09.375" v="6" actId="478"/>
          <ac:spMkLst>
            <pc:docMk/>
            <pc:sldMk cId="2909755175" sldId="257"/>
            <ac:spMk id="2" creationId="{ADC01305-9D87-8D04-7221-ACF0DF2D0BC5}"/>
          </ac:spMkLst>
        </pc:spChg>
        <pc:spChg chg="mod">
          <ac:chgData name="Dr.Mritunjay Kumar" userId="ce6d84e442459372" providerId="LiveId" clId="{9B1B0978-8370-4901-A4D8-1BAF028F7A32}" dt="2025-05-16T02:39:47.554" v="175" actId="207"/>
          <ac:spMkLst>
            <pc:docMk/>
            <pc:sldMk cId="2909755175" sldId="257"/>
            <ac:spMk id="3" creationId="{6C40A56F-BA95-57F5-334B-C4B3F756877C}"/>
          </ac:spMkLst>
        </pc:spChg>
      </pc:sldChg>
      <pc:sldChg chg="delSp modSp new mod">
        <pc:chgData name="Dr.Mritunjay Kumar" userId="ce6d84e442459372" providerId="LiveId" clId="{9B1B0978-8370-4901-A4D8-1BAF028F7A32}" dt="2025-05-16T02:45:07.410" v="293" actId="27636"/>
        <pc:sldMkLst>
          <pc:docMk/>
          <pc:sldMk cId="3549342859" sldId="258"/>
        </pc:sldMkLst>
        <pc:spChg chg="del">
          <ac:chgData name="Dr.Mritunjay Kumar" userId="ce6d84e442459372" providerId="LiveId" clId="{9B1B0978-8370-4901-A4D8-1BAF028F7A32}" dt="2025-05-16T02:00:19.655" v="10" actId="478"/>
          <ac:spMkLst>
            <pc:docMk/>
            <pc:sldMk cId="3549342859" sldId="258"/>
            <ac:spMk id="2" creationId="{4FC5F401-36F9-25A6-4373-4B51589054F5}"/>
          </ac:spMkLst>
        </pc:spChg>
        <pc:spChg chg="mod">
          <ac:chgData name="Dr.Mritunjay Kumar" userId="ce6d84e442459372" providerId="LiveId" clId="{9B1B0978-8370-4901-A4D8-1BAF028F7A32}" dt="2025-05-16T02:45:07.410" v="293" actId="27636"/>
          <ac:spMkLst>
            <pc:docMk/>
            <pc:sldMk cId="3549342859" sldId="258"/>
            <ac:spMk id="3" creationId="{3180EAE5-8A08-2CE1-153C-67158E93DFF0}"/>
          </ac:spMkLst>
        </pc:spChg>
      </pc:sldChg>
      <pc:sldChg chg="delSp modSp new mod">
        <pc:chgData name="Dr.Mritunjay Kumar" userId="ce6d84e442459372" providerId="LiveId" clId="{9B1B0978-8370-4901-A4D8-1BAF028F7A32}" dt="2025-05-16T02:49:03.033" v="391" actId="21"/>
        <pc:sldMkLst>
          <pc:docMk/>
          <pc:sldMk cId="3183832321" sldId="259"/>
        </pc:sldMkLst>
        <pc:spChg chg="del">
          <ac:chgData name="Dr.Mritunjay Kumar" userId="ce6d84e442459372" providerId="LiveId" clId="{9B1B0978-8370-4901-A4D8-1BAF028F7A32}" dt="2025-05-16T02:00:54.419" v="14" actId="478"/>
          <ac:spMkLst>
            <pc:docMk/>
            <pc:sldMk cId="3183832321" sldId="259"/>
            <ac:spMk id="2" creationId="{5908CD12-483A-0219-FE73-3DF3DA2A5BF8}"/>
          </ac:spMkLst>
        </pc:spChg>
        <pc:spChg chg="mod">
          <ac:chgData name="Dr.Mritunjay Kumar" userId="ce6d84e442459372" providerId="LiveId" clId="{9B1B0978-8370-4901-A4D8-1BAF028F7A32}" dt="2025-05-16T02:49:03.033" v="391" actId="21"/>
          <ac:spMkLst>
            <pc:docMk/>
            <pc:sldMk cId="3183832321" sldId="259"/>
            <ac:spMk id="3" creationId="{2546B5D8-3095-BF6E-8145-4B7459F9751A}"/>
          </ac:spMkLst>
        </pc:spChg>
      </pc:sldChg>
      <pc:sldChg chg="delSp modSp new mod">
        <pc:chgData name="Dr.Mritunjay Kumar" userId="ce6d84e442459372" providerId="LiveId" clId="{9B1B0978-8370-4901-A4D8-1BAF028F7A32}" dt="2025-05-16T02:49:38.292" v="407" actId="20577"/>
        <pc:sldMkLst>
          <pc:docMk/>
          <pc:sldMk cId="2072238067" sldId="260"/>
        </pc:sldMkLst>
        <pc:spChg chg="del">
          <ac:chgData name="Dr.Mritunjay Kumar" userId="ce6d84e442459372" providerId="LiveId" clId="{9B1B0978-8370-4901-A4D8-1BAF028F7A32}" dt="2025-05-16T02:01:30.931" v="18" actId="478"/>
          <ac:spMkLst>
            <pc:docMk/>
            <pc:sldMk cId="2072238067" sldId="260"/>
            <ac:spMk id="2" creationId="{B43AF2A5-B2D8-03FF-2CC0-741E7E419CC8}"/>
          </ac:spMkLst>
        </pc:spChg>
        <pc:spChg chg="mod">
          <ac:chgData name="Dr.Mritunjay Kumar" userId="ce6d84e442459372" providerId="LiveId" clId="{9B1B0978-8370-4901-A4D8-1BAF028F7A32}" dt="2025-05-16T02:49:38.292" v="407" actId="20577"/>
          <ac:spMkLst>
            <pc:docMk/>
            <pc:sldMk cId="2072238067" sldId="260"/>
            <ac:spMk id="3" creationId="{14558F79-C53B-B0A0-C1F3-0B56E47CF76C}"/>
          </ac:spMkLst>
        </pc:spChg>
      </pc:sldChg>
      <pc:sldChg chg="delSp modSp new mod">
        <pc:chgData name="Dr.Mritunjay Kumar" userId="ce6d84e442459372" providerId="LiveId" clId="{9B1B0978-8370-4901-A4D8-1BAF028F7A32}" dt="2025-05-16T02:02:25.740" v="24"/>
        <pc:sldMkLst>
          <pc:docMk/>
          <pc:sldMk cId="1902533583" sldId="261"/>
        </pc:sldMkLst>
        <pc:spChg chg="del">
          <ac:chgData name="Dr.Mritunjay Kumar" userId="ce6d84e442459372" providerId="LiveId" clId="{9B1B0978-8370-4901-A4D8-1BAF028F7A32}" dt="2025-05-16T02:02:09.012" v="22" actId="478"/>
          <ac:spMkLst>
            <pc:docMk/>
            <pc:sldMk cId="1902533583" sldId="261"/>
            <ac:spMk id="2" creationId="{39BC1E88-FA65-72FA-FCC5-0CA72C2624EA}"/>
          </ac:spMkLst>
        </pc:spChg>
        <pc:spChg chg="mod">
          <ac:chgData name="Dr.Mritunjay Kumar" userId="ce6d84e442459372" providerId="LiveId" clId="{9B1B0978-8370-4901-A4D8-1BAF028F7A32}" dt="2025-05-16T02:02:25.740" v="24"/>
          <ac:spMkLst>
            <pc:docMk/>
            <pc:sldMk cId="1902533583" sldId="261"/>
            <ac:spMk id="3" creationId="{2283B2EB-A574-8242-0C6F-183AC1D04570}"/>
          </ac:spMkLst>
        </pc:spChg>
      </pc:sldChg>
      <pc:sldChg chg="delSp modSp new mod">
        <pc:chgData name="Dr.Mritunjay Kumar" userId="ce6d84e442459372" providerId="LiveId" clId="{9B1B0978-8370-4901-A4D8-1BAF028F7A32}" dt="2025-05-16T02:02:52.174" v="28"/>
        <pc:sldMkLst>
          <pc:docMk/>
          <pc:sldMk cId="3199446296" sldId="262"/>
        </pc:sldMkLst>
        <pc:spChg chg="del">
          <ac:chgData name="Dr.Mritunjay Kumar" userId="ce6d84e442459372" providerId="LiveId" clId="{9B1B0978-8370-4901-A4D8-1BAF028F7A32}" dt="2025-05-16T02:02:30.782" v="26" actId="478"/>
          <ac:spMkLst>
            <pc:docMk/>
            <pc:sldMk cId="3199446296" sldId="262"/>
            <ac:spMk id="2" creationId="{D37FFB70-BDCA-51C7-8044-0F97E598DAF4}"/>
          </ac:spMkLst>
        </pc:spChg>
        <pc:spChg chg="mod">
          <ac:chgData name="Dr.Mritunjay Kumar" userId="ce6d84e442459372" providerId="LiveId" clId="{9B1B0978-8370-4901-A4D8-1BAF028F7A32}" dt="2025-05-16T02:02:52.174" v="28"/>
          <ac:spMkLst>
            <pc:docMk/>
            <pc:sldMk cId="3199446296" sldId="262"/>
            <ac:spMk id="3" creationId="{A8A2959C-97BC-F639-0578-AC818F8E3E77}"/>
          </ac:spMkLst>
        </pc:spChg>
      </pc:sldChg>
      <pc:sldChg chg="delSp modSp new mod">
        <pc:chgData name="Dr.Mritunjay Kumar" userId="ce6d84e442459372" providerId="LiveId" clId="{9B1B0978-8370-4901-A4D8-1BAF028F7A32}" dt="2025-05-16T02:03:23.568" v="32"/>
        <pc:sldMkLst>
          <pc:docMk/>
          <pc:sldMk cId="3168371743" sldId="263"/>
        </pc:sldMkLst>
        <pc:spChg chg="del">
          <ac:chgData name="Dr.Mritunjay Kumar" userId="ce6d84e442459372" providerId="LiveId" clId="{9B1B0978-8370-4901-A4D8-1BAF028F7A32}" dt="2025-05-16T02:02:57.304" v="30" actId="478"/>
          <ac:spMkLst>
            <pc:docMk/>
            <pc:sldMk cId="3168371743" sldId="263"/>
            <ac:spMk id="2" creationId="{0E119214-648D-22E2-7F1E-3DFB8C8CE316}"/>
          </ac:spMkLst>
        </pc:spChg>
        <pc:spChg chg="mod">
          <ac:chgData name="Dr.Mritunjay Kumar" userId="ce6d84e442459372" providerId="LiveId" clId="{9B1B0978-8370-4901-A4D8-1BAF028F7A32}" dt="2025-05-16T02:03:23.568" v="32"/>
          <ac:spMkLst>
            <pc:docMk/>
            <pc:sldMk cId="3168371743" sldId="263"/>
            <ac:spMk id="3" creationId="{FFE71EB9-2BA7-63AE-AC8D-307072CA1A7B}"/>
          </ac:spMkLst>
        </pc:spChg>
      </pc:sldChg>
      <pc:sldChg chg="delSp modSp new mod">
        <pc:chgData name="Dr.Mritunjay Kumar" userId="ce6d84e442459372" providerId="LiveId" clId="{9B1B0978-8370-4901-A4D8-1BAF028F7A32}" dt="2025-05-16T02:04:01.100" v="38" actId="27636"/>
        <pc:sldMkLst>
          <pc:docMk/>
          <pc:sldMk cId="1762033592" sldId="264"/>
        </pc:sldMkLst>
        <pc:spChg chg="del">
          <ac:chgData name="Dr.Mritunjay Kumar" userId="ce6d84e442459372" providerId="LiveId" clId="{9B1B0978-8370-4901-A4D8-1BAF028F7A32}" dt="2025-05-16T02:03:28.405" v="34" actId="478"/>
          <ac:spMkLst>
            <pc:docMk/>
            <pc:sldMk cId="1762033592" sldId="264"/>
            <ac:spMk id="2" creationId="{4EAE210C-9200-EE90-D006-3D1A6C98DD4F}"/>
          </ac:spMkLst>
        </pc:spChg>
        <pc:spChg chg="mod">
          <ac:chgData name="Dr.Mritunjay Kumar" userId="ce6d84e442459372" providerId="LiveId" clId="{9B1B0978-8370-4901-A4D8-1BAF028F7A32}" dt="2025-05-16T02:04:01.100" v="38" actId="27636"/>
          <ac:spMkLst>
            <pc:docMk/>
            <pc:sldMk cId="1762033592" sldId="264"/>
            <ac:spMk id="3" creationId="{7E553E20-2E73-618F-3213-77DF488980B8}"/>
          </ac:spMkLst>
        </pc:spChg>
      </pc:sldChg>
      <pc:sldChg chg="add">
        <pc:chgData name="Dr.Mritunjay Kumar" userId="ce6d84e442459372" providerId="LiveId" clId="{9B1B0978-8370-4901-A4D8-1BAF028F7A32}" dt="2025-05-16T02:06:07.513" v="41"/>
        <pc:sldMkLst>
          <pc:docMk/>
          <pc:sldMk cId="0" sldId="271"/>
        </pc:sldMkLst>
      </pc:sldChg>
      <pc:sldChg chg="modSp add mod">
        <pc:chgData name="Dr.Mritunjay Kumar" userId="ce6d84e442459372" providerId="LiveId" clId="{9B1B0978-8370-4901-A4D8-1BAF028F7A32}" dt="2025-05-16T02:34:46.672" v="58" actId="114"/>
        <pc:sldMkLst>
          <pc:docMk/>
          <pc:sldMk cId="1109968318" sldId="329"/>
        </pc:sldMkLst>
        <pc:spChg chg="mod">
          <ac:chgData name="Dr.Mritunjay Kumar" userId="ce6d84e442459372" providerId="LiveId" clId="{9B1B0978-8370-4901-A4D8-1BAF028F7A32}" dt="2025-05-16T02:34:46.672" v="58" actId="114"/>
          <ac:spMkLst>
            <pc:docMk/>
            <pc:sldMk cId="1109968318" sldId="329"/>
            <ac:spMk id="2" creationId="{1E2E7778-4E45-C19C-AA8C-C6D72F613426}"/>
          </ac:spMkLst>
        </pc:spChg>
      </pc:sldChg>
      <pc:sldChg chg="delSp modSp new mod">
        <pc:chgData name="Dr.Mritunjay Kumar" userId="ce6d84e442459372" providerId="LiveId" clId="{9B1B0978-8370-4901-A4D8-1BAF028F7A32}" dt="2025-05-16T02:32:18.308" v="46" actId="27636"/>
        <pc:sldMkLst>
          <pc:docMk/>
          <pc:sldMk cId="2181477845" sldId="330"/>
        </pc:sldMkLst>
        <pc:spChg chg="del">
          <ac:chgData name="Dr.Mritunjay Kumar" userId="ce6d84e442459372" providerId="LiveId" clId="{9B1B0978-8370-4901-A4D8-1BAF028F7A32}" dt="2025-05-16T02:32:12.411" v="43" actId="478"/>
          <ac:spMkLst>
            <pc:docMk/>
            <pc:sldMk cId="2181477845" sldId="330"/>
            <ac:spMk id="2" creationId="{49C93B0C-204C-BD17-0F34-6A440B360124}"/>
          </ac:spMkLst>
        </pc:spChg>
        <pc:spChg chg="mod">
          <ac:chgData name="Dr.Mritunjay Kumar" userId="ce6d84e442459372" providerId="LiveId" clId="{9B1B0978-8370-4901-A4D8-1BAF028F7A32}" dt="2025-05-16T02:32:18.308" v="46" actId="27636"/>
          <ac:spMkLst>
            <pc:docMk/>
            <pc:sldMk cId="2181477845" sldId="330"/>
            <ac:spMk id="3" creationId="{557598BB-E159-6BAF-CC74-983762C94C21}"/>
          </ac:spMkLst>
        </pc:spChg>
      </pc:sldChg>
      <pc:sldChg chg="delSp modSp new mod">
        <pc:chgData name="Dr.Mritunjay Kumar" userId="ce6d84e442459372" providerId="LiveId" clId="{9B1B0978-8370-4901-A4D8-1BAF028F7A32}" dt="2025-05-16T02:32:55.403" v="51" actId="27636"/>
        <pc:sldMkLst>
          <pc:docMk/>
          <pc:sldMk cId="3673394069" sldId="331"/>
        </pc:sldMkLst>
        <pc:spChg chg="del">
          <ac:chgData name="Dr.Mritunjay Kumar" userId="ce6d84e442459372" providerId="LiveId" clId="{9B1B0978-8370-4901-A4D8-1BAF028F7A32}" dt="2025-05-16T02:32:26.964" v="48" actId="478"/>
          <ac:spMkLst>
            <pc:docMk/>
            <pc:sldMk cId="3673394069" sldId="331"/>
            <ac:spMk id="2" creationId="{14DDFD32-C863-77E1-9741-5860B3662D6E}"/>
          </ac:spMkLst>
        </pc:spChg>
        <pc:spChg chg="mod">
          <ac:chgData name="Dr.Mritunjay Kumar" userId="ce6d84e442459372" providerId="LiveId" clId="{9B1B0978-8370-4901-A4D8-1BAF028F7A32}" dt="2025-05-16T02:32:55.403" v="51" actId="27636"/>
          <ac:spMkLst>
            <pc:docMk/>
            <pc:sldMk cId="3673394069" sldId="331"/>
            <ac:spMk id="3" creationId="{20C29150-C13C-2B8A-5F57-51790299C2A5}"/>
          </ac:spMkLst>
        </pc:spChg>
      </pc:sldChg>
      <pc:sldChg chg="delSp modSp new mod">
        <pc:chgData name="Dr.Mritunjay Kumar" userId="ce6d84e442459372" providerId="LiveId" clId="{9B1B0978-8370-4901-A4D8-1BAF028F7A32}" dt="2025-05-16T02:33:44.551" v="55"/>
        <pc:sldMkLst>
          <pc:docMk/>
          <pc:sldMk cId="3639667815" sldId="332"/>
        </pc:sldMkLst>
        <pc:spChg chg="del">
          <ac:chgData name="Dr.Mritunjay Kumar" userId="ce6d84e442459372" providerId="LiveId" clId="{9B1B0978-8370-4901-A4D8-1BAF028F7A32}" dt="2025-05-16T02:33:00.964" v="53" actId="478"/>
          <ac:spMkLst>
            <pc:docMk/>
            <pc:sldMk cId="3639667815" sldId="332"/>
            <ac:spMk id="2" creationId="{ABA075DF-9959-7595-8598-E33660639008}"/>
          </ac:spMkLst>
        </pc:spChg>
        <pc:spChg chg="mod">
          <ac:chgData name="Dr.Mritunjay Kumar" userId="ce6d84e442459372" providerId="LiveId" clId="{9B1B0978-8370-4901-A4D8-1BAF028F7A32}" dt="2025-05-16T02:33:44.551" v="55"/>
          <ac:spMkLst>
            <pc:docMk/>
            <pc:sldMk cId="3639667815" sldId="332"/>
            <ac:spMk id="3" creationId="{E3A94FAF-AFB1-B32A-503C-4412D64F8F3D}"/>
          </ac:spMkLst>
        </pc:spChg>
      </pc:sldChg>
      <pc:sldChg chg="addSp delSp modSp new mod">
        <pc:chgData name="Dr.Mritunjay Kumar" userId="ce6d84e442459372" providerId="LiveId" clId="{9B1B0978-8370-4901-A4D8-1BAF028F7A32}" dt="2025-05-16T02:53:31.256" v="419"/>
        <pc:sldMkLst>
          <pc:docMk/>
          <pc:sldMk cId="2886980602" sldId="333"/>
        </pc:sldMkLst>
        <pc:spChg chg="del">
          <ac:chgData name="Dr.Mritunjay Kumar" userId="ce6d84e442459372" providerId="LiveId" clId="{9B1B0978-8370-4901-A4D8-1BAF028F7A32}" dt="2025-05-16T02:52:20.711" v="409" actId="478"/>
          <ac:spMkLst>
            <pc:docMk/>
            <pc:sldMk cId="2886980602" sldId="333"/>
            <ac:spMk id="2" creationId="{AF0AA752-770B-E809-DE52-44490708EE91}"/>
          </ac:spMkLst>
        </pc:spChg>
        <pc:spChg chg="mod">
          <ac:chgData name="Dr.Mritunjay Kumar" userId="ce6d84e442459372" providerId="LiveId" clId="{9B1B0978-8370-4901-A4D8-1BAF028F7A32}" dt="2025-05-16T02:53:31.256" v="419"/>
          <ac:spMkLst>
            <pc:docMk/>
            <pc:sldMk cId="2886980602" sldId="333"/>
            <ac:spMk id="3" creationId="{0949AA90-5E30-9ED6-3279-35CDF4E91F87}"/>
          </ac:spMkLst>
        </pc:spChg>
        <pc:spChg chg="add">
          <ac:chgData name="Dr.Mritunjay Kumar" userId="ce6d84e442459372" providerId="LiveId" clId="{9B1B0978-8370-4901-A4D8-1BAF028F7A32}" dt="2025-05-16T02:52:29.110" v="411"/>
          <ac:spMkLst>
            <pc:docMk/>
            <pc:sldMk cId="2886980602" sldId="333"/>
            <ac:spMk id="4" creationId="{44B1BA41-AF99-A5C2-1914-3108B9DD1C33}"/>
          </ac:spMkLst>
        </pc:spChg>
        <pc:spChg chg="add">
          <ac:chgData name="Dr.Mritunjay Kumar" userId="ce6d84e442459372" providerId="LiveId" clId="{9B1B0978-8370-4901-A4D8-1BAF028F7A32}" dt="2025-05-16T02:52:29.110" v="411"/>
          <ac:spMkLst>
            <pc:docMk/>
            <pc:sldMk cId="2886980602" sldId="333"/>
            <ac:spMk id="5" creationId="{1D161C2F-C1F8-8899-2B21-F2C833D686B0}"/>
          </ac:spMkLst>
        </pc:spChg>
        <pc:spChg chg="add">
          <ac:chgData name="Dr.Mritunjay Kumar" userId="ce6d84e442459372" providerId="LiveId" clId="{9B1B0978-8370-4901-A4D8-1BAF028F7A32}" dt="2025-05-16T02:52:29.110" v="411"/>
          <ac:spMkLst>
            <pc:docMk/>
            <pc:sldMk cId="2886980602" sldId="333"/>
            <ac:spMk id="6" creationId="{866ECBBE-6C09-9645-12A2-7A39E48B67D1}"/>
          </ac:spMkLst>
        </pc:spChg>
      </pc:sldChg>
      <pc:sldChg chg="addSp delSp modSp new mod">
        <pc:chgData name="Dr.Mritunjay Kumar" userId="ce6d84e442459372" providerId="LiveId" clId="{9B1B0978-8370-4901-A4D8-1BAF028F7A32}" dt="2025-05-16T02:53:16.870" v="418" actId="27636"/>
        <pc:sldMkLst>
          <pc:docMk/>
          <pc:sldMk cId="1874704231" sldId="334"/>
        </pc:sldMkLst>
        <pc:spChg chg="del">
          <ac:chgData name="Dr.Mritunjay Kumar" userId="ce6d84e442459372" providerId="LiveId" clId="{9B1B0978-8370-4901-A4D8-1BAF028F7A32}" dt="2025-05-16T02:52:39.735" v="413" actId="478"/>
          <ac:spMkLst>
            <pc:docMk/>
            <pc:sldMk cId="1874704231" sldId="334"/>
            <ac:spMk id="2" creationId="{8808D6BA-68DC-A304-1D9F-4CB1B3608A96}"/>
          </ac:spMkLst>
        </pc:spChg>
        <pc:spChg chg="mod">
          <ac:chgData name="Dr.Mritunjay Kumar" userId="ce6d84e442459372" providerId="LiveId" clId="{9B1B0978-8370-4901-A4D8-1BAF028F7A32}" dt="2025-05-16T02:53:16.870" v="418" actId="27636"/>
          <ac:spMkLst>
            <pc:docMk/>
            <pc:sldMk cId="1874704231" sldId="334"/>
            <ac:spMk id="3" creationId="{A747EA0F-DC2B-8AAC-BF8C-089F2F09F5F8}"/>
          </ac:spMkLst>
        </pc:spChg>
        <pc:spChg chg="add">
          <ac:chgData name="Dr.Mritunjay Kumar" userId="ce6d84e442459372" providerId="LiveId" clId="{9B1B0978-8370-4901-A4D8-1BAF028F7A32}" dt="2025-05-16T02:52:42.089" v="414"/>
          <ac:spMkLst>
            <pc:docMk/>
            <pc:sldMk cId="1874704231" sldId="334"/>
            <ac:spMk id="4" creationId="{722B84AA-E10C-2767-6FBA-78B8A44888E9}"/>
          </ac:spMkLst>
        </pc:spChg>
        <pc:spChg chg="add">
          <ac:chgData name="Dr.Mritunjay Kumar" userId="ce6d84e442459372" providerId="LiveId" clId="{9B1B0978-8370-4901-A4D8-1BAF028F7A32}" dt="2025-05-16T02:52:42.089" v="414"/>
          <ac:spMkLst>
            <pc:docMk/>
            <pc:sldMk cId="1874704231" sldId="334"/>
            <ac:spMk id="5" creationId="{A599BC7D-94CE-FBBA-622E-5FAA3FFC676D}"/>
          </ac:spMkLst>
        </pc:spChg>
        <pc:spChg chg="add">
          <ac:chgData name="Dr.Mritunjay Kumar" userId="ce6d84e442459372" providerId="LiveId" clId="{9B1B0978-8370-4901-A4D8-1BAF028F7A32}" dt="2025-05-16T02:52:42.089" v="414"/>
          <ac:spMkLst>
            <pc:docMk/>
            <pc:sldMk cId="1874704231" sldId="334"/>
            <ac:spMk id="6" creationId="{B84662EA-DBD5-4E6C-8A05-12E281754F28}"/>
          </ac:spMkLst>
        </pc:spChg>
        <pc:spChg chg="add">
          <ac:chgData name="Dr.Mritunjay Kumar" userId="ce6d84e442459372" providerId="LiveId" clId="{9B1B0978-8370-4901-A4D8-1BAF028F7A32}" dt="2025-05-16T02:52:50.337" v="416"/>
          <ac:spMkLst>
            <pc:docMk/>
            <pc:sldMk cId="1874704231" sldId="334"/>
            <ac:spMk id="7" creationId="{2B4CCCD5-943B-581C-F9D7-31B12D4B7827}"/>
          </ac:spMkLst>
        </pc:spChg>
        <pc:spChg chg="add">
          <ac:chgData name="Dr.Mritunjay Kumar" userId="ce6d84e442459372" providerId="LiveId" clId="{9B1B0978-8370-4901-A4D8-1BAF028F7A32}" dt="2025-05-16T02:52:50.337" v="416"/>
          <ac:spMkLst>
            <pc:docMk/>
            <pc:sldMk cId="1874704231" sldId="334"/>
            <ac:spMk id="8" creationId="{42D72013-5402-14F1-C961-C53B3F7FE114}"/>
          </ac:spMkLst>
        </pc:spChg>
        <pc:spChg chg="add">
          <ac:chgData name="Dr.Mritunjay Kumar" userId="ce6d84e442459372" providerId="LiveId" clId="{9B1B0978-8370-4901-A4D8-1BAF028F7A32}" dt="2025-05-16T02:52:50.337" v="416"/>
          <ac:spMkLst>
            <pc:docMk/>
            <pc:sldMk cId="1874704231" sldId="334"/>
            <ac:spMk id="9" creationId="{735D34FC-647B-C150-5A33-BD41D536932F}"/>
          </ac:spMkLst>
        </pc:spChg>
      </pc:sldChg>
      <pc:sldChg chg="delSp modSp new mod">
        <pc:chgData name="Dr.Mritunjay Kumar" userId="ce6d84e442459372" providerId="LiveId" clId="{9B1B0978-8370-4901-A4D8-1BAF028F7A32}" dt="2025-05-16T02:53:57.418" v="425" actId="27636"/>
        <pc:sldMkLst>
          <pc:docMk/>
          <pc:sldMk cId="1008244147" sldId="335"/>
        </pc:sldMkLst>
        <pc:spChg chg="del">
          <ac:chgData name="Dr.Mritunjay Kumar" userId="ce6d84e442459372" providerId="LiveId" clId="{9B1B0978-8370-4901-A4D8-1BAF028F7A32}" dt="2025-05-16T02:53:53.297" v="423" actId="478"/>
          <ac:spMkLst>
            <pc:docMk/>
            <pc:sldMk cId="1008244147" sldId="335"/>
            <ac:spMk id="2" creationId="{C9CDE56B-1FA7-4473-4F39-2D652512A121}"/>
          </ac:spMkLst>
        </pc:spChg>
        <pc:spChg chg="mod">
          <ac:chgData name="Dr.Mritunjay Kumar" userId="ce6d84e442459372" providerId="LiveId" clId="{9B1B0978-8370-4901-A4D8-1BAF028F7A32}" dt="2025-05-16T02:53:57.418" v="425" actId="27636"/>
          <ac:spMkLst>
            <pc:docMk/>
            <pc:sldMk cId="1008244147" sldId="335"/>
            <ac:spMk id="3" creationId="{611903D8-7B95-3322-E46A-4C054D4709F9}"/>
          </ac:spMkLst>
        </pc:spChg>
      </pc:sldChg>
      <pc:sldChg chg="addSp delSp modSp new mod">
        <pc:chgData name="Dr.Mritunjay Kumar" userId="ce6d84e442459372" providerId="LiveId" clId="{9B1B0978-8370-4901-A4D8-1BAF028F7A32}" dt="2025-05-16T02:54:24.321" v="429"/>
        <pc:sldMkLst>
          <pc:docMk/>
          <pc:sldMk cId="404649932" sldId="336"/>
        </pc:sldMkLst>
        <pc:spChg chg="del">
          <ac:chgData name="Dr.Mritunjay Kumar" userId="ce6d84e442459372" providerId="LiveId" clId="{9B1B0978-8370-4901-A4D8-1BAF028F7A32}" dt="2025-05-16T02:54:02.673" v="427" actId="478"/>
          <ac:spMkLst>
            <pc:docMk/>
            <pc:sldMk cId="404649932" sldId="336"/>
            <ac:spMk id="2" creationId="{8F1C62E9-696B-B17C-4AB0-4D32D843E5AD}"/>
          </ac:spMkLst>
        </pc:spChg>
        <pc:spChg chg="del mod">
          <ac:chgData name="Dr.Mritunjay Kumar" userId="ce6d84e442459372" providerId="LiveId" clId="{9B1B0978-8370-4901-A4D8-1BAF028F7A32}" dt="2025-05-16T02:54:24.321" v="429"/>
          <ac:spMkLst>
            <pc:docMk/>
            <pc:sldMk cId="404649932" sldId="336"/>
            <ac:spMk id="3" creationId="{5778BA08-BDAF-878C-0B9A-ACEAF3660F76}"/>
          </ac:spMkLst>
        </pc:spChg>
        <pc:spChg chg="add">
          <ac:chgData name="Dr.Mritunjay Kumar" userId="ce6d84e442459372" providerId="LiveId" clId="{9B1B0978-8370-4901-A4D8-1BAF028F7A32}" dt="2025-05-16T02:54:24.321" v="429"/>
          <ac:spMkLst>
            <pc:docMk/>
            <pc:sldMk cId="404649932" sldId="336"/>
            <ac:spMk id="5" creationId="{D2B6AEA2-26AF-A305-4EE0-39877BF209DE}"/>
          </ac:spMkLst>
        </pc:spChg>
        <pc:graphicFrameChg chg="add mod">
          <ac:chgData name="Dr.Mritunjay Kumar" userId="ce6d84e442459372" providerId="LiveId" clId="{9B1B0978-8370-4901-A4D8-1BAF028F7A32}" dt="2025-05-16T02:54:24.321" v="429"/>
          <ac:graphicFrameMkLst>
            <pc:docMk/>
            <pc:sldMk cId="404649932" sldId="336"/>
            <ac:graphicFrameMk id="4" creationId="{D14EE615-6FBC-4789-A27C-FEEB3F1B09D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10C07A-2314-A9B2-8B87-6DFCB23595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9B9862A-844C-057C-2093-DC3CFF3148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2523959-95D5-931C-3D72-C7EA18D26C67}"/>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5" name="Footer Placeholder 4">
            <a:extLst>
              <a:ext uri="{FF2B5EF4-FFF2-40B4-BE49-F238E27FC236}">
                <a16:creationId xmlns="" xmlns:a16="http://schemas.microsoft.com/office/drawing/2014/main" id="{C7F05AA5-BEDF-07C8-E752-6582E6372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83033DE-4300-9CE2-D725-A5A9AB973A98}"/>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177594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BA28EC-BEC9-B37A-1816-4B0D9B1F46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516F05F-3491-139D-4453-3764C66ACB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282B1FA-1BBD-EADC-A312-AAB0F7EC44FE}"/>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5" name="Footer Placeholder 4">
            <a:extLst>
              <a:ext uri="{FF2B5EF4-FFF2-40B4-BE49-F238E27FC236}">
                <a16:creationId xmlns="" xmlns:a16="http://schemas.microsoft.com/office/drawing/2014/main" id="{96B38949-7982-990B-75DE-5E293639F0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A34D038-B192-D5BE-9F90-572C63002DA3}"/>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223905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623DE7A-D1FD-8470-AEDF-DA28EF159F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4900EEC4-FFF0-101B-963C-790F0A0B38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BDF0689-80DE-2D8D-7058-20EA061D332D}"/>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5" name="Footer Placeholder 4">
            <a:extLst>
              <a:ext uri="{FF2B5EF4-FFF2-40B4-BE49-F238E27FC236}">
                <a16:creationId xmlns="" xmlns:a16="http://schemas.microsoft.com/office/drawing/2014/main" id="{2156B3B4-682F-BE7D-D613-27CDFD757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EB8479B-ABEF-F2A4-8674-1722EBB378BB}"/>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2103148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483387-E474-8FF5-61CB-2C63F43D44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37B8901-6DDC-0D05-CC1E-237E4DD392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3D06B1C-39B7-8FA9-1C74-6AEEF45AF38A}"/>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5" name="Footer Placeholder 4">
            <a:extLst>
              <a:ext uri="{FF2B5EF4-FFF2-40B4-BE49-F238E27FC236}">
                <a16:creationId xmlns="" xmlns:a16="http://schemas.microsoft.com/office/drawing/2014/main" id="{B26D9396-9180-6A5E-CC02-B2C1279F8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2A417D6-91B1-CA28-DACB-66AF064E8384}"/>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316852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7F98F3-439F-8E2F-1AE2-999DC5790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847B49A-23F9-21A1-001A-1638AA9EA2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46C81E2-6322-B3C9-45DE-B937FEBD61BB}"/>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5" name="Footer Placeholder 4">
            <a:extLst>
              <a:ext uri="{FF2B5EF4-FFF2-40B4-BE49-F238E27FC236}">
                <a16:creationId xmlns="" xmlns:a16="http://schemas.microsoft.com/office/drawing/2014/main" id="{DDAF2E0C-5F00-DEA4-271E-01D2EE05E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ABA1765-A40F-B52D-7CD2-D08CA87D523F}"/>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148155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EEC925-C162-B717-4B86-DF0A44FF98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0A0133A-5724-33E4-FC76-C26C19D664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7AE909D-A857-7E6E-187E-6472791E55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68B82AA-8647-2894-7714-988E398025C1}"/>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6" name="Footer Placeholder 5">
            <a:extLst>
              <a:ext uri="{FF2B5EF4-FFF2-40B4-BE49-F238E27FC236}">
                <a16:creationId xmlns="" xmlns:a16="http://schemas.microsoft.com/office/drawing/2014/main" id="{7ACD1213-7991-EFB6-BA5E-85CF286B4D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C0306B-0E0B-914D-B2C9-9814AACD4915}"/>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277290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AB8DE0-F17F-3C15-84CF-CFC98C578E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2BEC1CF-820B-948F-53A7-6799BF5608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41C84F5-F799-2D10-EC11-F522B5247D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74DE571-97AE-183C-5065-CFB99AAD47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206B080-84F6-F59D-6F1D-28EBB05E2A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48226F7-F661-A2AF-1E90-AA7262E7B627}"/>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8" name="Footer Placeholder 7">
            <a:extLst>
              <a:ext uri="{FF2B5EF4-FFF2-40B4-BE49-F238E27FC236}">
                <a16:creationId xmlns="" xmlns:a16="http://schemas.microsoft.com/office/drawing/2014/main" id="{5F355828-9DC5-AEDE-36A1-31DFEBB58D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BD47B6AE-4AB6-2B33-7671-040B0284FD3B}"/>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1844576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9BBFAA-9AEF-5898-9F46-277FEFD701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BC91C41-1972-FDE3-6526-B3508C9F9298}"/>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4" name="Footer Placeholder 3">
            <a:extLst>
              <a:ext uri="{FF2B5EF4-FFF2-40B4-BE49-F238E27FC236}">
                <a16:creationId xmlns="" xmlns:a16="http://schemas.microsoft.com/office/drawing/2014/main" id="{B2A03981-FA2D-F766-BC8E-C22732FFFB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87EC1391-C828-BE53-EBA3-207D8D2622C7}"/>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214691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B477FC8-0B09-B021-4332-6A4FF06B007E}"/>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3" name="Footer Placeholder 2">
            <a:extLst>
              <a:ext uri="{FF2B5EF4-FFF2-40B4-BE49-F238E27FC236}">
                <a16:creationId xmlns="" xmlns:a16="http://schemas.microsoft.com/office/drawing/2014/main" id="{9157D48C-1780-79E8-0534-D88EDDDF0E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0893A14-5DEB-9FBF-910A-D443A67AED0A}"/>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414569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121B13-B254-4154-1B10-BA4A4A8F39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03A56086-38CE-80BC-A49B-F6880C7833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8392705F-0E1B-673C-C7DC-7E518861B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1193AE7-7E2B-431D-5F16-6188A3C1B468}"/>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6" name="Footer Placeholder 5">
            <a:extLst>
              <a:ext uri="{FF2B5EF4-FFF2-40B4-BE49-F238E27FC236}">
                <a16:creationId xmlns="" xmlns:a16="http://schemas.microsoft.com/office/drawing/2014/main" id="{F9916BE2-E2A3-9FBA-C8FC-6AED076BD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3A5B3F4-C0AD-860E-2D20-B9B9FB8ADFB5}"/>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240481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FCCED5-0997-C610-E64A-67F53B4745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08374A6-8BF3-6834-F212-9FDDE8302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104764D-1244-333F-E8F7-F7BCD86231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B4BC5AD-FAF7-AE33-763B-B874D732B4A4}"/>
              </a:ext>
            </a:extLst>
          </p:cNvPr>
          <p:cNvSpPr>
            <a:spLocks noGrp="1"/>
          </p:cNvSpPr>
          <p:nvPr>
            <p:ph type="dt" sz="half" idx="10"/>
          </p:nvPr>
        </p:nvSpPr>
        <p:spPr/>
        <p:txBody>
          <a:bodyPr/>
          <a:lstStyle/>
          <a:p>
            <a:fld id="{06A0135B-A7B6-4A21-912F-A101D47D49A8}" type="datetimeFigureOut">
              <a:rPr lang="en-US" smtClean="0"/>
              <a:pPr/>
              <a:t>5/16/2025</a:t>
            </a:fld>
            <a:endParaRPr lang="en-US"/>
          </a:p>
        </p:txBody>
      </p:sp>
      <p:sp>
        <p:nvSpPr>
          <p:cNvPr id="6" name="Footer Placeholder 5">
            <a:extLst>
              <a:ext uri="{FF2B5EF4-FFF2-40B4-BE49-F238E27FC236}">
                <a16:creationId xmlns="" xmlns:a16="http://schemas.microsoft.com/office/drawing/2014/main" id="{917C69C0-FC13-3F2C-E4BB-12E140245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AFE5959-9A12-E628-2314-B5CE1D023ED6}"/>
              </a:ext>
            </a:extLst>
          </p:cNvPr>
          <p:cNvSpPr>
            <a:spLocks noGrp="1"/>
          </p:cNvSpPr>
          <p:nvPr>
            <p:ph type="sldNum" sz="quarter" idx="12"/>
          </p:nvPr>
        </p:nvSpPr>
        <p:spPr/>
        <p:txBody>
          <a:body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3260346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E217EC1-0405-AC8A-1FB1-6220CC8858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F9E8F96B-EEF0-4F42-264A-F41673D030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92CA6F2-609D-C8E5-7F06-836971633B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0135B-A7B6-4A21-912F-A101D47D49A8}" type="datetimeFigureOut">
              <a:rPr lang="en-US" smtClean="0"/>
              <a:pPr/>
              <a:t>5/16/2025</a:t>
            </a:fld>
            <a:endParaRPr lang="en-US"/>
          </a:p>
        </p:txBody>
      </p:sp>
      <p:sp>
        <p:nvSpPr>
          <p:cNvPr id="5" name="Footer Placeholder 4">
            <a:extLst>
              <a:ext uri="{FF2B5EF4-FFF2-40B4-BE49-F238E27FC236}">
                <a16:creationId xmlns="" xmlns:a16="http://schemas.microsoft.com/office/drawing/2014/main" id="{ABEBF7E6-A83A-88B5-FB26-E69EFEC6F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329AF48-B9FF-0D19-58C8-95F940D4E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DB660-475D-456B-97C2-AA8F93B01002}" type="slidenum">
              <a:rPr lang="en-US" smtClean="0"/>
              <a:pPr/>
              <a:t>‹#›</a:t>
            </a:fld>
            <a:endParaRPr lang="en-US"/>
          </a:p>
        </p:txBody>
      </p:sp>
    </p:spTree>
    <p:extLst>
      <p:ext uri="{BB962C8B-B14F-4D97-AF65-F5344CB8AC3E}">
        <p14:creationId xmlns="" xmlns:p14="http://schemas.microsoft.com/office/powerpoint/2010/main" val="4102114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2E7778-4E45-C19C-AA8C-C6D72F613426}"/>
              </a:ext>
            </a:extLst>
          </p:cNvPr>
          <p:cNvSpPr>
            <a:spLocks noGrp="1"/>
          </p:cNvSpPr>
          <p:nvPr>
            <p:ph type="ctrTitle"/>
          </p:nvPr>
        </p:nvSpPr>
        <p:spPr>
          <a:xfrm>
            <a:off x="2681555" y="2468773"/>
            <a:ext cx="6045593" cy="714375"/>
          </a:xfrm>
        </p:spPr>
        <p:txBody>
          <a:bodyPr>
            <a:normAutofit/>
          </a:bodyPr>
          <a:lstStyle/>
          <a:p>
            <a:pPr marL="0" marR="0" algn="ctr">
              <a:lnSpc>
                <a:spcPct val="115000"/>
              </a:lnSpc>
              <a:spcAft>
                <a:spcPts val="1000"/>
              </a:spcAft>
              <a:buNone/>
            </a:pPr>
            <a:r>
              <a:rPr lang="en-IN" sz="3200" b="1" i="1" dirty="0">
                <a:solidFill>
                  <a:srgbClr val="FF0000"/>
                </a:solidFill>
                <a:effectLst/>
                <a:latin typeface="Calibri" panose="020F0502020204030204" pitchFamily="34" charset="0"/>
                <a:ea typeface="Calibri" panose="020F0502020204030204" pitchFamily="34" charset="0"/>
                <a:cs typeface="Mangal" panose="02040503050203030202" pitchFamily="18" charset="0"/>
              </a:rPr>
              <a:t>Anaemina</a:t>
            </a:r>
            <a:endParaRPr lang="en-US" sz="3200" i="1" dirty="0">
              <a:solidFill>
                <a:srgbClr val="FF0000"/>
              </a:solidFill>
              <a:effectLst/>
              <a:latin typeface="Calibri" panose="020F0502020204030204" pitchFamily="34" charset="0"/>
              <a:ea typeface="Calibri" panose="020F0502020204030204" pitchFamily="34" charset="0"/>
              <a:cs typeface="Mangal" panose="02040503050203030202" pitchFamily="18" charset="0"/>
            </a:endParaRPr>
          </a:p>
        </p:txBody>
      </p:sp>
      <p:sp>
        <p:nvSpPr>
          <p:cNvPr id="3" name="Subtitle 2">
            <a:extLst>
              <a:ext uri="{FF2B5EF4-FFF2-40B4-BE49-F238E27FC236}">
                <a16:creationId xmlns="" xmlns:a16="http://schemas.microsoft.com/office/drawing/2014/main" id="{350EB708-5FF6-8DC2-6D31-09226FC113F2}"/>
              </a:ext>
            </a:extLst>
          </p:cNvPr>
          <p:cNvSpPr>
            <a:spLocks noGrp="1"/>
          </p:cNvSpPr>
          <p:nvPr>
            <p:ph type="subTitle" idx="1"/>
          </p:nvPr>
        </p:nvSpPr>
        <p:spPr>
          <a:xfrm>
            <a:off x="6267450" y="4171977"/>
            <a:ext cx="2971800" cy="1314450"/>
          </a:xfrm>
        </p:spPr>
        <p:txBody>
          <a:bodyPr>
            <a:normAutofit fontScale="92500"/>
          </a:bodyPr>
          <a:lstStyle/>
          <a:p>
            <a:r>
              <a:rPr lang="en-US" b="1" dirty="0">
                <a:solidFill>
                  <a:srgbClr val="002060"/>
                </a:solidFill>
              </a:rPr>
              <a:t>Dr </a:t>
            </a:r>
            <a:r>
              <a:rPr lang="en-US" b="1" dirty="0" err="1">
                <a:solidFill>
                  <a:srgbClr val="002060"/>
                </a:solidFill>
              </a:rPr>
              <a:t>Mritunjay</a:t>
            </a:r>
            <a:r>
              <a:rPr lang="en-US" b="1" dirty="0">
                <a:solidFill>
                  <a:srgbClr val="002060"/>
                </a:solidFill>
              </a:rPr>
              <a:t> Kumar</a:t>
            </a:r>
          </a:p>
          <a:p>
            <a:r>
              <a:rPr lang="en-US" b="1" dirty="0">
                <a:solidFill>
                  <a:srgbClr val="002060"/>
                </a:solidFill>
              </a:rPr>
              <a:t>Associate Professor</a:t>
            </a:r>
          </a:p>
          <a:p>
            <a:r>
              <a:rPr lang="en-US" b="1" dirty="0">
                <a:solidFill>
                  <a:srgbClr val="002060"/>
                </a:solidFill>
              </a:rPr>
              <a:t>VMD, BVC, BASU, Patna</a:t>
            </a:r>
          </a:p>
        </p:txBody>
      </p:sp>
      <p:pic>
        <p:nvPicPr>
          <p:cNvPr id="4" name="Picture 3">
            <a:extLst>
              <a:ext uri="{FF2B5EF4-FFF2-40B4-BE49-F238E27FC236}">
                <a16:creationId xmlns="" xmlns:a16="http://schemas.microsoft.com/office/drawing/2014/main" id="{EEDF7525-B6AC-BF71-734D-80FF342A548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860806" y="803508"/>
            <a:ext cx="1310806" cy="1012896"/>
          </a:xfrm>
          <a:prstGeom prst="rect">
            <a:avLst/>
          </a:prstGeom>
        </p:spPr>
      </p:pic>
      <p:pic>
        <p:nvPicPr>
          <p:cNvPr id="5" name="Picture 4">
            <a:extLst>
              <a:ext uri="{FF2B5EF4-FFF2-40B4-BE49-F238E27FC236}">
                <a16:creationId xmlns="" xmlns:a16="http://schemas.microsoft.com/office/drawing/2014/main" id="{F45CF877-BBB0-BB64-FAD4-ED97ADC9D67D}"/>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852969" y="930743"/>
            <a:ext cx="1881522" cy="940761"/>
          </a:xfrm>
          <a:prstGeom prst="rect">
            <a:avLst/>
          </a:prstGeom>
        </p:spPr>
      </p:pic>
      <p:sp>
        <p:nvSpPr>
          <p:cNvPr id="6" name="TextBox 5">
            <a:extLst>
              <a:ext uri="{FF2B5EF4-FFF2-40B4-BE49-F238E27FC236}">
                <a16:creationId xmlns="" xmlns:a16="http://schemas.microsoft.com/office/drawing/2014/main" id="{898E4ECB-3DF1-3C80-B45E-458D5BAB85AC}"/>
              </a:ext>
            </a:extLst>
          </p:cNvPr>
          <p:cNvSpPr txBox="1"/>
          <p:nvPr/>
        </p:nvSpPr>
        <p:spPr>
          <a:xfrm>
            <a:off x="2856411" y="966652"/>
            <a:ext cx="5995632" cy="830997"/>
          </a:xfrm>
          <a:prstGeom prst="rect">
            <a:avLst/>
          </a:prstGeom>
          <a:noFill/>
        </p:spPr>
        <p:txBody>
          <a:bodyPr wrap="square" rtlCol="0">
            <a:spAutoFit/>
          </a:bodyPr>
          <a:lstStyle/>
          <a:p>
            <a:pPr algn="ctr"/>
            <a:r>
              <a:rPr lang="en-US" sz="2400" b="1" dirty="0">
                <a:solidFill>
                  <a:srgbClr val="002060"/>
                </a:solidFill>
              </a:rPr>
              <a:t>Department of Veterinary Medicine</a:t>
            </a:r>
          </a:p>
          <a:p>
            <a:pPr algn="ctr"/>
            <a:r>
              <a:rPr lang="en-US" sz="2400" b="1" dirty="0">
                <a:solidFill>
                  <a:srgbClr val="002060"/>
                </a:solidFill>
              </a:rPr>
              <a:t>Bihar Veterinary College, BASU, Patna</a:t>
            </a:r>
          </a:p>
        </p:txBody>
      </p:sp>
      <p:sp>
        <p:nvSpPr>
          <p:cNvPr id="17410" name="AutoShape 2" descr="Natural Remedies for Anemia in Dogs and Ca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Natural Remedies for Anemia in Dogs and Ca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4" name="Picture 6" descr="The Veterinary Nurse - Canine immune-mediated haemolytic anaemia part 1:  presentation, diagnosis and treatment"/>
          <p:cNvPicPr>
            <a:picLocks noChangeAspect="1" noChangeArrowheads="1"/>
          </p:cNvPicPr>
          <p:nvPr/>
        </p:nvPicPr>
        <p:blipFill>
          <a:blip r:embed="rId4"/>
          <a:srcRect/>
          <a:stretch>
            <a:fillRect/>
          </a:stretch>
        </p:blipFill>
        <p:spPr bwMode="auto">
          <a:xfrm>
            <a:off x="1531529" y="2971800"/>
            <a:ext cx="2200275" cy="2076450"/>
          </a:xfrm>
          <a:prstGeom prst="rect">
            <a:avLst/>
          </a:prstGeom>
          <a:noFill/>
        </p:spPr>
      </p:pic>
    </p:spTree>
    <p:extLst>
      <p:ext uri="{BB962C8B-B14F-4D97-AF65-F5344CB8AC3E}">
        <p14:creationId xmlns="" xmlns:p14="http://schemas.microsoft.com/office/powerpoint/2010/main" val="1109968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E553E20-2E73-618F-3213-77DF488980B8}"/>
              </a:ext>
            </a:extLst>
          </p:cNvPr>
          <p:cNvSpPr>
            <a:spLocks noGrp="1"/>
          </p:cNvSpPr>
          <p:nvPr>
            <p:ph idx="1"/>
          </p:nvPr>
        </p:nvSpPr>
        <p:spPr>
          <a:xfrm>
            <a:off x="380144" y="215756"/>
            <a:ext cx="11811856" cy="6642243"/>
          </a:xfrm>
        </p:spPr>
        <p:txBody>
          <a:bodyPr>
            <a:normAutofit/>
          </a:bodyPr>
          <a:lstStyle/>
          <a:p>
            <a:pPr marL="0" marR="0" algn="just">
              <a:lnSpc>
                <a:spcPct val="115000"/>
              </a:lnSpc>
              <a:buNone/>
            </a:pPr>
            <a:endPar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0" algn="just">
              <a:lnSpc>
                <a:spcPct val="115000"/>
              </a:lnSpc>
              <a:spcAft>
                <a:spcPts val="1000"/>
              </a:spcAft>
            </a:pPr>
            <a:r>
              <a:rPr lang="en-IN" sz="1800" dirty="0" smtClean="0">
                <a:latin typeface="Calibri" panose="020F0502020204030204" pitchFamily="34" charset="0"/>
                <a:ea typeface="Calibri" panose="020F0502020204030204" pitchFamily="34" charset="0"/>
                <a:cs typeface="Mangal" panose="02040503050203030202" pitchFamily="18" charset="0"/>
              </a:rPr>
              <a:t> In </a:t>
            </a:r>
            <a:r>
              <a:rPr lang="en-IN" sz="1800" dirty="0" smtClean="0">
                <a:solidFill>
                  <a:srgbClr val="00B050"/>
                </a:solidFill>
                <a:latin typeface="Calibri" panose="020F0502020204030204" pitchFamily="34" charset="0"/>
                <a:ea typeface="Calibri" panose="020F0502020204030204" pitchFamily="34" charset="0"/>
                <a:cs typeface="Mangal" panose="02040503050203030202" pitchFamily="18" charset="0"/>
              </a:rPr>
              <a:t>initial stage of disease </a:t>
            </a:r>
            <a:r>
              <a:rPr lang="en-IN" sz="1800" dirty="0" smtClean="0">
                <a:latin typeface="Calibri" panose="020F0502020204030204" pitchFamily="34" charset="0"/>
                <a:ea typeface="Calibri" panose="020F0502020204030204" pitchFamily="34" charset="0"/>
                <a:cs typeface="Mangal" panose="02040503050203030202" pitchFamily="18" charset="0"/>
              </a:rPr>
              <a:t>signs of </a:t>
            </a:r>
            <a:r>
              <a:rPr lang="en-IN" sz="1800" dirty="0" smtClean="0">
                <a:solidFill>
                  <a:srgbClr val="00B050"/>
                </a:solidFill>
                <a:latin typeface="Calibri" panose="020F0502020204030204" pitchFamily="34" charset="0"/>
                <a:ea typeface="Calibri" panose="020F0502020204030204" pitchFamily="34" charset="0"/>
                <a:cs typeface="Mangal" panose="02040503050203030202" pitchFamily="18" charset="0"/>
              </a:rPr>
              <a:t>dyspnoea are not </a:t>
            </a:r>
            <a:r>
              <a:rPr lang="en-IN" sz="1800" dirty="0" smtClean="0">
                <a:latin typeface="Calibri" panose="020F0502020204030204" pitchFamily="34" charset="0"/>
                <a:ea typeface="Calibri" panose="020F0502020204030204" pitchFamily="34" charset="0"/>
                <a:cs typeface="Mangal" panose="02040503050203030202" pitchFamily="18" charset="0"/>
              </a:rPr>
              <a:t>seen but at terminal stage dyspnoea occurs due to development of anaemic </a:t>
            </a:r>
            <a:r>
              <a:rPr lang="en-IN" sz="1800" dirty="0" smtClean="0">
                <a:latin typeface="Calibri" panose="020F0502020204030204" pitchFamily="34" charset="0"/>
                <a:ea typeface="Calibri" panose="020F0502020204030204" pitchFamily="34" charset="0"/>
                <a:cs typeface="Mangal" panose="02040503050203030202" pitchFamily="18" charset="0"/>
              </a:rPr>
              <a:t>anoxia</a:t>
            </a:r>
          </a:p>
          <a:p>
            <a:pPr marL="0" marR="0" algn="just">
              <a:lnSpc>
                <a:spcPct val="115000"/>
              </a:lnSpc>
              <a:spcAft>
                <a:spcPts val="1000"/>
              </a:spcAft>
            </a:pPr>
            <a:r>
              <a:rPr lang="en-IN" sz="1800" dirty="0" smtClean="0">
                <a:latin typeface="Calibri" panose="020F0502020204030204" pitchFamily="34" charset="0"/>
                <a:ea typeface="Calibri" panose="020F0502020204030204" pitchFamily="34" charset="0"/>
                <a:cs typeface="Mangal" panose="02040503050203030202" pitchFamily="18" charset="0"/>
              </a:rPr>
              <a:t> </a:t>
            </a:r>
            <a:r>
              <a:rPr lang="en-IN" sz="1800" dirty="0" smtClean="0">
                <a:latin typeface="Calibri" panose="020F0502020204030204" pitchFamily="34" charset="0"/>
                <a:ea typeface="Calibri" panose="020F0502020204030204" pitchFamily="34" charset="0"/>
                <a:cs typeface="Mangal" panose="02040503050203030202" pitchFamily="18" charset="0"/>
              </a:rPr>
              <a:t>In </a:t>
            </a:r>
            <a:r>
              <a:rPr lang="en-IN" sz="1800" dirty="0" smtClean="0">
                <a:solidFill>
                  <a:srgbClr val="00B050"/>
                </a:solidFill>
                <a:latin typeface="Calibri" panose="020F0502020204030204" pitchFamily="34" charset="0"/>
                <a:ea typeface="Calibri" panose="020F0502020204030204" pitchFamily="34" charset="0"/>
                <a:cs typeface="Mangal" panose="02040503050203030202" pitchFamily="18" charset="0"/>
              </a:rPr>
              <a:t>haemorrhagic anaemia signs of shock are visible</a:t>
            </a:r>
          </a:p>
          <a:p>
            <a:pPr marL="0" marR="0" algn="just">
              <a:lnSpc>
                <a:spcPct val="115000"/>
              </a:lnSpc>
              <a:spcAft>
                <a:spcPts val="1000"/>
              </a:spcAft>
            </a:pPr>
            <a:r>
              <a:rPr lang="en-IN" sz="1800" dirty="0" smtClean="0">
                <a:latin typeface="Calibri" panose="020F0502020204030204" pitchFamily="34" charset="0"/>
                <a:ea typeface="Calibri" panose="020F0502020204030204" pitchFamily="34" charset="0"/>
                <a:cs typeface="Mangal" panose="02040503050203030202" pitchFamily="18" charset="0"/>
              </a:rPr>
              <a:t> Jaundice, </a:t>
            </a:r>
            <a:r>
              <a:rPr lang="en-IN" sz="1800" dirty="0" err="1" smtClean="0">
                <a:latin typeface="Calibri" panose="020F0502020204030204" pitchFamily="34" charset="0"/>
                <a:ea typeface="Calibri" panose="020F0502020204030204" pitchFamily="34" charset="0"/>
                <a:cs typeface="Mangal" panose="02040503050203030202" pitchFamily="18" charset="0"/>
              </a:rPr>
              <a:t>haemoglobinuria</a:t>
            </a:r>
            <a:r>
              <a:rPr lang="en-IN" sz="1800" dirty="0" smtClean="0">
                <a:latin typeface="Calibri" panose="020F0502020204030204" pitchFamily="34" charset="0"/>
                <a:ea typeface="Calibri" panose="020F0502020204030204" pitchFamily="34" charset="0"/>
                <a:cs typeface="Mangal" panose="02040503050203030202" pitchFamily="18" charset="0"/>
              </a:rPr>
              <a:t>, oedema and </a:t>
            </a:r>
            <a:r>
              <a:rPr lang="en-IN" sz="1800" dirty="0" err="1" smtClean="0">
                <a:latin typeface="Calibri" panose="020F0502020204030204" pitchFamily="34" charset="0"/>
                <a:ea typeface="Calibri" panose="020F0502020204030204" pitchFamily="34" charset="0"/>
                <a:cs typeface="Mangal" panose="02040503050203030202" pitchFamily="18" charset="0"/>
              </a:rPr>
              <a:t>haematuria</a:t>
            </a:r>
            <a:r>
              <a:rPr lang="en-IN" sz="1800" dirty="0" smtClean="0">
                <a:latin typeface="Calibri" panose="020F0502020204030204" pitchFamily="34" charset="0"/>
                <a:ea typeface="Calibri" panose="020F0502020204030204" pitchFamily="34" charset="0"/>
                <a:cs typeface="Mangal" panose="02040503050203030202" pitchFamily="18" charset="0"/>
              </a:rPr>
              <a:t> may also noticed in some </a:t>
            </a:r>
            <a:r>
              <a:rPr lang="en-IN" sz="1800" dirty="0" smtClean="0">
                <a:latin typeface="Calibri" panose="020F0502020204030204" pitchFamily="34" charset="0"/>
                <a:ea typeface="Calibri" panose="020F0502020204030204" pitchFamily="34" charset="0"/>
                <a:cs typeface="Mangal" panose="02040503050203030202" pitchFamily="18" charset="0"/>
              </a:rPr>
              <a:t>cases</a:t>
            </a:r>
            <a:endPar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buNone/>
            </a:pP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Necropsy </a:t>
            </a: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findings</a:t>
            </a:r>
            <a:endParaRPr lang="en-US"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1800" dirty="0">
                <a:effectLst/>
                <a:latin typeface="Calibri" panose="020F0502020204030204" pitchFamily="34" charset="0"/>
                <a:ea typeface="Calibri" panose="020F0502020204030204" pitchFamily="34" charset="0"/>
                <a:cs typeface="Mangal" panose="02040503050203030202" pitchFamily="18" charset="0"/>
              </a:rPr>
              <a:t>In post-mortem examination carcass and most of the tissues appear pale in </a:t>
            </a:r>
            <a:r>
              <a:rPr lang="en-IN" sz="1800" dirty="0" smtClean="0">
                <a:effectLst/>
                <a:latin typeface="Calibri" panose="020F0502020204030204" pitchFamily="34" charset="0"/>
                <a:ea typeface="Calibri" panose="020F0502020204030204" pitchFamily="34" charset="0"/>
                <a:cs typeface="Mangal" panose="02040503050203030202" pitchFamily="18" charset="0"/>
              </a:rPr>
              <a:t>colour</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1800" dirty="0">
                <a:effectLst/>
                <a:latin typeface="Calibri" panose="020F0502020204030204" pitchFamily="34" charset="0"/>
                <a:ea typeface="Calibri" panose="020F0502020204030204" pitchFamily="34" charset="0"/>
                <a:cs typeface="Mangal" panose="02040503050203030202" pitchFamily="18" charset="0"/>
              </a:rPr>
              <a:t>There is thin watery </a:t>
            </a:r>
            <a:r>
              <a:rPr lang="en-IN" sz="1800" dirty="0" smtClean="0">
                <a:effectLst/>
                <a:latin typeface="Calibri" panose="020F0502020204030204" pitchFamily="34" charset="0"/>
                <a:ea typeface="Calibri" panose="020F0502020204030204" pitchFamily="34" charset="0"/>
                <a:cs typeface="Mangal" panose="02040503050203030202" pitchFamily="18" charset="0"/>
              </a:rPr>
              <a:t>blood, </a:t>
            </a:r>
            <a:r>
              <a:rPr lang="en-IN" sz="1800" dirty="0">
                <a:effectLst/>
                <a:latin typeface="Calibri" panose="020F0502020204030204" pitchFamily="34" charset="0"/>
                <a:ea typeface="Calibri" panose="020F0502020204030204" pitchFamily="34" charset="0"/>
                <a:cs typeface="Mangal" panose="02040503050203030202" pitchFamily="18" charset="0"/>
              </a:rPr>
              <a:t>and size of spleen is </a:t>
            </a:r>
            <a:r>
              <a:rPr lang="en-IN" sz="1800" dirty="0" smtClean="0">
                <a:effectLst/>
                <a:latin typeface="Calibri" panose="020F0502020204030204" pitchFamily="34" charset="0"/>
                <a:ea typeface="Calibri" panose="020F0502020204030204" pitchFamily="34" charset="0"/>
                <a:cs typeface="Mangal" panose="02040503050203030202" pitchFamily="18" charset="0"/>
              </a:rPr>
              <a:t>reduced</a:t>
            </a:r>
          </a:p>
          <a:p>
            <a:pPr marL="342900" marR="0" lvl="0" indent="-342900" algn="just">
              <a:lnSpc>
                <a:spcPct val="115000"/>
              </a:lnSpc>
              <a:buFont typeface="Wingdings" panose="05000000000000000000" pitchFamily="2" charset="2"/>
              <a:buChar char=""/>
            </a:pPr>
            <a:r>
              <a:rPr lang="en-IN" sz="1800" dirty="0" smtClean="0">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In addition to these signs specific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lesions of primary disease </a:t>
            </a:r>
            <a:r>
              <a:rPr lang="en-IN" sz="1800" dirty="0">
                <a:effectLst/>
                <a:latin typeface="Calibri" panose="020F0502020204030204" pitchFamily="34" charset="0"/>
                <a:ea typeface="Calibri" panose="020F0502020204030204" pitchFamily="34" charset="0"/>
                <a:cs typeface="Mangal" panose="02040503050203030202" pitchFamily="18" charset="0"/>
              </a:rPr>
              <a:t>may also be seen.</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buNone/>
            </a:pP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Diagnosis</a:t>
            </a:r>
            <a:endParaRPr lang="en-US"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1800" dirty="0">
                <a:effectLst/>
                <a:latin typeface="Calibri" panose="020F0502020204030204" pitchFamily="34" charset="0"/>
                <a:ea typeface="Calibri" panose="020F0502020204030204" pitchFamily="34" charset="0"/>
                <a:cs typeface="Mangal" panose="02040503050203030202" pitchFamily="18" charset="0"/>
              </a:rPr>
              <a:t>History and Clinical signs: History of specific etiological factors and presence of specific </a:t>
            </a:r>
            <a:r>
              <a:rPr lang="en-IN" sz="1800" dirty="0" smtClean="0">
                <a:effectLst/>
                <a:latin typeface="Calibri" panose="020F0502020204030204" pitchFamily="34" charset="0"/>
                <a:ea typeface="Calibri" panose="020F0502020204030204" pitchFamily="34" charset="0"/>
                <a:cs typeface="Mangal" panose="02040503050203030202" pitchFamily="18" charset="0"/>
              </a:rPr>
              <a:t>clinical</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1800" dirty="0">
                <a:effectLst/>
                <a:latin typeface="Calibri" panose="020F0502020204030204" pitchFamily="34" charset="0"/>
                <a:ea typeface="Calibri" panose="020F0502020204030204" pitchFamily="34" charset="0"/>
                <a:cs typeface="Mangal" panose="02040503050203030202" pitchFamily="18" charset="0"/>
              </a:rPr>
              <a:t>Blood examination: Reduced Hb, TEC, PCV values, reduced total protein in haemorrhagic </a:t>
            </a:r>
            <a:r>
              <a:rPr lang="en-IN" sz="1800" dirty="0" smtClean="0">
                <a:effectLst/>
                <a:latin typeface="Calibri" panose="020F0502020204030204" pitchFamily="34" charset="0"/>
                <a:ea typeface="Calibri" panose="020F0502020204030204" pitchFamily="34" charset="0"/>
                <a:cs typeface="Mangal" panose="02040503050203030202" pitchFamily="18" charset="0"/>
              </a:rPr>
              <a:t>anaemia</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1800" dirty="0">
                <a:effectLst/>
                <a:latin typeface="Calibri" panose="020F0502020204030204" pitchFamily="34" charset="0"/>
                <a:ea typeface="Calibri" panose="020F0502020204030204" pitchFamily="34" charset="0"/>
                <a:cs typeface="Mangal" panose="02040503050203030202" pitchFamily="18" charset="0"/>
              </a:rPr>
              <a:t>Calculations of MCV, MCH and MCHC helps to know the type of anaemia and involvement of the causal </a:t>
            </a:r>
            <a:r>
              <a:rPr lang="en-IN" sz="1800" dirty="0" smtClean="0">
                <a:effectLst/>
                <a:latin typeface="Calibri" panose="020F0502020204030204" pitchFamily="34" charset="0"/>
                <a:ea typeface="Calibri" panose="020F0502020204030204" pitchFamily="34" charset="0"/>
                <a:cs typeface="Mangal" panose="02040503050203030202" pitchFamily="18" charset="0"/>
              </a:rPr>
              <a:t>factor</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 xmlns:p14="http://schemas.microsoft.com/office/powerpoint/2010/main" val="1762033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747EA0F-DC2B-8AAC-BF8C-089F2F09F5F8}"/>
              </a:ext>
            </a:extLst>
          </p:cNvPr>
          <p:cNvSpPr>
            <a:spLocks noGrp="1"/>
          </p:cNvSpPr>
          <p:nvPr>
            <p:ph idx="1"/>
          </p:nvPr>
        </p:nvSpPr>
        <p:spPr>
          <a:xfrm>
            <a:off x="544530" y="462337"/>
            <a:ext cx="10809270" cy="5714626"/>
          </a:xfrm>
        </p:spPr>
        <p:txBody>
          <a:bodyPr>
            <a:normAutofit/>
          </a:bodyPr>
          <a:lstStyle/>
          <a:p>
            <a:pPr>
              <a:buNone/>
            </a:pPr>
            <a:r>
              <a:rPr lang="en-US" sz="2400" b="1" dirty="0">
                <a:solidFill>
                  <a:srgbClr val="00B050"/>
                </a:solidFill>
                <a:latin typeface="Calibri" panose="020F0502020204030204" pitchFamily="34" charset="0"/>
                <a:ea typeface="Calibri" panose="020F0502020204030204" pitchFamily="34" charset="0"/>
                <a:cs typeface="Mangal" panose="02040503050203030202" pitchFamily="18" charset="0"/>
              </a:rPr>
              <a:t>MCV (Mean Corpuscular Volume)</a:t>
            </a:r>
          </a:p>
          <a:p>
            <a:pPr>
              <a:buFont typeface="Arial" panose="020B0604020202020204" pitchFamily="34" charset="0"/>
              <a:buChar char="•"/>
            </a:pPr>
            <a:r>
              <a:rPr lang="en-US" sz="2400" dirty="0">
                <a:solidFill>
                  <a:srgbClr val="00B050"/>
                </a:solidFill>
                <a:latin typeface="Calibri" panose="020F0502020204030204" pitchFamily="34" charset="0"/>
                <a:ea typeface="Calibri" panose="020F0502020204030204" pitchFamily="34" charset="0"/>
                <a:cs typeface="Mangal" panose="02040503050203030202" pitchFamily="18" charset="0"/>
              </a:rPr>
              <a:t>Definition:</a:t>
            </a:r>
            <a:r>
              <a:rPr lang="en-US" sz="2400" dirty="0">
                <a:latin typeface="Calibri" panose="020F0502020204030204" pitchFamily="34" charset="0"/>
                <a:ea typeface="Calibri" panose="020F0502020204030204" pitchFamily="34" charset="0"/>
                <a:cs typeface="Mangal" panose="02040503050203030202" pitchFamily="18" charset="0"/>
              </a:rPr>
              <a:t> Average volume (size) of a single red blood </a:t>
            </a:r>
            <a:r>
              <a:rPr lang="en-US" sz="2400" dirty="0" smtClean="0">
                <a:latin typeface="Calibri" panose="020F0502020204030204" pitchFamily="34" charset="0"/>
                <a:ea typeface="Calibri" panose="020F0502020204030204" pitchFamily="34" charset="0"/>
                <a:cs typeface="Mangal" panose="02040503050203030202" pitchFamily="18" charset="0"/>
              </a:rPr>
              <a:t>cell</a:t>
            </a:r>
            <a:endParaRPr lang="en-US" sz="2400" dirty="0">
              <a:latin typeface="Calibri" panose="020F0502020204030204" pitchFamily="34" charset="0"/>
              <a:ea typeface="Calibri" panose="020F0502020204030204" pitchFamily="34" charset="0"/>
              <a:cs typeface="Mangal" panose="02040503050203030202" pitchFamily="18" charset="0"/>
            </a:endParaRPr>
          </a:p>
          <a:p>
            <a:pPr>
              <a:buFont typeface="Arial" panose="020B0604020202020204" pitchFamily="34" charset="0"/>
              <a:buChar char="•"/>
            </a:pPr>
            <a:r>
              <a:rPr lang="en-US" sz="2400" dirty="0">
                <a:latin typeface="Calibri" panose="020F0502020204030204" pitchFamily="34" charset="0"/>
                <a:ea typeface="Calibri" panose="020F0502020204030204" pitchFamily="34" charset="0"/>
                <a:cs typeface="Mangal" panose="02040503050203030202" pitchFamily="18" charset="0"/>
              </a:rPr>
              <a:t>Formula:</a:t>
            </a:r>
          </a:p>
          <a:p>
            <a:pPr>
              <a:buFont typeface="Wingdings" pitchFamily="2" charset="2"/>
              <a:buChar char="Ø"/>
            </a:pPr>
            <a:r>
              <a:rPr lang="en-US" sz="2400" b="1" dirty="0" smtClean="0">
                <a:solidFill>
                  <a:srgbClr val="002060"/>
                </a:solidFill>
              </a:rPr>
              <a:t>MCV (</a:t>
            </a:r>
            <a:r>
              <a:rPr lang="en-US" sz="2400" b="1" dirty="0" smtClean="0">
                <a:solidFill>
                  <a:srgbClr val="002060"/>
                </a:solidFill>
              </a:rPr>
              <a:t> Fl)  </a:t>
            </a:r>
            <a:r>
              <a:rPr lang="en-US" sz="2400" dirty="0" smtClean="0"/>
              <a:t>= (</a:t>
            </a:r>
            <a:r>
              <a:rPr lang="en-US" sz="2400" dirty="0" err="1" smtClean="0"/>
              <a:t>Hematocrit</a:t>
            </a:r>
            <a:r>
              <a:rPr lang="en-US" sz="2400" dirty="0" smtClean="0"/>
              <a:t> %)/(RBC x 10 </a:t>
            </a:r>
            <a:r>
              <a:rPr lang="en-US" sz="2400" baseline="30000" dirty="0" smtClean="0"/>
              <a:t>12</a:t>
            </a:r>
            <a:r>
              <a:rPr lang="en-US" sz="2400" dirty="0" smtClean="0"/>
              <a:t> /L) x 10</a:t>
            </a:r>
            <a:endParaRPr lang="nl-NL" sz="2400" dirty="0" smtClean="0">
              <a:solidFill>
                <a:srgbClr val="00B050"/>
              </a:solidFill>
              <a:latin typeface="Calibri" panose="020F0502020204030204" pitchFamily="34" charset="0"/>
              <a:ea typeface="Calibri" panose="020F0502020204030204" pitchFamily="34" charset="0"/>
              <a:cs typeface="Mangal" panose="02040503050203030202" pitchFamily="18" charset="0"/>
            </a:endParaRPr>
          </a:p>
          <a:p>
            <a:pPr>
              <a:buFont typeface="Wingdings" pitchFamily="2" charset="2"/>
              <a:buChar char="Ø"/>
            </a:pPr>
            <a:r>
              <a:rPr lang="en-US" sz="2400" dirty="0" smtClean="0">
                <a:solidFill>
                  <a:srgbClr val="00B050"/>
                </a:solidFill>
                <a:latin typeface="Calibri" panose="020F0502020204030204" pitchFamily="34" charset="0"/>
                <a:ea typeface="Calibri" panose="020F0502020204030204" pitchFamily="34" charset="0"/>
                <a:cs typeface="Mangal" panose="02040503050203030202" pitchFamily="18" charset="0"/>
              </a:rPr>
              <a:t>Normal </a:t>
            </a:r>
            <a:r>
              <a:rPr lang="en-US" sz="2400" dirty="0">
                <a:solidFill>
                  <a:srgbClr val="00B050"/>
                </a:solidFill>
                <a:latin typeface="Calibri" panose="020F0502020204030204" pitchFamily="34" charset="0"/>
                <a:ea typeface="Calibri" panose="020F0502020204030204" pitchFamily="34" charset="0"/>
                <a:cs typeface="Mangal" panose="02040503050203030202" pitchFamily="18" charset="0"/>
              </a:rPr>
              <a:t>Range (species-dependent)</a:t>
            </a:r>
            <a:r>
              <a:rPr lang="en-US" sz="2400" dirty="0">
                <a:latin typeface="Calibri" panose="020F0502020204030204" pitchFamily="34" charset="0"/>
                <a:ea typeface="Calibri" panose="020F0502020204030204" pitchFamily="34" charset="0"/>
                <a:cs typeface="Mangal" panose="02040503050203030202" pitchFamily="18" charset="0"/>
              </a:rPr>
              <a:t>:</a:t>
            </a:r>
          </a:p>
          <a:p>
            <a:pPr marL="742950" lvl="1" indent="-285750">
              <a:buFont typeface="Arial" panose="020B0604020202020204" pitchFamily="34" charset="0"/>
              <a:buChar char="•"/>
            </a:pPr>
            <a:r>
              <a:rPr lang="en-US" dirty="0">
                <a:latin typeface="Calibri" panose="020F0502020204030204" pitchFamily="34" charset="0"/>
                <a:ea typeface="Calibri" panose="020F0502020204030204" pitchFamily="34" charset="0"/>
                <a:cs typeface="Mangal" panose="02040503050203030202" pitchFamily="18" charset="0"/>
              </a:rPr>
              <a:t>Dog: 60–77 </a:t>
            </a:r>
            <a:r>
              <a:rPr lang="en-US" dirty="0" err="1">
                <a:latin typeface="Calibri" panose="020F0502020204030204" pitchFamily="34" charset="0"/>
                <a:ea typeface="Calibri" panose="020F0502020204030204" pitchFamily="34" charset="0"/>
                <a:cs typeface="Mangal" panose="02040503050203030202" pitchFamily="18" charset="0"/>
              </a:rPr>
              <a:t>fL</a:t>
            </a:r>
            <a:endParaRPr lang="en-US" dirty="0">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Arial" panose="020B0604020202020204" pitchFamily="34" charset="0"/>
              <a:buChar char="•"/>
            </a:pPr>
            <a:r>
              <a:rPr lang="en-US" dirty="0">
                <a:latin typeface="Calibri" panose="020F0502020204030204" pitchFamily="34" charset="0"/>
                <a:ea typeface="Calibri" panose="020F0502020204030204" pitchFamily="34" charset="0"/>
                <a:cs typeface="Mangal" panose="02040503050203030202" pitchFamily="18" charset="0"/>
              </a:rPr>
              <a:t>Cat: 39–55 </a:t>
            </a:r>
            <a:r>
              <a:rPr lang="en-US" dirty="0" err="1" smtClean="0">
                <a:latin typeface="Calibri" panose="020F0502020204030204" pitchFamily="34" charset="0"/>
                <a:ea typeface="Calibri" panose="020F0502020204030204" pitchFamily="34" charset="0"/>
                <a:cs typeface="Mangal" panose="02040503050203030202" pitchFamily="18" charset="0"/>
              </a:rPr>
              <a:t>fL</a:t>
            </a:r>
            <a:endParaRPr lang="en-US" dirty="0" smtClean="0">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Arial" panose="020B0604020202020204" pitchFamily="34" charset="0"/>
              <a:buChar char="•"/>
            </a:pPr>
            <a:endParaRPr lang="en-US" dirty="0">
              <a:latin typeface="Calibri" panose="020F0502020204030204" pitchFamily="34" charset="0"/>
              <a:ea typeface="Calibri" panose="020F0502020204030204" pitchFamily="34" charset="0"/>
              <a:cs typeface="Mangal" panose="02040503050203030202" pitchFamily="18" charset="0"/>
            </a:endParaRPr>
          </a:p>
          <a:p>
            <a:pPr>
              <a:buFont typeface="Arial" panose="020B0604020202020204" pitchFamily="34" charset="0"/>
              <a:buChar char="•"/>
            </a:pPr>
            <a:r>
              <a:rPr lang="en-US" sz="2400" dirty="0">
                <a:solidFill>
                  <a:srgbClr val="00B050"/>
                </a:solidFill>
                <a:latin typeface="Calibri" panose="020F0502020204030204" pitchFamily="34" charset="0"/>
                <a:ea typeface="Calibri" panose="020F0502020204030204" pitchFamily="34" charset="0"/>
                <a:cs typeface="Mangal" panose="02040503050203030202" pitchFamily="18" charset="0"/>
              </a:rPr>
              <a:t>Clinical Significance:</a:t>
            </a:r>
          </a:p>
          <a:p>
            <a:pPr marL="742950" lvl="1" indent="-285750">
              <a:buFont typeface="Arial" panose="020B0604020202020204" pitchFamily="34" charset="0"/>
              <a:buChar char="•"/>
            </a:pPr>
            <a:r>
              <a:rPr lang="en-US" b="1" dirty="0">
                <a:solidFill>
                  <a:srgbClr val="002060"/>
                </a:solidFill>
                <a:latin typeface="Calibri" panose="020F0502020204030204" pitchFamily="34" charset="0"/>
                <a:ea typeface="Calibri" panose="020F0502020204030204" pitchFamily="34" charset="0"/>
                <a:cs typeface="Mangal" panose="02040503050203030202" pitchFamily="18" charset="0"/>
              </a:rPr>
              <a:t>↑ MCV (macrocytic): </a:t>
            </a:r>
            <a:r>
              <a:rPr lang="en-US" dirty="0">
                <a:latin typeface="Calibri" panose="020F0502020204030204" pitchFamily="34" charset="0"/>
                <a:ea typeface="Calibri" panose="020F0502020204030204" pitchFamily="34" charset="0"/>
                <a:cs typeface="Mangal" panose="02040503050203030202" pitchFamily="18" charset="0"/>
              </a:rPr>
              <a:t>Regenerative anemia (e.g., blood loss, hemolysis), vitamin B12/</a:t>
            </a:r>
            <a:r>
              <a:rPr lang="en-US" dirty="0" err="1">
                <a:latin typeface="Calibri" panose="020F0502020204030204" pitchFamily="34" charset="0"/>
                <a:ea typeface="Calibri" panose="020F0502020204030204" pitchFamily="34" charset="0"/>
                <a:cs typeface="Mangal" panose="02040503050203030202" pitchFamily="18" charset="0"/>
              </a:rPr>
              <a:t>folate</a:t>
            </a:r>
            <a:r>
              <a:rPr lang="en-US" dirty="0">
                <a:latin typeface="Calibri" panose="020F0502020204030204" pitchFamily="34" charset="0"/>
                <a:ea typeface="Calibri" panose="020F0502020204030204" pitchFamily="34" charset="0"/>
                <a:cs typeface="Mangal" panose="02040503050203030202" pitchFamily="18" charset="0"/>
              </a:rPr>
              <a:t> </a:t>
            </a:r>
            <a:r>
              <a:rPr lang="en-US" dirty="0" smtClean="0">
                <a:latin typeface="Calibri" panose="020F0502020204030204" pitchFamily="34" charset="0"/>
                <a:ea typeface="Calibri" panose="020F0502020204030204" pitchFamily="34" charset="0"/>
                <a:cs typeface="Mangal" panose="02040503050203030202" pitchFamily="18" charset="0"/>
              </a:rPr>
              <a:t>deficiency</a:t>
            </a:r>
            <a:endParaRPr lang="en-US" dirty="0">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Arial" panose="020B0604020202020204" pitchFamily="34" charset="0"/>
              <a:buChar char="•"/>
            </a:pPr>
            <a:r>
              <a:rPr lang="en-US" b="1" dirty="0">
                <a:solidFill>
                  <a:srgbClr val="002060"/>
                </a:solidFill>
                <a:latin typeface="Calibri" panose="020F0502020204030204" pitchFamily="34" charset="0"/>
                <a:ea typeface="Calibri" panose="020F0502020204030204" pitchFamily="34" charset="0"/>
                <a:cs typeface="Mangal" panose="02040503050203030202" pitchFamily="18" charset="0"/>
              </a:rPr>
              <a:t>↓ MCV (microcytic</a:t>
            </a:r>
            <a:r>
              <a:rPr lang="en-US" b="1" dirty="0">
                <a:solidFill>
                  <a:srgbClr val="002060"/>
                </a:solidFill>
                <a:latin typeface="Calibri" panose="020F0502020204030204" pitchFamily="34" charset="0"/>
                <a:ea typeface="Calibri" panose="020F0502020204030204" pitchFamily="34" charset="0"/>
                <a:cs typeface="Mangal" panose="02040503050203030202" pitchFamily="18" charset="0"/>
              </a:rPr>
              <a:t>): </a:t>
            </a:r>
            <a:r>
              <a:rPr lang="en-US" dirty="0">
                <a:latin typeface="Calibri" panose="020F0502020204030204" pitchFamily="34" charset="0"/>
                <a:ea typeface="Calibri" panose="020F0502020204030204" pitchFamily="34" charset="0"/>
                <a:cs typeface="Mangal" panose="02040503050203030202" pitchFamily="18" charset="0"/>
              </a:rPr>
              <a:t>Iron deficiency anemia, chronic blood </a:t>
            </a:r>
            <a:r>
              <a:rPr lang="en-US" dirty="0" smtClean="0">
                <a:latin typeface="Calibri" panose="020F0502020204030204" pitchFamily="34" charset="0"/>
                <a:ea typeface="Calibri" panose="020F0502020204030204" pitchFamily="34" charset="0"/>
                <a:cs typeface="Mangal" panose="02040503050203030202" pitchFamily="18" charset="0"/>
              </a:rPr>
              <a:t>loss</a:t>
            </a:r>
            <a:endParaRPr lang="en-US" dirty="0">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Arial" panose="020B0604020202020204" pitchFamily="34" charset="0"/>
              <a:buChar char="•"/>
            </a:pPr>
            <a:r>
              <a:rPr lang="en-US" b="1" dirty="0">
                <a:solidFill>
                  <a:srgbClr val="002060"/>
                </a:solidFill>
                <a:latin typeface="Calibri" panose="020F0502020204030204" pitchFamily="34" charset="0"/>
                <a:ea typeface="Calibri" panose="020F0502020204030204" pitchFamily="34" charset="0"/>
                <a:cs typeface="Mangal" panose="02040503050203030202" pitchFamily="18" charset="0"/>
              </a:rPr>
              <a:t>Normal MCV: </a:t>
            </a:r>
            <a:r>
              <a:rPr lang="en-US" dirty="0">
                <a:latin typeface="Calibri" panose="020F0502020204030204" pitchFamily="34" charset="0"/>
                <a:ea typeface="Calibri" panose="020F0502020204030204" pitchFamily="34" charset="0"/>
                <a:cs typeface="Mangal" panose="02040503050203030202" pitchFamily="18" charset="0"/>
              </a:rPr>
              <a:t>Normocytic</a:t>
            </a:r>
            <a:r>
              <a:rPr lang="en-US" dirty="0">
                <a:latin typeface="Calibri" panose="020F0502020204030204" pitchFamily="34" charset="0"/>
                <a:ea typeface="Calibri" panose="020F0502020204030204" pitchFamily="34" charset="0"/>
                <a:cs typeface="Mangal" panose="02040503050203030202" pitchFamily="18" charset="0"/>
              </a:rPr>
              <a:t> anemia (e.g., anemia of chronic disease</a:t>
            </a:r>
            <a:r>
              <a:rPr lang="en-US" dirty="0" smtClean="0">
                <a:latin typeface="Calibri" panose="020F0502020204030204" pitchFamily="34" charset="0"/>
                <a:ea typeface="Calibri" panose="020F0502020204030204" pitchFamily="34" charset="0"/>
                <a:cs typeface="Mangal" panose="02040503050203030202" pitchFamily="18" charset="0"/>
              </a:rPr>
              <a:t>)</a:t>
            </a:r>
            <a:endParaRPr lang="en-US"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 xmlns:p14="http://schemas.microsoft.com/office/powerpoint/2010/main" val="187470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949AA90-5E30-9ED6-3279-35CDF4E91F87}"/>
              </a:ext>
            </a:extLst>
          </p:cNvPr>
          <p:cNvSpPr>
            <a:spLocks noGrp="1"/>
          </p:cNvSpPr>
          <p:nvPr>
            <p:ph idx="1"/>
          </p:nvPr>
        </p:nvSpPr>
        <p:spPr>
          <a:xfrm>
            <a:off x="277402" y="410966"/>
            <a:ext cx="11076398" cy="5765997"/>
          </a:xfrm>
        </p:spPr>
        <p:txBody>
          <a:bodyPr>
            <a:normAutofit/>
          </a:bodyPr>
          <a:lstStyle/>
          <a:p>
            <a:pPr algn="just">
              <a:buNone/>
            </a:pPr>
            <a:r>
              <a:rPr lang="en-US" sz="2400" b="1" dirty="0">
                <a:solidFill>
                  <a:srgbClr val="00B050"/>
                </a:solidFill>
              </a:rPr>
              <a:t>MCH (Mean Corpuscular Hemoglobin)</a:t>
            </a:r>
          </a:p>
          <a:p>
            <a:pPr algn="just">
              <a:buFont typeface="Arial" panose="020B0604020202020204" pitchFamily="34" charset="0"/>
              <a:buChar char="•"/>
            </a:pPr>
            <a:r>
              <a:rPr lang="en-US" sz="2400" b="1" dirty="0">
                <a:solidFill>
                  <a:srgbClr val="00B050"/>
                </a:solidFill>
              </a:rPr>
              <a:t>Definition</a:t>
            </a:r>
            <a:r>
              <a:rPr lang="en-US" sz="2400" dirty="0">
                <a:solidFill>
                  <a:srgbClr val="00B050"/>
                </a:solidFill>
              </a:rPr>
              <a:t>: </a:t>
            </a:r>
            <a:r>
              <a:rPr lang="en-US" sz="2400" dirty="0"/>
              <a:t>Average amount of hemoglobin in a single red blood </a:t>
            </a:r>
            <a:r>
              <a:rPr lang="en-US" sz="2400" dirty="0" smtClean="0"/>
              <a:t>cell</a:t>
            </a:r>
            <a:endParaRPr lang="en-US" sz="2400" dirty="0"/>
          </a:p>
          <a:p>
            <a:pPr algn="just">
              <a:buFont typeface="Arial" panose="020B0604020202020204" pitchFamily="34" charset="0"/>
              <a:buChar char="•"/>
            </a:pPr>
            <a:r>
              <a:rPr lang="en-US" sz="2400" b="1" dirty="0">
                <a:solidFill>
                  <a:srgbClr val="00B050"/>
                </a:solidFill>
              </a:rPr>
              <a:t>Formula</a:t>
            </a:r>
            <a:r>
              <a:rPr lang="en-US" sz="2400" dirty="0">
                <a:solidFill>
                  <a:srgbClr val="00B050"/>
                </a:solidFill>
              </a:rPr>
              <a:t>:</a:t>
            </a:r>
          </a:p>
          <a:p>
            <a:pPr algn="just"/>
            <a:r>
              <a:rPr lang="de-DE" sz="2400" b="1" dirty="0" smtClean="0">
                <a:solidFill>
                  <a:srgbClr val="002060"/>
                </a:solidFill>
              </a:rPr>
              <a:t>MCH (</a:t>
            </a:r>
            <a:r>
              <a:rPr lang="de-DE" sz="2400" b="1" dirty="0" smtClean="0">
                <a:solidFill>
                  <a:srgbClr val="002060"/>
                </a:solidFill>
              </a:rPr>
              <a:t>pg) </a:t>
            </a:r>
            <a:r>
              <a:rPr lang="de-DE" sz="2400" dirty="0" smtClean="0"/>
              <a:t>= (Hemoglobin in g/dL)/(RBC x 10</a:t>
            </a:r>
            <a:r>
              <a:rPr lang="de-DE" sz="2400" baseline="30000" dirty="0" smtClean="0"/>
              <a:t>12</a:t>
            </a:r>
            <a:r>
              <a:rPr lang="de-DE" sz="2400" dirty="0" smtClean="0"/>
              <a:t>/L) x </a:t>
            </a:r>
            <a:r>
              <a:rPr lang="de-DE" sz="2400" dirty="0" smtClean="0"/>
              <a:t>10</a:t>
            </a:r>
          </a:p>
          <a:p>
            <a:pPr algn="just"/>
            <a:r>
              <a:rPr lang="en-US" sz="2400" b="1" dirty="0" smtClean="0"/>
              <a:t>Normal </a:t>
            </a:r>
            <a:r>
              <a:rPr lang="en-US" sz="2400" b="1" dirty="0"/>
              <a:t>Range</a:t>
            </a:r>
            <a:r>
              <a:rPr lang="en-US" sz="2400" dirty="0"/>
              <a:t>:</a:t>
            </a:r>
          </a:p>
          <a:p>
            <a:pPr marL="742950" lvl="1" indent="-285750" algn="just">
              <a:buFont typeface="Arial" panose="020B0604020202020204" pitchFamily="34" charset="0"/>
              <a:buChar char="•"/>
            </a:pPr>
            <a:r>
              <a:rPr lang="en-US" dirty="0"/>
              <a:t>Dog: 19–23 </a:t>
            </a:r>
            <a:r>
              <a:rPr lang="en-US" dirty="0" err="1"/>
              <a:t>pg</a:t>
            </a:r>
            <a:endParaRPr lang="en-US" dirty="0"/>
          </a:p>
          <a:p>
            <a:pPr marL="742950" lvl="1" indent="-285750" algn="just">
              <a:buFont typeface="Arial" panose="020B0604020202020204" pitchFamily="34" charset="0"/>
              <a:buChar char="•"/>
            </a:pPr>
            <a:r>
              <a:rPr lang="en-US" dirty="0"/>
              <a:t>Cat: 13–17 </a:t>
            </a:r>
            <a:r>
              <a:rPr lang="en-US" dirty="0" err="1"/>
              <a:t>pg</a:t>
            </a:r>
            <a:endParaRPr lang="en-US" dirty="0"/>
          </a:p>
          <a:p>
            <a:pPr algn="just">
              <a:buFont typeface="Arial" panose="020B0604020202020204" pitchFamily="34" charset="0"/>
              <a:buChar char="•"/>
            </a:pPr>
            <a:r>
              <a:rPr lang="en-US" sz="2400" b="1" dirty="0">
                <a:solidFill>
                  <a:srgbClr val="002060"/>
                </a:solidFill>
              </a:rPr>
              <a:t>Clinical Significance</a:t>
            </a:r>
            <a:r>
              <a:rPr lang="en-US" sz="2400" dirty="0">
                <a:solidFill>
                  <a:srgbClr val="002060"/>
                </a:solidFill>
              </a:rPr>
              <a:t>:</a:t>
            </a:r>
          </a:p>
          <a:p>
            <a:pPr marL="742950" lvl="1" indent="-285750" algn="just">
              <a:buFont typeface="Arial" panose="020B0604020202020204" pitchFamily="34" charset="0"/>
              <a:buChar char="•"/>
            </a:pPr>
            <a:r>
              <a:rPr lang="en-US" dirty="0">
                <a:solidFill>
                  <a:srgbClr val="002060"/>
                </a:solidFill>
              </a:rPr>
              <a:t>↓ MCH: </a:t>
            </a:r>
            <a:r>
              <a:rPr lang="en-US" dirty="0"/>
              <a:t>Hypochromic anemia (iron deficiency</a:t>
            </a:r>
            <a:r>
              <a:rPr lang="en-US" dirty="0" smtClean="0"/>
              <a:t>)</a:t>
            </a:r>
            <a:endParaRPr lang="en-US" dirty="0"/>
          </a:p>
          <a:p>
            <a:pPr marL="742950" lvl="1" indent="-285750" algn="just">
              <a:buFont typeface="Arial" panose="020B0604020202020204" pitchFamily="34" charset="0"/>
              <a:buChar char="•"/>
            </a:pPr>
            <a:r>
              <a:rPr lang="en-US" dirty="0">
                <a:solidFill>
                  <a:srgbClr val="002060"/>
                </a:solidFill>
              </a:rPr>
              <a:t>Normal MCH: </a:t>
            </a:r>
            <a:r>
              <a:rPr lang="en-US" dirty="0" err="1"/>
              <a:t>Normochromic</a:t>
            </a:r>
            <a:r>
              <a:rPr lang="en-US" dirty="0"/>
              <a:t> </a:t>
            </a:r>
            <a:r>
              <a:rPr lang="en-US" dirty="0" smtClean="0"/>
              <a:t>anemia</a:t>
            </a:r>
            <a:endParaRPr lang="en-US" dirty="0"/>
          </a:p>
          <a:p>
            <a:pPr marL="742950" lvl="1" indent="-285750" algn="just">
              <a:buFont typeface="Arial" panose="020B0604020202020204" pitchFamily="34" charset="0"/>
              <a:buChar char="•"/>
            </a:pPr>
            <a:r>
              <a:rPr lang="en-US" dirty="0">
                <a:solidFill>
                  <a:srgbClr val="002060"/>
                </a:solidFill>
              </a:rPr>
              <a:t>↑ MCH: </a:t>
            </a:r>
            <a:r>
              <a:rPr lang="en-US" dirty="0"/>
              <a:t>Rare, may indicate lab artifact or </a:t>
            </a:r>
            <a:r>
              <a:rPr lang="en-US" dirty="0" err="1"/>
              <a:t>macrocytic</a:t>
            </a:r>
            <a:r>
              <a:rPr lang="en-US" dirty="0"/>
              <a:t> </a:t>
            </a:r>
            <a:r>
              <a:rPr lang="en-US" dirty="0" smtClean="0"/>
              <a:t>cells</a:t>
            </a:r>
            <a:endParaRPr lang="en-US" dirty="0"/>
          </a:p>
          <a:p>
            <a:pPr algn="just"/>
            <a:endParaRPr lang="en-US" sz="2400" dirty="0"/>
          </a:p>
        </p:txBody>
      </p:sp>
    </p:spTree>
    <p:extLst>
      <p:ext uri="{BB962C8B-B14F-4D97-AF65-F5344CB8AC3E}">
        <p14:creationId xmlns="" xmlns:p14="http://schemas.microsoft.com/office/powerpoint/2010/main" val="2886980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11903D8-7B95-3322-E46A-4C054D4709F9}"/>
              </a:ext>
            </a:extLst>
          </p:cNvPr>
          <p:cNvSpPr>
            <a:spLocks noGrp="1"/>
          </p:cNvSpPr>
          <p:nvPr>
            <p:ph idx="1"/>
          </p:nvPr>
        </p:nvSpPr>
        <p:spPr>
          <a:xfrm>
            <a:off x="462337" y="821933"/>
            <a:ext cx="10891463" cy="5355030"/>
          </a:xfrm>
        </p:spPr>
        <p:txBody>
          <a:bodyPr>
            <a:normAutofit/>
          </a:bodyPr>
          <a:lstStyle/>
          <a:p>
            <a:pPr>
              <a:buNone/>
            </a:pPr>
            <a:r>
              <a:rPr lang="en-US" sz="2400" b="1" dirty="0">
                <a:solidFill>
                  <a:srgbClr val="00B050"/>
                </a:solidFill>
              </a:rPr>
              <a:t>MCHC (Mean Corpuscular Hemoglobin Concentration)</a:t>
            </a:r>
          </a:p>
          <a:p>
            <a:pPr>
              <a:buFont typeface="Arial" panose="020B0604020202020204" pitchFamily="34" charset="0"/>
              <a:buChar char="•"/>
            </a:pPr>
            <a:r>
              <a:rPr lang="en-US" sz="2400" b="1" dirty="0">
                <a:solidFill>
                  <a:srgbClr val="00B050"/>
                </a:solidFill>
              </a:rPr>
              <a:t>Definition</a:t>
            </a:r>
            <a:r>
              <a:rPr lang="en-US" sz="2400" dirty="0">
                <a:solidFill>
                  <a:srgbClr val="00B050"/>
                </a:solidFill>
              </a:rPr>
              <a:t>: </a:t>
            </a:r>
            <a:r>
              <a:rPr lang="en-US" sz="2400" dirty="0"/>
              <a:t>Average concentration of hemoglobin in a given volume of packed red blood cells.</a:t>
            </a:r>
          </a:p>
          <a:p>
            <a:pPr>
              <a:buFont typeface="Arial" panose="020B0604020202020204" pitchFamily="34" charset="0"/>
              <a:buChar char="•"/>
            </a:pPr>
            <a:r>
              <a:rPr lang="en-US" sz="2400" b="1" dirty="0"/>
              <a:t>Formula</a:t>
            </a:r>
            <a:r>
              <a:rPr lang="en-US" sz="2400" dirty="0"/>
              <a:t>:</a:t>
            </a:r>
          </a:p>
          <a:p>
            <a:pPr>
              <a:buFont typeface="Wingdings" pitchFamily="2" charset="2"/>
              <a:buChar char="Ø"/>
            </a:pPr>
            <a:r>
              <a:rPr lang="nl-NL" sz="2400" b="1" dirty="0" smtClean="0">
                <a:solidFill>
                  <a:srgbClr val="002060"/>
                </a:solidFill>
              </a:rPr>
              <a:t>MCHC   (g/dl) </a:t>
            </a:r>
            <a:r>
              <a:rPr lang="nl-NL" sz="2400" dirty="0" smtClean="0"/>
              <a:t>= (Hemoglobin in g/dL)/ (Hematocrit %) x 100</a:t>
            </a:r>
          </a:p>
          <a:p>
            <a:pPr>
              <a:buFont typeface="Arial" panose="020B0604020202020204" pitchFamily="34" charset="0"/>
              <a:buChar char="•"/>
            </a:pPr>
            <a:r>
              <a:rPr lang="en-US" sz="2400" b="1" dirty="0" smtClean="0">
                <a:solidFill>
                  <a:srgbClr val="00B050"/>
                </a:solidFill>
              </a:rPr>
              <a:t>Normal </a:t>
            </a:r>
            <a:r>
              <a:rPr lang="en-US" sz="2400" b="1" dirty="0">
                <a:solidFill>
                  <a:srgbClr val="00B050"/>
                </a:solidFill>
              </a:rPr>
              <a:t>Range</a:t>
            </a:r>
            <a:r>
              <a:rPr lang="en-US" sz="2400" dirty="0">
                <a:solidFill>
                  <a:srgbClr val="00B050"/>
                </a:solidFill>
              </a:rPr>
              <a:t>:</a:t>
            </a:r>
          </a:p>
          <a:p>
            <a:pPr marL="742950" lvl="1" indent="-285750">
              <a:buFont typeface="Arial" panose="020B0604020202020204" pitchFamily="34" charset="0"/>
              <a:buChar char="•"/>
            </a:pPr>
            <a:r>
              <a:rPr lang="en-US" dirty="0"/>
              <a:t>Dog: 32–36 g/dL</a:t>
            </a:r>
          </a:p>
          <a:p>
            <a:pPr marL="742950" lvl="1" indent="-285750">
              <a:buFont typeface="Arial" panose="020B0604020202020204" pitchFamily="34" charset="0"/>
              <a:buChar char="•"/>
            </a:pPr>
            <a:r>
              <a:rPr lang="en-US" dirty="0"/>
              <a:t>Cat: 30–36 g/dL</a:t>
            </a:r>
          </a:p>
          <a:p>
            <a:pPr>
              <a:buFont typeface="Arial" panose="020B0604020202020204" pitchFamily="34" charset="0"/>
              <a:buChar char="•"/>
            </a:pPr>
            <a:r>
              <a:rPr lang="en-US" sz="2400" b="1" dirty="0">
                <a:solidFill>
                  <a:srgbClr val="00B050"/>
                </a:solidFill>
              </a:rPr>
              <a:t>Clinical Significance</a:t>
            </a:r>
            <a:r>
              <a:rPr lang="en-US" sz="2400" dirty="0">
                <a:solidFill>
                  <a:srgbClr val="00B050"/>
                </a:solidFill>
              </a:rPr>
              <a:t>:</a:t>
            </a:r>
          </a:p>
          <a:p>
            <a:pPr marL="742950" lvl="1" indent="-285750">
              <a:buFont typeface="Arial" panose="020B0604020202020204" pitchFamily="34" charset="0"/>
              <a:buChar char="•"/>
            </a:pPr>
            <a:r>
              <a:rPr lang="en-US" dirty="0">
                <a:solidFill>
                  <a:srgbClr val="002060"/>
                </a:solidFill>
              </a:rPr>
              <a:t>↓ MCHC (</a:t>
            </a:r>
            <a:r>
              <a:rPr lang="en-US" b="1" dirty="0">
                <a:solidFill>
                  <a:srgbClr val="002060"/>
                </a:solidFill>
              </a:rPr>
              <a:t>hypochromic</a:t>
            </a:r>
            <a:r>
              <a:rPr lang="en-US" dirty="0">
                <a:solidFill>
                  <a:srgbClr val="002060"/>
                </a:solidFill>
              </a:rPr>
              <a:t>): </a:t>
            </a:r>
            <a:r>
              <a:rPr lang="en-US" dirty="0"/>
              <a:t>Iron deficiency </a:t>
            </a:r>
            <a:r>
              <a:rPr lang="en-US" dirty="0" smtClean="0"/>
              <a:t>anemia</a:t>
            </a:r>
            <a:endParaRPr lang="en-US" dirty="0"/>
          </a:p>
          <a:p>
            <a:pPr marL="742950" lvl="1" indent="-285750">
              <a:buFont typeface="Arial" panose="020B0604020202020204" pitchFamily="34" charset="0"/>
              <a:buChar char="•"/>
            </a:pPr>
            <a:r>
              <a:rPr lang="en-US" dirty="0">
                <a:solidFill>
                  <a:srgbClr val="002060"/>
                </a:solidFill>
              </a:rPr>
              <a:t>↑ MCHC: </a:t>
            </a:r>
            <a:r>
              <a:rPr lang="en-US" dirty="0"/>
              <a:t>Usually artifactual (e.g., hemolysis, </a:t>
            </a:r>
            <a:r>
              <a:rPr lang="en-US" dirty="0" err="1" smtClean="0"/>
              <a:t>lipemia</a:t>
            </a:r>
            <a:r>
              <a:rPr lang="en-US" dirty="0" smtClean="0"/>
              <a:t>)</a:t>
            </a:r>
            <a:endParaRPr lang="en-US" dirty="0"/>
          </a:p>
          <a:p>
            <a:endParaRPr lang="en-US" sz="2400" dirty="0"/>
          </a:p>
        </p:txBody>
      </p:sp>
    </p:spTree>
    <p:extLst>
      <p:ext uri="{BB962C8B-B14F-4D97-AF65-F5344CB8AC3E}">
        <p14:creationId xmlns="" xmlns:p14="http://schemas.microsoft.com/office/powerpoint/2010/main" val="1008244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D14EE615-6FBC-4789-A27C-FEEB3F1B09D8}"/>
              </a:ext>
            </a:extLst>
          </p:cNvPr>
          <p:cNvGraphicFramePr>
            <a:graphicFrameLocks noGrp="1"/>
          </p:cNvGraphicFramePr>
          <p:nvPr>
            <p:ph idx="1"/>
          </p:nvPr>
        </p:nvGraphicFramePr>
        <p:xfrm>
          <a:off x="505096" y="1280161"/>
          <a:ext cx="10645504" cy="3177539"/>
        </p:xfrm>
        <a:graphic>
          <a:graphicData uri="http://schemas.openxmlformats.org/drawingml/2006/table">
            <a:tbl>
              <a:tblPr/>
              <a:tblGrid>
                <a:gridCol w="2661376">
                  <a:extLst>
                    <a:ext uri="{9D8B030D-6E8A-4147-A177-3AD203B41FA5}">
                      <a16:colId xmlns="" xmlns:a16="http://schemas.microsoft.com/office/drawing/2014/main" val="2041693732"/>
                    </a:ext>
                  </a:extLst>
                </a:gridCol>
                <a:gridCol w="2661376">
                  <a:extLst>
                    <a:ext uri="{9D8B030D-6E8A-4147-A177-3AD203B41FA5}">
                      <a16:colId xmlns="" xmlns:a16="http://schemas.microsoft.com/office/drawing/2014/main" val="2600601796"/>
                    </a:ext>
                  </a:extLst>
                </a:gridCol>
                <a:gridCol w="2661376">
                  <a:extLst>
                    <a:ext uri="{9D8B030D-6E8A-4147-A177-3AD203B41FA5}">
                      <a16:colId xmlns="" xmlns:a16="http://schemas.microsoft.com/office/drawing/2014/main" val="3570548456"/>
                    </a:ext>
                  </a:extLst>
                </a:gridCol>
                <a:gridCol w="2661376">
                  <a:extLst>
                    <a:ext uri="{9D8B030D-6E8A-4147-A177-3AD203B41FA5}">
                      <a16:colId xmlns="" xmlns:a16="http://schemas.microsoft.com/office/drawing/2014/main" val="1782065787"/>
                    </a:ext>
                  </a:extLst>
                </a:gridCol>
              </a:tblGrid>
              <a:tr h="508406">
                <a:tc>
                  <a:txBody>
                    <a:bodyPr/>
                    <a:lstStyle/>
                    <a:p>
                      <a:r>
                        <a:rPr lang="en-US" sz="2400" dirty="0">
                          <a:solidFill>
                            <a:srgbClr val="00B050"/>
                          </a:solidFill>
                        </a:rPr>
                        <a:t>Parameter</a:t>
                      </a:r>
                    </a:p>
                  </a:txBody>
                  <a:tcPr anchor="ctr">
                    <a:lnL>
                      <a:noFill/>
                    </a:lnL>
                    <a:lnR>
                      <a:noFill/>
                    </a:lnR>
                    <a:lnT>
                      <a:noFill/>
                    </a:lnT>
                    <a:lnB>
                      <a:noFill/>
                    </a:lnB>
                    <a:noFill/>
                  </a:tcPr>
                </a:tc>
                <a:tc>
                  <a:txBody>
                    <a:bodyPr/>
                    <a:lstStyle/>
                    <a:p>
                      <a:r>
                        <a:rPr lang="en-US" sz="2400" dirty="0">
                          <a:solidFill>
                            <a:srgbClr val="00B050"/>
                          </a:solidFill>
                        </a:rPr>
                        <a:t>Definition</a:t>
                      </a:r>
                    </a:p>
                  </a:txBody>
                  <a:tcPr anchor="ctr">
                    <a:lnL>
                      <a:noFill/>
                    </a:lnL>
                    <a:lnR>
                      <a:noFill/>
                    </a:lnR>
                    <a:lnT>
                      <a:noFill/>
                    </a:lnT>
                    <a:lnB>
                      <a:noFill/>
                    </a:lnB>
                    <a:noFill/>
                  </a:tcPr>
                </a:tc>
                <a:tc>
                  <a:txBody>
                    <a:bodyPr/>
                    <a:lstStyle/>
                    <a:p>
                      <a:r>
                        <a:rPr lang="en-US" sz="2400" dirty="0">
                          <a:solidFill>
                            <a:srgbClr val="00B050"/>
                          </a:solidFill>
                        </a:rPr>
                        <a:t>Formula</a:t>
                      </a:r>
                    </a:p>
                  </a:txBody>
                  <a:tcPr anchor="ctr">
                    <a:lnL>
                      <a:noFill/>
                    </a:lnL>
                    <a:lnR>
                      <a:noFill/>
                    </a:lnR>
                    <a:lnT>
                      <a:noFill/>
                    </a:lnT>
                    <a:lnB>
                      <a:noFill/>
                    </a:lnB>
                    <a:noFill/>
                  </a:tcPr>
                </a:tc>
                <a:tc>
                  <a:txBody>
                    <a:bodyPr/>
                    <a:lstStyle/>
                    <a:p>
                      <a:r>
                        <a:rPr lang="en-US" sz="2400" dirty="0">
                          <a:solidFill>
                            <a:srgbClr val="00B050"/>
                          </a:solidFill>
                        </a:rPr>
                        <a:t>Significance</a:t>
                      </a:r>
                    </a:p>
                  </a:txBody>
                  <a:tcPr anchor="ctr">
                    <a:lnL>
                      <a:noFill/>
                    </a:lnL>
                    <a:lnR>
                      <a:noFill/>
                    </a:lnR>
                    <a:lnT>
                      <a:noFill/>
                    </a:lnT>
                    <a:lnB>
                      <a:noFill/>
                    </a:lnB>
                    <a:noFill/>
                  </a:tcPr>
                </a:tc>
                <a:extLst>
                  <a:ext uri="{0D108BD9-81ED-4DB2-BD59-A6C34878D82A}">
                    <a16:rowId xmlns="" xmlns:a16="http://schemas.microsoft.com/office/drawing/2014/main" val="1395203434"/>
                  </a:ext>
                </a:extLst>
              </a:tr>
              <a:tr h="889711">
                <a:tc>
                  <a:txBody>
                    <a:bodyPr/>
                    <a:lstStyle/>
                    <a:p>
                      <a:r>
                        <a:rPr lang="en-US" b="1" dirty="0" smtClean="0">
                          <a:solidFill>
                            <a:srgbClr val="002060"/>
                          </a:solidFill>
                        </a:rPr>
                        <a:t>MCV </a:t>
                      </a:r>
                      <a:r>
                        <a:rPr lang="en-US" sz="1800" b="1" dirty="0" smtClean="0">
                          <a:solidFill>
                            <a:srgbClr val="002060"/>
                          </a:solidFill>
                        </a:rPr>
                        <a:t>( Fl) </a:t>
                      </a:r>
                      <a:endParaRPr lang="en-US" b="1" dirty="0">
                        <a:solidFill>
                          <a:srgbClr val="002060"/>
                        </a:solidFill>
                      </a:endParaRPr>
                    </a:p>
                  </a:txBody>
                  <a:tcPr anchor="ctr">
                    <a:lnL>
                      <a:noFill/>
                    </a:lnL>
                    <a:lnR>
                      <a:noFill/>
                    </a:lnR>
                    <a:lnT>
                      <a:noFill/>
                    </a:lnT>
                    <a:lnB>
                      <a:noFill/>
                    </a:lnB>
                    <a:noFill/>
                  </a:tcPr>
                </a:tc>
                <a:tc>
                  <a:txBody>
                    <a:bodyPr/>
                    <a:lstStyle/>
                    <a:p>
                      <a:r>
                        <a:rPr lang="en-US" b="1" dirty="0">
                          <a:solidFill>
                            <a:schemeClr val="tx1"/>
                          </a:solidFill>
                        </a:rPr>
                        <a:t>Size of RBC</a:t>
                      </a:r>
                    </a:p>
                  </a:txBody>
                  <a:tcPr anchor="ctr">
                    <a:lnL>
                      <a:noFill/>
                    </a:lnL>
                    <a:lnR>
                      <a:noFill/>
                    </a:lnR>
                    <a:lnT>
                      <a:noFill/>
                    </a:lnT>
                    <a:lnB>
                      <a:noFill/>
                    </a:lnB>
                    <a:noFill/>
                  </a:tcPr>
                </a:tc>
                <a:tc>
                  <a:txBody>
                    <a:bodyPr/>
                    <a:lstStyle/>
                    <a:p>
                      <a:r>
                        <a:rPr lang="en-US" b="1">
                          <a:solidFill>
                            <a:schemeClr val="tx1"/>
                          </a:solidFill>
                        </a:rPr>
                        <a:t>(PCV × 10) / RBC</a:t>
                      </a:r>
                    </a:p>
                  </a:txBody>
                  <a:tcPr anchor="ctr">
                    <a:lnL>
                      <a:noFill/>
                    </a:lnL>
                    <a:lnR>
                      <a:noFill/>
                    </a:lnR>
                    <a:lnT>
                      <a:noFill/>
                    </a:lnT>
                    <a:lnB>
                      <a:noFill/>
                    </a:lnB>
                    <a:noFill/>
                  </a:tcPr>
                </a:tc>
                <a:tc>
                  <a:txBody>
                    <a:bodyPr/>
                    <a:lstStyle/>
                    <a:p>
                      <a:r>
                        <a:rPr lang="en-US" b="1">
                          <a:solidFill>
                            <a:schemeClr val="tx1"/>
                          </a:solidFill>
                        </a:rPr>
                        <a:t>Microcytic, normocytic, macrocytic</a:t>
                      </a:r>
                    </a:p>
                  </a:txBody>
                  <a:tcPr anchor="ctr">
                    <a:lnL>
                      <a:noFill/>
                    </a:lnL>
                    <a:lnR>
                      <a:noFill/>
                    </a:lnR>
                    <a:lnT>
                      <a:noFill/>
                    </a:lnT>
                    <a:lnB>
                      <a:noFill/>
                    </a:lnB>
                    <a:noFill/>
                  </a:tcPr>
                </a:tc>
                <a:extLst>
                  <a:ext uri="{0D108BD9-81ED-4DB2-BD59-A6C34878D82A}">
                    <a16:rowId xmlns="" xmlns:a16="http://schemas.microsoft.com/office/drawing/2014/main" val="2692723264"/>
                  </a:ext>
                </a:extLst>
              </a:tr>
              <a:tr h="889711">
                <a:tc>
                  <a:txBody>
                    <a:bodyPr/>
                    <a:lstStyle/>
                    <a:p>
                      <a:r>
                        <a:rPr lang="en-US" b="1" dirty="0" smtClean="0">
                          <a:solidFill>
                            <a:srgbClr val="002060"/>
                          </a:solidFill>
                        </a:rPr>
                        <a:t>MCH </a:t>
                      </a:r>
                      <a:r>
                        <a:rPr lang="de-DE" sz="1800" b="1" dirty="0" smtClean="0">
                          <a:solidFill>
                            <a:srgbClr val="002060"/>
                          </a:solidFill>
                        </a:rPr>
                        <a:t>(pg) </a:t>
                      </a:r>
                      <a:endParaRPr lang="en-US" b="1" dirty="0">
                        <a:solidFill>
                          <a:srgbClr val="002060"/>
                        </a:solidFill>
                      </a:endParaRPr>
                    </a:p>
                  </a:txBody>
                  <a:tcPr anchor="ctr">
                    <a:lnL>
                      <a:noFill/>
                    </a:lnL>
                    <a:lnR>
                      <a:noFill/>
                    </a:lnR>
                    <a:lnT>
                      <a:noFill/>
                    </a:lnT>
                    <a:lnB>
                      <a:noFill/>
                    </a:lnB>
                    <a:noFill/>
                  </a:tcPr>
                </a:tc>
                <a:tc>
                  <a:txBody>
                    <a:bodyPr/>
                    <a:lstStyle/>
                    <a:p>
                      <a:r>
                        <a:rPr lang="en-US" b="1">
                          <a:solidFill>
                            <a:schemeClr val="tx1"/>
                          </a:solidFill>
                        </a:rPr>
                        <a:t>Hemoglobin per RBC</a:t>
                      </a:r>
                    </a:p>
                  </a:txBody>
                  <a:tcPr anchor="ctr">
                    <a:lnL>
                      <a:noFill/>
                    </a:lnL>
                    <a:lnR>
                      <a:noFill/>
                    </a:lnR>
                    <a:lnT>
                      <a:noFill/>
                    </a:lnT>
                    <a:lnB>
                      <a:noFill/>
                    </a:lnB>
                    <a:noFill/>
                  </a:tcPr>
                </a:tc>
                <a:tc>
                  <a:txBody>
                    <a:bodyPr/>
                    <a:lstStyle/>
                    <a:p>
                      <a:r>
                        <a:rPr lang="en-US" b="1">
                          <a:solidFill>
                            <a:schemeClr val="tx1"/>
                          </a:solidFill>
                        </a:rPr>
                        <a:t>(Hb × 10) / RBC</a:t>
                      </a:r>
                    </a:p>
                  </a:txBody>
                  <a:tcPr anchor="ctr">
                    <a:lnL>
                      <a:noFill/>
                    </a:lnL>
                    <a:lnR>
                      <a:noFill/>
                    </a:lnR>
                    <a:lnT>
                      <a:noFill/>
                    </a:lnT>
                    <a:lnB>
                      <a:noFill/>
                    </a:lnB>
                    <a:noFill/>
                  </a:tcPr>
                </a:tc>
                <a:tc>
                  <a:txBody>
                    <a:bodyPr/>
                    <a:lstStyle/>
                    <a:p>
                      <a:r>
                        <a:rPr lang="en-US" b="1">
                          <a:solidFill>
                            <a:schemeClr val="tx1"/>
                          </a:solidFill>
                        </a:rPr>
                        <a:t>Hypochromic, normochromic</a:t>
                      </a:r>
                    </a:p>
                  </a:txBody>
                  <a:tcPr anchor="ctr">
                    <a:lnL>
                      <a:noFill/>
                    </a:lnL>
                    <a:lnR>
                      <a:noFill/>
                    </a:lnR>
                    <a:lnT>
                      <a:noFill/>
                    </a:lnT>
                    <a:lnB>
                      <a:noFill/>
                    </a:lnB>
                    <a:noFill/>
                  </a:tcPr>
                </a:tc>
                <a:extLst>
                  <a:ext uri="{0D108BD9-81ED-4DB2-BD59-A6C34878D82A}">
                    <a16:rowId xmlns="" xmlns:a16="http://schemas.microsoft.com/office/drawing/2014/main" val="2077634339"/>
                  </a:ext>
                </a:extLst>
              </a:tr>
              <a:tr h="889711">
                <a:tc>
                  <a:txBody>
                    <a:bodyPr/>
                    <a:lstStyle/>
                    <a:p>
                      <a:r>
                        <a:rPr lang="en-US" b="1" dirty="0" smtClean="0">
                          <a:solidFill>
                            <a:srgbClr val="002060"/>
                          </a:solidFill>
                        </a:rPr>
                        <a:t>MCHC </a:t>
                      </a:r>
                      <a:r>
                        <a:rPr lang="nl-NL" sz="1800" b="1" dirty="0" smtClean="0">
                          <a:solidFill>
                            <a:srgbClr val="002060"/>
                          </a:solidFill>
                        </a:rPr>
                        <a:t>(g/dl) </a:t>
                      </a:r>
                      <a:endParaRPr lang="en-US" b="1" dirty="0">
                        <a:solidFill>
                          <a:srgbClr val="002060"/>
                        </a:solidFill>
                      </a:endParaRPr>
                    </a:p>
                  </a:txBody>
                  <a:tcPr anchor="ctr">
                    <a:lnL>
                      <a:noFill/>
                    </a:lnL>
                    <a:lnR>
                      <a:noFill/>
                    </a:lnR>
                    <a:lnT>
                      <a:noFill/>
                    </a:lnT>
                    <a:lnB>
                      <a:noFill/>
                    </a:lnB>
                    <a:noFill/>
                  </a:tcPr>
                </a:tc>
                <a:tc>
                  <a:txBody>
                    <a:bodyPr/>
                    <a:lstStyle/>
                    <a:p>
                      <a:r>
                        <a:rPr lang="en-US" b="1" dirty="0" err="1">
                          <a:solidFill>
                            <a:schemeClr val="tx1"/>
                          </a:solidFill>
                        </a:rPr>
                        <a:t>Hb</a:t>
                      </a:r>
                      <a:r>
                        <a:rPr lang="en-US" b="1" dirty="0">
                          <a:solidFill>
                            <a:schemeClr val="tx1"/>
                          </a:solidFill>
                        </a:rPr>
                        <a:t> concentration in RBCs</a:t>
                      </a:r>
                    </a:p>
                  </a:txBody>
                  <a:tcPr anchor="ctr">
                    <a:lnL>
                      <a:noFill/>
                    </a:lnL>
                    <a:lnR>
                      <a:noFill/>
                    </a:lnR>
                    <a:lnT>
                      <a:noFill/>
                    </a:lnT>
                    <a:lnB>
                      <a:noFill/>
                    </a:lnB>
                    <a:noFill/>
                  </a:tcPr>
                </a:tc>
                <a:tc>
                  <a:txBody>
                    <a:bodyPr/>
                    <a:lstStyle/>
                    <a:p>
                      <a:r>
                        <a:rPr lang="en-US" b="1">
                          <a:solidFill>
                            <a:schemeClr val="tx1"/>
                          </a:solidFill>
                        </a:rPr>
                        <a:t>(Hb × 100) / PCV</a:t>
                      </a:r>
                    </a:p>
                  </a:txBody>
                  <a:tcPr anchor="ctr">
                    <a:lnL>
                      <a:noFill/>
                    </a:lnL>
                    <a:lnR>
                      <a:noFill/>
                    </a:lnR>
                    <a:lnT>
                      <a:noFill/>
                    </a:lnT>
                    <a:lnB>
                      <a:noFill/>
                    </a:lnB>
                    <a:noFill/>
                  </a:tcPr>
                </a:tc>
                <a:tc>
                  <a:txBody>
                    <a:bodyPr/>
                    <a:lstStyle/>
                    <a:p>
                      <a:r>
                        <a:rPr lang="en-US" b="1" dirty="0">
                          <a:solidFill>
                            <a:schemeClr val="tx1"/>
                          </a:solidFill>
                        </a:rPr>
                        <a:t>Hypochromic, (pseudo)hyperchromic</a:t>
                      </a:r>
                    </a:p>
                  </a:txBody>
                  <a:tcPr anchor="ctr">
                    <a:lnL>
                      <a:noFill/>
                    </a:lnL>
                    <a:lnR>
                      <a:noFill/>
                    </a:lnR>
                    <a:lnT>
                      <a:noFill/>
                    </a:lnT>
                    <a:lnB>
                      <a:noFill/>
                    </a:lnB>
                    <a:noFill/>
                  </a:tcPr>
                </a:tc>
                <a:extLst>
                  <a:ext uri="{0D108BD9-81ED-4DB2-BD59-A6C34878D82A}">
                    <a16:rowId xmlns="" xmlns:a16="http://schemas.microsoft.com/office/drawing/2014/main" val="2476269751"/>
                  </a:ext>
                </a:extLst>
              </a:tr>
            </a:tbl>
          </a:graphicData>
        </a:graphic>
      </p:graphicFrame>
      <p:sp>
        <p:nvSpPr>
          <p:cNvPr id="5" name="Rectangle 1">
            <a:extLst>
              <a:ext uri="{FF2B5EF4-FFF2-40B4-BE49-F238E27FC236}">
                <a16:creationId xmlns="" xmlns:a16="http://schemas.microsoft.com/office/drawing/2014/main" id="{D2B6AEA2-26AF-A305-4EE0-39877BF209DE}"/>
              </a:ext>
            </a:extLst>
          </p:cNvPr>
          <p:cNvSpPr>
            <a:spLocks noChangeArrowheads="1"/>
          </p:cNvSpPr>
          <p:nvPr/>
        </p:nvSpPr>
        <p:spPr bwMode="auto">
          <a:xfrm>
            <a:off x="496388" y="574766"/>
            <a:ext cx="2556726" cy="12926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2060"/>
                </a:solidFill>
                <a:effectLst/>
                <a:latin typeface="Arial" panose="020B0604020202020204" pitchFamily="34" charset="0"/>
              </a:rPr>
              <a:t>Summary Table: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5400" b="0" i="0" u="none" strike="noStrike" cap="none" normalizeH="0" baseline="0" dirty="0">
              <a:ln>
                <a:noFill/>
              </a:ln>
              <a:solidFill>
                <a:srgbClr val="002060"/>
              </a:solidFill>
              <a:effectLst/>
              <a:latin typeface="Arial" panose="020B0604020202020204" pitchFamily="34" charset="0"/>
            </a:endParaRPr>
          </a:p>
        </p:txBody>
      </p:sp>
    </p:spTree>
    <p:extLst>
      <p:ext uri="{BB962C8B-B14F-4D97-AF65-F5344CB8AC3E}">
        <p14:creationId xmlns="" xmlns:p14="http://schemas.microsoft.com/office/powerpoint/2010/main" val="404649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348343"/>
            <a:ext cx="10927080" cy="5828620"/>
          </a:xfrm>
        </p:spPr>
        <p:txBody>
          <a:bodyPr>
            <a:normAutofit fontScale="92500" lnSpcReduction="20000"/>
          </a:bodyPr>
          <a:lstStyle/>
          <a:p>
            <a:pPr marL="342900" marR="0" lvl="0" indent="-342900" algn="just">
              <a:lnSpc>
                <a:spcPct val="115000"/>
              </a:lnSpc>
              <a:buFont typeface="Wingdings" panose="05000000000000000000" pitchFamily="2" charset="2"/>
              <a:buChar char=""/>
            </a:pPr>
            <a:r>
              <a:rPr lang="en-IN" sz="2600" b="1" dirty="0" smtClean="0">
                <a:solidFill>
                  <a:srgbClr val="002060"/>
                </a:solidFill>
                <a:latin typeface="Calibri" panose="020F0502020204030204" pitchFamily="34" charset="0"/>
                <a:ea typeface="Calibri" panose="020F0502020204030204" pitchFamily="34" charset="0"/>
                <a:cs typeface="Mangal" panose="02040503050203030202" pitchFamily="18" charset="0"/>
              </a:rPr>
              <a:t>Treatment</a:t>
            </a:r>
            <a:endParaRPr lang="en-US" sz="2600" b="1" dirty="0" smtClean="0">
              <a:solidFill>
                <a:srgbClr val="002060"/>
              </a:solidFill>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dirty="0" smtClean="0">
                <a:latin typeface="Calibri" panose="020F0502020204030204" pitchFamily="34" charset="0"/>
                <a:ea typeface="Calibri" panose="020F0502020204030204" pitchFamily="34" charset="0"/>
                <a:cs typeface="Mangal" panose="02040503050203030202" pitchFamily="18" charset="0"/>
              </a:rPr>
              <a:t>Treat the </a:t>
            </a:r>
            <a:r>
              <a:rPr lang="en-IN" dirty="0" smtClean="0">
                <a:solidFill>
                  <a:srgbClr val="00B050"/>
                </a:solidFill>
                <a:latin typeface="Calibri" panose="020F0502020204030204" pitchFamily="34" charset="0"/>
                <a:ea typeface="Calibri" panose="020F0502020204030204" pitchFamily="34" charset="0"/>
                <a:cs typeface="Mangal" panose="02040503050203030202" pitchFamily="18" charset="0"/>
              </a:rPr>
              <a:t>primary cause </a:t>
            </a:r>
            <a:r>
              <a:rPr lang="en-IN" dirty="0" smtClean="0">
                <a:latin typeface="Calibri" panose="020F0502020204030204" pitchFamily="34" charset="0"/>
                <a:ea typeface="Calibri" panose="020F0502020204030204" pitchFamily="34" charset="0"/>
                <a:cs typeface="Mangal" panose="02040503050203030202" pitchFamily="18" charset="0"/>
              </a:rPr>
              <a:t>of </a:t>
            </a:r>
            <a:r>
              <a:rPr lang="en-IN" dirty="0" smtClean="0">
                <a:latin typeface="Calibri" panose="020F0502020204030204" pitchFamily="34" charset="0"/>
                <a:ea typeface="Calibri" panose="020F0502020204030204" pitchFamily="34" charset="0"/>
                <a:cs typeface="Mangal" panose="02040503050203030202" pitchFamily="18" charset="0"/>
              </a:rPr>
              <a:t>disease</a:t>
            </a:r>
            <a:endParaRPr lang="en-US" dirty="0" smtClean="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dirty="0" smtClean="0">
                <a:solidFill>
                  <a:srgbClr val="00B050"/>
                </a:solidFill>
                <a:latin typeface="Calibri" panose="020F0502020204030204" pitchFamily="34" charset="0"/>
                <a:ea typeface="Calibri" panose="020F0502020204030204" pitchFamily="34" charset="0"/>
                <a:cs typeface="Mangal" panose="02040503050203030202" pitchFamily="18" charset="0"/>
              </a:rPr>
              <a:t>Blood transfusion </a:t>
            </a:r>
            <a:r>
              <a:rPr lang="en-IN" dirty="0" smtClean="0">
                <a:latin typeface="Calibri" panose="020F0502020204030204" pitchFamily="34" charset="0"/>
                <a:ea typeface="Calibri" panose="020F0502020204030204" pitchFamily="34" charset="0"/>
                <a:cs typeface="Mangal" panose="02040503050203030202" pitchFamily="18" charset="0"/>
              </a:rPr>
              <a:t>in acute haemorrhage and chronic anaemia of severe </a:t>
            </a:r>
            <a:r>
              <a:rPr lang="en-IN" dirty="0" smtClean="0">
                <a:latin typeface="Calibri" panose="020F0502020204030204" pitchFamily="34" charset="0"/>
                <a:ea typeface="Calibri" panose="020F0502020204030204" pitchFamily="34" charset="0"/>
                <a:cs typeface="Mangal" panose="02040503050203030202" pitchFamily="18" charset="0"/>
              </a:rPr>
              <a:t>degree</a:t>
            </a:r>
            <a:endParaRPr lang="en-US" dirty="0" smtClean="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dirty="0" smtClean="0">
                <a:latin typeface="Calibri" panose="020F0502020204030204" pitchFamily="34" charset="0"/>
                <a:ea typeface="Calibri" panose="020F0502020204030204" pitchFamily="34" charset="0"/>
                <a:cs typeface="Mangal" panose="02040503050203030202" pitchFamily="18" charset="0"/>
              </a:rPr>
              <a:t>The plasma expanders like </a:t>
            </a:r>
            <a:r>
              <a:rPr lang="en-IN" dirty="0" err="1" smtClean="0">
                <a:solidFill>
                  <a:srgbClr val="00B050"/>
                </a:solidFill>
                <a:latin typeface="Calibri" panose="020F0502020204030204" pitchFamily="34" charset="0"/>
                <a:ea typeface="Calibri" panose="020F0502020204030204" pitchFamily="34" charset="0"/>
                <a:cs typeface="Mangal" panose="02040503050203030202" pitchFamily="18" charset="0"/>
              </a:rPr>
              <a:t>haemocoel</a:t>
            </a:r>
            <a:r>
              <a:rPr lang="en-IN" dirty="0" smtClean="0">
                <a:solidFill>
                  <a:srgbClr val="00B050"/>
                </a:solidFill>
                <a:latin typeface="Calibri" panose="020F0502020204030204" pitchFamily="34" charset="0"/>
                <a:ea typeface="Calibri" panose="020F0502020204030204" pitchFamily="34" charset="0"/>
                <a:cs typeface="Mangal" panose="02040503050203030202" pitchFamily="18" charset="0"/>
              </a:rPr>
              <a:t>, </a:t>
            </a:r>
            <a:r>
              <a:rPr lang="en-IN" dirty="0" err="1" smtClean="0">
                <a:solidFill>
                  <a:srgbClr val="00B050"/>
                </a:solidFill>
                <a:latin typeface="Calibri" panose="020F0502020204030204" pitchFamily="34" charset="0"/>
                <a:ea typeface="Calibri" panose="020F0502020204030204" pitchFamily="34" charset="0"/>
                <a:cs typeface="Mangal" panose="02040503050203030202" pitchFamily="18" charset="0"/>
              </a:rPr>
              <a:t>Vetplasma</a:t>
            </a:r>
            <a:r>
              <a:rPr lang="en-IN" dirty="0" smtClean="0">
                <a:solidFill>
                  <a:srgbClr val="00B050"/>
                </a:solidFill>
                <a:latin typeface="Calibri" panose="020F0502020204030204" pitchFamily="34" charset="0"/>
                <a:ea typeface="Calibri" panose="020F0502020204030204" pitchFamily="34" charset="0"/>
                <a:cs typeface="Mangal" panose="02040503050203030202" pitchFamily="18" charset="0"/>
              </a:rPr>
              <a:t>, </a:t>
            </a:r>
            <a:r>
              <a:rPr lang="en-IN" dirty="0" err="1" smtClean="0">
                <a:solidFill>
                  <a:srgbClr val="00B050"/>
                </a:solidFill>
                <a:latin typeface="Calibri" panose="020F0502020204030204" pitchFamily="34" charset="0"/>
                <a:ea typeface="Calibri" panose="020F0502020204030204" pitchFamily="34" charset="0"/>
                <a:cs typeface="Mangal" panose="02040503050203030202" pitchFamily="18" charset="0"/>
              </a:rPr>
              <a:t>dextran</a:t>
            </a:r>
            <a:r>
              <a:rPr lang="en-IN" dirty="0" smtClean="0">
                <a:solidFill>
                  <a:srgbClr val="00B050"/>
                </a:solidFill>
                <a:latin typeface="Calibri" panose="020F0502020204030204" pitchFamily="34" charset="0"/>
                <a:ea typeface="Calibri" panose="020F0502020204030204" pitchFamily="34" charset="0"/>
                <a:cs typeface="Mangal" panose="02040503050203030202" pitchFamily="18" charset="0"/>
              </a:rPr>
              <a:t> </a:t>
            </a:r>
            <a:r>
              <a:rPr lang="en-IN" dirty="0" smtClean="0">
                <a:solidFill>
                  <a:srgbClr val="00B050"/>
                </a:solidFill>
                <a:latin typeface="Calibri" panose="020F0502020204030204" pitchFamily="34" charset="0"/>
                <a:ea typeface="Calibri" panose="020F0502020204030204" pitchFamily="34" charset="0"/>
                <a:cs typeface="Mangal" panose="02040503050203030202" pitchFamily="18" charset="0"/>
              </a:rPr>
              <a:t>or gelatine polymers </a:t>
            </a:r>
            <a:r>
              <a:rPr lang="en-IN" dirty="0" smtClean="0">
                <a:latin typeface="Calibri" panose="020F0502020204030204" pitchFamily="34" charset="0"/>
                <a:ea typeface="Calibri" panose="020F0502020204030204" pitchFamily="34" charset="0"/>
                <a:cs typeface="Mangal" panose="02040503050203030202" pitchFamily="18" charset="0"/>
              </a:rPr>
              <a:t>may also be used as substitute of whole blood.</a:t>
            </a:r>
            <a:endParaRPr lang="en-US" dirty="0" smtClean="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dirty="0" smtClean="0">
                <a:latin typeface="Calibri" panose="020F0502020204030204" pitchFamily="34" charset="0"/>
                <a:ea typeface="Calibri" panose="020F0502020204030204" pitchFamily="34" charset="0"/>
                <a:cs typeface="Mangal" panose="02040503050203030202" pitchFamily="18" charset="0"/>
              </a:rPr>
              <a:t>Along with these therapy </a:t>
            </a:r>
            <a:r>
              <a:rPr lang="en-IN" dirty="0" err="1" smtClean="0">
                <a:solidFill>
                  <a:srgbClr val="00B050"/>
                </a:solidFill>
                <a:latin typeface="Calibri" panose="020F0502020204030204" pitchFamily="34" charset="0"/>
                <a:ea typeface="Calibri" panose="020F0502020204030204" pitchFamily="34" charset="0"/>
                <a:cs typeface="Mangal" panose="02040503050203030202" pitchFamily="18" charset="0"/>
              </a:rPr>
              <a:t>hematinic</a:t>
            </a:r>
            <a:r>
              <a:rPr lang="en-IN" dirty="0" smtClean="0">
                <a:solidFill>
                  <a:srgbClr val="00B050"/>
                </a:solidFill>
                <a:latin typeface="Calibri" panose="020F0502020204030204" pitchFamily="34" charset="0"/>
                <a:ea typeface="Calibri" panose="020F0502020204030204" pitchFamily="34" charset="0"/>
                <a:cs typeface="Mangal" panose="02040503050203030202" pitchFamily="18" charset="0"/>
              </a:rPr>
              <a:t> preparations </a:t>
            </a:r>
            <a:r>
              <a:rPr lang="en-IN" dirty="0" smtClean="0">
                <a:latin typeface="Calibri" panose="020F0502020204030204" pitchFamily="34" charset="0"/>
                <a:ea typeface="Calibri" panose="020F0502020204030204" pitchFamily="34" charset="0"/>
                <a:cs typeface="Mangal" panose="02040503050203030202" pitchFamily="18" charset="0"/>
              </a:rPr>
              <a:t>like iron </a:t>
            </a:r>
            <a:r>
              <a:rPr lang="en-IN" dirty="0" err="1" smtClean="0">
                <a:latin typeface="Calibri" panose="020F0502020204030204" pitchFamily="34" charset="0"/>
                <a:ea typeface="Calibri" panose="020F0502020204030204" pitchFamily="34" charset="0"/>
                <a:cs typeface="Mangal" panose="02040503050203030202" pitchFamily="18" charset="0"/>
              </a:rPr>
              <a:t>dextran</a:t>
            </a:r>
            <a:r>
              <a:rPr lang="en-IN" dirty="0" smtClean="0">
                <a:latin typeface="Calibri" panose="020F0502020204030204" pitchFamily="34" charset="0"/>
                <a:ea typeface="Calibri" panose="020F0502020204030204" pitchFamily="34" charset="0"/>
                <a:cs typeface="Mangal" panose="02040503050203030202" pitchFamily="18" charset="0"/>
              </a:rPr>
              <a:t> may be given </a:t>
            </a:r>
            <a:r>
              <a:rPr lang="en-IN" dirty="0" smtClean="0">
                <a:latin typeface="Calibri" panose="020F0502020204030204" pitchFamily="34" charset="0"/>
                <a:ea typeface="Calibri" panose="020F0502020204030204" pitchFamily="34" charset="0"/>
                <a:cs typeface="Mangal" panose="02040503050203030202" pitchFamily="18" charset="0"/>
              </a:rPr>
              <a:t>orally</a:t>
            </a:r>
            <a:endParaRPr lang="en-US" dirty="0" smtClean="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dirty="0" smtClean="0">
                <a:latin typeface="Calibri" panose="020F0502020204030204" pitchFamily="34" charset="0"/>
                <a:ea typeface="Calibri" panose="020F0502020204030204" pitchFamily="34" charset="0"/>
                <a:cs typeface="Mangal" panose="02040503050203030202" pitchFamily="18" charset="0"/>
              </a:rPr>
              <a:t>Mineral and vitamin supplementation of the diet helps in recovery of cases suffering from anaemia of nutritional </a:t>
            </a:r>
            <a:r>
              <a:rPr lang="en-IN" dirty="0" smtClean="0">
                <a:latin typeface="Calibri" panose="020F0502020204030204" pitchFamily="34" charset="0"/>
                <a:ea typeface="Calibri" panose="020F0502020204030204" pitchFamily="34" charset="0"/>
                <a:cs typeface="Mangal" panose="02040503050203030202" pitchFamily="18" charset="0"/>
              </a:rPr>
              <a:t>origin</a:t>
            </a:r>
            <a:endParaRPr lang="en-US" dirty="0" smtClean="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Aft>
                <a:spcPts val="1000"/>
              </a:spcAft>
              <a:buFont typeface="Wingdings" panose="05000000000000000000" pitchFamily="2" charset="2"/>
              <a:buChar char=""/>
            </a:pPr>
            <a:r>
              <a:rPr lang="en-IN" dirty="0" smtClean="0">
                <a:latin typeface="Calibri" panose="020F0502020204030204" pitchFamily="34" charset="0"/>
                <a:ea typeface="Calibri" panose="020F0502020204030204" pitchFamily="34" charset="0"/>
                <a:cs typeface="Mangal" panose="02040503050203030202" pitchFamily="18" charset="0"/>
              </a:rPr>
              <a:t>For management of cases of </a:t>
            </a:r>
            <a:r>
              <a:rPr lang="en-IN" dirty="0" smtClean="0">
                <a:solidFill>
                  <a:srgbClr val="00B050"/>
                </a:solidFill>
                <a:latin typeface="Calibri" panose="020F0502020204030204" pitchFamily="34" charset="0"/>
                <a:ea typeface="Calibri" panose="020F0502020204030204" pitchFamily="34" charset="0"/>
                <a:cs typeface="Mangal" panose="02040503050203030202" pitchFamily="18" charset="0"/>
              </a:rPr>
              <a:t>autoimmune haemolytic anaemia corticosteroids </a:t>
            </a:r>
            <a:r>
              <a:rPr lang="en-IN" dirty="0" smtClean="0">
                <a:latin typeface="Calibri" panose="020F0502020204030204" pitchFamily="34" charset="0"/>
                <a:ea typeface="Calibri" panose="020F0502020204030204" pitchFamily="34" charset="0"/>
                <a:cs typeface="Mangal" panose="02040503050203030202" pitchFamily="18" charset="0"/>
              </a:rPr>
              <a:t>should be </a:t>
            </a:r>
            <a:r>
              <a:rPr lang="en-IN" dirty="0" smtClean="0">
                <a:latin typeface="Calibri" panose="020F0502020204030204" pitchFamily="34" charset="0"/>
                <a:ea typeface="Calibri" panose="020F0502020204030204" pitchFamily="34" charset="0"/>
                <a:cs typeface="Mangal" panose="02040503050203030202" pitchFamily="18" charset="0"/>
              </a:rPr>
              <a:t>given</a:t>
            </a:r>
            <a:endParaRPr lang="en-US" dirty="0" smtClean="0">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57598BB-E159-6BAF-CC74-983762C94C21}"/>
              </a:ext>
            </a:extLst>
          </p:cNvPr>
          <p:cNvSpPr>
            <a:spLocks noGrp="1"/>
          </p:cNvSpPr>
          <p:nvPr>
            <p:ph idx="1"/>
          </p:nvPr>
        </p:nvSpPr>
        <p:spPr>
          <a:xfrm>
            <a:off x="369870" y="256854"/>
            <a:ext cx="10983930" cy="5920109"/>
          </a:xfrm>
        </p:spPr>
        <p:txBody>
          <a:bodyPr>
            <a:noAutofit/>
          </a:bodyPr>
          <a:lstStyle/>
          <a:p>
            <a:pPr>
              <a:buNone/>
            </a:pPr>
            <a:r>
              <a:rPr lang="en-US" sz="2000" b="1" dirty="0">
                <a:solidFill>
                  <a:srgbClr val="002060"/>
                </a:solidFill>
              </a:rPr>
              <a:t>Erythropoiesis-Stimulating Agents (ESAs)</a:t>
            </a:r>
          </a:p>
          <a:p>
            <a:pPr>
              <a:buNone/>
            </a:pPr>
            <a:r>
              <a:rPr lang="en-US" sz="2000" dirty="0"/>
              <a:t>These agents stimulate red blood cell production and are primarily used for anemia associated with chronic kidney disease or </a:t>
            </a:r>
            <a:r>
              <a:rPr lang="en-US" sz="2000" dirty="0" smtClean="0"/>
              <a:t>chemotherapy</a:t>
            </a:r>
            <a:endParaRPr lang="en-US" sz="2000" dirty="0"/>
          </a:p>
          <a:p>
            <a:pPr>
              <a:buNone/>
            </a:pPr>
            <a:r>
              <a:rPr lang="en-US" sz="2000" b="1" dirty="0"/>
              <a:t>1. Epoetin Alfa</a:t>
            </a:r>
          </a:p>
          <a:p>
            <a:pPr>
              <a:buFont typeface="Arial" panose="020B0604020202020204" pitchFamily="34" charset="0"/>
              <a:buChar char="•"/>
            </a:pPr>
            <a:r>
              <a:rPr lang="en-US" sz="2000" b="1" dirty="0"/>
              <a:t>Mechanism</a:t>
            </a:r>
            <a:r>
              <a:rPr lang="en-US" sz="2000" dirty="0"/>
              <a:t>: Recombinant human erythropoietin that mimics endogenous </a:t>
            </a:r>
            <a:r>
              <a:rPr lang="en-US" sz="2000" dirty="0" smtClean="0"/>
              <a:t>erythropoietin</a:t>
            </a:r>
            <a:endParaRPr lang="en-US" sz="2000" dirty="0"/>
          </a:p>
          <a:p>
            <a:pPr>
              <a:buFont typeface="Arial" panose="020B0604020202020204" pitchFamily="34" charset="0"/>
              <a:buChar char="•"/>
            </a:pPr>
            <a:r>
              <a:rPr lang="en-US" sz="2000" b="1" dirty="0" smtClean="0"/>
              <a:t>Dosage</a:t>
            </a:r>
            <a:r>
              <a:rPr lang="en-US" sz="2000" dirty="0"/>
              <a:t>: Dogs and cats: Initial dose of </a:t>
            </a:r>
            <a:r>
              <a:rPr lang="en-US" sz="2000" dirty="0" smtClean="0"/>
              <a:t>50-100 </a:t>
            </a:r>
            <a:r>
              <a:rPr lang="en-US" sz="2000" dirty="0"/>
              <a:t>U/kg, subcutaneously (SC), three times per week until the low end of the target packed cell volume (PCV) range is reached; then, frequency decreased to once weekly.</a:t>
            </a:r>
          </a:p>
          <a:p>
            <a:pPr>
              <a:buFont typeface="Arial" panose="020B0604020202020204" pitchFamily="34" charset="0"/>
              <a:buChar char="•"/>
            </a:pPr>
            <a:r>
              <a:rPr lang="en-US" sz="2000" b="1" dirty="0"/>
              <a:t>Trade Names</a:t>
            </a:r>
            <a:r>
              <a:rPr lang="en-US" sz="2000" dirty="0"/>
              <a:t>: Epogen, Abseamed, </a:t>
            </a:r>
            <a:r>
              <a:rPr lang="en-US" sz="2000" dirty="0" err="1"/>
              <a:t>Retacrit</a:t>
            </a:r>
            <a:r>
              <a:rPr lang="en-US" sz="2000" dirty="0"/>
              <a:t>, </a:t>
            </a:r>
            <a:r>
              <a:rPr lang="en-US" sz="2000" dirty="0" err="1" smtClean="0"/>
              <a:t>Binocrit</a:t>
            </a:r>
            <a:r>
              <a:rPr lang="en-US" sz="2000" dirty="0" smtClean="0"/>
              <a:t>, </a:t>
            </a:r>
            <a:r>
              <a:rPr lang="en-US" sz="2000" dirty="0" err="1" smtClean="0"/>
              <a:t>Zyrop</a:t>
            </a:r>
            <a:endParaRPr lang="en-US" sz="2000" dirty="0"/>
          </a:p>
          <a:p>
            <a:pPr>
              <a:buFont typeface="Arial" panose="020B0604020202020204" pitchFamily="34" charset="0"/>
              <a:buChar char="•"/>
            </a:pPr>
            <a:r>
              <a:rPr lang="en-US" sz="2000" b="1" dirty="0"/>
              <a:t>Adverse Effects</a:t>
            </a:r>
            <a:r>
              <a:rPr lang="en-US" sz="2000" dirty="0"/>
              <a:t>: Autoantibody development leading to treatment resistance and worsening anemia (pure red cell aplasia) is the most serious adverse </a:t>
            </a:r>
            <a:r>
              <a:rPr lang="en-US" sz="2000" dirty="0" smtClean="0"/>
              <a:t>effect</a:t>
            </a:r>
            <a:endParaRPr lang="en-US" sz="2000" dirty="0"/>
          </a:p>
          <a:p>
            <a:pPr>
              <a:buNone/>
            </a:pPr>
            <a:r>
              <a:rPr lang="en-US" sz="2000" b="1" dirty="0"/>
              <a:t>2. Darbepoetin Alfa</a:t>
            </a:r>
          </a:p>
          <a:p>
            <a:pPr>
              <a:buFont typeface="Arial" panose="020B0604020202020204" pitchFamily="34" charset="0"/>
              <a:buChar char="•"/>
            </a:pPr>
            <a:r>
              <a:rPr lang="en-US" sz="2000" b="1" dirty="0"/>
              <a:t>Mechanism</a:t>
            </a:r>
            <a:r>
              <a:rPr lang="en-US" sz="2000" dirty="0"/>
              <a:t>: Synthetic form of erythropoietin with a threefold longer </a:t>
            </a:r>
            <a:r>
              <a:rPr lang="en-US" sz="2000" dirty="0" smtClean="0"/>
              <a:t>half-life</a:t>
            </a:r>
            <a:endParaRPr lang="en-US" sz="2000" dirty="0"/>
          </a:p>
          <a:p>
            <a:pPr>
              <a:buFont typeface="Arial" panose="020B0604020202020204" pitchFamily="34" charset="0"/>
              <a:buChar char="•"/>
            </a:pPr>
            <a:r>
              <a:rPr lang="en-US" sz="2000" b="1" dirty="0" smtClean="0"/>
              <a:t>Dosage</a:t>
            </a:r>
            <a:r>
              <a:rPr lang="en-US" sz="2000" dirty="0"/>
              <a:t>:</a:t>
            </a:r>
          </a:p>
          <a:p>
            <a:pPr marL="742950" lvl="1" indent="-285750">
              <a:buFont typeface="Arial" panose="020B0604020202020204" pitchFamily="34" charset="0"/>
              <a:buChar char="•"/>
            </a:pPr>
            <a:r>
              <a:rPr lang="en-US" sz="2000" b="1" dirty="0"/>
              <a:t>Dogs</a:t>
            </a:r>
            <a:r>
              <a:rPr lang="en-US" sz="2000" dirty="0"/>
              <a:t>: Initial dose of 0.45–1.5 mcg/kg, SC, once weekly until the low end of the target PCV range is reached; then, dosing interval extended as tolerated.</a:t>
            </a:r>
          </a:p>
          <a:p>
            <a:pPr marL="742950" lvl="1" indent="-285750">
              <a:buFont typeface="Arial" panose="020B0604020202020204" pitchFamily="34" charset="0"/>
              <a:buChar char="•"/>
            </a:pPr>
            <a:r>
              <a:rPr lang="en-US" sz="2000" b="1" dirty="0"/>
              <a:t>Cats</a:t>
            </a:r>
            <a:r>
              <a:rPr lang="en-US" sz="2000" dirty="0"/>
              <a:t>: Initial dose of 0.7–1.8 mcg/kg, SC, once weekly until the low end of the target PCV range is reached; then, dosing interval extended as tolerated.</a:t>
            </a:r>
          </a:p>
          <a:p>
            <a:pPr>
              <a:buFont typeface="Arial" panose="020B0604020202020204" pitchFamily="34" charset="0"/>
              <a:buChar char="•"/>
            </a:pPr>
            <a:r>
              <a:rPr lang="en-US" sz="2000" b="1" dirty="0"/>
              <a:t>Trade Names</a:t>
            </a:r>
            <a:r>
              <a:rPr lang="en-US" sz="2000" dirty="0"/>
              <a:t>: Aranesp (Amgen), </a:t>
            </a:r>
            <a:r>
              <a:rPr lang="en-US" sz="2000" dirty="0" err="1"/>
              <a:t>Cresp</a:t>
            </a:r>
            <a:r>
              <a:rPr lang="en-US" sz="2000" dirty="0"/>
              <a:t> (Dr. Reddy’s Laboratories in India).</a:t>
            </a:r>
          </a:p>
          <a:p>
            <a:endParaRPr lang="en-US" sz="2000" dirty="0"/>
          </a:p>
        </p:txBody>
      </p:sp>
      <p:pic>
        <p:nvPicPr>
          <p:cNvPr id="4098" name="Picture 2" descr="Renocrit Erythropoetin Recombinant Human Erythropoietin Injection, 0.4 ..."/>
          <p:cNvPicPr>
            <a:picLocks noChangeAspect="1" noChangeArrowheads="1"/>
          </p:cNvPicPr>
          <p:nvPr/>
        </p:nvPicPr>
        <p:blipFill>
          <a:blip r:embed="rId2" cstate="print"/>
          <a:srcRect/>
          <a:stretch>
            <a:fillRect/>
          </a:stretch>
        </p:blipFill>
        <p:spPr bwMode="auto">
          <a:xfrm>
            <a:off x="10048513" y="966981"/>
            <a:ext cx="1803854" cy="835692"/>
          </a:xfrm>
          <a:prstGeom prst="rect">
            <a:avLst/>
          </a:prstGeom>
          <a:noFill/>
        </p:spPr>
      </p:pic>
    </p:spTree>
    <p:extLst>
      <p:ext uri="{BB962C8B-B14F-4D97-AF65-F5344CB8AC3E}">
        <p14:creationId xmlns="" xmlns:p14="http://schemas.microsoft.com/office/powerpoint/2010/main" val="2181477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0C29150-C13C-2B8A-5F57-51790299C2A5}"/>
              </a:ext>
            </a:extLst>
          </p:cNvPr>
          <p:cNvSpPr>
            <a:spLocks noGrp="1"/>
          </p:cNvSpPr>
          <p:nvPr>
            <p:ph idx="1"/>
          </p:nvPr>
        </p:nvSpPr>
        <p:spPr>
          <a:xfrm>
            <a:off x="287676" y="441789"/>
            <a:ext cx="11066124" cy="5735174"/>
          </a:xfrm>
        </p:spPr>
        <p:txBody>
          <a:bodyPr>
            <a:noAutofit/>
          </a:bodyPr>
          <a:lstStyle/>
          <a:p>
            <a:pPr>
              <a:buNone/>
            </a:pPr>
            <a:r>
              <a:rPr lang="en-US" sz="2000" b="1" dirty="0" err="1">
                <a:solidFill>
                  <a:srgbClr val="002060"/>
                </a:solidFill>
              </a:rPr>
              <a:t>Hematinics</a:t>
            </a:r>
            <a:r>
              <a:rPr lang="en-US" sz="2000" b="1" dirty="0">
                <a:solidFill>
                  <a:srgbClr val="002060"/>
                </a:solidFill>
              </a:rPr>
              <a:t> (Supportive Therapy)</a:t>
            </a:r>
          </a:p>
          <a:p>
            <a:pPr>
              <a:buFont typeface="Wingdings" pitchFamily="2" charset="2"/>
              <a:buChar char="Ø"/>
            </a:pPr>
            <a:r>
              <a:rPr lang="en-US" sz="2000" dirty="0"/>
              <a:t>These agents support red blood cell production and are used for various types of anemia, including those due to nutritional deficiencies</a:t>
            </a:r>
            <a:r>
              <a:rPr lang="en-US" sz="2000" dirty="0" smtClean="0"/>
              <a:t>.</a:t>
            </a:r>
            <a:endParaRPr lang="en-US" sz="2000" dirty="0"/>
          </a:p>
          <a:p>
            <a:pPr>
              <a:buNone/>
            </a:pPr>
            <a:r>
              <a:rPr lang="en-US" sz="2000" b="1" dirty="0"/>
              <a:t>1. Vitamin B₁₂ (Cobalamin, Cyanocobalamin)</a:t>
            </a:r>
          </a:p>
          <a:p>
            <a:pPr>
              <a:buFont typeface="Arial" panose="020B0604020202020204" pitchFamily="34" charset="0"/>
              <a:buChar char="•"/>
            </a:pPr>
            <a:r>
              <a:rPr lang="en-US" sz="2000" b="1" dirty="0"/>
              <a:t>Role</a:t>
            </a:r>
            <a:r>
              <a:rPr lang="en-US" sz="2000" dirty="0"/>
              <a:t>: Essential for DNA synthesis and red blood cell </a:t>
            </a:r>
            <a:r>
              <a:rPr lang="en-US" sz="2000" dirty="0" smtClean="0"/>
              <a:t>maturation</a:t>
            </a:r>
            <a:endParaRPr lang="en-US" sz="2000" dirty="0"/>
          </a:p>
          <a:p>
            <a:pPr>
              <a:buFont typeface="Arial" panose="020B0604020202020204" pitchFamily="34" charset="0"/>
              <a:buChar char="•"/>
            </a:pPr>
            <a:r>
              <a:rPr lang="en-US" sz="2000" b="1" dirty="0"/>
              <a:t>Indications</a:t>
            </a:r>
            <a:r>
              <a:rPr lang="en-US" sz="2000" dirty="0"/>
              <a:t>: Macrocytic anemia due to </a:t>
            </a:r>
            <a:r>
              <a:rPr lang="en-US" sz="2000" dirty="0" smtClean="0"/>
              <a:t>deficiencies</a:t>
            </a:r>
            <a:endParaRPr lang="en-US" sz="2000" dirty="0"/>
          </a:p>
          <a:p>
            <a:pPr>
              <a:buFont typeface="Arial" panose="020B0604020202020204" pitchFamily="34" charset="0"/>
              <a:buChar char="•"/>
            </a:pPr>
            <a:r>
              <a:rPr lang="en-US" sz="2000" b="1" dirty="0"/>
              <a:t>Dosage</a:t>
            </a:r>
            <a:r>
              <a:rPr lang="en-US" sz="2000" dirty="0"/>
              <a:t>:</a:t>
            </a:r>
          </a:p>
          <a:p>
            <a:pPr marL="742950" lvl="1" indent="-285750">
              <a:buFont typeface="Arial" panose="020B0604020202020204" pitchFamily="34" charset="0"/>
              <a:buChar char="•"/>
            </a:pPr>
            <a:r>
              <a:rPr lang="en-US" sz="2000" b="1" dirty="0"/>
              <a:t>Parenteral</a:t>
            </a:r>
            <a:r>
              <a:rPr lang="en-US" sz="2000" dirty="0"/>
              <a:t>: 20–50 mcg/kg, SC, once weekly for 4–6 weeks; then monthly.</a:t>
            </a:r>
          </a:p>
          <a:p>
            <a:pPr marL="742950" lvl="1" indent="-285750">
              <a:buFont typeface="Arial" panose="020B0604020202020204" pitchFamily="34" charset="0"/>
              <a:buChar char="•"/>
            </a:pPr>
            <a:r>
              <a:rPr lang="en-US" sz="2000" b="1" dirty="0"/>
              <a:t>Oral</a:t>
            </a:r>
            <a:r>
              <a:rPr lang="en-US" sz="2000" dirty="0"/>
              <a:t>: 50 mcg/kg, orally, once daily for at least 12 weeks.</a:t>
            </a:r>
          </a:p>
          <a:p>
            <a:pPr>
              <a:buNone/>
            </a:pPr>
            <a:r>
              <a:rPr lang="en-US" sz="2000" b="1" dirty="0" smtClean="0"/>
              <a:t>2</a:t>
            </a:r>
            <a:r>
              <a:rPr lang="en-US" sz="2000" b="1" dirty="0"/>
              <a:t>. Folic Acid (Vitamin B₉)</a:t>
            </a:r>
          </a:p>
          <a:p>
            <a:pPr>
              <a:buFont typeface="Arial" panose="020B0604020202020204" pitchFamily="34" charset="0"/>
              <a:buChar char="•"/>
            </a:pPr>
            <a:r>
              <a:rPr lang="en-US" sz="2000" b="1" dirty="0"/>
              <a:t>Role</a:t>
            </a:r>
            <a:r>
              <a:rPr lang="en-US" sz="2000" dirty="0"/>
              <a:t>: Essential for DNA and RNA synthesis.</a:t>
            </a:r>
          </a:p>
          <a:p>
            <a:pPr>
              <a:buFont typeface="Arial" panose="020B0604020202020204" pitchFamily="34" charset="0"/>
              <a:buChar char="•"/>
            </a:pPr>
            <a:r>
              <a:rPr lang="en-US" sz="2000" b="1" dirty="0"/>
              <a:t>Indications</a:t>
            </a:r>
            <a:r>
              <a:rPr lang="en-US" sz="2000" dirty="0"/>
              <a:t>: Macrocytic anemia due to deficiencies.</a:t>
            </a:r>
          </a:p>
          <a:p>
            <a:pPr>
              <a:buFont typeface="Arial" panose="020B0604020202020204" pitchFamily="34" charset="0"/>
              <a:buChar char="•"/>
            </a:pPr>
            <a:r>
              <a:rPr lang="en-US" sz="2000" b="1" dirty="0"/>
              <a:t>Dosage</a:t>
            </a:r>
            <a:r>
              <a:rPr lang="en-US" sz="2000" dirty="0"/>
              <a:t>:</a:t>
            </a:r>
          </a:p>
          <a:p>
            <a:pPr marL="742950" lvl="1" indent="-285750">
              <a:buFont typeface="Arial" panose="020B0604020202020204" pitchFamily="34" charset="0"/>
              <a:buChar char="•"/>
            </a:pPr>
            <a:r>
              <a:rPr lang="en-US" sz="2000" b="1" dirty="0"/>
              <a:t>Dogs</a:t>
            </a:r>
            <a:r>
              <a:rPr lang="en-US" sz="2000" dirty="0"/>
              <a:t>: 5 mg, orally, once daily for 1 month.</a:t>
            </a:r>
          </a:p>
          <a:p>
            <a:pPr marL="742950" lvl="1" indent="-285750">
              <a:buFont typeface="Arial" panose="020B0604020202020204" pitchFamily="34" charset="0"/>
              <a:buChar char="•"/>
            </a:pPr>
            <a:r>
              <a:rPr lang="en-US" sz="2000" b="1" dirty="0"/>
              <a:t>Cats</a:t>
            </a:r>
            <a:r>
              <a:rPr lang="en-US" sz="2000" dirty="0"/>
              <a:t>: 2.5 mg, orally, once daily for 1 month.</a:t>
            </a:r>
          </a:p>
          <a:p>
            <a:pPr marL="742950" lvl="1" indent="-285750">
              <a:buFont typeface="Arial" panose="020B0604020202020204" pitchFamily="34" charset="0"/>
              <a:buChar char="•"/>
            </a:pPr>
            <a:r>
              <a:rPr lang="en-US" sz="2000" b="1" dirty="0"/>
              <a:t>Injectable</a:t>
            </a:r>
            <a:r>
              <a:rPr lang="en-US" sz="2000" dirty="0"/>
              <a:t>: 1–5 mg, SC, once weekly for 1 month.</a:t>
            </a:r>
          </a:p>
          <a:p>
            <a:endParaRPr lang="en-US" sz="2000" dirty="0"/>
          </a:p>
        </p:txBody>
      </p:sp>
    </p:spTree>
    <p:extLst>
      <p:ext uri="{BB962C8B-B14F-4D97-AF65-F5344CB8AC3E}">
        <p14:creationId xmlns="" xmlns:p14="http://schemas.microsoft.com/office/powerpoint/2010/main" val="3673394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A94FAF-AFB1-B32A-503C-4412D64F8F3D}"/>
              </a:ext>
            </a:extLst>
          </p:cNvPr>
          <p:cNvSpPr>
            <a:spLocks noGrp="1"/>
          </p:cNvSpPr>
          <p:nvPr>
            <p:ph idx="1"/>
          </p:nvPr>
        </p:nvSpPr>
        <p:spPr>
          <a:xfrm>
            <a:off x="256854" y="278673"/>
            <a:ext cx="9244197" cy="5930537"/>
          </a:xfrm>
        </p:spPr>
        <p:txBody>
          <a:bodyPr>
            <a:normAutofit/>
          </a:bodyPr>
          <a:lstStyle/>
          <a:p>
            <a:pPr>
              <a:buNone/>
            </a:pPr>
            <a:r>
              <a:rPr lang="en-US" sz="2400" b="1" dirty="0">
                <a:solidFill>
                  <a:srgbClr val="002060"/>
                </a:solidFill>
              </a:rPr>
              <a:t>Iron</a:t>
            </a:r>
          </a:p>
          <a:p>
            <a:pPr>
              <a:buFont typeface="Arial" panose="020B0604020202020204" pitchFamily="34" charset="0"/>
              <a:buChar char="•"/>
            </a:pPr>
            <a:r>
              <a:rPr lang="en-US" sz="2400" b="1" dirty="0"/>
              <a:t>Role</a:t>
            </a:r>
            <a:r>
              <a:rPr lang="en-US" sz="2400" dirty="0"/>
              <a:t>: Necessary for hemoglobin </a:t>
            </a:r>
            <a:r>
              <a:rPr lang="en-US" sz="2400" dirty="0" smtClean="0"/>
              <a:t>formation</a:t>
            </a:r>
            <a:endParaRPr lang="en-US" sz="2400" dirty="0"/>
          </a:p>
          <a:p>
            <a:pPr>
              <a:buFont typeface="Arial" panose="020B0604020202020204" pitchFamily="34" charset="0"/>
              <a:buChar char="•"/>
            </a:pPr>
            <a:r>
              <a:rPr lang="en-US" sz="2400" b="1" dirty="0"/>
              <a:t>Indications</a:t>
            </a:r>
            <a:r>
              <a:rPr lang="en-US" sz="2400" dirty="0"/>
              <a:t>: Microcytic, hypochromic anemia due to iron </a:t>
            </a:r>
            <a:r>
              <a:rPr lang="en-US" sz="2400" dirty="0" smtClean="0"/>
              <a:t>deficiency</a:t>
            </a:r>
            <a:endParaRPr lang="en-US" sz="2400" dirty="0"/>
          </a:p>
          <a:p>
            <a:pPr>
              <a:buFont typeface="Arial" panose="020B0604020202020204" pitchFamily="34" charset="0"/>
              <a:buChar char="•"/>
            </a:pPr>
            <a:r>
              <a:rPr lang="en-US" sz="2400" b="1" dirty="0"/>
              <a:t>Dosage</a:t>
            </a:r>
            <a:r>
              <a:rPr lang="en-US" sz="2400" dirty="0"/>
              <a:t>:</a:t>
            </a:r>
          </a:p>
          <a:p>
            <a:pPr marL="742950" lvl="1" indent="-285750">
              <a:buFont typeface="Arial" panose="020B0604020202020204" pitchFamily="34" charset="0"/>
              <a:buChar char="•"/>
            </a:pPr>
            <a:r>
              <a:rPr lang="en-US" b="1" dirty="0"/>
              <a:t>Parenteral</a:t>
            </a:r>
            <a:r>
              <a:rPr lang="en-US" dirty="0"/>
              <a:t>:</a:t>
            </a:r>
          </a:p>
          <a:p>
            <a:pPr marL="1143000" lvl="2" indent="-228600">
              <a:buFont typeface="Arial" panose="020B0604020202020204" pitchFamily="34" charset="0"/>
              <a:buChar char="•"/>
            </a:pPr>
            <a:r>
              <a:rPr lang="en-US" sz="2400" b="1" dirty="0"/>
              <a:t>Dogs</a:t>
            </a:r>
            <a:r>
              <a:rPr lang="en-US" sz="2400" dirty="0"/>
              <a:t>: 10–20 mg/kg, intramuscularly (IM), once; maximum 300 </a:t>
            </a:r>
            <a:r>
              <a:rPr lang="en-US" sz="2400" dirty="0" smtClean="0"/>
              <a:t>mg/dog</a:t>
            </a:r>
            <a:endParaRPr lang="en-US" sz="2400" dirty="0"/>
          </a:p>
          <a:p>
            <a:pPr marL="1143000" lvl="2" indent="-228600">
              <a:buFont typeface="Arial" panose="020B0604020202020204" pitchFamily="34" charset="0"/>
              <a:buChar char="•"/>
            </a:pPr>
            <a:r>
              <a:rPr lang="en-US" sz="2400" b="1" dirty="0"/>
              <a:t>Cats</a:t>
            </a:r>
            <a:r>
              <a:rPr lang="en-US" sz="2400" dirty="0"/>
              <a:t>: 10 mg/kg, IM, </a:t>
            </a:r>
            <a:r>
              <a:rPr lang="en-US" sz="2400" dirty="0" smtClean="0"/>
              <a:t>once</a:t>
            </a:r>
            <a:endParaRPr lang="en-US" sz="2400" dirty="0"/>
          </a:p>
          <a:p>
            <a:pPr marL="742950" lvl="1" indent="-285750">
              <a:buFont typeface="Arial" panose="020B0604020202020204" pitchFamily="34" charset="0"/>
              <a:buChar char="•"/>
            </a:pPr>
            <a:r>
              <a:rPr lang="en-US" b="1" dirty="0" smtClean="0"/>
              <a:t>Oral</a:t>
            </a:r>
          </a:p>
          <a:p>
            <a:pPr marL="742950" lvl="1" indent="-285750">
              <a:buFont typeface="Arial" panose="020B0604020202020204" pitchFamily="34" charset="0"/>
              <a:buChar char="•"/>
            </a:pPr>
            <a:r>
              <a:rPr lang="en-US" sz="2400" b="1" dirty="0" smtClean="0"/>
              <a:t>Dogs</a:t>
            </a:r>
            <a:r>
              <a:rPr lang="en-US" sz="2400" dirty="0"/>
              <a:t>: 100–300 </a:t>
            </a:r>
            <a:r>
              <a:rPr lang="en-US" sz="2400" dirty="0" smtClean="0"/>
              <a:t>mg/day</a:t>
            </a:r>
            <a:endParaRPr lang="en-US" sz="2400" dirty="0"/>
          </a:p>
          <a:p>
            <a:pPr marL="1143000" lvl="2" indent="-228600">
              <a:buFont typeface="Arial" panose="020B0604020202020204" pitchFamily="34" charset="0"/>
              <a:buChar char="•"/>
            </a:pPr>
            <a:r>
              <a:rPr lang="en-US" sz="2400" b="1" dirty="0"/>
              <a:t>Cats</a:t>
            </a:r>
            <a:r>
              <a:rPr lang="en-US" sz="2400" dirty="0"/>
              <a:t>: 50–100 </a:t>
            </a:r>
            <a:r>
              <a:rPr lang="en-US" sz="2400" dirty="0" smtClean="0"/>
              <a:t>mg/day</a:t>
            </a:r>
            <a:endParaRPr lang="en-US" sz="2400" dirty="0"/>
          </a:p>
          <a:p>
            <a:endParaRPr lang="en-US" sz="2400" dirty="0"/>
          </a:p>
        </p:txBody>
      </p:sp>
      <p:sp>
        <p:nvSpPr>
          <p:cNvPr id="2050" name="AutoShape 2" descr="Feritas Injection – The Veterinary Medic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Feritas Injection – The Veterinary Medic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Feritas Injection – The Veterinary Medic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Feritas Bolus - Your One-Stop Shop for Animal Heal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8" name="AutoShape 10" descr="Feritas Bolus - Your One-Stop Shop for Animal Heal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12" descr="AnimealFERITAS BOLUS - Upto 15% Off - Animeal"/>
          <p:cNvPicPr>
            <a:picLocks noChangeAspect="1" noChangeArrowheads="1"/>
          </p:cNvPicPr>
          <p:nvPr/>
        </p:nvPicPr>
        <p:blipFill>
          <a:blip r:embed="rId2" cstate="print"/>
          <a:srcRect/>
          <a:stretch>
            <a:fillRect/>
          </a:stretch>
        </p:blipFill>
        <p:spPr bwMode="auto">
          <a:xfrm>
            <a:off x="9074363" y="566090"/>
            <a:ext cx="2812836" cy="2812836"/>
          </a:xfrm>
          <a:prstGeom prst="rect">
            <a:avLst/>
          </a:prstGeom>
          <a:noFill/>
        </p:spPr>
      </p:pic>
      <p:pic>
        <p:nvPicPr>
          <p:cNvPr id="2062" name="Picture 14" descr="Imferon 50 MG Injection (10): Uses, Side Effects, Price &amp; Dosage ..."/>
          <p:cNvPicPr>
            <a:picLocks noChangeAspect="1" noChangeArrowheads="1"/>
          </p:cNvPicPr>
          <p:nvPr/>
        </p:nvPicPr>
        <p:blipFill>
          <a:blip r:embed="rId3"/>
          <a:srcRect/>
          <a:stretch>
            <a:fillRect/>
          </a:stretch>
        </p:blipFill>
        <p:spPr bwMode="auto">
          <a:xfrm>
            <a:off x="9996261" y="3519766"/>
            <a:ext cx="1246505" cy="2885388"/>
          </a:xfrm>
          <a:prstGeom prst="rect">
            <a:avLst/>
          </a:prstGeom>
          <a:noFill/>
        </p:spPr>
      </p:pic>
    </p:spTree>
    <p:extLst>
      <p:ext uri="{BB962C8B-B14F-4D97-AF65-F5344CB8AC3E}">
        <p14:creationId xmlns="" xmlns:p14="http://schemas.microsoft.com/office/powerpoint/2010/main" val="3639667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gn="ctr">
              <a:buNone/>
            </a:pPr>
            <a:endParaRPr lang="en-US" sz="6600" dirty="0">
              <a:solidFill>
                <a:srgbClr val="00B0F0"/>
              </a:solidFill>
              <a:latin typeface="Arial Black" pitchFamily="34" charset="0"/>
            </a:endParaRPr>
          </a:p>
          <a:p>
            <a:pPr algn="ctr">
              <a:buNone/>
            </a:pPr>
            <a:r>
              <a:rPr lang="en-US" sz="6600" dirty="0">
                <a:solidFill>
                  <a:srgbClr val="00B0F0"/>
                </a:solidFill>
                <a:latin typeface="Arial Black" pitchFamily="34" charset="0"/>
              </a:rPr>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C40A56F-BA95-57F5-334B-C4B3F756877C}"/>
              </a:ext>
            </a:extLst>
          </p:cNvPr>
          <p:cNvSpPr>
            <a:spLocks noGrp="1"/>
          </p:cNvSpPr>
          <p:nvPr>
            <p:ph idx="1"/>
          </p:nvPr>
        </p:nvSpPr>
        <p:spPr>
          <a:xfrm>
            <a:off x="215757" y="297950"/>
            <a:ext cx="11887200" cy="6750122"/>
          </a:xfrm>
        </p:spPr>
        <p:txBody>
          <a:bodyPr>
            <a:normAutofit fontScale="92500" lnSpcReduction="20000"/>
          </a:bodyPr>
          <a:lstStyle/>
          <a:p>
            <a:pPr marL="0" marR="0" algn="ctr">
              <a:lnSpc>
                <a:spcPct val="115000"/>
              </a:lnSpc>
              <a:spcAft>
                <a:spcPts val="1000"/>
              </a:spcAft>
              <a:buNone/>
            </a:pP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114300" marR="0" indent="-342900" algn="just">
              <a:lnSpc>
                <a:spcPct val="115000"/>
              </a:lnSpc>
              <a:spcAft>
                <a:spcPts val="1000"/>
              </a:spcAft>
              <a:buFont typeface="Wingdings" panose="05000000000000000000" pitchFamily="2" charset="2"/>
              <a:buChar char="Ø"/>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Anaemia</a:t>
            </a:r>
            <a:r>
              <a:rPr lang="en-IN" sz="2400" dirty="0">
                <a:effectLst/>
                <a:latin typeface="Calibri" panose="020F0502020204030204" pitchFamily="34" charset="0"/>
                <a:ea typeface="Calibri" panose="020F0502020204030204" pitchFamily="34" charset="0"/>
                <a:cs typeface="Mangal" panose="02040503050203030202" pitchFamily="18" charset="0"/>
              </a:rPr>
              <a:t> is defined as reduction in the amount of haemoglobin per unit of blood and may or may not be accompanied with the reduction in red blood cells and characterised with paleness of mucous membranes, tachycardia and loss of muscular strength and vigour</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buNone/>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Aetiology</a:t>
            </a:r>
            <a:endParaRPr lang="en-US" sz="24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buNone/>
            </a:pPr>
            <a:r>
              <a:rPr lang="en-IN" sz="2400" b="1" dirty="0">
                <a:effectLst/>
                <a:latin typeface="Calibri" panose="020F0502020204030204" pitchFamily="34" charset="0"/>
                <a:ea typeface="Calibri" panose="020F0502020204030204" pitchFamily="34" charset="0"/>
                <a:cs typeface="Mangal" panose="02040503050203030202" pitchFamily="18" charset="0"/>
              </a:rPr>
              <a:t>Classification based on aetiology</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mj-lt"/>
              <a:buAutoNum type="alphaLcParenR"/>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Haemorrhagic anaemia</a:t>
            </a:r>
            <a:r>
              <a:rPr lang="en-IN" sz="2400" dirty="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2400" dirty="0">
                <a:latin typeface="Calibri" panose="020F0502020204030204" pitchFamily="34" charset="0"/>
                <a:ea typeface="Calibri" panose="020F0502020204030204" pitchFamily="34" charset="0"/>
                <a:cs typeface="Mangal" panose="02040503050203030202" pitchFamily="18" charset="0"/>
              </a:rPr>
              <a:t>E</a:t>
            </a:r>
            <a:r>
              <a:rPr lang="en-IN" sz="2400" dirty="0">
                <a:effectLst/>
                <a:latin typeface="Calibri" panose="020F0502020204030204" pitchFamily="34" charset="0"/>
                <a:ea typeface="Calibri" panose="020F0502020204030204" pitchFamily="34" charset="0"/>
                <a:cs typeface="Mangal" panose="02040503050203030202" pitchFamily="18" charset="0"/>
              </a:rPr>
              <a:t>xcessive blood loss and its severity depends on the rate of blood loss, amount of blood loss and rate of its production in body</a:t>
            </a:r>
          </a:p>
          <a:p>
            <a:pPr marL="0" marR="0" lvl="0" indent="0" algn="just">
              <a:lnSpc>
                <a:spcPct val="115000"/>
              </a:lnSpc>
              <a:buNone/>
            </a:pPr>
            <a:r>
              <a:rPr lang="en-IN" sz="2400" dirty="0">
                <a:effectLst/>
                <a:latin typeface="Calibri" panose="020F0502020204030204" pitchFamily="34" charset="0"/>
                <a:ea typeface="Calibri" panose="020F0502020204030204" pitchFamily="34" charset="0"/>
                <a:cs typeface="Mangal" panose="02040503050203030202" pitchFamily="18" charset="0"/>
              </a:rPr>
              <a:t> It can be either acute or chronic.</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mj-lt"/>
              <a:buAutoNum type="romanLcParenR"/>
            </a:pP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Acute haemorrhagic anaemia:</a:t>
            </a:r>
            <a:r>
              <a:rPr lang="en-IN" sz="2400" dirty="0">
                <a:effectLst/>
                <a:latin typeface="Calibri" panose="020F0502020204030204" pitchFamily="34" charset="0"/>
                <a:ea typeface="Calibri" panose="020F0502020204030204" pitchFamily="34" charset="0"/>
                <a:cs typeface="Mangal" panose="02040503050203030202" pitchFamily="18" charset="0"/>
              </a:rPr>
              <a:t> </a:t>
            </a:r>
            <a:r>
              <a:rPr lang="en-IN" sz="2400" dirty="0">
                <a:latin typeface="Calibri" panose="020F0502020204030204" pitchFamily="34" charset="0"/>
                <a:ea typeface="Calibri" panose="020F0502020204030204" pitchFamily="34" charset="0"/>
                <a:cs typeface="Mangal" panose="02040503050203030202" pitchFamily="18" charset="0"/>
              </a:rPr>
              <a:t>S</a:t>
            </a:r>
            <a:r>
              <a:rPr lang="en-IN" sz="2400" dirty="0">
                <a:effectLst/>
                <a:latin typeface="Calibri" panose="020F0502020204030204" pitchFamily="34" charset="0"/>
                <a:ea typeface="Calibri" panose="020F0502020204030204" pitchFamily="34" charset="0"/>
                <a:cs typeface="Mangal" panose="02040503050203030202" pitchFamily="18" charset="0"/>
              </a:rPr>
              <a:t>evere wound injury, epistaxis, haemoptysis, surgical bleeding, splenomegaly in dogs, purpura </a:t>
            </a:r>
            <a:r>
              <a:rPr lang="en-IN" sz="2400" dirty="0" err="1">
                <a:effectLst/>
                <a:latin typeface="Calibri" panose="020F0502020204030204" pitchFamily="34" charset="0"/>
                <a:ea typeface="Calibri" panose="020F0502020204030204" pitchFamily="34" charset="0"/>
                <a:cs typeface="Mangal" panose="02040503050203030202" pitchFamily="18" charset="0"/>
              </a:rPr>
              <a:t>haemorrhagica</a:t>
            </a:r>
            <a:r>
              <a:rPr lang="en-IN" sz="2400" dirty="0">
                <a:effectLst/>
                <a:latin typeface="Calibri" panose="020F0502020204030204" pitchFamily="34" charset="0"/>
                <a:ea typeface="Calibri" panose="020F0502020204030204" pitchFamily="34" charset="0"/>
                <a:cs typeface="Mangal" panose="02040503050203030202" pitchFamily="18" charset="0"/>
              </a:rPr>
              <a:t>, </a:t>
            </a:r>
            <a:r>
              <a:rPr lang="en-IN" sz="2400" dirty="0" err="1">
                <a:effectLst/>
                <a:latin typeface="Calibri" panose="020F0502020204030204" pitchFamily="34" charset="0"/>
                <a:ea typeface="Calibri" panose="020F0502020204030204" pitchFamily="34" charset="0"/>
                <a:cs typeface="Mangal" panose="02040503050203030202" pitchFamily="18" charset="0"/>
              </a:rPr>
              <a:t>braken</a:t>
            </a:r>
            <a:r>
              <a:rPr lang="en-IN" sz="2400" dirty="0">
                <a:effectLst/>
                <a:latin typeface="Calibri" panose="020F0502020204030204" pitchFamily="34" charset="0"/>
                <a:ea typeface="Calibri" panose="020F0502020204030204" pitchFamily="34" charset="0"/>
                <a:cs typeface="Mangal" panose="02040503050203030202" pitchFamily="18" charset="0"/>
              </a:rPr>
              <a:t> fern poisoning, warfarin poisoning, rapid exposure to x-ray etc.</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Aft>
                <a:spcPts val="1000"/>
              </a:spcAft>
              <a:buFont typeface="+mj-lt"/>
              <a:buAutoNum type="romanLcParenR"/>
            </a:pP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Chronic haemorrhagic anaemia</a:t>
            </a:r>
            <a:r>
              <a:rPr lang="en-IN"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a:t>
            </a:r>
            <a:r>
              <a:rPr lang="en-IN" sz="2400" dirty="0">
                <a:solidFill>
                  <a:srgbClr val="00B050"/>
                </a:solidFill>
                <a:latin typeface="Calibri" panose="020F0502020204030204" pitchFamily="34" charset="0"/>
                <a:ea typeface="Calibri" panose="020F0502020204030204" pitchFamily="34" charset="0"/>
                <a:cs typeface="Mangal" panose="02040503050203030202" pitchFamily="18" charset="0"/>
              </a:rPr>
              <a:t> </a:t>
            </a:r>
            <a:r>
              <a:rPr lang="en-IN" sz="2400" dirty="0" err="1">
                <a:latin typeface="Calibri" panose="020F0502020204030204" pitchFamily="34" charset="0"/>
                <a:ea typeface="Calibri" panose="020F0502020204030204" pitchFamily="34" charset="0"/>
                <a:cs typeface="Mangal" panose="02040503050203030202" pitchFamily="18" charset="0"/>
              </a:rPr>
              <a:t>E</a:t>
            </a:r>
            <a:r>
              <a:rPr lang="en-IN" sz="2400" dirty="0" err="1">
                <a:effectLst/>
                <a:latin typeface="Calibri" panose="020F0502020204030204" pitchFamily="34" charset="0"/>
                <a:ea typeface="Calibri" panose="020F0502020204030204" pitchFamily="34" charset="0"/>
                <a:cs typeface="Mangal" panose="02040503050203030202" pitchFamily="18" charset="0"/>
              </a:rPr>
              <a:t>cto</a:t>
            </a:r>
            <a:r>
              <a:rPr lang="en-IN" sz="2400" dirty="0">
                <a:effectLst/>
                <a:latin typeface="Calibri" panose="020F0502020204030204" pitchFamily="34" charset="0"/>
                <a:ea typeface="Calibri" panose="020F0502020204030204" pitchFamily="34" charset="0"/>
                <a:cs typeface="Mangal" panose="02040503050203030202" pitchFamily="18" charset="0"/>
              </a:rPr>
              <a:t> or </a:t>
            </a:r>
            <a:r>
              <a:rPr lang="en-IN" sz="2400" dirty="0" err="1">
                <a:effectLst/>
                <a:latin typeface="Calibri" panose="020F0502020204030204" pitchFamily="34" charset="0"/>
                <a:ea typeface="Calibri" panose="020F0502020204030204" pitchFamily="34" charset="0"/>
                <a:cs typeface="Mangal" panose="02040503050203030202" pitchFamily="18" charset="0"/>
              </a:rPr>
              <a:t>endoparasitic</a:t>
            </a:r>
            <a:r>
              <a:rPr lang="en-IN" sz="2400" dirty="0">
                <a:effectLst/>
                <a:latin typeface="Calibri" panose="020F0502020204030204" pitchFamily="34" charset="0"/>
                <a:ea typeface="Calibri" panose="020F0502020204030204" pitchFamily="34" charset="0"/>
                <a:cs typeface="Mangal" panose="02040503050203030202" pitchFamily="18" charset="0"/>
              </a:rPr>
              <a:t> infection causing sucking of blood, haemophilia, </a:t>
            </a:r>
            <a:r>
              <a:rPr lang="en-IN" sz="2400" dirty="0" err="1">
                <a:effectLst/>
                <a:latin typeface="Calibri" panose="020F0502020204030204" pitchFamily="34" charset="0"/>
                <a:ea typeface="Calibri" panose="020F0502020204030204" pitchFamily="34" charset="0"/>
                <a:cs typeface="Mangal" panose="02040503050203030202" pitchFamily="18" charset="0"/>
              </a:rPr>
              <a:t>enzotic</a:t>
            </a:r>
            <a:r>
              <a:rPr lang="en-IN" sz="2400" dirty="0">
                <a:effectLst/>
                <a:latin typeface="Calibri" panose="020F0502020204030204" pitchFamily="34" charset="0"/>
                <a:ea typeface="Calibri" panose="020F0502020204030204" pitchFamily="34" charset="0"/>
                <a:cs typeface="Mangal" panose="02040503050203030202" pitchFamily="18" charset="0"/>
              </a:rPr>
              <a:t> bovine haematuria, </a:t>
            </a:r>
            <a:r>
              <a:rPr lang="en-IN" sz="2400" dirty="0" err="1">
                <a:effectLst/>
                <a:latin typeface="Calibri" panose="020F0502020204030204" pitchFamily="34" charset="0"/>
                <a:ea typeface="Calibri" panose="020F0502020204030204" pitchFamily="34" charset="0"/>
                <a:cs typeface="Mangal" panose="02040503050203030202" pitchFamily="18" charset="0"/>
              </a:rPr>
              <a:t>coccidial</a:t>
            </a:r>
            <a:r>
              <a:rPr lang="en-IN" sz="2400" dirty="0">
                <a:effectLst/>
                <a:latin typeface="Calibri" panose="020F0502020204030204" pitchFamily="34" charset="0"/>
                <a:ea typeface="Calibri" panose="020F0502020204030204" pitchFamily="34" charset="0"/>
                <a:cs typeface="Mangal" panose="02040503050203030202" pitchFamily="18" charset="0"/>
              </a:rPr>
              <a:t> infection in young animals and deficiency of vitamin K and C and prothrombin</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 xmlns:p14="http://schemas.microsoft.com/office/powerpoint/2010/main" val="290975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180EAE5-8A08-2CE1-153C-67158E93DFF0}"/>
              </a:ext>
            </a:extLst>
          </p:cNvPr>
          <p:cNvSpPr>
            <a:spLocks noGrp="1"/>
          </p:cNvSpPr>
          <p:nvPr>
            <p:ph idx="1"/>
          </p:nvPr>
        </p:nvSpPr>
        <p:spPr>
          <a:xfrm>
            <a:off x="339047" y="174660"/>
            <a:ext cx="11722814" cy="6596009"/>
          </a:xfrm>
        </p:spPr>
        <p:txBody>
          <a:bodyPr>
            <a:normAutofit fontScale="92500" lnSpcReduction="10000"/>
          </a:bodyPr>
          <a:lstStyle/>
          <a:p>
            <a:pPr marL="0" marR="0" lvl="0" indent="0" algn="just">
              <a:lnSpc>
                <a:spcPct val="115000"/>
              </a:lnSpc>
              <a:buNone/>
            </a:pPr>
            <a:r>
              <a:rPr lang="en-IN" sz="2400" b="1" dirty="0">
                <a:solidFill>
                  <a:srgbClr val="002060"/>
                </a:solidFill>
                <a:latin typeface="Calibri" panose="020F0502020204030204" pitchFamily="34" charset="0"/>
                <a:ea typeface="Calibri" panose="020F0502020204030204" pitchFamily="34" charset="0"/>
                <a:cs typeface="Mangal" panose="02040503050203030202" pitchFamily="18" charset="0"/>
              </a:rPr>
              <a:t>b) </a:t>
            </a: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Haemolytic anaemia</a:t>
            </a:r>
            <a:r>
              <a:rPr lang="en-IN" sz="2400" dirty="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2400" dirty="0">
                <a:solidFill>
                  <a:srgbClr val="002060"/>
                </a:solidFill>
                <a:latin typeface="Calibri" panose="020F0502020204030204" pitchFamily="34" charset="0"/>
                <a:ea typeface="Calibri" panose="020F0502020204030204" pitchFamily="34" charset="0"/>
                <a:cs typeface="Mangal" panose="02040503050203030202" pitchFamily="18" charset="0"/>
              </a:rPr>
              <a:t>I</a:t>
            </a:r>
            <a:r>
              <a:rPr lang="en-IN" sz="2400" dirty="0">
                <a:effectLst/>
                <a:latin typeface="Calibri" panose="020F0502020204030204" pitchFamily="34" charset="0"/>
                <a:ea typeface="Calibri" panose="020F0502020204030204" pitchFamily="34" charset="0"/>
                <a:cs typeface="Mangal" panose="02040503050203030202" pitchFamily="18" charset="0"/>
              </a:rPr>
              <a:t>nternal vascular haemolysis and </a:t>
            </a:r>
            <a:r>
              <a:rPr lang="en-IN" sz="2400" dirty="0">
                <a:solidFill>
                  <a:srgbClr val="002060"/>
                </a:solidFill>
                <a:effectLst/>
                <a:latin typeface="Calibri" panose="020F0502020204030204" pitchFamily="34" charset="0"/>
                <a:ea typeface="Calibri" panose="020F0502020204030204" pitchFamily="34" charset="0"/>
                <a:cs typeface="Mangal" panose="02040503050203030202" pitchFamily="18" charset="0"/>
              </a:rPr>
              <a:t>normocytic macrocytic initially and become hypochromic microcytic</a:t>
            </a:r>
            <a:r>
              <a:rPr lang="en-IN" sz="2400" dirty="0">
                <a:effectLst/>
                <a:latin typeface="Calibri" panose="020F0502020204030204" pitchFamily="34" charset="0"/>
                <a:ea typeface="Calibri" panose="020F0502020204030204" pitchFamily="34" charset="0"/>
                <a:cs typeface="Mangal" panose="02040503050203030202" pitchFamily="18" charset="0"/>
              </a:rPr>
              <a:t> when iron stores are utilised. Erythrocytes become more fragile and reveal </a:t>
            </a: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spherocytosis. </a:t>
            </a:r>
            <a:r>
              <a:rPr lang="en-IN" sz="2400" b="1" dirty="0">
                <a:effectLst/>
                <a:latin typeface="Calibri" panose="020F0502020204030204" pitchFamily="34" charset="0"/>
                <a:ea typeface="Calibri" panose="020F0502020204030204" pitchFamily="34" charset="0"/>
                <a:cs typeface="Mangal" panose="02040503050203030202" pitchFamily="18" charset="0"/>
              </a:rPr>
              <a:t>I</a:t>
            </a:r>
            <a:r>
              <a:rPr lang="en-IN" sz="2400" dirty="0">
                <a:effectLst/>
                <a:latin typeface="Calibri" panose="020F0502020204030204" pitchFamily="34" charset="0"/>
                <a:ea typeface="Calibri" panose="020F0502020204030204" pitchFamily="34" charset="0"/>
                <a:cs typeface="Mangal" panose="02040503050203030202" pitchFamily="18" charset="0"/>
              </a:rPr>
              <a:t>t may be either congenital or acquired.</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mj-lt"/>
              <a:buAutoNum type="romanLcParenR"/>
            </a:pP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Congenital haemolytic anaemia:</a:t>
            </a:r>
            <a:endParaRPr lang="en-IN" sz="2400" b="1" dirty="0">
              <a:solidFill>
                <a:srgbClr val="00B050"/>
              </a:solidFill>
              <a:latin typeface="Calibri" panose="020F0502020204030204" pitchFamily="34" charset="0"/>
              <a:ea typeface="Calibri" panose="020F0502020204030204" pitchFamily="34" charset="0"/>
              <a:cs typeface="Mangal" panose="02040503050203030202" pitchFamily="18" charset="0"/>
            </a:endParaRPr>
          </a:p>
          <a:p>
            <a:pPr marR="0" lvl="0" algn="just">
              <a:lnSpc>
                <a:spcPct val="115000"/>
              </a:lnSpc>
              <a:buFont typeface="Wingdings" panose="05000000000000000000" pitchFamily="2" charset="2"/>
              <a:buChar char="ü"/>
            </a:pPr>
            <a:r>
              <a:rPr lang="en-IN" sz="2400" b="1" dirty="0">
                <a:solidFill>
                  <a:srgbClr val="00B050"/>
                </a:solidFill>
                <a:latin typeface="Calibri" panose="020F0502020204030204" pitchFamily="34" charset="0"/>
                <a:ea typeface="Calibri" panose="020F0502020204030204" pitchFamily="34" charset="0"/>
                <a:cs typeface="Mangal" panose="02040503050203030202" pitchFamily="18" charset="0"/>
              </a:rPr>
              <a:t> </a:t>
            </a:r>
            <a:r>
              <a:rPr lang="en-IN" sz="2400" dirty="0">
                <a:latin typeface="Calibri" panose="020F0502020204030204" pitchFamily="34" charset="0"/>
                <a:ea typeface="Calibri" panose="020F0502020204030204" pitchFamily="34" charset="0"/>
                <a:cs typeface="Mangal" panose="02040503050203030202" pitchFamily="18" charset="0"/>
              </a:rPr>
              <a:t>D</a:t>
            </a:r>
            <a:r>
              <a:rPr lang="en-IN" sz="2400" dirty="0">
                <a:effectLst/>
                <a:latin typeface="Calibri" panose="020F0502020204030204" pitchFamily="34" charset="0"/>
                <a:ea typeface="Calibri" panose="020F0502020204030204" pitchFamily="34" charset="0"/>
                <a:cs typeface="Mangal" panose="02040503050203030202" pitchFamily="18" charset="0"/>
              </a:rPr>
              <a:t>ogs and cats as result of congenital defects in stroma production in protein or haemoglobin</a:t>
            </a:r>
            <a:endParaRPr lang="en-IN" sz="2400" dirty="0">
              <a:latin typeface="Calibri" panose="020F0502020204030204" pitchFamily="34" charset="0"/>
              <a:ea typeface="Calibri" panose="020F0502020204030204" pitchFamily="34" charset="0"/>
              <a:cs typeface="Mangal" panose="02040503050203030202" pitchFamily="18" charset="0"/>
            </a:endParaRPr>
          </a:p>
          <a:p>
            <a:pPr marR="0" lvl="0" algn="just">
              <a:lnSpc>
                <a:spcPct val="115000"/>
              </a:lnSpc>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 </a:t>
            </a:r>
            <a:r>
              <a:rPr lang="en-IN" sz="2400" dirty="0">
                <a:latin typeface="Calibri" panose="020F0502020204030204" pitchFamily="34" charset="0"/>
                <a:ea typeface="Calibri" panose="020F0502020204030204" pitchFamily="34" charset="0"/>
                <a:cs typeface="Mangal" panose="02040503050203030202" pitchFamily="18" charset="0"/>
              </a:rPr>
              <a:t>B</a:t>
            </a:r>
            <a:r>
              <a:rPr lang="en-IN" sz="2400" dirty="0">
                <a:effectLst/>
                <a:latin typeface="Calibri" panose="020F0502020204030204" pitchFamily="34" charset="0"/>
                <a:ea typeface="Calibri" panose="020F0502020204030204" pitchFamily="34" charset="0"/>
                <a:cs typeface="Mangal" panose="02040503050203030202" pitchFamily="18" charset="0"/>
              </a:rPr>
              <a:t>ovine and swine  congenital porphyria occurs. In it the level of porphyrin is photosensitive due to lack of enzyme that converts porphyrin into haemoglobin. Porphyrin is photosensitive and may cause </a:t>
            </a: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pink tooth or </a:t>
            </a:r>
            <a:r>
              <a:rPr lang="en-IN" sz="2400" b="1" dirty="0" err="1">
                <a:solidFill>
                  <a:srgbClr val="002060"/>
                </a:solidFill>
                <a:effectLst/>
                <a:latin typeface="Calibri" panose="020F0502020204030204" pitchFamily="34" charset="0"/>
                <a:ea typeface="Calibri" panose="020F0502020204030204" pitchFamily="34" charset="0"/>
                <a:cs typeface="Mangal" panose="02040503050203030202" pitchFamily="18" charset="0"/>
              </a:rPr>
              <a:t>osteohaemochromatosis</a:t>
            </a: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when deposited in teeth or bone.</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mj-lt"/>
              <a:buAutoNum type="romanLcParenR"/>
            </a:pP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Acquired haemolytic anaemia:</a:t>
            </a:r>
            <a:r>
              <a:rPr lang="en-IN"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a:t>
            </a:r>
            <a:endParaRPr lang="en-IN" sz="2400" dirty="0">
              <a:solidFill>
                <a:srgbClr val="00B050"/>
              </a:solidFill>
              <a:latin typeface="Calibri" panose="020F0502020204030204" pitchFamily="34" charset="0"/>
              <a:ea typeface="Calibri" panose="020F0502020204030204" pitchFamily="34" charset="0"/>
              <a:cs typeface="Mangal" panose="02040503050203030202" pitchFamily="18" charset="0"/>
            </a:endParaRPr>
          </a:p>
          <a:p>
            <a:pPr marR="0" lvl="0" algn="just">
              <a:lnSpc>
                <a:spcPct val="115000"/>
              </a:lnSpc>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 </a:t>
            </a:r>
            <a:r>
              <a:rPr lang="en-IN" sz="2400" dirty="0">
                <a:latin typeface="Calibri" panose="020F0502020204030204" pitchFamily="34" charset="0"/>
                <a:ea typeface="Calibri" panose="020F0502020204030204" pitchFamily="34" charset="0"/>
                <a:cs typeface="Mangal" panose="02040503050203030202" pitchFamily="18" charset="0"/>
              </a:rPr>
              <a:t>B</a:t>
            </a:r>
            <a:r>
              <a:rPr lang="en-IN" sz="2400" dirty="0">
                <a:effectLst/>
                <a:latin typeface="Calibri" panose="020F0502020204030204" pitchFamily="34" charset="0"/>
                <a:ea typeface="Calibri" panose="020F0502020204030204" pitchFamily="34" charset="0"/>
                <a:cs typeface="Mangal" panose="02040503050203030202" pitchFamily="18" charset="0"/>
              </a:rPr>
              <a:t>acillary haemoglobinuria, leptospirosis, haemolytic streptococcal and staphylococcal infections, equine infectious anaemia, babesiosis, theileriosis, anaplasmosis, </a:t>
            </a:r>
            <a:r>
              <a:rPr lang="en-IN" sz="2400" dirty="0" err="1">
                <a:effectLst/>
                <a:latin typeface="Calibri" panose="020F0502020204030204" pitchFamily="34" charset="0"/>
                <a:ea typeface="Calibri" panose="020F0502020204030204" pitchFamily="34" charset="0"/>
                <a:cs typeface="Mangal" panose="02040503050203030202" pitchFamily="18" charset="0"/>
              </a:rPr>
              <a:t>eperythrozoonosis</a:t>
            </a:r>
            <a:r>
              <a:rPr lang="en-IN" sz="2400" dirty="0">
                <a:effectLst/>
                <a:latin typeface="Calibri" panose="020F0502020204030204" pitchFamily="34" charset="0"/>
                <a:ea typeface="Calibri" panose="020F0502020204030204" pitchFamily="34" charset="0"/>
                <a:cs typeface="Mangal" panose="02040503050203030202" pitchFamily="18" charset="0"/>
              </a:rPr>
              <a:t>, PPH and poisoning with copper, </a:t>
            </a:r>
            <a:r>
              <a:rPr lang="en-IN" sz="2400" dirty="0" err="1">
                <a:effectLst/>
                <a:latin typeface="Calibri" panose="020F0502020204030204" pitchFamily="34" charset="0"/>
                <a:ea typeface="Calibri" panose="020F0502020204030204" pitchFamily="34" charset="0"/>
                <a:cs typeface="Mangal" panose="02040503050203030202" pitchFamily="18" charset="0"/>
              </a:rPr>
              <a:t>pheothiazine</a:t>
            </a:r>
            <a:r>
              <a:rPr lang="en-IN" sz="2400" dirty="0">
                <a:effectLst/>
                <a:latin typeface="Calibri" panose="020F0502020204030204" pitchFamily="34" charset="0"/>
                <a:ea typeface="Calibri" panose="020F0502020204030204" pitchFamily="34" charset="0"/>
                <a:cs typeface="Mangal" panose="02040503050203030202" pitchFamily="18" charset="0"/>
              </a:rPr>
              <a:t>, arsenic, bismuth, lead or sulphonamides and snake venoms</a:t>
            </a:r>
            <a:endParaRPr lang="en-IN" sz="2400" dirty="0">
              <a:latin typeface="Calibri" panose="020F0502020204030204" pitchFamily="34" charset="0"/>
              <a:ea typeface="Calibri" panose="020F0502020204030204" pitchFamily="34" charset="0"/>
              <a:cs typeface="Mangal" panose="02040503050203030202" pitchFamily="18" charset="0"/>
            </a:endParaRPr>
          </a:p>
          <a:p>
            <a:pPr marR="0" lvl="0" algn="just">
              <a:lnSpc>
                <a:spcPct val="115000"/>
              </a:lnSpc>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It is also recorded in </a:t>
            </a:r>
            <a:r>
              <a:rPr lang="en-IN" sz="2400" dirty="0" err="1">
                <a:effectLst/>
                <a:latin typeface="Calibri" panose="020F0502020204030204" pitchFamily="34" charset="0"/>
                <a:ea typeface="Calibri" panose="020F0502020204030204" pitchFamily="34" charset="0"/>
                <a:cs typeface="Mangal" panose="02040503050203030202" pitchFamily="18" charset="0"/>
              </a:rPr>
              <a:t>haemonchosis</a:t>
            </a:r>
            <a:r>
              <a:rPr lang="en-IN" sz="2400" dirty="0">
                <a:effectLst/>
                <a:latin typeface="Calibri" panose="020F0502020204030204" pitchFamily="34" charset="0"/>
                <a:ea typeface="Calibri" panose="020F0502020204030204" pitchFamily="34" charset="0"/>
                <a:cs typeface="Mangal" panose="02040503050203030202" pitchFamily="18" charset="0"/>
              </a:rPr>
              <a:t>, fascioliasis, coccidiosis</a:t>
            </a:r>
          </a:p>
          <a:p>
            <a:pPr marR="0" lvl="0" algn="just">
              <a:lnSpc>
                <a:spcPct val="115000"/>
              </a:lnSpc>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 In young calves or lambs </a:t>
            </a:r>
            <a:r>
              <a:rPr lang="en-IN" sz="2400" dirty="0" err="1">
                <a:effectLst/>
                <a:latin typeface="Calibri" panose="020F0502020204030204" pitchFamily="34" charset="0"/>
                <a:ea typeface="Calibri" panose="020F0502020204030204" pitchFamily="34" charset="0"/>
                <a:cs typeface="Mangal" panose="02040503050203030202" pitchFamily="18" charset="0"/>
              </a:rPr>
              <a:t>prlonged</a:t>
            </a:r>
            <a:r>
              <a:rPr lang="en-IN" sz="2400" dirty="0">
                <a:effectLst/>
                <a:latin typeface="Calibri" panose="020F0502020204030204" pitchFamily="34" charset="0"/>
                <a:ea typeface="Calibri" panose="020F0502020204030204" pitchFamily="34" charset="0"/>
                <a:cs typeface="Mangal" panose="02040503050203030202" pitchFamily="18" charset="0"/>
              </a:rPr>
              <a:t> use of oxytetracyclines and excessive consumption of Brassica species of plants.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 xmlns:p14="http://schemas.microsoft.com/office/powerpoint/2010/main" val="3549342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546B5D8-3095-BF6E-8145-4B7459F9751A}"/>
              </a:ext>
            </a:extLst>
          </p:cNvPr>
          <p:cNvSpPr>
            <a:spLocks noGrp="1"/>
          </p:cNvSpPr>
          <p:nvPr>
            <p:ph idx="1"/>
          </p:nvPr>
        </p:nvSpPr>
        <p:spPr>
          <a:xfrm>
            <a:off x="210866" y="227401"/>
            <a:ext cx="11055849" cy="5827642"/>
          </a:xfrm>
        </p:spPr>
        <p:txBody>
          <a:bodyPr>
            <a:noAutofit/>
          </a:bodyPr>
          <a:lstStyle/>
          <a:p>
            <a:pPr marL="0" indent="0" algn="just">
              <a:lnSpc>
                <a:spcPct val="115000"/>
              </a:lnSpc>
              <a:buNone/>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c) Nutritional anaemia</a:t>
            </a:r>
            <a:endParaRPr lang="en-IN" sz="2400" b="1" dirty="0">
              <a:solidFill>
                <a:srgbClr val="002060"/>
              </a:solidFill>
              <a:latin typeface="Calibri" panose="020F0502020204030204" pitchFamily="34" charset="0"/>
              <a:ea typeface="Calibri" panose="020F0502020204030204" pitchFamily="34" charset="0"/>
              <a:cs typeface="Mangal" panose="02040503050203030202" pitchFamily="18" charset="0"/>
            </a:endParaRPr>
          </a:p>
          <a:p>
            <a:pPr algn="just">
              <a:lnSpc>
                <a:spcPct val="115000"/>
              </a:lnSpc>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 </a:t>
            </a:r>
            <a:r>
              <a:rPr lang="en-IN" sz="2400" dirty="0">
                <a:latin typeface="Calibri" panose="020F0502020204030204" pitchFamily="34" charset="0"/>
                <a:ea typeface="Calibri" panose="020F0502020204030204" pitchFamily="34" charset="0"/>
                <a:cs typeface="Mangal" panose="02040503050203030202" pitchFamily="18" charset="0"/>
              </a:rPr>
              <a:t>D</a:t>
            </a:r>
            <a:r>
              <a:rPr lang="en-IN" sz="2400" dirty="0">
                <a:effectLst/>
                <a:latin typeface="Calibri" panose="020F0502020204030204" pitchFamily="34" charset="0"/>
                <a:ea typeface="Calibri" panose="020F0502020204030204" pitchFamily="34" charset="0"/>
                <a:cs typeface="Mangal" panose="02040503050203030202" pitchFamily="18" charset="0"/>
              </a:rPr>
              <a:t>eficiency of copper, cobalt, iron, niacin, riboflavin, pantothenic acid, pyridoxine and choline.</a:t>
            </a:r>
            <a:endParaRPr lang="en-IN" sz="2400" b="1" dirty="0">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buNone/>
            </a:pPr>
            <a:r>
              <a:rPr lang="en-IN" sz="2400" b="1" dirty="0">
                <a:solidFill>
                  <a:srgbClr val="002060"/>
                </a:solidFill>
                <a:latin typeface="Calibri" panose="020F0502020204030204" pitchFamily="34" charset="0"/>
                <a:ea typeface="Calibri" panose="020F0502020204030204" pitchFamily="34" charset="0"/>
                <a:cs typeface="Mangal" panose="02040503050203030202" pitchFamily="18" charset="0"/>
              </a:rPr>
              <a:t>d) </a:t>
            </a: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Anaemia due to immunological reaction</a:t>
            </a:r>
            <a:r>
              <a:rPr lang="en-IN" sz="2400"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marL="514350" marR="0" lvl="0" indent="-514350" algn="just">
              <a:lnSpc>
                <a:spcPct val="115000"/>
              </a:lnSpc>
              <a:buAutoNum type="romanLcParenR"/>
            </a:pP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Autoimmune haemolytic </a:t>
            </a:r>
            <a:r>
              <a:rPr lang="en-IN" sz="2400" b="1" dirty="0" err="1">
                <a:solidFill>
                  <a:srgbClr val="00B050"/>
                </a:solidFill>
                <a:effectLst/>
                <a:latin typeface="Calibri" panose="020F0502020204030204" pitchFamily="34" charset="0"/>
                <a:ea typeface="Calibri" panose="020F0502020204030204" pitchFamily="34" charset="0"/>
                <a:cs typeface="Mangal" panose="02040503050203030202" pitchFamily="18" charset="0"/>
              </a:rPr>
              <a:t>anemia</a:t>
            </a:r>
            <a:r>
              <a:rPr lang="en-IN"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a:t>
            </a:r>
            <a:r>
              <a:rPr lang="en-IN" sz="2400" dirty="0">
                <a:latin typeface="Calibri" panose="020F0502020204030204" pitchFamily="34" charset="0"/>
                <a:ea typeface="Calibri" panose="020F0502020204030204" pitchFamily="34" charset="0"/>
                <a:cs typeface="Mangal" panose="02040503050203030202" pitchFamily="18" charset="0"/>
              </a:rPr>
              <a:t>E</a:t>
            </a:r>
            <a:r>
              <a:rPr lang="en-IN" sz="2400" dirty="0">
                <a:effectLst/>
                <a:latin typeface="Calibri" panose="020F0502020204030204" pitchFamily="34" charset="0"/>
                <a:ea typeface="Calibri" panose="020F0502020204030204" pitchFamily="34" charset="0"/>
                <a:cs typeface="Mangal" panose="02040503050203030202" pitchFamily="18" charset="0"/>
              </a:rPr>
              <a:t>rythrocytes are recognised as non-self and antibodies are produced against these cells results in antigen antibody reaction and haemolysis</a:t>
            </a:r>
          </a:p>
          <a:p>
            <a:pPr marR="0" lvl="0" algn="just">
              <a:lnSpc>
                <a:spcPct val="115000"/>
              </a:lnSpc>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 It is characterised by </a:t>
            </a:r>
            <a:r>
              <a:rPr lang="en-IN" sz="2400" dirty="0">
                <a:solidFill>
                  <a:srgbClr val="0070C0"/>
                </a:solidFill>
                <a:effectLst/>
                <a:latin typeface="Calibri" panose="020F0502020204030204" pitchFamily="34" charset="0"/>
                <a:ea typeface="Calibri" panose="020F0502020204030204" pitchFamily="34" charset="0"/>
                <a:cs typeface="Mangal" panose="02040503050203030202" pitchFamily="18" charset="0"/>
              </a:rPr>
              <a:t>sudden onset of anaemia and spherocytosis </a:t>
            </a:r>
            <a:r>
              <a:rPr lang="en-IN" sz="2400" dirty="0">
                <a:effectLst/>
                <a:latin typeface="Calibri" panose="020F0502020204030204" pitchFamily="34" charset="0"/>
                <a:ea typeface="Calibri" panose="020F0502020204030204" pitchFamily="34" charset="0"/>
                <a:cs typeface="Mangal" panose="02040503050203030202" pitchFamily="18" charset="0"/>
              </a:rPr>
              <a:t>and usually seen in dogs and horses</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514350" marR="0" lvl="0" indent="-514350" algn="just">
              <a:lnSpc>
                <a:spcPct val="115000"/>
              </a:lnSpc>
              <a:buAutoNum type="romanLcParenR"/>
            </a:pP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Isoimmune haemolytic anaemia</a:t>
            </a:r>
            <a:r>
              <a:rPr lang="en-IN"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It is usually seen in new borne animals and occurs due to transfer of maternal isoantibodies to them through colostrums. The disease can be seen in newborn calf whose dam has been repeatedly immunised against babesiosis, in foals following immunization of mare with equine viral abortion vaccine or in piglet after immunisation of swine with swine fever </a:t>
            </a:r>
            <a:r>
              <a:rPr lang="en-IN" sz="2400" dirty="0" smtClean="0">
                <a:effectLst/>
                <a:latin typeface="Calibri" panose="020F0502020204030204" pitchFamily="34" charset="0"/>
                <a:ea typeface="Calibri" panose="020F0502020204030204" pitchFamily="34" charset="0"/>
                <a:cs typeface="Mangal" panose="02040503050203030202" pitchFamily="18" charset="0"/>
              </a:rPr>
              <a:t>vaccine</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sz="2400" dirty="0"/>
          </a:p>
        </p:txBody>
      </p:sp>
    </p:spTree>
    <p:extLst>
      <p:ext uri="{BB962C8B-B14F-4D97-AF65-F5344CB8AC3E}">
        <p14:creationId xmlns="" xmlns:p14="http://schemas.microsoft.com/office/powerpoint/2010/main" val="318383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4558F79-C53B-B0A0-C1F3-0B56E47CF76C}"/>
              </a:ext>
            </a:extLst>
          </p:cNvPr>
          <p:cNvSpPr>
            <a:spLocks noGrp="1"/>
          </p:cNvSpPr>
          <p:nvPr>
            <p:ph idx="1"/>
          </p:nvPr>
        </p:nvSpPr>
        <p:spPr>
          <a:xfrm>
            <a:off x="441789" y="421240"/>
            <a:ext cx="11589249" cy="6349430"/>
          </a:xfrm>
        </p:spPr>
        <p:txBody>
          <a:bodyPr>
            <a:normAutofit/>
          </a:bodyPr>
          <a:lstStyle/>
          <a:p>
            <a:pPr marL="0" algn="just">
              <a:lnSpc>
                <a:spcPct val="115000"/>
              </a:lnSpc>
              <a:buNone/>
            </a:pP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e) Dyshaemopoetic anaemia:</a:t>
            </a:r>
            <a:r>
              <a:rPr lang="en-IN"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In chronic suppurative conditions bone marrow activity is suppressed leads to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depression of erythropoiesis and less RBC </a:t>
            </a:r>
            <a:r>
              <a:rPr lang="en-IN" sz="1800" dirty="0" smtClean="0">
                <a:solidFill>
                  <a:srgbClr val="00B050"/>
                </a:solidFill>
                <a:effectLst/>
                <a:latin typeface="Calibri" panose="020F0502020204030204" pitchFamily="34" charset="0"/>
                <a:ea typeface="Calibri" panose="020F0502020204030204" pitchFamily="34" charset="0"/>
                <a:cs typeface="Mangal" panose="02040503050203030202" pitchFamily="18" charset="0"/>
              </a:rPr>
              <a:t>production </a:t>
            </a:r>
            <a:r>
              <a:rPr lang="en-IN" sz="1800" dirty="0" smtClean="0">
                <a:effectLst/>
                <a:latin typeface="Calibri" panose="020F0502020204030204" pitchFamily="34" charset="0"/>
                <a:ea typeface="Calibri" panose="020F0502020204030204" pitchFamily="34" charset="0"/>
                <a:cs typeface="Mangal" panose="02040503050203030202" pitchFamily="18" charset="0"/>
              </a:rPr>
              <a:t>in </a:t>
            </a:r>
            <a:r>
              <a:rPr lang="en-IN" sz="1800" dirty="0">
                <a:effectLst/>
                <a:latin typeface="Calibri" panose="020F0502020204030204" pitchFamily="34" charset="0"/>
                <a:ea typeface="Calibri" panose="020F0502020204030204" pitchFamily="34" charset="0"/>
                <a:cs typeface="Mangal" panose="02040503050203030202" pitchFamily="18" charset="0"/>
              </a:rPr>
              <a:t>nephritis, chronic interstitial nephritis, neoplastic diseases, aplasia of bone marrow, rapid exposure to x-rays or other radioactive substances,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drug toxicity </a:t>
            </a:r>
            <a:r>
              <a:rPr lang="en-IN" sz="1800" dirty="0">
                <a:effectLst/>
                <a:latin typeface="Calibri" panose="020F0502020204030204" pitchFamily="34" charset="0"/>
                <a:ea typeface="Calibri" panose="020F0502020204030204" pitchFamily="34" charset="0"/>
                <a:cs typeface="Mangal" panose="02040503050203030202" pitchFamily="18" charset="0"/>
              </a:rPr>
              <a:t>that suppress the bone marrow activity like sulphonamides, chloramphenicol and in bone marrow suppressing viral infection like </a:t>
            </a:r>
            <a:r>
              <a:rPr lang="en-IN" sz="1800" dirty="0" err="1">
                <a:effectLst/>
                <a:latin typeface="Calibri" panose="020F0502020204030204" pitchFamily="34" charset="0"/>
                <a:ea typeface="Calibri" panose="020F0502020204030204" pitchFamily="34" charset="0"/>
                <a:cs typeface="Mangal" panose="02040503050203030202" pitchFamily="18" charset="0"/>
              </a:rPr>
              <a:t>parvo</a:t>
            </a:r>
            <a:r>
              <a:rPr lang="en-IN" sz="1800" dirty="0">
                <a:effectLst/>
                <a:latin typeface="Calibri" panose="020F0502020204030204" pitchFamily="34" charset="0"/>
                <a:ea typeface="Calibri" panose="020F0502020204030204" pitchFamily="34" charset="0"/>
                <a:cs typeface="Mangal" panose="02040503050203030202" pitchFamily="18" charset="0"/>
              </a:rPr>
              <a:t>-virus </a:t>
            </a:r>
            <a:r>
              <a:rPr lang="en-IN" sz="1800" dirty="0" smtClean="0">
                <a:effectLst/>
                <a:latin typeface="Calibri" panose="020F0502020204030204" pitchFamily="34" charset="0"/>
                <a:ea typeface="Calibri" panose="020F0502020204030204" pitchFamily="34" charset="0"/>
                <a:cs typeface="Mangal" panose="02040503050203030202" pitchFamily="18" charset="0"/>
              </a:rPr>
              <a:t>infection</a:t>
            </a:r>
            <a:endParaRPr lang="en-IN" sz="1800" dirty="0">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buNone/>
            </a:pPr>
            <a:r>
              <a:rPr lang="en-IN" sz="1800" b="1" dirty="0">
                <a:effectLst/>
                <a:latin typeface="Calibri" panose="020F0502020204030204" pitchFamily="34" charset="0"/>
                <a:ea typeface="Calibri" panose="020F0502020204030204" pitchFamily="34" charset="0"/>
                <a:cs typeface="Mangal" panose="02040503050203030202" pitchFamily="18" charset="0"/>
              </a:rPr>
              <a:t>Anaemia </a:t>
            </a:r>
            <a:r>
              <a:rPr lang="en-IN" sz="1800" b="1" dirty="0" smtClean="0">
                <a:effectLst/>
                <a:latin typeface="Calibri" panose="020F0502020204030204" pitchFamily="34" charset="0"/>
                <a:ea typeface="Calibri" panose="020F0502020204030204" pitchFamily="34" charset="0"/>
                <a:cs typeface="Mangal" panose="02040503050203030202" pitchFamily="18" charset="0"/>
              </a:rPr>
              <a:t>classification on morphological features</a:t>
            </a:r>
            <a:endParaRPr lang="en-US" sz="1800" b="1" dirty="0">
              <a:effectLst/>
              <a:latin typeface="Calibri" panose="020F0502020204030204" pitchFamily="34" charset="0"/>
              <a:ea typeface="Calibri" panose="020F0502020204030204" pitchFamily="34" charset="0"/>
              <a:cs typeface="Mangal" panose="02040503050203030202" pitchFamily="18" charset="0"/>
            </a:endParaRPr>
          </a:p>
          <a:p>
            <a:pPr marL="114300" marR="0" indent="-342900" algn="just">
              <a:lnSpc>
                <a:spcPct val="115000"/>
              </a:lnSpc>
              <a:buAutoNum type="alphaLcParenR"/>
            </a:pPr>
            <a:r>
              <a:rPr lang="en-IN" sz="1800" b="1" dirty="0" err="1"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Normocytic</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normochromic anaemia:</a:t>
            </a:r>
            <a:r>
              <a:rPr lang="en-IN"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It is also known as </a:t>
            </a:r>
            <a:r>
              <a:rPr lang="en-IN"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rPr>
              <a:t>aplastic or hypoplastic anaemia </a:t>
            </a:r>
            <a:r>
              <a:rPr lang="en-IN" sz="1800" dirty="0">
                <a:effectLst/>
                <a:latin typeface="Calibri" panose="020F0502020204030204" pitchFamily="34" charset="0"/>
                <a:ea typeface="Calibri" panose="020F0502020204030204" pitchFamily="34" charset="0"/>
                <a:cs typeface="Mangal" panose="02040503050203030202" pitchFamily="18" charset="0"/>
              </a:rPr>
              <a:t>as bone marrow activity is depressed. Here erythrocytes have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normal staining properties but number of granulocytes and thrombocytes is reduced</a:t>
            </a:r>
            <a:r>
              <a:rPr lang="en-IN" sz="1800" dirty="0">
                <a:effectLst/>
                <a:latin typeface="Calibri" panose="020F0502020204030204" pitchFamily="34" charset="0"/>
                <a:ea typeface="Calibri" panose="020F0502020204030204" pitchFamily="34" charset="0"/>
                <a:cs typeface="Mangal" panose="02040503050203030202" pitchFamily="18" charset="0"/>
              </a:rPr>
              <a:t>. It is primary or secondary but usually secondary anaemia is seen and </a:t>
            </a:r>
            <a:r>
              <a:rPr lang="en-IN" sz="1800" dirty="0" smtClean="0">
                <a:effectLst/>
                <a:latin typeface="Calibri" panose="020F0502020204030204" pitchFamily="34" charset="0"/>
                <a:ea typeface="Calibri" panose="020F0502020204030204" pitchFamily="34" charset="0"/>
                <a:cs typeface="Mangal" panose="02040503050203030202" pitchFamily="18" charset="0"/>
              </a:rPr>
              <a:t>primary </a:t>
            </a:r>
            <a:r>
              <a:rPr lang="en-IN" sz="1800" dirty="0">
                <a:effectLst/>
                <a:latin typeface="Calibri" panose="020F0502020204030204" pitchFamily="34" charset="0"/>
                <a:ea typeface="Calibri" panose="020F0502020204030204" pitchFamily="34" charset="0"/>
                <a:cs typeface="Mangal" panose="02040503050203030202" pitchFamily="18" charset="0"/>
              </a:rPr>
              <a:t>is rarely recorded in domestic animals</a:t>
            </a:r>
            <a:r>
              <a:rPr lang="en-IN" sz="1800" dirty="0" smtClean="0">
                <a:effectLst/>
                <a:latin typeface="Calibri" panose="020F0502020204030204" pitchFamily="34" charset="0"/>
                <a:ea typeface="Calibri" panose="020F0502020204030204" pitchFamily="34" charset="0"/>
                <a:cs typeface="Mangal" panose="02040503050203030202" pitchFamily="18" charset="0"/>
              </a:rPr>
              <a:t>.</a:t>
            </a:r>
          </a:p>
          <a:p>
            <a:pPr marL="114300" marR="0" indent="-342900" algn="just">
              <a:lnSpc>
                <a:spcPct val="115000"/>
              </a:lnSpc>
              <a:buFont typeface="Wingdings" pitchFamily="2" charset="2"/>
              <a:buChar char="ü"/>
            </a:pPr>
            <a:r>
              <a:rPr lang="en-IN" sz="1800" dirty="0" smtClean="0">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Chronic haemorrhage, neoplasm, deficiency of vitamin B</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12</a:t>
            </a:r>
            <a:r>
              <a:rPr lang="en-IN" sz="1800" dirty="0">
                <a:effectLst/>
                <a:latin typeface="Calibri" panose="020F0502020204030204" pitchFamily="34" charset="0"/>
                <a:ea typeface="Calibri" panose="020F0502020204030204" pitchFamily="34" charset="0"/>
                <a:cs typeface="Mangal" panose="02040503050203030202" pitchFamily="18" charset="0"/>
              </a:rPr>
              <a:t> and prothrombin, irradiation, chemical poisoning, </a:t>
            </a:r>
            <a:r>
              <a:rPr lang="en-IN" sz="1800" dirty="0" err="1">
                <a:effectLst/>
                <a:latin typeface="Calibri" panose="020F0502020204030204" pitchFamily="34" charset="0"/>
                <a:ea typeface="Calibri" panose="020F0502020204030204" pitchFamily="34" charset="0"/>
                <a:cs typeface="Mangal" panose="02040503050203030202" pitchFamily="18" charset="0"/>
              </a:rPr>
              <a:t>braken</a:t>
            </a:r>
            <a:r>
              <a:rPr lang="en-IN" sz="1800" dirty="0">
                <a:effectLst/>
                <a:latin typeface="Calibri" panose="020F0502020204030204" pitchFamily="34" charset="0"/>
                <a:ea typeface="Calibri" panose="020F0502020204030204" pitchFamily="34" charset="0"/>
                <a:cs typeface="Mangal" panose="02040503050203030202" pitchFamily="18" charset="0"/>
              </a:rPr>
              <a:t> fern poisoning and excess use of sulphonamide and </a:t>
            </a:r>
            <a:r>
              <a:rPr lang="en-IN" sz="1800" dirty="0" err="1" smtClean="0">
                <a:effectLst/>
                <a:latin typeface="Calibri" panose="020F0502020204030204" pitchFamily="34" charset="0"/>
                <a:ea typeface="Calibri" panose="020F0502020204030204" pitchFamily="34" charset="0"/>
                <a:cs typeface="Mangal" panose="02040503050203030202" pitchFamily="18" charset="0"/>
              </a:rPr>
              <a:t>chloramphenicol</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buNone/>
            </a:pP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b) </a:t>
            </a:r>
            <a:r>
              <a:rPr lang="en-IN" sz="1800" b="1" dirty="0" err="1"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Normocytic</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hypochromic anaemia: </a:t>
            </a:r>
            <a:r>
              <a:rPr lang="en-IN" sz="1800" dirty="0">
                <a:effectLst/>
                <a:latin typeface="Calibri" panose="020F0502020204030204" pitchFamily="34" charset="0"/>
                <a:ea typeface="Calibri" panose="020F0502020204030204" pitchFamily="34" charset="0"/>
                <a:cs typeface="Mangal" panose="02040503050203030202" pitchFamily="18" charset="0"/>
              </a:rPr>
              <a:t>This type of anaemia is usually due to deficiency of some nutrients,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deficiency of iron in diet or its defective absorption from intestine or deficiency of copper, ascorbic acid, pyridoxine, nicotinic acid, riboflavin or thyroxin in diet.</a:t>
            </a:r>
            <a:endParaRPr lang="en-US"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buNone/>
            </a:pP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c) </a:t>
            </a:r>
            <a:r>
              <a:rPr lang="en-IN" sz="1800" b="1" dirty="0" err="1"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Macrocytic</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normochromic anaemia:</a:t>
            </a:r>
            <a:r>
              <a:rPr lang="en-IN"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It occurs due to the presence immature erythrocytes in blood as a result of deficiency of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vitamin B</a:t>
            </a:r>
            <a:r>
              <a:rPr lang="en-IN" sz="1800" baseline="-250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12</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(RBC maturation), cobalt, folic acid (RBC maturation), intrinsic factors (needed for absorption of vitamin B</a:t>
            </a:r>
            <a:r>
              <a:rPr lang="en-IN" sz="1800" baseline="-250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12</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and erythrocytes maturation </a:t>
            </a:r>
            <a:r>
              <a:rPr lang="en-IN" sz="1800" dirty="0" smtClean="0">
                <a:solidFill>
                  <a:srgbClr val="00B050"/>
                </a:solidFill>
                <a:effectLst/>
                <a:latin typeface="Calibri" panose="020F0502020204030204" pitchFamily="34" charset="0"/>
                <a:ea typeface="Calibri" panose="020F0502020204030204" pitchFamily="34" charset="0"/>
                <a:cs typeface="Mangal" panose="02040503050203030202" pitchFamily="18" charset="0"/>
              </a:rPr>
              <a:t>factors</a:t>
            </a:r>
            <a:endParaRPr lang="en-US"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 xmlns:p14="http://schemas.microsoft.com/office/powerpoint/2010/main" val="2072238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283B2EB-A574-8242-0C6F-183AC1D04570}"/>
              </a:ext>
            </a:extLst>
          </p:cNvPr>
          <p:cNvSpPr>
            <a:spLocks noGrp="1"/>
          </p:cNvSpPr>
          <p:nvPr>
            <p:ph idx="1"/>
          </p:nvPr>
        </p:nvSpPr>
        <p:spPr>
          <a:xfrm>
            <a:off x="328773" y="410966"/>
            <a:ext cx="11025027" cy="5765997"/>
          </a:xfrm>
        </p:spPr>
        <p:txBody>
          <a:bodyPr/>
          <a:lstStyle/>
          <a:p>
            <a:pPr marL="0" marR="0" algn="just">
              <a:lnSpc>
                <a:spcPct val="115000"/>
              </a:lnSpc>
              <a:buNone/>
            </a:pP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d) </a:t>
            </a:r>
            <a:r>
              <a:rPr lang="en-IN" sz="1800" b="1" dirty="0" err="1"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Macrocytic</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hypochromic anaemia</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a:t>
            </a:r>
          </a:p>
          <a:p>
            <a:pPr marL="0" marR="0" algn="just">
              <a:lnSpc>
                <a:spcPct val="115000"/>
              </a:lnSpc>
              <a:buFont typeface="Wingdings" pitchFamily="2" charset="2"/>
              <a:buChar char="ü"/>
            </a:pP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This type of anaemia occurs in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regenerative phase after </a:t>
            </a:r>
            <a:r>
              <a:rPr lang="en-IN" sz="1800" dirty="0" smtClean="0">
                <a:solidFill>
                  <a:srgbClr val="00B050"/>
                </a:solidFill>
                <a:effectLst/>
                <a:latin typeface="Calibri" panose="020F0502020204030204" pitchFamily="34" charset="0"/>
                <a:ea typeface="Calibri" panose="020F0502020204030204" pitchFamily="34" charset="0"/>
                <a:cs typeface="Mangal" panose="02040503050203030202" pitchFamily="18" charset="0"/>
              </a:rPr>
              <a:t>haemorrhage</a:t>
            </a:r>
            <a:endParaRPr lang="en-IN" sz="1800" dirty="0">
              <a:solidFill>
                <a:srgbClr val="00B050"/>
              </a:solidFill>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buFont typeface="Wingdings" pitchFamily="2" charset="2"/>
              <a:buChar char="ü"/>
            </a:pPr>
            <a:r>
              <a:rPr lang="en-IN" sz="1800" dirty="0" smtClean="0">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It may be noticed due to trauma, severe wound, surgical operations, epistaxis and infection with parasitic infections that result in oozing of </a:t>
            </a:r>
            <a:r>
              <a:rPr lang="en-IN" sz="1800" dirty="0" smtClean="0">
                <a:effectLst/>
                <a:latin typeface="Calibri" panose="020F0502020204030204" pitchFamily="34" charset="0"/>
                <a:ea typeface="Calibri" panose="020F0502020204030204" pitchFamily="34" charset="0"/>
                <a:cs typeface="Mangal" panose="02040503050203030202" pitchFamily="18" charset="0"/>
              </a:rPr>
              <a:t>blood</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buNone/>
            </a:pP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e) </a:t>
            </a:r>
            <a:r>
              <a:rPr lang="en-IN" sz="1800" b="1" dirty="0" err="1"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Microcytic</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normochromic anaemia</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a:t>
            </a:r>
          </a:p>
          <a:p>
            <a:pPr marL="0" marR="0" algn="just">
              <a:lnSpc>
                <a:spcPct val="115000"/>
              </a:lnSpc>
              <a:buFont typeface="Wingdings" pitchFamily="2" charset="2"/>
              <a:buChar char="ü"/>
            </a:pPr>
            <a:r>
              <a:rPr lang="en-IN" sz="1800"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It can be seen in chronic diseases like tuberculosis, brucellosis, chronic interstitial nephritis, parasitic diseases, metal poisoning, sulphonamides and chemical due to exposure to the </a:t>
            </a:r>
            <a:r>
              <a:rPr lang="en-IN" sz="1800" dirty="0" smtClean="0">
                <a:effectLst/>
                <a:latin typeface="Calibri" panose="020F0502020204030204" pitchFamily="34" charset="0"/>
                <a:ea typeface="Calibri" panose="020F0502020204030204" pitchFamily="34" charset="0"/>
                <a:cs typeface="Mangal" panose="02040503050203030202" pitchFamily="18" charset="0"/>
              </a:rPr>
              <a:t>irradiation</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buNone/>
            </a:pP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f) </a:t>
            </a:r>
            <a:r>
              <a:rPr lang="en-IN" sz="1800" b="1" dirty="0" err="1"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Microcytic</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b="1" dirty="0" err="1">
                <a:solidFill>
                  <a:srgbClr val="002060"/>
                </a:solidFill>
                <a:effectLst/>
                <a:latin typeface="Calibri" panose="020F0502020204030204" pitchFamily="34" charset="0"/>
                <a:ea typeface="Calibri" panose="020F0502020204030204" pitchFamily="34" charset="0"/>
                <a:cs typeface="Mangal" panose="02040503050203030202" pitchFamily="18" charset="0"/>
              </a:rPr>
              <a:t>hypochromic</a:t>
            </a:r>
            <a:r>
              <a:rPr lang="en-IN" sz="1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anaemia</a:t>
            </a:r>
          </a:p>
          <a:p>
            <a:pPr marL="0" marR="0" algn="just">
              <a:lnSpc>
                <a:spcPct val="115000"/>
              </a:lnSpc>
              <a:spcAft>
                <a:spcPts val="1000"/>
              </a:spcAft>
              <a:buFont typeface="Wingdings" pitchFamily="2" charset="2"/>
              <a:buChar char="ü"/>
            </a:pPr>
            <a:r>
              <a:rPr lang="en-IN" sz="1800"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Mangal" panose="02040503050203030202" pitchFamily="18" charset="0"/>
              </a:rPr>
              <a:t>It is also referred as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iron deficiency anaemia </a:t>
            </a:r>
            <a:r>
              <a:rPr lang="en-IN" sz="1800" dirty="0">
                <a:effectLst/>
                <a:latin typeface="Calibri" panose="020F0502020204030204" pitchFamily="34" charset="0"/>
                <a:ea typeface="Calibri" panose="020F0502020204030204" pitchFamily="34" charset="0"/>
                <a:cs typeface="Mangal" panose="02040503050203030202" pitchFamily="18" charset="0"/>
              </a:rPr>
              <a:t>and occurs as results of </a:t>
            </a:r>
            <a:r>
              <a:rPr lang="en-IN" sz="1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deficiency of copper, cobalt, manganese, ascorbic acid, pyridoxine, riboflavin and </a:t>
            </a:r>
            <a:r>
              <a:rPr lang="en-IN" sz="1800">
                <a:solidFill>
                  <a:srgbClr val="00B050"/>
                </a:solidFill>
                <a:effectLst/>
                <a:latin typeface="Calibri" panose="020F0502020204030204" pitchFamily="34" charset="0"/>
                <a:ea typeface="Calibri" panose="020F0502020204030204" pitchFamily="34" charset="0"/>
                <a:cs typeface="Mangal" panose="02040503050203030202" pitchFamily="18" charset="0"/>
              </a:rPr>
              <a:t>nicotinic </a:t>
            </a:r>
            <a:r>
              <a:rPr lang="en-IN" sz="1800" smtClean="0">
                <a:solidFill>
                  <a:srgbClr val="00B050"/>
                </a:solidFill>
                <a:effectLst/>
                <a:latin typeface="Calibri" panose="020F0502020204030204" pitchFamily="34" charset="0"/>
                <a:ea typeface="Calibri" panose="020F0502020204030204" pitchFamily="34" charset="0"/>
                <a:cs typeface="Mangal" panose="02040503050203030202" pitchFamily="18" charset="0"/>
              </a:rPr>
              <a:t>acid</a:t>
            </a:r>
            <a:r>
              <a:rPr lang="en-IN" sz="1800" dirty="0">
                <a:solidFill>
                  <a:srgbClr val="00B050"/>
                </a:solidFill>
                <a:latin typeface="Calibri" panose="020F0502020204030204" pitchFamily="34" charset="0"/>
                <a:ea typeface="Calibri" panose="020F0502020204030204" pitchFamily="34" charset="0"/>
                <a:cs typeface="Mangal" panose="02040503050203030202" pitchFamily="18" charset="0"/>
              </a:rPr>
              <a:t>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 xmlns:p14="http://schemas.microsoft.com/office/powerpoint/2010/main" val="1902533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8A2959C-97BC-F639-0578-AC818F8E3E77}"/>
              </a:ext>
            </a:extLst>
          </p:cNvPr>
          <p:cNvSpPr>
            <a:spLocks noGrp="1"/>
          </p:cNvSpPr>
          <p:nvPr>
            <p:ph idx="1"/>
          </p:nvPr>
        </p:nvSpPr>
        <p:spPr>
          <a:xfrm>
            <a:off x="339047" y="369870"/>
            <a:ext cx="11014753" cy="5807093"/>
          </a:xfrm>
        </p:spPr>
        <p:txBody>
          <a:bodyPr>
            <a:noAutofit/>
          </a:bodyPr>
          <a:lstStyle/>
          <a:p>
            <a:pPr marL="0" marR="0" algn="just">
              <a:lnSpc>
                <a:spcPct val="115000"/>
              </a:lnSpc>
              <a:buNone/>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Pathogenesis</a:t>
            </a:r>
            <a:endParaRPr lang="en-US"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buFont typeface="Wingdings" pitchFamily="2" charset="2"/>
              <a:buChar char="Ø"/>
            </a:pPr>
            <a:r>
              <a:rPr lang="en-IN" sz="2400" dirty="0">
                <a:effectLst/>
                <a:latin typeface="Calibri" panose="020F0502020204030204" pitchFamily="34" charset="0"/>
                <a:ea typeface="Calibri" panose="020F0502020204030204" pitchFamily="34" charset="0"/>
                <a:cs typeface="Mangal" panose="02040503050203030202" pitchFamily="18" charset="0"/>
              </a:rPr>
              <a:t>Irrespective of the cause of anaemia there is development of </a:t>
            </a: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anaemic </a:t>
            </a:r>
            <a:r>
              <a:rPr lang="en-IN" sz="24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anoxia</a:t>
            </a:r>
          </a:p>
          <a:p>
            <a:pPr marL="0" marR="0" algn="just">
              <a:lnSpc>
                <a:spcPct val="115000"/>
              </a:lnSpc>
              <a:buFont typeface="Wingdings" pitchFamily="2" charset="2"/>
              <a:buChar char="Ø"/>
            </a:pPr>
            <a:r>
              <a:rPr lang="en-IN" sz="2400" dirty="0" smtClean="0">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The oxygen carrying capacity of blood is reduced due to low haemoglobin </a:t>
            </a:r>
            <a:r>
              <a:rPr lang="en-IN" sz="2400" dirty="0" smtClean="0">
                <a:effectLst/>
                <a:latin typeface="Calibri" panose="020F0502020204030204" pitchFamily="34" charset="0"/>
                <a:ea typeface="Calibri" panose="020F0502020204030204" pitchFamily="34" charset="0"/>
                <a:cs typeface="Mangal" panose="02040503050203030202" pitchFamily="18" charset="0"/>
              </a:rPr>
              <a:t>concentration</a:t>
            </a:r>
          </a:p>
          <a:p>
            <a:pPr marL="0" marR="0" algn="just">
              <a:lnSpc>
                <a:spcPct val="115000"/>
              </a:lnSpc>
              <a:buFont typeface="Wingdings" pitchFamily="2" charset="2"/>
              <a:buChar char="Ø"/>
            </a:pPr>
            <a:r>
              <a:rPr lang="en-IN" sz="2400" dirty="0" smtClean="0">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Of the various tissues skeletal, cardiac and muscles and nervous tissue are affected maximum because oxygen demand of these tissues is </a:t>
            </a:r>
            <a:r>
              <a:rPr lang="en-IN" sz="2400" dirty="0" smtClean="0">
                <a:effectLst/>
                <a:latin typeface="Calibri" panose="020F0502020204030204" pitchFamily="34" charset="0"/>
                <a:ea typeface="Calibri" panose="020F0502020204030204" pitchFamily="34" charset="0"/>
                <a:cs typeface="Mangal" panose="02040503050203030202" pitchFamily="18" charset="0"/>
              </a:rPr>
              <a:t>more</a:t>
            </a:r>
          </a:p>
          <a:p>
            <a:pPr marL="0" marR="0" algn="just">
              <a:lnSpc>
                <a:spcPct val="115000"/>
              </a:lnSpc>
              <a:buFont typeface="Wingdings" pitchFamily="2" charset="2"/>
              <a:buChar char="Ø"/>
            </a:pPr>
            <a:r>
              <a:rPr lang="en-IN" sz="2400" dirty="0" smtClean="0">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For maintaining oxygen supply speed of circulation to tissues is </a:t>
            </a:r>
            <a:r>
              <a:rPr lang="en-IN" sz="2400" dirty="0" smtClean="0">
                <a:effectLst/>
                <a:latin typeface="Calibri" panose="020F0502020204030204" pitchFamily="34" charset="0"/>
                <a:ea typeface="Calibri" panose="020F0502020204030204" pitchFamily="34" charset="0"/>
                <a:cs typeface="Mangal" panose="02040503050203030202" pitchFamily="18" charset="0"/>
              </a:rPr>
              <a:t>enhanced</a:t>
            </a:r>
          </a:p>
          <a:p>
            <a:pPr marL="0" marR="0" algn="just">
              <a:lnSpc>
                <a:spcPct val="115000"/>
              </a:lnSpc>
              <a:buFont typeface="Wingdings" pitchFamily="2" charset="2"/>
              <a:buChar char="Ø"/>
            </a:pPr>
            <a:r>
              <a:rPr lang="en-IN" sz="2400" dirty="0" smtClean="0">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If such compensatory adjustments fail to maintain oxygen demand, cardiac failure may develop </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sz="2400" dirty="0"/>
          </a:p>
        </p:txBody>
      </p:sp>
    </p:spTree>
    <p:extLst>
      <p:ext uri="{BB962C8B-B14F-4D97-AF65-F5344CB8AC3E}">
        <p14:creationId xmlns="" xmlns:p14="http://schemas.microsoft.com/office/powerpoint/2010/main" val="319944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487680"/>
            <a:ext cx="11338560" cy="5939246"/>
          </a:xfrm>
        </p:spPr>
        <p:txBody>
          <a:bodyPr>
            <a:normAutofit/>
          </a:bodyPr>
          <a:lstStyle/>
          <a:p>
            <a:pPr algn="just">
              <a:buFont typeface="Wingdings" pitchFamily="2" charset="2"/>
              <a:buChar char="Ø"/>
            </a:pPr>
            <a:r>
              <a:rPr lang="en-IN" sz="2400" dirty="0" smtClean="0">
                <a:latin typeface="Calibri" panose="020F0502020204030204" pitchFamily="34" charset="0"/>
                <a:ea typeface="Calibri" panose="020F0502020204030204" pitchFamily="34" charset="0"/>
                <a:cs typeface="Mangal" panose="02040503050203030202" pitchFamily="18" charset="0"/>
              </a:rPr>
              <a:t>In </a:t>
            </a:r>
            <a:r>
              <a:rPr lang="en-IN" sz="2400" dirty="0" smtClean="0">
                <a:solidFill>
                  <a:srgbClr val="00B050"/>
                </a:solidFill>
                <a:latin typeface="Calibri" panose="020F0502020204030204" pitchFamily="34" charset="0"/>
                <a:ea typeface="Calibri" panose="020F0502020204030204" pitchFamily="34" charset="0"/>
                <a:cs typeface="Mangal" panose="02040503050203030202" pitchFamily="18" charset="0"/>
              </a:rPr>
              <a:t>acute haemorrhagic anaemia </a:t>
            </a:r>
            <a:r>
              <a:rPr lang="en-IN" sz="2400" dirty="0" smtClean="0">
                <a:latin typeface="Calibri" panose="020F0502020204030204" pitchFamily="34" charset="0"/>
                <a:ea typeface="Calibri" panose="020F0502020204030204" pitchFamily="34" charset="0"/>
                <a:cs typeface="Mangal" panose="02040503050203030202" pitchFamily="18" charset="0"/>
              </a:rPr>
              <a:t>there is loss of circulatory blood volume and plasma </a:t>
            </a:r>
            <a:r>
              <a:rPr lang="en-IN" sz="2400" dirty="0" smtClean="0">
                <a:latin typeface="Calibri" panose="020F0502020204030204" pitchFamily="34" charset="0"/>
                <a:ea typeface="Calibri" panose="020F0502020204030204" pitchFamily="34" charset="0"/>
                <a:cs typeface="Mangal" panose="02040503050203030202" pitchFamily="18" charset="0"/>
              </a:rPr>
              <a:t>proteins</a:t>
            </a:r>
          </a:p>
          <a:p>
            <a:pPr algn="just">
              <a:buFont typeface="Wingdings" pitchFamily="2" charset="2"/>
              <a:buChar char="Ø"/>
            </a:pPr>
            <a:r>
              <a:rPr lang="en-IN" sz="2400" dirty="0" smtClean="0">
                <a:latin typeface="Calibri" panose="020F0502020204030204" pitchFamily="34" charset="0"/>
                <a:ea typeface="Calibri" panose="020F0502020204030204" pitchFamily="34" charset="0"/>
                <a:cs typeface="Mangal" panose="02040503050203030202" pitchFamily="18" charset="0"/>
              </a:rPr>
              <a:t> </a:t>
            </a:r>
            <a:r>
              <a:rPr lang="en-IN" sz="2400" dirty="0" smtClean="0">
                <a:latin typeface="Calibri" panose="020F0502020204030204" pitchFamily="34" charset="0"/>
                <a:ea typeface="Calibri" panose="020F0502020204030204" pitchFamily="34" charset="0"/>
                <a:cs typeface="Mangal" panose="02040503050203030202" pitchFamily="18" charset="0"/>
              </a:rPr>
              <a:t>If haemorrhage stops, the lost fluid is quickly restored by release of fluid from tissue spaces while plasma proteins are restored by their greater synthesis in </a:t>
            </a:r>
            <a:r>
              <a:rPr lang="en-IN" sz="2400" dirty="0" smtClean="0">
                <a:latin typeface="Calibri" panose="020F0502020204030204" pitchFamily="34" charset="0"/>
                <a:ea typeface="Calibri" panose="020F0502020204030204" pitchFamily="34" charset="0"/>
                <a:cs typeface="Mangal" panose="02040503050203030202" pitchFamily="18" charset="0"/>
              </a:rPr>
              <a:t>liver</a:t>
            </a:r>
          </a:p>
          <a:p>
            <a:pPr algn="just">
              <a:buFont typeface="Wingdings" pitchFamily="2" charset="2"/>
              <a:buChar char="Ø"/>
            </a:pPr>
            <a:r>
              <a:rPr lang="en-IN" sz="2400" dirty="0" smtClean="0">
                <a:latin typeface="Calibri" panose="020F0502020204030204" pitchFamily="34" charset="0"/>
                <a:ea typeface="Calibri" panose="020F0502020204030204" pitchFamily="34" charset="0"/>
                <a:cs typeface="Mangal" panose="02040503050203030202" pitchFamily="18" charset="0"/>
              </a:rPr>
              <a:t> </a:t>
            </a:r>
            <a:r>
              <a:rPr lang="en-IN" sz="2400" dirty="0" smtClean="0">
                <a:latin typeface="Calibri" panose="020F0502020204030204" pitchFamily="34" charset="0"/>
                <a:ea typeface="Calibri" panose="020F0502020204030204" pitchFamily="34" charset="0"/>
                <a:cs typeface="Mangal" panose="02040503050203030202" pitchFamily="18" charset="0"/>
              </a:rPr>
              <a:t>In </a:t>
            </a:r>
            <a:r>
              <a:rPr lang="en-IN" sz="2400" dirty="0" smtClean="0">
                <a:solidFill>
                  <a:srgbClr val="00B050"/>
                </a:solidFill>
                <a:latin typeface="Calibri" panose="020F0502020204030204" pitchFamily="34" charset="0"/>
                <a:ea typeface="Calibri" panose="020F0502020204030204" pitchFamily="34" charset="0"/>
                <a:cs typeface="Mangal" panose="02040503050203030202" pitchFamily="18" charset="0"/>
              </a:rPr>
              <a:t>haemolytic anaemia</a:t>
            </a:r>
            <a:r>
              <a:rPr lang="en-IN" sz="2400" dirty="0" smtClean="0">
                <a:latin typeface="Calibri" panose="020F0502020204030204" pitchFamily="34" charset="0"/>
                <a:ea typeface="Calibri" panose="020F0502020204030204" pitchFamily="34" charset="0"/>
                <a:cs typeface="Mangal" panose="02040503050203030202" pitchFamily="18" charset="0"/>
              </a:rPr>
              <a:t>, </a:t>
            </a:r>
            <a:r>
              <a:rPr lang="en-IN" sz="2400" dirty="0" err="1" smtClean="0">
                <a:latin typeface="Calibri" panose="020F0502020204030204" pitchFamily="34" charset="0"/>
                <a:ea typeface="Calibri" panose="020F0502020204030204" pitchFamily="34" charset="0"/>
                <a:cs typeface="Mangal" panose="02040503050203030202" pitchFamily="18" charset="0"/>
              </a:rPr>
              <a:t>haemoglobinuria</a:t>
            </a:r>
            <a:r>
              <a:rPr lang="en-IN" sz="2400" dirty="0" smtClean="0">
                <a:latin typeface="Calibri" panose="020F0502020204030204" pitchFamily="34" charset="0"/>
                <a:ea typeface="Calibri" panose="020F0502020204030204" pitchFamily="34" charset="0"/>
                <a:cs typeface="Mangal" panose="02040503050203030202" pitchFamily="18" charset="0"/>
              </a:rPr>
              <a:t> develops, followed by </a:t>
            </a:r>
            <a:r>
              <a:rPr lang="en-IN" sz="2400" dirty="0" err="1" smtClean="0">
                <a:latin typeface="Calibri" panose="020F0502020204030204" pitchFamily="34" charset="0"/>
                <a:ea typeface="Calibri" panose="020F0502020204030204" pitchFamily="34" charset="0"/>
                <a:cs typeface="Mangal" panose="02040503050203030202" pitchFamily="18" charset="0"/>
              </a:rPr>
              <a:t>nephrosis</a:t>
            </a:r>
            <a:r>
              <a:rPr lang="en-IN" sz="2400" dirty="0" smtClean="0">
                <a:latin typeface="Calibri" panose="020F0502020204030204" pitchFamily="34" charset="0"/>
                <a:ea typeface="Calibri" panose="020F0502020204030204" pitchFamily="34" charset="0"/>
                <a:cs typeface="Mangal" panose="02040503050203030202" pitchFamily="18" charset="0"/>
              </a:rPr>
              <a:t> and depressed renal </a:t>
            </a:r>
            <a:r>
              <a:rPr lang="en-IN" sz="2400" dirty="0" smtClean="0">
                <a:latin typeface="Calibri" panose="020F0502020204030204" pitchFamily="34" charset="0"/>
                <a:ea typeface="Calibri" panose="020F0502020204030204" pitchFamily="34" charset="0"/>
                <a:cs typeface="Mangal" panose="02040503050203030202" pitchFamily="18" charset="0"/>
              </a:rPr>
              <a:t>function</a:t>
            </a:r>
          </a:p>
          <a:p>
            <a:pPr algn="just">
              <a:buFont typeface="Wingdings" pitchFamily="2" charset="2"/>
              <a:buChar char="Ø"/>
            </a:pPr>
            <a:r>
              <a:rPr lang="en-IN" sz="2400" dirty="0" smtClean="0">
                <a:latin typeface="Calibri" panose="020F0502020204030204" pitchFamily="34" charset="0"/>
                <a:ea typeface="Calibri" panose="020F0502020204030204" pitchFamily="34" charset="0"/>
                <a:cs typeface="Mangal" panose="02040503050203030202" pitchFamily="18" charset="0"/>
              </a:rPr>
              <a:t> </a:t>
            </a:r>
            <a:r>
              <a:rPr lang="en-IN" sz="2400" dirty="0" err="1" smtClean="0">
                <a:solidFill>
                  <a:srgbClr val="00B050"/>
                </a:solidFill>
                <a:latin typeface="Calibri" panose="020F0502020204030204" pitchFamily="34" charset="0"/>
                <a:ea typeface="Calibri" panose="020F0502020204030204" pitchFamily="34" charset="0"/>
                <a:cs typeface="Mangal" panose="02040503050203030202" pitchFamily="18" charset="0"/>
              </a:rPr>
              <a:t>Aplastic</a:t>
            </a:r>
            <a:r>
              <a:rPr lang="en-IN" sz="2400" dirty="0" smtClean="0">
                <a:solidFill>
                  <a:srgbClr val="00B050"/>
                </a:solidFill>
                <a:latin typeface="Calibri" panose="020F0502020204030204" pitchFamily="34" charset="0"/>
                <a:ea typeface="Calibri" panose="020F0502020204030204" pitchFamily="34" charset="0"/>
                <a:cs typeface="Mangal" panose="02040503050203030202" pitchFamily="18" charset="0"/>
              </a:rPr>
              <a:t> anaemia </a:t>
            </a:r>
            <a:r>
              <a:rPr lang="en-IN" sz="2400" dirty="0" smtClean="0">
                <a:latin typeface="Calibri" panose="020F0502020204030204" pitchFamily="34" charset="0"/>
                <a:ea typeface="Calibri" panose="020F0502020204030204" pitchFamily="34" charset="0"/>
                <a:cs typeface="Mangal" panose="02040503050203030202" pitchFamily="18" charset="0"/>
              </a:rPr>
              <a:t>occurs in toxicity and in reversed with the removal of </a:t>
            </a:r>
            <a:r>
              <a:rPr lang="en-IN" sz="2400" dirty="0" smtClean="0">
                <a:latin typeface="Calibri" panose="020F0502020204030204" pitchFamily="34" charset="0"/>
                <a:ea typeface="Calibri" panose="020F0502020204030204" pitchFamily="34" charset="0"/>
                <a:cs typeface="Mangal" panose="02040503050203030202" pitchFamily="18" charset="0"/>
              </a:rPr>
              <a:t>cause</a:t>
            </a:r>
          </a:p>
          <a:p>
            <a:pPr algn="just">
              <a:buFont typeface="Wingdings" pitchFamily="2" charset="2"/>
              <a:buChar char="Ø"/>
            </a:pPr>
            <a:r>
              <a:rPr lang="en-IN" sz="2400" dirty="0" smtClean="0">
                <a:latin typeface="Calibri" panose="020F0502020204030204" pitchFamily="34" charset="0"/>
                <a:ea typeface="Calibri" panose="020F0502020204030204" pitchFamily="34" charset="0"/>
                <a:cs typeface="Mangal" panose="02040503050203030202" pitchFamily="18" charset="0"/>
              </a:rPr>
              <a:t> </a:t>
            </a:r>
            <a:r>
              <a:rPr lang="en-IN" sz="2400" dirty="0" smtClean="0">
                <a:latin typeface="Calibri" panose="020F0502020204030204" pitchFamily="34" charset="0"/>
                <a:ea typeface="Calibri" panose="020F0502020204030204" pitchFamily="34" charset="0"/>
                <a:cs typeface="Mangal" panose="02040503050203030202" pitchFamily="18" charset="0"/>
              </a:rPr>
              <a:t>Similarly </a:t>
            </a:r>
            <a:r>
              <a:rPr lang="en-IN" sz="2400" dirty="0" smtClean="0">
                <a:solidFill>
                  <a:srgbClr val="00B050"/>
                </a:solidFill>
                <a:latin typeface="Calibri" panose="020F0502020204030204" pitchFamily="34" charset="0"/>
                <a:ea typeface="Calibri" panose="020F0502020204030204" pitchFamily="34" charset="0"/>
                <a:cs typeface="Mangal" panose="02040503050203030202" pitchFamily="18" charset="0"/>
              </a:rPr>
              <a:t>nutritional anaemia </a:t>
            </a:r>
            <a:r>
              <a:rPr lang="en-IN" sz="2400" dirty="0" smtClean="0">
                <a:latin typeface="Calibri" panose="020F0502020204030204" pitchFamily="34" charset="0"/>
                <a:ea typeface="Calibri" panose="020F0502020204030204" pitchFamily="34" charset="0"/>
                <a:cs typeface="Mangal" panose="02040503050203030202" pitchFamily="18" charset="0"/>
              </a:rPr>
              <a:t>is cured with the supplementation of desired nutrition in the </a:t>
            </a:r>
            <a:r>
              <a:rPr lang="en-IN" sz="2400" dirty="0" smtClean="0">
                <a:latin typeface="Calibri" panose="020F0502020204030204" pitchFamily="34" charset="0"/>
                <a:ea typeface="Calibri" panose="020F0502020204030204" pitchFamily="34" charset="0"/>
                <a:cs typeface="Mangal" panose="02040503050203030202" pitchFamily="18" charset="0"/>
              </a:rPr>
              <a:t>diet</a:t>
            </a:r>
            <a:endParaRPr lang="en-US" sz="2400" dirty="0" smtClean="0">
              <a:latin typeface="Calibri" panose="020F0502020204030204" pitchFamily="34" charset="0"/>
              <a:ea typeface="Calibri" panose="020F0502020204030204" pitchFamily="34" charset="0"/>
              <a:cs typeface="Mangal" panose="02040503050203030202" pitchFamily="18" charset="0"/>
            </a:endParaRPr>
          </a:p>
          <a:p>
            <a:pPr algn="just"/>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FE71EB9-2BA7-63AE-AC8D-307072CA1A7B}"/>
              </a:ext>
            </a:extLst>
          </p:cNvPr>
          <p:cNvSpPr>
            <a:spLocks noGrp="1"/>
          </p:cNvSpPr>
          <p:nvPr>
            <p:ph idx="1"/>
          </p:nvPr>
        </p:nvSpPr>
        <p:spPr>
          <a:xfrm>
            <a:off x="159493" y="184347"/>
            <a:ext cx="11588369" cy="6334018"/>
          </a:xfrm>
        </p:spPr>
        <p:txBody>
          <a:bodyPr>
            <a:noAutofit/>
          </a:bodyPr>
          <a:lstStyle/>
          <a:p>
            <a:pPr marL="0" marR="0" algn="just">
              <a:lnSpc>
                <a:spcPct val="115000"/>
              </a:lnSpc>
              <a:buFont typeface="Wingdings" pitchFamily="2" charset="2"/>
              <a:buChar char="Ø"/>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Clinical Findings</a:t>
            </a:r>
            <a:endParaRPr lang="en-US" sz="24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pPr>
            <a:r>
              <a:rPr lang="en-IN" sz="2400" dirty="0">
                <a:effectLst/>
                <a:latin typeface="Calibri" panose="020F0502020204030204" pitchFamily="34" charset="0"/>
                <a:ea typeface="Calibri" panose="020F0502020204030204" pitchFamily="34" charset="0"/>
                <a:cs typeface="Mangal" panose="02040503050203030202" pitchFamily="18" charset="0"/>
              </a:rPr>
              <a:t>In animals suffering from </a:t>
            </a:r>
            <a:r>
              <a:rPr lang="en-IN" sz="2400" dirty="0" smtClean="0">
                <a:effectLst/>
                <a:latin typeface="Calibri" panose="020F0502020204030204" pitchFamily="34" charset="0"/>
                <a:ea typeface="Calibri" panose="020F0502020204030204" pitchFamily="34" charset="0"/>
                <a:cs typeface="Mangal" panose="02040503050203030202" pitchFamily="18" charset="0"/>
              </a:rPr>
              <a:t>anaemia muscular </a:t>
            </a:r>
            <a:r>
              <a:rPr lang="en-IN" sz="2400" dirty="0">
                <a:effectLst/>
                <a:latin typeface="Calibri" panose="020F0502020204030204" pitchFamily="34" charset="0"/>
                <a:ea typeface="Calibri" panose="020F0502020204030204" pitchFamily="34" charset="0"/>
                <a:cs typeface="Mangal" panose="02040503050203030202" pitchFamily="18" charset="0"/>
              </a:rPr>
              <a:t>weakness, dullness, depression and low working efficiency </a:t>
            </a:r>
            <a:endParaRPr lang="en-IN" sz="2400" dirty="0" smtClean="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pPr>
            <a:r>
              <a:rPr lang="en-IN" sz="2400" dirty="0" smtClean="0">
                <a:effectLst/>
                <a:latin typeface="Calibri" panose="020F0502020204030204" pitchFamily="34" charset="0"/>
                <a:ea typeface="Calibri" panose="020F0502020204030204" pitchFamily="34" charset="0"/>
                <a:cs typeface="Mangal" panose="02040503050203030202" pitchFamily="18" charset="0"/>
              </a:rPr>
              <a:t>Such </a:t>
            </a:r>
            <a:r>
              <a:rPr lang="en-IN" sz="2400" dirty="0">
                <a:effectLst/>
                <a:latin typeface="Calibri" panose="020F0502020204030204" pitchFamily="34" charset="0"/>
                <a:ea typeface="Calibri" panose="020F0502020204030204" pitchFamily="34" charset="0"/>
                <a:cs typeface="Mangal" panose="02040503050203030202" pitchFamily="18" charset="0"/>
              </a:rPr>
              <a:t>animal reveal inappetence or anorexia and get exhausted </a:t>
            </a:r>
            <a:r>
              <a:rPr lang="en-IN" sz="2400" dirty="0" smtClean="0">
                <a:effectLst/>
                <a:latin typeface="Calibri" panose="020F0502020204030204" pitchFamily="34" charset="0"/>
                <a:ea typeface="Calibri" panose="020F0502020204030204" pitchFamily="34" charset="0"/>
                <a:cs typeface="Mangal" panose="02040503050203030202" pitchFamily="18" charset="0"/>
              </a:rPr>
              <a:t>quickly</a:t>
            </a:r>
          </a:p>
          <a:p>
            <a:pPr marL="0" marR="0" algn="just">
              <a:lnSpc>
                <a:spcPct val="115000"/>
              </a:lnSpc>
              <a:spcAft>
                <a:spcPts val="1000"/>
              </a:spcAft>
            </a:pPr>
            <a:r>
              <a:rPr lang="en-IN" sz="2400" dirty="0" smtClean="0">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The visible mucous membranes become </a:t>
            </a:r>
            <a:r>
              <a:rPr lang="en-IN"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pale, elevated heart rate and pulse as greater </a:t>
            </a:r>
            <a:r>
              <a:rPr lang="en-IN" sz="2400" dirty="0" smtClean="0">
                <a:solidFill>
                  <a:srgbClr val="00B050"/>
                </a:solidFill>
                <a:effectLst/>
                <a:latin typeface="Calibri" panose="020F0502020204030204" pitchFamily="34" charset="0"/>
                <a:ea typeface="Calibri" panose="020F0502020204030204" pitchFamily="34" charset="0"/>
                <a:cs typeface="Mangal" panose="02040503050203030202" pitchFamily="18" charset="0"/>
              </a:rPr>
              <a:t>amplitude</a:t>
            </a:r>
            <a:endParaRPr lang="en-IN" sz="2400" dirty="0" smtClean="0">
              <a:solidFill>
                <a:srgbClr val="00B050"/>
              </a:solidFill>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pPr>
            <a:r>
              <a:rPr lang="en-IN" sz="2400" dirty="0" smtClean="0">
                <a:effectLst/>
                <a:latin typeface="Calibri" panose="020F0502020204030204" pitchFamily="34" charset="0"/>
                <a:ea typeface="Calibri" panose="020F0502020204030204" pitchFamily="34" charset="0"/>
                <a:cs typeface="Mangal" panose="02040503050203030202" pitchFamily="18" charset="0"/>
              </a:rPr>
              <a:t>Intensity </a:t>
            </a:r>
            <a:r>
              <a:rPr lang="en-IN" sz="2400" dirty="0">
                <a:effectLst/>
                <a:latin typeface="Calibri" panose="020F0502020204030204" pitchFamily="34" charset="0"/>
                <a:ea typeface="Calibri" panose="020F0502020204030204" pitchFamily="34" charset="0"/>
                <a:cs typeface="Mangal" panose="02040503050203030202" pitchFamily="18" charset="0"/>
              </a:rPr>
              <a:t>of heart sound is greatly increased due to increase in blood pressure and cardiac </a:t>
            </a:r>
            <a:r>
              <a:rPr lang="en-IN" sz="2400" dirty="0" smtClean="0">
                <a:effectLst/>
                <a:latin typeface="Calibri" panose="020F0502020204030204" pitchFamily="34" charset="0"/>
                <a:ea typeface="Calibri" panose="020F0502020204030204" pitchFamily="34" charset="0"/>
                <a:cs typeface="Mangal" panose="02040503050203030202" pitchFamily="18" charset="0"/>
              </a:rPr>
              <a:t>dilatation</a:t>
            </a:r>
          </a:p>
          <a:p>
            <a:pPr marL="0" marR="0" algn="just">
              <a:lnSpc>
                <a:spcPct val="115000"/>
              </a:lnSpc>
              <a:spcAft>
                <a:spcPts val="1000"/>
              </a:spcAft>
            </a:pPr>
            <a:r>
              <a:rPr lang="en-IN" sz="2400" dirty="0" smtClean="0">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In later stages intensity of heart sound is decreased due to myocardial </a:t>
            </a:r>
            <a:r>
              <a:rPr lang="en-IN" sz="2400" dirty="0" smtClean="0">
                <a:effectLst/>
                <a:latin typeface="Calibri" panose="020F0502020204030204" pitchFamily="34" charset="0"/>
                <a:ea typeface="Calibri" panose="020F0502020204030204" pitchFamily="34" charset="0"/>
                <a:cs typeface="Mangal" panose="02040503050203030202" pitchFamily="18" charset="0"/>
              </a:rPr>
              <a:t>asthenia</a:t>
            </a:r>
          </a:p>
          <a:p>
            <a:pPr marL="0" marR="0" algn="just">
              <a:lnSpc>
                <a:spcPct val="115000"/>
              </a:lnSpc>
              <a:spcAft>
                <a:spcPts val="1000"/>
              </a:spcAft>
            </a:pPr>
            <a:r>
              <a:rPr lang="en-IN" sz="2400" dirty="0" smtClean="0">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Due to cardiac dilation </a:t>
            </a:r>
            <a:r>
              <a:rPr lang="en-IN"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haemic systolic murmurs </a:t>
            </a:r>
            <a:r>
              <a:rPr lang="en-IN" sz="2400" dirty="0">
                <a:effectLst/>
                <a:latin typeface="Calibri" panose="020F0502020204030204" pitchFamily="34" charset="0"/>
                <a:ea typeface="Calibri" panose="020F0502020204030204" pitchFamily="34" charset="0"/>
                <a:cs typeface="Mangal" panose="02040503050203030202" pitchFamily="18" charset="0"/>
              </a:rPr>
              <a:t>are </a:t>
            </a:r>
            <a:r>
              <a:rPr lang="en-IN" sz="2400" dirty="0" smtClean="0">
                <a:effectLst/>
                <a:latin typeface="Calibri" panose="020F0502020204030204" pitchFamily="34" charset="0"/>
                <a:ea typeface="Calibri" panose="020F0502020204030204" pitchFamily="34" charset="0"/>
                <a:cs typeface="Mangal" panose="02040503050203030202" pitchFamily="18" charset="0"/>
              </a:rPr>
              <a:t>audible</a:t>
            </a:r>
          </a:p>
          <a:p>
            <a:pPr marL="0" marR="0" algn="just">
              <a:lnSpc>
                <a:spcPct val="115000"/>
              </a:lnSpc>
              <a:spcAft>
                <a:spcPts val="1000"/>
              </a:spcAft>
            </a:pPr>
            <a:r>
              <a:rPr lang="en-IN" sz="2400" dirty="0" smtClean="0">
                <a:effectLst/>
                <a:latin typeface="Calibri" panose="020F0502020204030204" pitchFamily="34" charset="0"/>
                <a:ea typeface="Calibri" panose="020F0502020204030204" pitchFamily="34" charset="0"/>
                <a:cs typeface="Mangal" panose="02040503050203030202" pitchFamily="18" charset="0"/>
              </a:rPr>
              <a:t> </a:t>
            </a:r>
            <a:r>
              <a:rPr lang="en-IN" sz="2400" dirty="0">
                <a:effectLst/>
                <a:latin typeface="Calibri" panose="020F0502020204030204" pitchFamily="34" charset="0"/>
                <a:ea typeface="Calibri" panose="020F0502020204030204" pitchFamily="34" charset="0"/>
                <a:cs typeface="Mangal" panose="02040503050203030202" pitchFamily="18" charset="0"/>
              </a:rPr>
              <a:t>They go in line with each respiratory </a:t>
            </a:r>
            <a:r>
              <a:rPr lang="en-IN" sz="2400" dirty="0" smtClean="0">
                <a:effectLst/>
                <a:latin typeface="Calibri" panose="020F0502020204030204" pitchFamily="34" charset="0"/>
                <a:ea typeface="Calibri" panose="020F0502020204030204" pitchFamily="34" charset="0"/>
                <a:cs typeface="Mangal" panose="02040503050203030202" pitchFamily="18" charset="0"/>
              </a:rPr>
              <a:t>cycle</a:t>
            </a:r>
          </a:p>
          <a:p>
            <a:endParaRPr lang="en-US" sz="2400" dirty="0"/>
          </a:p>
        </p:txBody>
      </p:sp>
    </p:spTree>
    <p:extLst>
      <p:ext uri="{BB962C8B-B14F-4D97-AF65-F5344CB8AC3E}">
        <p14:creationId xmlns="" xmlns:p14="http://schemas.microsoft.com/office/powerpoint/2010/main" val="3168371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2083</Words>
  <Application>Microsoft Office PowerPoint</Application>
  <PresentationFormat>Custom</PresentationFormat>
  <Paragraphs>169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Anaemina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Anaemina</dc:title>
  <dc:creator>Dr.Mritunjay Kumar</dc:creator>
  <cp:lastModifiedBy>Bvc</cp:lastModifiedBy>
  <cp:revision>19</cp:revision>
  <dcterms:created xsi:type="dcterms:W3CDTF">2025-05-16T01:58:52Z</dcterms:created>
  <dcterms:modified xsi:type="dcterms:W3CDTF">2025-05-16T09:59:32Z</dcterms:modified>
</cp:coreProperties>
</file>