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411" r:id="rId3"/>
    <p:sldId id="412" r:id="rId4"/>
    <p:sldId id="413" r:id="rId5"/>
    <p:sldId id="419" r:id="rId6"/>
    <p:sldId id="420" r:id="rId7"/>
    <p:sldId id="414" r:id="rId8"/>
    <p:sldId id="415" r:id="rId9"/>
    <p:sldId id="416" r:id="rId10"/>
    <p:sldId id="421" r:id="rId11"/>
    <p:sldId id="422"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Mritunjay Kumar" userId="ce6d84e442459372" providerId="LiveId" clId="{9F4E9BFF-665C-498D-AAC2-D46FD9A098A0}"/>
    <pc:docChg chg="custSel addSld modSld">
      <pc:chgData name="Dr.Mritunjay Kumar" userId="ce6d84e442459372" providerId="LiveId" clId="{9F4E9BFF-665C-498D-AAC2-D46FD9A098A0}" dt="2024-09-19T09:48:05.408" v="216" actId="20577"/>
      <pc:docMkLst>
        <pc:docMk/>
      </pc:docMkLst>
      <pc:sldChg chg="modSp mod">
        <pc:chgData name="Dr.Mritunjay Kumar" userId="ce6d84e442459372" providerId="LiveId" clId="{9F4E9BFF-665C-498D-AAC2-D46FD9A098A0}" dt="2024-09-19T09:34:35.001" v="129" actId="207"/>
        <pc:sldMkLst>
          <pc:docMk/>
          <pc:sldMk cId="0" sldId="411"/>
        </pc:sldMkLst>
        <pc:spChg chg="mod">
          <ac:chgData name="Dr.Mritunjay Kumar" userId="ce6d84e442459372" providerId="LiveId" clId="{9F4E9BFF-665C-498D-AAC2-D46FD9A098A0}" dt="2024-09-19T09:34:35.001" v="129" actId="207"/>
          <ac:spMkLst>
            <pc:docMk/>
            <pc:sldMk cId="0" sldId="411"/>
            <ac:spMk id="3" creationId="{00000000-0000-0000-0000-000000000000}"/>
          </ac:spMkLst>
        </pc:spChg>
      </pc:sldChg>
      <pc:sldChg chg="modSp mod">
        <pc:chgData name="Dr.Mritunjay Kumar" userId="ce6d84e442459372" providerId="LiveId" clId="{9F4E9BFF-665C-498D-AAC2-D46FD9A098A0}" dt="2024-09-19T09:35:47.083" v="144" actId="20577"/>
        <pc:sldMkLst>
          <pc:docMk/>
          <pc:sldMk cId="0" sldId="412"/>
        </pc:sldMkLst>
        <pc:spChg chg="mod">
          <ac:chgData name="Dr.Mritunjay Kumar" userId="ce6d84e442459372" providerId="LiveId" clId="{9F4E9BFF-665C-498D-AAC2-D46FD9A098A0}" dt="2024-09-19T09:35:47.083" v="144" actId="20577"/>
          <ac:spMkLst>
            <pc:docMk/>
            <pc:sldMk cId="0" sldId="412"/>
            <ac:spMk id="3" creationId="{00000000-0000-0000-0000-000000000000}"/>
          </ac:spMkLst>
        </pc:spChg>
      </pc:sldChg>
      <pc:sldChg chg="modSp mod">
        <pc:chgData name="Dr.Mritunjay Kumar" userId="ce6d84e442459372" providerId="LiveId" clId="{9F4E9BFF-665C-498D-AAC2-D46FD9A098A0}" dt="2024-09-19T09:41:24.014" v="175" actId="20577"/>
        <pc:sldMkLst>
          <pc:docMk/>
          <pc:sldMk cId="0" sldId="413"/>
        </pc:sldMkLst>
        <pc:spChg chg="mod">
          <ac:chgData name="Dr.Mritunjay Kumar" userId="ce6d84e442459372" providerId="LiveId" clId="{9F4E9BFF-665C-498D-AAC2-D46FD9A098A0}" dt="2024-09-19T09:41:24.014" v="175" actId="20577"/>
          <ac:spMkLst>
            <pc:docMk/>
            <pc:sldMk cId="0" sldId="413"/>
            <ac:spMk id="3" creationId="{00000000-0000-0000-0000-000000000000}"/>
          </ac:spMkLst>
        </pc:spChg>
      </pc:sldChg>
      <pc:sldChg chg="addSp modSp mod">
        <pc:chgData name="Dr.Mritunjay Kumar" userId="ce6d84e442459372" providerId="LiveId" clId="{9F4E9BFF-665C-498D-AAC2-D46FD9A098A0}" dt="2024-09-19T09:46:25.155" v="210" actId="20577"/>
        <pc:sldMkLst>
          <pc:docMk/>
          <pc:sldMk cId="0" sldId="414"/>
        </pc:sldMkLst>
        <pc:spChg chg="mod">
          <ac:chgData name="Dr.Mritunjay Kumar" userId="ce6d84e442459372" providerId="LiveId" clId="{9F4E9BFF-665C-498D-AAC2-D46FD9A098A0}" dt="2024-09-19T09:46:25.155" v="210" actId="20577"/>
          <ac:spMkLst>
            <pc:docMk/>
            <pc:sldMk cId="0" sldId="414"/>
            <ac:spMk id="3" creationId="{00000000-0000-0000-0000-000000000000}"/>
          </ac:spMkLst>
        </pc:spChg>
        <pc:picChg chg="add mod">
          <ac:chgData name="Dr.Mritunjay Kumar" userId="ce6d84e442459372" providerId="LiveId" clId="{9F4E9BFF-665C-498D-AAC2-D46FD9A098A0}" dt="2024-09-19T09:45:36.844" v="191" actId="14100"/>
          <ac:picMkLst>
            <pc:docMk/>
            <pc:sldMk cId="0" sldId="414"/>
            <ac:picMk id="3074" creationId="{B584637D-005F-AA23-B06E-A9D193B65EFA}"/>
          </ac:picMkLst>
        </pc:picChg>
      </pc:sldChg>
      <pc:sldChg chg="modSp mod">
        <pc:chgData name="Dr.Mritunjay Kumar" userId="ce6d84e442459372" providerId="LiveId" clId="{9F4E9BFF-665C-498D-AAC2-D46FD9A098A0}" dt="2024-09-19T09:47:12.558" v="214" actId="113"/>
        <pc:sldMkLst>
          <pc:docMk/>
          <pc:sldMk cId="0" sldId="415"/>
        </pc:sldMkLst>
        <pc:spChg chg="mod">
          <ac:chgData name="Dr.Mritunjay Kumar" userId="ce6d84e442459372" providerId="LiveId" clId="{9F4E9BFF-665C-498D-AAC2-D46FD9A098A0}" dt="2024-09-19T09:47:12.558" v="214" actId="113"/>
          <ac:spMkLst>
            <pc:docMk/>
            <pc:sldMk cId="0" sldId="415"/>
            <ac:spMk id="3" creationId="{00000000-0000-0000-0000-000000000000}"/>
          </ac:spMkLst>
        </pc:spChg>
      </pc:sldChg>
      <pc:sldChg chg="modSp mod">
        <pc:chgData name="Dr.Mritunjay Kumar" userId="ce6d84e442459372" providerId="LiveId" clId="{9F4E9BFF-665C-498D-AAC2-D46FD9A098A0}" dt="2024-09-19T09:48:05.408" v="216" actId="20577"/>
        <pc:sldMkLst>
          <pc:docMk/>
          <pc:sldMk cId="0" sldId="416"/>
        </pc:sldMkLst>
        <pc:spChg chg="mod">
          <ac:chgData name="Dr.Mritunjay Kumar" userId="ce6d84e442459372" providerId="LiveId" clId="{9F4E9BFF-665C-498D-AAC2-D46FD9A098A0}" dt="2024-09-19T09:48:05.408" v="216" actId="20577"/>
          <ac:spMkLst>
            <pc:docMk/>
            <pc:sldMk cId="0" sldId="416"/>
            <ac:spMk id="3" creationId="{00000000-0000-0000-0000-000000000000}"/>
          </ac:spMkLst>
        </pc:spChg>
      </pc:sldChg>
      <pc:sldChg chg="addSp delSp modSp new mod">
        <pc:chgData name="Dr.Mritunjay Kumar" userId="ce6d84e442459372" providerId="LiveId" clId="{9F4E9BFF-665C-498D-AAC2-D46FD9A098A0}" dt="2024-09-19T09:27:41.499" v="75" actId="5793"/>
        <pc:sldMkLst>
          <pc:docMk/>
          <pc:sldMk cId="1964475549" sldId="421"/>
        </pc:sldMkLst>
        <pc:spChg chg="del">
          <ac:chgData name="Dr.Mritunjay Kumar" userId="ce6d84e442459372" providerId="LiveId" clId="{9F4E9BFF-665C-498D-AAC2-D46FD9A098A0}" dt="2024-09-19T09:25:26.405" v="1" actId="478"/>
          <ac:spMkLst>
            <pc:docMk/>
            <pc:sldMk cId="1964475549" sldId="421"/>
            <ac:spMk id="2" creationId="{43117FA5-20DC-B390-6C77-2DD92DC448B2}"/>
          </ac:spMkLst>
        </pc:spChg>
        <pc:spChg chg="mod">
          <ac:chgData name="Dr.Mritunjay Kumar" userId="ce6d84e442459372" providerId="LiveId" clId="{9F4E9BFF-665C-498D-AAC2-D46FD9A098A0}" dt="2024-09-19T09:26:15.791" v="37" actId="207"/>
          <ac:spMkLst>
            <pc:docMk/>
            <pc:sldMk cId="1964475549" sldId="421"/>
            <ac:spMk id="3" creationId="{27BE1DF2-F4D4-C90F-F0D7-3B85939B8355}"/>
          </ac:spMkLst>
        </pc:spChg>
        <pc:spChg chg="add mod">
          <ac:chgData name="Dr.Mritunjay Kumar" userId="ce6d84e442459372" providerId="LiveId" clId="{9F4E9BFF-665C-498D-AAC2-D46FD9A098A0}" dt="2024-09-19T09:27:41.499" v="75" actId="5793"/>
          <ac:spMkLst>
            <pc:docMk/>
            <pc:sldMk cId="1964475549" sldId="421"/>
            <ac:spMk id="4" creationId="{712AE75B-F40E-0FCE-AA17-ADCBB847D255}"/>
          </ac:spMkLst>
        </pc:spChg>
      </pc:sldChg>
      <pc:sldChg chg="addSp delSp modSp new mod">
        <pc:chgData name="Dr.Mritunjay Kumar" userId="ce6d84e442459372" providerId="LiveId" clId="{9F4E9BFF-665C-498D-AAC2-D46FD9A098A0}" dt="2024-09-19T09:33:15.714" v="119" actId="14100"/>
        <pc:sldMkLst>
          <pc:docMk/>
          <pc:sldMk cId="4059618406" sldId="422"/>
        </pc:sldMkLst>
        <pc:spChg chg="del">
          <ac:chgData name="Dr.Mritunjay Kumar" userId="ce6d84e442459372" providerId="LiveId" clId="{9F4E9BFF-665C-498D-AAC2-D46FD9A098A0}" dt="2024-09-19T09:31:24.675" v="77" actId="478"/>
          <ac:spMkLst>
            <pc:docMk/>
            <pc:sldMk cId="4059618406" sldId="422"/>
            <ac:spMk id="2" creationId="{5A0A4517-5BD7-287D-B2FB-07E21B867D4B}"/>
          </ac:spMkLst>
        </pc:spChg>
        <pc:spChg chg="del mod">
          <ac:chgData name="Dr.Mritunjay Kumar" userId="ce6d84e442459372" providerId="LiveId" clId="{9F4E9BFF-665C-498D-AAC2-D46FD9A098A0}" dt="2024-09-19T09:31:30.660" v="79"/>
          <ac:spMkLst>
            <pc:docMk/>
            <pc:sldMk cId="4059618406" sldId="422"/>
            <ac:spMk id="3" creationId="{4BCAC31C-B806-64BD-9945-BBA37401411D}"/>
          </ac:spMkLst>
        </pc:spChg>
        <pc:spChg chg="add mod">
          <ac:chgData name="Dr.Mritunjay Kumar" userId="ce6d84e442459372" providerId="LiveId" clId="{9F4E9BFF-665C-498D-AAC2-D46FD9A098A0}" dt="2024-09-19T09:33:15.714" v="119" actId="14100"/>
          <ac:spMkLst>
            <pc:docMk/>
            <pc:sldMk cId="4059618406" sldId="422"/>
            <ac:spMk id="4" creationId="{E3C07294-EFD8-B717-F049-49DFF6C2407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D4981-24D1-434F-7AF7-FCC085A220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BD557C-E3C9-EB54-A262-A9E9D9CE5F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568E35-F61D-CA7E-CA0A-3516D76E07B4}"/>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5" name="Footer Placeholder 4">
            <a:extLst>
              <a:ext uri="{FF2B5EF4-FFF2-40B4-BE49-F238E27FC236}">
                <a16:creationId xmlns:a16="http://schemas.microsoft.com/office/drawing/2014/main" id="{9F118427-840B-4247-449E-939691DDE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FA924C-30AE-09B3-2D0C-9AE42C5B2CCB}"/>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439539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22E0A-8A63-7F68-81A7-05AB7AC89A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6332A9-BF83-A7DB-CA3A-870662A040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0C3818-E616-9BEB-94C6-66260365FA19}"/>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5" name="Footer Placeholder 4">
            <a:extLst>
              <a:ext uri="{FF2B5EF4-FFF2-40B4-BE49-F238E27FC236}">
                <a16:creationId xmlns:a16="http://schemas.microsoft.com/office/drawing/2014/main" id="{A74BEA6E-3E63-1535-A585-CE4662D21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8104D0-FCAE-1F3E-D083-B32B86FBDD8C}"/>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170352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DDCEFB-B071-AA02-2845-DE1B82AF5B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626930-4523-1561-F415-07557D120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4E4C1-7DD3-AC77-F5D3-48D99B3AB9F2}"/>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5" name="Footer Placeholder 4">
            <a:extLst>
              <a:ext uri="{FF2B5EF4-FFF2-40B4-BE49-F238E27FC236}">
                <a16:creationId xmlns:a16="http://schemas.microsoft.com/office/drawing/2014/main" id="{00A04C0B-D2D6-53F1-980B-A94356332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68343-A297-BCEA-4A82-5283E399E568}"/>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237141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FF844-B4E5-F239-3E71-577740BA04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62C243-C8D1-68B2-F347-169F196E50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F01FC3-93F1-7516-CE80-B18684785CF4}"/>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5" name="Footer Placeholder 4">
            <a:extLst>
              <a:ext uri="{FF2B5EF4-FFF2-40B4-BE49-F238E27FC236}">
                <a16:creationId xmlns:a16="http://schemas.microsoft.com/office/drawing/2014/main" id="{35330E80-3BD9-C276-70AB-83E2B2788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0DED3-452C-A076-9506-02003D1C44D3}"/>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294532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A8B-3FE2-A7C9-A038-8182947707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336C71-A8F9-B7B4-D839-11F7BF5FA2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3898FF-1FDF-D693-82A2-54A9920D0F90}"/>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5" name="Footer Placeholder 4">
            <a:extLst>
              <a:ext uri="{FF2B5EF4-FFF2-40B4-BE49-F238E27FC236}">
                <a16:creationId xmlns:a16="http://schemas.microsoft.com/office/drawing/2014/main" id="{7993482A-B93F-03DE-5A7F-6EB151963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1A003-EE31-1A3C-A3A9-F5E4052F4A15}"/>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53135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14BE1-BB36-9EA3-65BB-754E18F7C3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5A481D-F562-16D1-0815-80B6CC2485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6D2C17-7553-5D67-1D00-A21F5DCDFF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CD252C-BC04-BEB5-614C-848AC8B78367}"/>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6" name="Footer Placeholder 5">
            <a:extLst>
              <a:ext uri="{FF2B5EF4-FFF2-40B4-BE49-F238E27FC236}">
                <a16:creationId xmlns:a16="http://schemas.microsoft.com/office/drawing/2014/main" id="{C819EEE1-8951-D7BE-C0AD-BA4ADAC342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BAF6E-BF5E-911E-AF85-3D2CABE6AA27}"/>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198321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96DFF-D446-9298-E3C3-FECADA6CFA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BE30E6-FDA7-9CB6-D967-3B49B47EE0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B53BE2-8675-CE46-21E9-980993751B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89DDBD-7C90-3FA2-73AD-10B6FB5879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04C82A-D23B-FC13-0AC0-81509D7466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49693B-AE67-8787-FF0F-217AABB30BEA}"/>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8" name="Footer Placeholder 7">
            <a:extLst>
              <a:ext uri="{FF2B5EF4-FFF2-40B4-BE49-F238E27FC236}">
                <a16:creationId xmlns:a16="http://schemas.microsoft.com/office/drawing/2014/main" id="{FB83B21F-1803-D55D-A2AC-5C2FB45FA3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9292D-047B-0E06-17CE-8D34785697DF}"/>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109343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9541B-A125-0405-C84A-767B009BAA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024461-DF0E-2A19-04F4-B97711F9C64F}"/>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4" name="Footer Placeholder 3">
            <a:extLst>
              <a:ext uri="{FF2B5EF4-FFF2-40B4-BE49-F238E27FC236}">
                <a16:creationId xmlns:a16="http://schemas.microsoft.com/office/drawing/2014/main" id="{E73CFC16-7470-28FD-657E-5D73026173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675146-4E8F-1F20-7C82-8588E82C6EC1}"/>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29747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CA867-AE3F-652E-187B-230F5900A703}"/>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3" name="Footer Placeholder 2">
            <a:extLst>
              <a:ext uri="{FF2B5EF4-FFF2-40B4-BE49-F238E27FC236}">
                <a16:creationId xmlns:a16="http://schemas.microsoft.com/office/drawing/2014/main" id="{D8889D1F-6B35-23E7-7338-B4F7EF7BA7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926726-890F-E3EC-4971-FEAC00BCA129}"/>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78889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C9DA6-AF24-C269-0285-5881AC0959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BB360E-DBC5-C4B7-0ADB-4C5836B06A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C930C0-5E87-44ED-865B-A507BB260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26268E-3987-3E6C-F371-DD35E60D0459}"/>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6" name="Footer Placeholder 5">
            <a:extLst>
              <a:ext uri="{FF2B5EF4-FFF2-40B4-BE49-F238E27FC236}">
                <a16:creationId xmlns:a16="http://schemas.microsoft.com/office/drawing/2014/main" id="{627D3F4D-E4CD-26A4-AEEA-D8D87E469D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F76860-42BA-8F54-6D38-09C7F8975703}"/>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148416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60E62-D6F8-9285-3A5B-0A961C1E77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41B174-879D-B518-FE0C-15FC55778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7A3147-4185-0772-E808-0BB28CD5D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97BF73-E073-06E7-D598-57A00017FC7A}"/>
              </a:ext>
            </a:extLst>
          </p:cNvPr>
          <p:cNvSpPr>
            <a:spLocks noGrp="1"/>
          </p:cNvSpPr>
          <p:nvPr>
            <p:ph type="dt" sz="half" idx="10"/>
          </p:nvPr>
        </p:nvSpPr>
        <p:spPr/>
        <p:txBody>
          <a:bodyPr/>
          <a:lstStyle/>
          <a:p>
            <a:fld id="{99D201B3-2280-43B6-A084-F834B5F16833}" type="datetimeFigureOut">
              <a:rPr lang="en-US" smtClean="0"/>
              <a:t>9/19/2024</a:t>
            </a:fld>
            <a:endParaRPr lang="en-US"/>
          </a:p>
        </p:txBody>
      </p:sp>
      <p:sp>
        <p:nvSpPr>
          <p:cNvPr id="6" name="Footer Placeholder 5">
            <a:extLst>
              <a:ext uri="{FF2B5EF4-FFF2-40B4-BE49-F238E27FC236}">
                <a16:creationId xmlns:a16="http://schemas.microsoft.com/office/drawing/2014/main" id="{54BC505B-E085-DD62-953F-FFB2092EAD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F69F00-B3F9-5D84-3804-BBCC7035229F}"/>
              </a:ext>
            </a:extLst>
          </p:cNvPr>
          <p:cNvSpPr>
            <a:spLocks noGrp="1"/>
          </p:cNvSpPr>
          <p:nvPr>
            <p:ph type="sldNum" sz="quarter" idx="12"/>
          </p:nvPr>
        </p:nvSpPr>
        <p:spPr/>
        <p:txBody>
          <a:bodyPr/>
          <a:lstStyle/>
          <a:p>
            <a:fld id="{ECC54EFA-F43A-4D06-AAD6-88CB2DF8D305}" type="slidenum">
              <a:rPr lang="en-US" smtClean="0"/>
              <a:t>‹#›</a:t>
            </a:fld>
            <a:endParaRPr lang="en-US"/>
          </a:p>
        </p:txBody>
      </p:sp>
    </p:spTree>
    <p:extLst>
      <p:ext uri="{BB962C8B-B14F-4D97-AF65-F5344CB8AC3E}">
        <p14:creationId xmlns:p14="http://schemas.microsoft.com/office/powerpoint/2010/main" val="159389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08BA56-63AB-2CA5-6464-E534FF92F4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44CE62-4646-1D94-5F09-73ED47FD7D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5FFA21-689D-E3A2-7CCE-F739ECD60D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201B3-2280-43B6-A084-F834B5F16833}" type="datetimeFigureOut">
              <a:rPr lang="en-US" smtClean="0"/>
              <a:t>9/19/2024</a:t>
            </a:fld>
            <a:endParaRPr lang="en-US"/>
          </a:p>
        </p:txBody>
      </p:sp>
      <p:sp>
        <p:nvSpPr>
          <p:cNvPr id="5" name="Footer Placeholder 4">
            <a:extLst>
              <a:ext uri="{FF2B5EF4-FFF2-40B4-BE49-F238E27FC236}">
                <a16:creationId xmlns:a16="http://schemas.microsoft.com/office/drawing/2014/main" id="{248CA53A-D94E-D22E-5647-6C138ACAF7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5D9736-3ED1-1604-CFFE-2B00140D9C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54EFA-F43A-4D06-AAD6-88CB2DF8D305}" type="slidenum">
              <a:rPr lang="en-US" smtClean="0"/>
              <a:t>‹#›</a:t>
            </a:fld>
            <a:endParaRPr lang="en-US"/>
          </a:p>
        </p:txBody>
      </p:sp>
    </p:spTree>
    <p:extLst>
      <p:ext uri="{BB962C8B-B14F-4D97-AF65-F5344CB8AC3E}">
        <p14:creationId xmlns:p14="http://schemas.microsoft.com/office/powerpoint/2010/main" val="3126445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7778-4E45-C19C-AA8C-C6D72F613426}"/>
              </a:ext>
            </a:extLst>
          </p:cNvPr>
          <p:cNvSpPr>
            <a:spLocks noGrp="1"/>
          </p:cNvSpPr>
          <p:nvPr>
            <p:ph type="ctrTitle"/>
          </p:nvPr>
        </p:nvSpPr>
        <p:spPr>
          <a:xfrm>
            <a:off x="2681555" y="2468773"/>
            <a:ext cx="6045593" cy="714375"/>
          </a:xfrm>
        </p:spPr>
        <p:txBody>
          <a:bodyPr>
            <a:normAutofit/>
          </a:bodyPr>
          <a:lstStyle/>
          <a:p>
            <a:r>
              <a:rPr lang="en-IN" sz="3200" b="1" i="1" dirty="0">
                <a:solidFill>
                  <a:srgbClr val="FF0000"/>
                </a:solidFill>
                <a:latin typeface="+mn-lt"/>
              </a:rPr>
              <a:t>Fowl Pox</a:t>
            </a:r>
            <a:endParaRPr lang="en-US" sz="3200" b="1" i="1" dirty="0">
              <a:solidFill>
                <a:srgbClr val="FF0000"/>
              </a:solidFill>
              <a:latin typeface="+mn-lt"/>
            </a:endParaRPr>
          </a:p>
        </p:txBody>
      </p:sp>
      <p:sp>
        <p:nvSpPr>
          <p:cNvPr id="3" name="Subtitle 2">
            <a:extLst>
              <a:ext uri="{FF2B5EF4-FFF2-40B4-BE49-F238E27FC236}">
                <a16:creationId xmlns:a16="http://schemas.microsoft.com/office/drawing/2014/main" id="{350EB708-5FF6-8DC2-6D31-09226FC113F2}"/>
              </a:ext>
            </a:extLst>
          </p:cNvPr>
          <p:cNvSpPr>
            <a:spLocks noGrp="1"/>
          </p:cNvSpPr>
          <p:nvPr>
            <p:ph type="subTitle" idx="1"/>
          </p:nvPr>
        </p:nvSpPr>
        <p:spPr>
          <a:xfrm>
            <a:off x="6267450" y="4171977"/>
            <a:ext cx="2971800" cy="1314450"/>
          </a:xfrm>
        </p:spPr>
        <p:txBody>
          <a:bodyPr>
            <a:normAutofit fontScale="92500"/>
          </a:bodyPr>
          <a:lstStyle/>
          <a:p>
            <a:r>
              <a:rPr lang="en-US" b="1" dirty="0">
                <a:solidFill>
                  <a:srgbClr val="002060"/>
                </a:solidFill>
              </a:rPr>
              <a:t>Dr </a:t>
            </a:r>
            <a:r>
              <a:rPr lang="en-US" b="1" dirty="0" err="1">
                <a:solidFill>
                  <a:srgbClr val="002060"/>
                </a:solidFill>
              </a:rPr>
              <a:t>Mritunjay</a:t>
            </a:r>
            <a:r>
              <a:rPr lang="en-US" b="1" dirty="0">
                <a:solidFill>
                  <a:srgbClr val="002060"/>
                </a:solidFill>
              </a:rPr>
              <a:t> Kumar</a:t>
            </a:r>
          </a:p>
          <a:p>
            <a:r>
              <a:rPr lang="en-US" b="1" dirty="0">
                <a:solidFill>
                  <a:srgbClr val="002060"/>
                </a:solidFill>
              </a:rPr>
              <a:t>Associate Professor</a:t>
            </a:r>
          </a:p>
          <a:p>
            <a:r>
              <a:rPr lang="en-US" b="1" dirty="0">
                <a:solidFill>
                  <a:srgbClr val="002060"/>
                </a:solidFill>
              </a:rPr>
              <a:t>VMD, BVC, BASU, Patna</a:t>
            </a:r>
          </a:p>
        </p:txBody>
      </p:sp>
      <p:pic>
        <p:nvPicPr>
          <p:cNvPr id="4" name="Picture 3">
            <a:extLst>
              <a:ext uri="{FF2B5EF4-FFF2-40B4-BE49-F238E27FC236}">
                <a16:creationId xmlns:a16="http://schemas.microsoft.com/office/drawing/2014/main" id="{EEDF7525-B6AC-BF71-734D-80FF342A54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3354" y="1063472"/>
            <a:ext cx="1008191" cy="779057"/>
          </a:xfrm>
          <a:prstGeom prst="rect">
            <a:avLst/>
          </a:prstGeom>
        </p:spPr>
      </p:pic>
      <p:pic>
        <p:nvPicPr>
          <p:cNvPr id="5" name="Picture 4">
            <a:extLst>
              <a:ext uri="{FF2B5EF4-FFF2-40B4-BE49-F238E27FC236}">
                <a16:creationId xmlns:a16="http://schemas.microsoft.com/office/drawing/2014/main" id="{F45CF877-BBB0-BB64-FAD4-ED97ADC9D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7369" y="1157129"/>
            <a:ext cx="1428750" cy="714375"/>
          </a:xfrm>
          <a:prstGeom prst="rect">
            <a:avLst/>
          </a:prstGeom>
        </p:spPr>
      </p:pic>
      <p:sp>
        <p:nvSpPr>
          <p:cNvPr id="6" name="TextBox 5">
            <a:extLst>
              <a:ext uri="{FF2B5EF4-FFF2-40B4-BE49-F238E27FC236}">
                <a16:creationId xmlns:a16="http://schemas.microsoft.com/office/drawing/2014/main" id="{898E4ECB-3DF1-3C80-B45E-458D5BAB85AC}"/>
              </a:ext>
            </a:extLst>
          </p:cNvPr>
          <p:cNvSpPr txBox="1"/>
          <p:nvPr/>
        </p:nvSpPr>
        <p:spPr>
          <a:xfrm>
            <a:off x="3196119" y="1126948"/>
            <a:ext cx="5655924" cy="830997"/>
          </a:xfrm>
          <a:prstGeom prst="rect">
            <a:avLst/>
          </a:prstGeom>
          <a:noFill/>
        </p:spPr>
        <p:txBody>
          <a:bodyPr wrap="square" rtlCol="0">
            <a:spAutoFit/>
          </a:bodyPr>
          <a:lstStyle/>
          <a:p>
            <a:pPr algn="ctr"/>
            <a:r>
              <a:rPr lang="en-US" sz="2400" b="1" dirty="0">
                <a:solidFill>
                  <a:srgbClr val="002060"/>
                </a:solidFill>
              </a:rPr>
              <a:t>Department of Veterinary Medicine</a:t>
            </a:r>
          </a:p>
          <a:p>
            <a:pPr algn="ctr"/>
            <a:r>
              <a:rPr lang="en-US" sz="2400" b="1" dirty="0">
                <a:solidFill>
                  <a:srgbClr val="002060"/>
                </a:solidFill>
              </a:rPr>
              <a:t>Bihar Veterinary College, BASU, Patna</a:t>
            </a:r>
          </a:p>
        </p:txBody>
      </p:sp>
    </p:spTree>
    <p:extLst>
      <p:ext uri="{BB962C8B-B14F-4D97-AF65-F5344CB8AC3E}">
        <p14:creationId xmlns:p14="http://schemas.microsoft.com/office/powerpoint/2010/main" val="1109968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BE1DF2-F4D4-C90F-F0D7-3B85939B8355}"/>
              </a:ext>
            </a:extLst>
          </p:cNvPr>
          <p:cNvSpPr>
            <a:spLocks noGrp="1"/>
          </p:cNvSpPr>
          <p:nvPr>
            <p:ph idx="1"/>
          </p:nvPr>
        </p:nvSpPr>
        <p:spPr>
          <a:xfrm>
            <a:off x="339047" y="349321"/>
            <a:ext cx="11014753" cy="5827642"/>
          </a:xfrm>
        </p:spPr>
        <p:txBody>
          <a:bodyPr/>
          <a:lstStyle/>
          <a:p>
            <a:r>
              <a:rPr lang="en-US" b="1" dirty="0">
                <a:solidFill>
                  <a:srgbClr val="002060"/>
                </a:solidFill>
              </a:rPr>
              <a:t>Choose most appropriate answer</a:t>
            </a:r>
          </a:p>
          <a:p>
            <a:endParaRPr lang="en-US" dirty="0"/>
          </a:p>
        </p:txBody>
      </p:sp>
      <p:sp>
        <p:nvSpPr>
          <p:cNvPr id="4" name="Rectangle 1">
            <a:extLst>
              <a:ext uri="{FF2B5EF4-FFF2-40B4-BE49-F238E27FC236}">
                <a16:creationId xmlns:a16="http://schemas.microsoft.com/office/drawing/2014/main" id="{712AE75B-F40E-0FCE-AA17-ADCBB847D255}"/>
              </a:ext>
            </a:extLst>
          </p:cNvPr>
          <p:cNvSpPr>
            <a:spLocks noChangeArrowheads="1"/>
          </p:cNvSpPr>
          <p:nvPr/>
        </p:nvSpPr>
        <p:spPr bwMode="auto">
          <a:xfrm>
            <a:off x="565079" y="903135"/>
            <a:ext cx="6386685"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chemeClr val="tx1"/>
                </a:solidFill>
                <a:effectLst/>
                <a:latin typeface="Arial" panose="020B0604020202020204" pitchFamily="34" charset="0"/>
              </a:rPr>
              <a:t>1.What is the causative agent of fowl pox?</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A) Avian influenza virus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B) Newcastle disease virus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C) Fowl pox virus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D) Infectious bronchitis virus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chemeClr val="tx1"/>
                </a:solidFill>
                <a:effectLst/>
                <a:latin typeface="Arial" panose="020B0604020202020204" pitchFamily="34" charset="0"/>
              </a:rPr>
              <a:t>2.Which of the following is a common form of transmission for fowl pox?</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A) Airborne droplets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B) Direct contact with infected birds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C) Contaminated feed and water</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D) All of the above</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chemeClr val="tx1"/>
                </a:solidFill>
                <a:effectLst/>
                <a:latin typeface="Arial" panose="020B0604020202020204" pitchFamily="34" charset="0"/>
              </a:rPr>
              <a:t>3.What are the primary clinical signs of the cutaneous form of fowl pox?</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A) Respiratory distress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B) Lesions on the skin and comb</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C) Diarrhea</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D) Swelling of the abdomen</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chemeClr val="tx1"/>
                </a:solidFill>
                <a:effectLst/>
                <a:latin typeface="Arial" panose="020B0604020202020204" pitchFamily="34" charset="0"/>
              </a:rPr>
              <a:t>4. In which age group of poultry is fowl pox most commonly observed?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A) Chicks under 2 weeks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B) Birds 6 weeks to 6 months old</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C) Adult birds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D) Birds older than 1 year</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chemeClr val="tx1"/>
                </a:solidFill>
                <a:effectLst/>
                <a:latin typeface="Arial" panose="020B0604020202020204" pitchFamily="34" charset="0"/>
              </a:rPr>
              <a:t>5.What is the primary method for preventing fowl pox in poultry flocks?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A) Antibiotic treatment</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B) Vaccination</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C) Dietary supplementation</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D) Environmental management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4475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3C07294-EFD8-B717-F049-49DFF6C24071}"/>
              </a:ext>
            </a:extLst>
          </p:cNvPr>
          <p:cNvSpPr>
            <a:spLocks noGrp="1" noChangeArrowheads="1"/>
          </p:cNvSpPr>
          <p:nvPr>
            <p:ph idx="1"/>
          </p:nvPr>
        </p:nvSpPr>
        <p:spPr bwMode="auto">
          <a:xfrm>
            <a:off x="339725" y="413413"/>
            <a:ext cx="10951574"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6. What is a common symptom of the diphtheritic form of fowl pox?</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Swollen joints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White lesions in the mouth</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Excessive feather loss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Sudden death</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7. How is fowl pox typically diagnosed?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Blood tests for antibodies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Clinical signs and lesion examination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PCR testing of feces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Serological testing of eggs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8.Which of the following birds are susceptible to fowl pox?</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Only chickens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Chickens and turkeys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Only ducks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All poultry species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9.What type of virus is the fowl pox virus classified as?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RNA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DNA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Retrovirus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Envelope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10.What is a potential complication of fowl pox in infected birds?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Immunosuppression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Increased egg production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Improved feed conversion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Rapid weight gain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9618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gn="ctr">
              <a:buNone/>
            </a:pPr>
            <a:endParaRPr lang="en-US" sz="6600" dirty="0">
              <a:solidFill>
                <a:srgbClr val="00B0F0"/>
              </a:solidFill>
              <a:latin typeface="Arial Black" pitchFamily="34" charset="0"/>
            </a:endParaRPr>
          </a:p>
          <a:p>
            <a:pPr algn="ctr">
              <a:buNone/>
            </a:pPr>
            <a:r>
              <a:rPr lang="en-US" sz="6600" dirty="0">
                <a:solidFill>
                  <a:srgbClr val="00B0F0"/>
                </a:solidFill>
                <a:latin typeface="Arial Black" pitchFamily="34" charset="0"/>
              </a:rPr>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6449" y="657546"/>
            <a:ext cx="10500189" cy="6011814"/>
          </a:xfrm>
        </p:spPr>
        <p:txBody>
          <a:bodyPr>
            <a:normAutofit lnSpcReduction="10000"/>
          </a:bodyPr>
          <a:lstStyle/>
          <a:p>
            <a:pPr algn="just">
              <a:buNone/>
            </a:pPr>
            <a:r>
              <a:rPr lang="en-IN" dirty="0"/>
              <a:t>                            </a:t>
            </a:r>
            <a:r>
              <a:rPr lang="en-IN" sz="3500" b="1" dirty="0">
                <a:solidFill>
                  <a:srgbClr val="002060"/>
                </a:solidFill>
              </a:rPr>
              <a:t>Avian Pox/Fowl Pox</a:t>
            </a:r>
            <a:endParaRPr lang="en-IN" b="1" dirty="0">
              <a:solidFill>
                <a:srgbClr val="002060"/>
              </a:solidFill>
            </a:endParaRPr>
          </a:p>
          <a:p>
            <a:pPr algn="just"/>
            <a:r>
              <a:rPr lang="en-IN" dirty="0"/>
              <a:t>It is a </a:t>
            </a:r>
            <a:r>
              <a:rPr lang="en-IN" dirty="0">
                <a:solidFill>
                  <a:srgbClr val="002060"/>
                </a:solidFill>
              </a:rPr>
              <a:t>sporadic infectious disease </a:t>
            </a:r>
            <a:r>
              <a:rPr lang="en-IN" dirty="0"/>
              <a:t>of chickens caused by </a:t>
            </a:r>
            <a:r>
              <a:rPr lang="en-IN" dirty="0" err="1">
                <a:solidFill>
                  <a:srgbClr val="002060"/>
                </a:solidFill>
              </a:rPr>
              <a:t>Avianpox</a:t>
            </a:r>
            <a:r>
              <a:rPr lang="en-IN" dirty="0">
                <a:solidFill>
                  <a:srgbClr val="002060"/>
                </a:solidFill>
              </a:rPr>
              <a:t> virus </a:t>
            </a:r>
            <a:r>
              <a:rPr lang="en-IN" dirty="0"/>
              <a:t>and characterised by </a:t>
            </a:r>
            <a:r>
              <a:rPr lang="en-IN" dirty="0">
                <a:solidFill>
                  <a:srgbClr val="002060"/>
                </a:solidFill>
              </a:rPr>
              <a:t>wart like pox lesions </a:t>
            </a:r>
            <a:r>
              <a:rPr lang="en-IN" dirty="0"/>
              <a:t>in the head,  oral cavity and other featherless parts of the body</a:t>
            </a:r>
          </a:p>
          <a:p>
            <a:pPr algn="just">
              <a:buNone/>
            </a:pPr>
            <a:r>
              <a:rPr lang="en-IN" b="1" dirty="0" err="1">
                <a:solidFill>
                  <a:srgbClr val="002060"/>
                </a:solidFill>
              </a:rPr>
              <a:t>Etiology</a:t>
            </a:r>
            <a:endParaRPr lang="en-IN" b="1" dirty="0">
              <a:solidFill>
                <a:srgbClr val="002060"/>
              </a:solidFill>
            </a:endParaRPr>
          </a:p>
          <a:p>
            <a:pPr algn="just"/>
            <a:r>
              <a:rPr lang="en-IN" dirty="0"/>
              <a:t> The virus is included in the family </a:t>
            </a:r>
            <a:r>
              <a:rPr lang="en-IN" dirty="0" err="1"/>
              <a:t>poxviridae</a:t>
            </a:r>
            <a:endParaRPr lang="en-IN" dirty="0"/>
          </a:p>
          <a:p>
            <a:pPr algn="just"/>
            <a:r>
              <a:rPr lang="en-IN" dirty="0"/>
              <a:t> It is DNA virus having a complex symmetry</a:t>
            </a:r>
          </a:p>
          <a:p>
            <a:pPr algn="just"/>
            <a:r>
              <a:rPr lang="en-IN" dirty="0"/>
              <a:t> The virus can survive for a prolonged period of time in dry condition </a:t>
            </a:r>
            <a:r>
              <a:rPr lang="en-IN" dirty="0" err="1"/>
              <a:t>i.e</a:t>
            </a:r>
            <a:r>
              <a:rPr lang="en-IN" dirty="0"/>
              <a:t> scabs</a:t>
            </a:r>
          </a:p>
          <a:p>
            <a:pPr algn="just"/>
            <a:r>
              <a:rPr lang="en-IN" dirty="0"/>
              <a:t> It agglutinates RBCs and can be cultured in </a:t>
            </a:r>
            <a:r>
              <a:rPr lang="en-IN" dirty="0" err="1"/>
              <a:t>chorio-allantoic</a:t>
            </a:r>
            <a:r>
              <a:rPr lang="en-IN" dirty="0"/>
              <a:t> membrane of the developing chicken embryo</a:t>
            </a:r>
          </a:p>
          <a:p>
            <a:pPr algn="just"/>
            <a:r>
              <a:rPr lang="en-IN" dirty="0"/>
              <a:t> Here it produce </a:t>
            </a:r>
            <a:r>
              <a:rPr lang="en-IN" dirty="0">
                <a:solidFill>
                  <a:srgbClr val="002060"/>
                </a:solidFill>
              </a:rPr>
              <a:t>typical pock like lesions</a:t>
            </a:r>
          </a:p>
          <a:p>
            <a:pPr algn="just"/>
            <a:r>
              <a:rPr lang="en-IN" dirty="0"/>
              <a:t>It also can be grown in chicken embryo fibroblast cell culture</a:t>
            </a:r>
          </a:p>
          <a:p>
            <a:pPr algn="just"/>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175" y="739739"/>
            <a:ext cx="10777591" cy="5857613"/>
          </a:xfrm>
        </p:spPr>
        <p:txBody>
          <a:bodyPr>
            <a:normAutofit fontScale="92500"/>
          </a:bodyPr>
          <a:lstStyle/>
          <a:p>
            <a:pPr algn="just">
              <a:buNone/>
            </a:pPr>
            <a:r>
              <a:rPr lang="en-IN" b="1" dirty="0">
                <a:solidFill>
                  <a:srgbClr val="002060"/>
                </a:solidFill>
              </a:rPr>
              <a:t>Epidemiology</a:t>
            </a:r>
          </a:p>
          <a:p>
            <a:pPr algn="just"/>
            <a:r>
              <a:rPr lang="en-IN" i="1" dirty="0"/>
              <a:t>Incidence</a:t>
            </a:r>
            <a:r>
              <a:rPr lang="en-IN" dirty="0"/>
              <a:t>:  worldwide </a:t>
            </a:r>
          </a:p>
          <a:p>
            <a:pPr algn="just"/>
            <a:r>
              <a:rPr lang="en-IN" dirty="0"/>
              <a:t>Birds of all ages, sexes and breeds are susceptible</a:t>
            </a:r>
          </a:p>
          <a:p>
            <a:pPr algn="just"/>
            <a:r>
              <a:rPr lang="en-IN" dirty="0"/>
              <a:t>The virus has been isolated from 60 species of wild birds representing 20 families</a:t>
            </a:r>
          </a:p>
          <a:p>
            <a:pPr algn="just"/>
            <a:r>
              <a:rPr lang="en-IN" dirty="0"/>
              <a:t> Usually it occurs as a sporadic disease and can even occur in outbreaks also</a:t>
            </a:r>
          </a:p>
          <a:p>
            <a:pPr algn="just">
              <a:buNone/>
            </a:pPr>
            <a:r>
              <a:rPr lang="en-IN" b="1" dirty="0"/>
              <a:t>Transmission</a:t>
            </a:r>
            <a:endParaRPr lang="en-IN" dirty="0"/>
          </a:p>
          <a:p>
            <a:pPr algn="just"/>
            <a:r>
              <a:rPr lang="en-IN" dirty="0"/>
              <a:t> By</a:t>
            </a:r>
            <a:r>
              <a:rPr lang="en-IN" dirty="0">
                <a:solidFill>
                  <a:srgbClr val="002060"/>
                </a:solidFill>
              </a:rPr>
              <a:t> contact </a:t>
            </a:r>
            <a:r>
              <a:rPr lang="en-IN" dirty="0"/>
              <a:t>and also by </a:t>
            </a:r>
            <a:r>
              <a:rPr lang="en-IN" dirty="0">
                <a:solidFill>
                  <a:srgbClr val="002060"/>
                </a:solidFill>
              </a:rPr>
              <a:t>intermediate hosts </a:t>
            </a:r>
            <a:r>
              <a:rPr lang="en-IN" dirty="0"/>
              <a:t>like mosquitoes (</a:t>
            </a:r>
            <a:r>
              <a:rPr lang="en-IN" dirty="0" err="1"/>
              <a:t>Culex</a:t>
            </a:r>
            <a:r>
              <a:rPr lang="en-IN" dirty="0"/>
              <a:t>, </a:t>
            </a:r>
            <a:r>
              <a:rPr lang="en-IN" dirty="0" err="1"/>
              <a:t>Aedes</a:t>
            </a:r>
            <a:r>
              <a:rPr lang="en-IN" dirty="0"/>
              <a:t>), ticks, biting flies and lice</a:t>
            </a:r>
          </a:p>
          <a:p>
            <a:pPr algn="just">
              <a:buNone/>
            </a:pPr>
            <a:r>
              <a:rPr lang="en-IN" b="1" dirty="0">
                <a:solidFill>
                  <a:srgbClr val="002060"/>
                </a:solidFill>
              </a:rPr>
              <a:t>Pathogenesis</a:t>
            </a:r>
          </a:p>
          <a:p>
            <a:pPr algn="just"/>
            <a:r>
              <a:rPr lang="en-IN" dirty="0"/>
              <a:t> All the different stages of typical pox lesions may occur but commonly there will be hyperplasia of the epithelial cells of the skin and later on scab like lesions appearing  like warts </a:t>
            </a:r>
          </a:p>
          <a:p>
            <a:pPr algn="just"/>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7527" y="708917"/>
            <a:ext cx="9320481" cy="5417247"/>
          </a:xfrm>
        </p:spPr>
        <p:txBody>
          <a:bodyPr>
            <a:normAutofit fontScale="92500" lnSpcReduction="10000"/>
          </a:bodyPr>
          <a:lstStyle/>
          <a:p>
            <a:pPr algn="just">
              <a:buNone/>
            </a:pPr>
            <a:r>
              <a:rPr lang="en-IN" b="1" dirty="0">
                <a:solidFill>
                  <a:srgbClr val="002060"/>
                </a:solidFill>
              </a:rPr>
              <a:t>Clinical findings</a:t>
            </a:r>
          </a:p>
          <a:p>
            <a:pPr algn="just"/>
            <a:r>
              <a:rPr lang="en-IN" dirty="0"/>
              <a:t> </a:t>
            </a:r>
            <a:r>
              <a:rPr lang="en-IN" dirty="0">
                <a:solidFill>
                  <a:srgbClr val="002060"/>
                </a:solidFill>
              </a:rPr>
              <a:t>Three forms </a:t>
            </a:r>
            <a:r>
              <a:rPr lang="en-IN" dirty="0"/>
              <a:t>of the disease</a:t>
            </a:r>
          </a:p>
          <a:p>
            <a:pPr algn="just"/>
            <a:r>
              <a:rPr lang="en-IN" i="1" dirty="0">
                <a:solidFill>
                  <a:srgbClr val="002060"/>
                </a:solidFill>
              </a:rPr>
              <a:t>Cutaneous form</a:t>
            </a:r>
            <a:r>
              <a:rPr lang="en-IN" dirty="0">
                <a:solidFill>
                  <a:srgbClr val="002060"/>
                </a:solidFill>
              </a:rPr>
              <a:t>: </a:t>
            </a:r>
            <a:r>
              <a:rPr lang="en-IN" dirty="0"/>
              <a:t>Wart like lesions are seen on the combs, wattles, eyelids, corner of beak and later on legs, feet and vent (dry pox)</a:t>
            </a:r>
          </a:p>
          <a:p>
            <a:pPr algn="just"/>
            <a:r>
              <a:rPr lang="en-IN" i="1" dirty="0" err="1">
                <a:solidFill>
                  <a:srgbClr val="002060"/>
                </a:solidFill>
              </a:rPr>
              <a:t>Oculo</a:t>
            </a:r>
            <a:r>
              <a:rPr lang="en-IN" i="1" dirty="0">
                <a:solidFill>
                  <a:srgbClr val="002060"/>
                </a:solidFill>
              </a:rPr>
              <a:t>-nasal form</a:t>
            </a:r>
            <a:r>
              <a:rPr lang="en-IN" dirty="0">
                <a:solidFill>
                  <a:srgbClr val="002060"/>
                </a:solidFill>
              </a:rPr>
              <a:t>: </a:t>
            </a:r>
            <a:r>
              <a:rPr lang="en-IN" dirty="0"/>
              <a:t>Lesions are seen in the eye and nasal cavity with </a:t>
            </a:r>
            <a:r>
              <a:rPr lang="en-IN" dirty="0" err="1"/>
              <a:t>coryza</a:t>
            </a:r>
            <a:r>
              <a:rPr lang="en-IN" dirty="0"/>
              <a:t> like signs</a:t>
            </a:r>
          </a:p>
          <a:p>
            <a:pPr algn="just"/>
            <a:r>
              <a:rPr lang="en-IN" i="1" dirty="0" err="1">
                <a:solidFill>
                  <a:srgbClr val="002060"/>
                </a:solidFill>
              </a:rPr>
              <a:t>Diptheritic</a:t>
            </a:r>
            <a:r>
              <a:rPr lang="en-IN" i="1" dirty="0">
                <a:solidFill>
                  <a:srgbClr val="002060"/>
                </a:solidFill>
              </a:rPr>
              <a:t> or oral form</a:t>
            </a:r>
            <a:r>
              <a:rPr lang="en-IN" dirty="0">
                <a:solidFill>
                  <a:srgbClr val="002060"/>
                </a:solidFill>
              </a:rPr>
              <a:t>: </a:t>
            </a:r>
            <a:r>
              <a:rPr lang="en-IN" dirty="0"/>
              <a:t>In this form nodular type of lesions are seen on the side of </a:t>
            </a:r>
            <a:r>
              <a:rPr lang="en-IN" dirty="0">
                <a:solidFill>
                  <a:srgbClr val="002060"/>
                </a:solidFill>
              </a:rPr>
              <a:t>tongue, palate, epiglottis and also infra-orbital sinus, pharynx, larynx, oesophagus (wet pox)</a:t>
            </a:r>
          </a:p>
          <a:p>
            <a:pPr algn="just"/>
            <a:r>
              <a:rPr lang="en-IN" dirty="0"/>
              <a:t>The nodules coalesce together to form a </a:t>
            </a:r>
            <a:r>
              <a:rPr lang="en-IN" dirty="0" err="1"/>
              <a:t>diptheritic</a:t>
            </a:r>
            <a:r>
              <a:rPr lang="en-IN" dirty="0"/>
              <a:t> membrane</a:t>
            </a:r>
          </a:p>
          <a:p>
            <a:pPr algn="just"/>
            <a:r>
              <a:rPr lang="en-IN" dirty="0"/>
              <a:t>These lesions comes in the way of ingestion of water and feed and also respiration</a:t>
            </a:r>
          </a:p>
          <a:p>
            <a:pPr algn="just"/>
            <a:r>
              <a:rPr lang="en-IN" dirty="0"/>
              <a:t>In this form majority of bird died due to asphyxia</a:t>
            </a:r>
          </a:p>
          <a:p>
            <a:pPr algn="just"/>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6" name="Picture 2" descr="http://files.backyardchickens.com/images/diseases/Pox-1.jpg"/>
          <p:cNvPicPr>
            <a:picLocks noChangeAspect="1" noChangeArrowheads="1"/>
          </p:cNvPicPr>
          <p:nvPr/>
        </p:nvPicPr>
        <p:blipFill>
          <a:blip r:embed="rId2" cstate="print"/>
          <a:srcRect/>
          <a:stretch>
            <a:fillRect/>
          </a:stretch>
        </p:blipFill>
        <p:spPr bwMode="auto">
          <a:xfrm>
            <a:off x="2135560" y="692696"/>
            <a:ext cx="2736304" cy="2978363"/>
          </a:xfrm>
          <a:prstGeom prst="rect">
            <a:avLst/>
          </a:prstGeom>
          <a:noFill/>
        </p:spPr>
      </p:pic>
      <p:pic>
        <p:nvPicPr>
          <p:cNvPr id="169988" name="Picture 4" descr="http://www.poultryhub.org/wp-content/uploads/2012/05/Fowl-pox-skin-lesion-2.jpg"/>
          <p:cNvPicPr>
            <a:picLocks noChangeAspect="1" noChangeArrowheads="1"/>
          </p:cNvPicPr>
          <p:nvPr/>
        </p:nvPicPr>
        <p:blipFill>
          <a:blip r:embed="rId3" cstate="print"/>
          <a:srcRect/>
          <a:stretch>
            <a:fillRect/>
          </a:stretch>
        </p:blipFill>
        <p:spPr bwMode="auto">
          <a:xfrm>
            <a:off x="5879976" y="-128870"/>
            <a:ext cx="2952328" cy="3749934"/>
          </a:xfrm>
          <a:prstGeom prst="rect">
            <a:avLst/>
          </a:prstGeom>
          <a:noFill/>
        </p:spPr>
      </p:pic>
      <p:pic>
        <p:nvPicPr>
          <p:cNvPr id="169990" name="Picture 6" descr="http://www.urbanfarmonline.com/images/blogs/fowl-pox_250.jpg"/>
          <p:cNvPicPr>
            <a:picLocks noChangeAspect="1" noChangeArrowheads="1"/>
          </p:cNvPicPr>
          <p:nvPr/>
        </p:nvPicPr>
        <p:blipFill>
          <a:blip r:embed="rId4" cstate="print"/>
          <a:srcRect/>
          <a:stretch>
            <a:fillRect/>
          </a:stretch>
        </p:blipFill>
        <p:spPr bwMode="auto">
          <a:xfrm>
            <a:off x="4871864" y="3574436"/>
            <a:ext cx="4104456" cy="328356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0" name="Picture 2" descr="http://www.backyardchickencoops.com.au/wp-content/uploads/2015/02/Fowl-Pox-Chicken-Form-Wet.jpg.jpg"/>
          <p:cNvPicPr>
            <a:picLocks noChangeAspect="1" noChangeArrowheads="1"/>
          </p:cNvPicPr>
          <p:nvPr/>
        </p:nvPicPr>
        <p:blipFill>
          <a:blip r:embed="rId2" cstate="print"/>
          <a:srcRect/>
          <a:stretch>
            <a:fillRect/>
          </a:stretch>
        </p:blipFill>
        <p:spPr bwMode="auto">
          <a:xfrm>
            <a:off x="263352" y="2276872"/>
            <a:ext cx="10873208" cy="345515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515" y="801384"/>
            <a:ext cx="10236485" cy="6056616"/>
          </a:xfrm>
        </p:spPr>
        <p:txBody>
          <a:bodyPr>
            <a:normAutofit fontScale="92500" lnSpcReduction="20000"/>
          </a:bodyPr>
          <a:lstStyle/>
          <a:p>
            <a:pPr algn="just">
              <a:buNone/>
            </a:pPr>
            <a:r>
              <a:rPr lang="en-IN" b="1" dirty="0"/>
              <a:t>Diagnosis</a:t>
            </a:r>
          </a:p>
          <a:p>
            <a:pPr algn="just"/>
            <a:r>
              <a:rPr lang="en-IN" dirty="0"/>
              <a:t>By signs and lesions, this disease can be diagnosed easily</a:t>
            </a:r>
          </a:p>
          <a:p>
            <a:pPr algn="just"/>
            <a:r>
              <a:rPr lang="en-IN" i="1" dirty="0"/>
              <a:t>By demonstration of inclusion bodies- </a:t>
            </a:r>
            <a:r>
              <a:rPr lang="en-IN" dirty="0"/>
              <a:t>the virus produces </a:t>
            </a:r>
            <a:r>
              <a:rPr lang="en-IN" dirty="0">
                <a:solidFill>
                  <a:srgbClr val="002060"/>
                </a:solidFill>
              </a:rPr>
              <a:t>intra-cytoplasmic</a:t>
            </a:r>
            <a:r>
              <a:rPr lang="en-IN" dirty="0"/>
              <a:t> inclusion bodies called </a:t>
            </a:r>
            <a:r>
              <a:rPr lang="en-IN" b="1" dirty="0">
                <a:solidFill>
                  <a:srgbClr val="002060"/>
                </a:solidFill>
              </a:rPr>
              <a:t>Bollinger bodies </a:t>
            </a:r>
            <a:r>
              <a:rPr lang="en-IN" dirty="0"/>
              <a:t>which are 179-314 nm in diameter and contains small granules called </a:t>
            </a:r>
            <a:r>
              <a:rPr lang="en-IN" b="1" dirty="0">
                <a:solidFill>
                  <a:srgbClr val="002060"/>
                </a:solidFill>
              </a:rPr>
              <a:t>borrel granules</a:t>
            </a:r>
          </a:p>
          <a:p>
            <a:pPr algn="just"/>
            <a:r>
              <a:rPr lang="en-IN" dirty="0"/>
              <a:t> These can be demonstrated in the epithelial cells from the lesions</a:t>
            </a:r>
          </a:p>
          <a:p>
            <a:pPr algn="just"/>
            <a:r>
              <a:rPr lang="en-IN" dirty="0"/>
              <a:t> Scabs can be sent to laboratory</a:t>
            </a:r>
          </a:p>
          <a:p>
            <a:pPr algn="just"/>
            <a:r>
              <a:rPr lang="en-IN" i="1" dirty="0"/>
              <a:t>Isolation of virus: </a:t>
            </a:r>
            <a:r>
              <a:rPr lang="en-IN" dirty="0"/>
              <a:t>The scab can be submitted. Here also by using CAM method of the chicken embryos the pock lesions on the CAM develops and is confirmed by HA and HI tests</a:t>
            </a:r>
          </a:p>
          <a:p>
            <a:pPr algn="just"/>
            <a:r>
              <a:rPr lang="en-IN" i="1" dirty="0"/>
              <a:t>Serological tests</a:t>
            </a:r>
            <a:r>
              <a:rPr lang="en-IN" dirty="0"/>
              <a:t>: HIT, AGPT, FAT, ELISA, VNT</a:t>
            </a:r>
          </a:p>
          <a:p>
            <a:pPr algn="just">
              <a:buNone/>
            </a:pPr>
            <a:r>
              <a:rPr lang="en-IN" b="1" dirty="0"/>
              <a:t>Treatment</a:t>
            </a:r>
          </a:p>
          <a:p>
            <a:pPr algn="just"/>
            <a:r>
              <a:rPr lang="en-IN" dirty="0"/>
              <a:t>There is no specific treatment for fowl pox</a:t>
            </a:r>
          </a:p>
          <a:p>
            <a:pPr algn="just">
              <a:buNone/>
            </a:pPr>
            <a:r>
              <a:rPr lang="en-IN" b="1" dirty="0"/>
              <a:t>Control</a:t>
            </a:r>
          </a:p>
          <a:p>
            <a:pPr algn="just"/>
            <a:r>
              <a:rPr lang="en-IN" dirty="0"/>
              <a:t>Isolation of affected fowls and general hygienic measures</a:t>
            </a:r>
          </a:p>
          <a:p>
            <a:pPr algn="just"/>
            <a:r>
              <a:rPr lang="en-IN" dirty="0"/>
              <a:t>Vector control</a:t>
            </a:r>
          </a:p>
        </p:txBody>
      </p:sp>
      <p:pic>
        <p:nvPicPr>
          <p:cNvPr id="3074" name="Picture 2" descr="Salah M. Hassan. - ppt download">
            <a:extLst>
              <a:ext uri="{FF2B5EF4-FFF2-40B4-BE49-F238E27FC236}">
                <a16:creationId xmlns:a16="http://schemas.microsoft.com/office/drawing/2014/main" id="{B584637D-005F-AA23-B06E-A9D193B65E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9053" y="3857946"/>
            <a:ext cx="3698695" cy="27740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983" y="575353"/>
            <a:ext cx="10531010" cy="5550811"/>
          </a:xfrm>
        </p:spPr>
        <p:txBody>
          <a:bodyPr>
            <a:normAutofit fontScale="77500" lnSpcReduction="20000"/>
          </a:bodyPr>
          <a:lstStyle/>
          <a:p>
            <a:pPr algn="just">
              <a:buNone/>
            </a:pPr>
            <a:r>
              <a:rPr lang="en-IN" b="1" dirty="0"/>
              <a:t>Vaccination</a:t>
            </a:r>
          </a:p>
          <a:p>
            <a:pPr algn="just"/>
            <a:r>
              <a:rPr lang="en-IN" dirty="0"/>
              <a:t>Fowl pox vaccine, live chick embryo virus (freeze dried): It is modified living virus vaccine (MLV) prepared from CAM of the chicken embryo and used in fowls but not in pigeons</a:t>
            </a:r>
          </a:p>
          <a:p>
            <a:pPr algn="just"/>
            <a:r>
              <a:rPr lang="en-IN" dirty="0"/>
              <a:t>100 dose vaccine is available</a:t>
            </a:r>
          </a:p>
          <a:p>
            <a:pPr algn="just"/>
            <a:r>
              <a:rPr lang="en-IN" i="1" dirty="0"/>
              <a:t>Mode of administration:</a:t>
            </a:r>
            <a:r>
              <a:rPr lang="en-IN" dirty="0"/>
              <a:t> The tip of medium sized sewing needle  at the eye end is broken and rubbed on the stone to make it smooth</a:t>
            </a:r>
          </a:p>
          <a:p>
            <a:pPr algn="just"/>
            <a:r>
              <a:rPr lang="en-IN" dirty="0"/>
              <a:t>Hold the wing of the bird, dip the needle in the vaccine and make 2 punctures in the wing</a:t>
            </a:r>
          </a:p>
          <a:p>
            <a:pPr algn="just"/>
            <a:r>
              <a:rPr lang="en-IN" dirty="0"/>
              <a:t> This is called </a:t>
            </a:r>
            <a:r>
              <a:rPr lang="en-IN" b="1" dirty="0">
                <a:solidFill>
                  <a:srgbClr val="002060"/>
                </a:solidFill>
              </a:rPr>
              <a:t>wing web puncture method</a:t>
            </a:r>
            <a:r>
              <a:rPr lang="en-IN" dirty="0"/>
              <a:t>. Examine the vaccinated bird after 7 days for take</a:t>
            </a:r>
          </a:p>
          <a:p>
            <a:pPr algn="just"/>
            <a:r>
              <a:rPr lang="en-IN" i="1" dirty="0"/>
              <a:t>Pigeon pox vaccine</a:t>
            </a:r>
            <a:r>
              <a:rPr lang="en-IN" dirty="0"/>
              <a:t>: This vaccine can be used to protect the birds (fowls, pigeons) of all age group and also adult birds in the face of an outbreak.</a:t>
            </a:r>
          </a:p>
          <a:p>
            <a:pPr algn="just"/>
            <a:r>
              <a:rPr lang="en-IN" dirty="0"/>
              <a:t>It is available in 100 and 500 doses with diluents</a:t>
            </a:r>
          </a:p>
          <a:p>
            <a:pPr algn="just"/>
            <a:r>
              <a:rPr lang="en-IN" i="1" dirty="0"/>
              <a:t>Mode of administration</a:t>
            </a:r>
            <a:r>
              <a:rPr lang="en-IN" dirty="0"/>
              <a:t>: Remove few feathers from one side of the thigh of the bird</a:t>
            </a:r>
          </a:p>
          <a:p>
            <a:pPr algn="just"/>
            <a:r>
              <a:rPr lang="en-IN" dirty="0"/>
              <a:t>Dip the Johnsons ear bud  or glass rod with the cotton swab in the vaccine and paint the lesion where the feathers have been removed</a:t>
            </a:r>
          </a:p>
          <a:p>
            <a:pPr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933" y="575353"/>
            <a:ext cx="9388867" cy="5550811"/>
          </a:xfrm>
        </p:spPr>
        <p:txBody>
          <a:bodyPr>
            <a:normAutofit/>
          </a:bodyPr>
          <a:lstStyle/>
          <a:p>
            <a:pPr algn="just"/>
            <a:r>
              <a:rPr lang="en-IN" dirty="0"/>
              <a:t>Fowl pox B-M strain (Bio-Med): 100 and 500 doses available</a:t>
            </a:r>
          </a:p>
          <a:p>
            <a:pPr algn="just"/>
            <a:r>
              <a:rPr lang="en-IN" dirty="0"/>
              <a:t>It is a live attenuated vaccine</a:t>
            </a:r>
          </a:p>
          <a:p>
            <a:pPr algn="just"/>
            <a:r>
              <a:rPr lang="en-IN" dirty="0"/>
              <a:t> The vaccine is reconstituted and 0.2 ml is injected </a:t>
            </a:r>
            <a:r>
              <a:rPr lang="en-IN" dirty="0" err="1"/>
              <a:t>i</a:t>
            </a:r>
            <a:r>
              <a:rPr lang="en-IN" dirty="0"/>
              <a:t>/m or s/c in the thigh region</a:t>
            </a:r>
          </a:p>
          <a:p>
            <a:pPr algn="just"/>
            <a:r>
              <a:rPr lang="en-IN" dirty="0"/>
              <a:t>First Dose: 14-15 weeks</a:t>
            </a:r>
          </a:p>
          <a:p>
            <a:pPr algn="just"/>
            <a:r>
              <a:rPr lang="en-IN" dirty="0"/>
              <a:t>Second Dose: 16-18 weeks</a:t>
            </a:r>
          </a:p>
          <a:p>
            <a:pPr algn="just"/>
            <a:r>
              <a:rPr lang="en-IN" dirty="0"/>
              <a:t>Fowl pox vaccine (live) (BAIF): 200 and 500 doses with diluents. It is a modified fowl pox virus vaccine</a:t>
            </a:r>
            <a:r>
              <a:rPr lang="en-IN"/>
              <a:t>. </a:t>
            </a:r>
          </a:p>
          <a:p>
            <a:pPr algn="just"/>
            <a:r>
              <a:rPr lang="en-IN"/>
              <a:t>Administered </a:t>
            </a:r>
            <a:r>
              <a:rPr lang="en-IN" dirty="0"/>
              <a:t>using wing web method in 6-8 weeks old chickens and then every year it is repeated</a:t>
            </a:r>
            <a:br>
              <a:rPr lang="en-IN" dirty="0"/>
            </a:br>
            <a:r>
              <a:rPr lang="en-IN" dirty="0"/>
              <a:t> </a:t>
            </a:r>
          </a:p>
          <a:p>
            <a:pPr algn="just"/>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1112</Words>
  <Application>Microsoft Office PowerPoint</Application>
  <PresentationFormat>Widescreen</PresentationFormat>
  <Paragraphs>114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Calibri Light</vt:lpstr>
      <vt:lpstr>Office Theme</vt:lpstr>
      <vt:lpstr>Fowl Pox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Dr.Mritunjay Kumar</dc:creator>
  <cp:lastModifiedBy>Dr.Mritunjay Kumar</cp:lastModifiedBy>
  <cp:revision>4</cp:revision>
  <dcterms:created xsi:type="dcterms:W3CDTF">2024-09-19T07:14:02Z</dcterms:created>
  <dcterms:modified xsi:type="dcterms:W3CDTF">2024-09-19T09:48:08Z</dcterms:modified>
</cp:coreProperties>
</file>