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8" r:id="rId32"/>
    <p:sldId id="289" r:id="rId33"/>
    <p:sldId id="290" r:id="rId34"/>
    <p:sldId id="291" r:id="rId35"/>
    <p:sldId id="292" r:id="rId36"/>
    <p:sldId id="287" r:id="rId37"/>
    <p:sldId id="293" r:id="rId38"/>
    <p:sldId id="294" r:id="rId39"/>
    <p:sldId id="295" r:id="rId40"/>
    <p:sldId id="296" r:id="rId41"/>
    <p:sldId id="297" r:id="rId42"/>
    <p:sldId id="298" r:id="rId43"/>
    <p:sldId id="299" r:id="rId44"/>
    <p:sldId id="300" r:id="rId45"/>
    <p:sldId id="301" r:id="rId46"/>
    <p:sldId id="302" r:id="rId47"/>
    <p:sldId id="305" r:id="rId48"/>
    <p:sldId id="306"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139" autoAdjust="0"/>
  </p:normalViewPr>
  <p:slideViewPr>
    <p:cSldViewPr snapToGrid="0">
      <p:cViewPr varScale="1">
        <p:scale>
          <a:sx n="103" d="100"/>
          <a:sy n="103" d="100"/>
        </p:scale>
        <p:origin x="8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4735F5-8B7B-4738-93E7-954ECB7E67DF}" type="datetimeFigureOut">
              <a:rPr lang="en-IN" smtClean="0"/>
              <a:t>21-05-2025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72BF87-440C-4FE1-993F-1988C1368E0F}" type="slidenum">
              <a:rPr lang="en-IN" smtClean="0"/>
              <a:t>‹#›</a:t>
            </a:fld>
            <a:endParaRPr lang="en-IN"/>
          </a:p>
        </p:txBody>
      </p:sp>
    </p:spTree>
    <p:extLst>
      <p:ext uri="{BB962C8B-B14F-4D97-AF65-F5344CB8AC3E}">
        <p14:creationId xmlns:p14="http://schemas.microsoft.com/office/powerpoint/2010/main" val="324300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872BF87-440C-4FE1-993F-1988C1368E0F}" type="slidenum">
              <a:rPr lang="en-IN" smtClean="0"/>
              <a:t>27</a:t>
            </a:fld>
            <a:endParaRPr lang="en-IN"/>
          </a:p>
        </p:txBody>
      </p:sp>
    </p:spTree>
    <p:extLst>
      <p:ext uri="{BB962C8B-B14F-4D97-AF65-F5344CB8AC3E}">
        <p14:creationId xmlns:p14="http://schemas.microsoft.com/office/powerpoint/2010/main" val="4181280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IN" dirty="0"/>
          </a:p>
        </p:txBody>
      </p:sp>
      <p:sp>
        <p:nvSpPr>
          <p:cNvPr id="4" name="Slide Number Placeholder 3"/>
          <p:cNvSpPr>
            <a:spLocks noGrp="1"/>
          </p:cNvSpPr>
          <p:nvPr>
            <p:ph type="sldNum" sz="quarter" idx="10"/>
          </p:nvPr>
        </p:nvSpPr>
        <p:spPr/>
        <p:txBody>
          <a:bodyPr/>
          <a:lstStyle/>
          <a:p>
            <a:fld id="{5872BF87-440C-4FE1-993F-1988C1368E0F}" type="slidenum">
              <a:rPr lang="en-IN" smtClean="0"/>
              <a:t>47</a:t>
            </a:fld>
            <a:endParaRPr lang="en-IN"/>
          </a:p>
        </p:txBody>
      </p:sp>
    </p:spTree>
    <p:extLst>
      <p:ext uri="{BB962C8B-B14F-4D97-AF65-F5344CB8AC3E}">
        <p14:creationId xmlns:p14="http://schemas.microsoft.com/office/powerpoint/2010/main" val="2117762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7A87BDF-A13C-4196-A374-BE96E3C5B2A0}" type="datetimeFigureOut">
              <a:rPr lang="en-IN" smtClean="0"/>
              <a:t>21-05-2025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A51764-47F4-49C7-909A-153B0E6A04AE}" type="slidenum">
              <a:rPr lang="en-IN" smtClean="0"/>
              <a:t>‹#›</a:t>
            </a:fld>
            <a:endParaRPr lang="en-IN"/>
          </a:p>
        </p:txBody>
      </p:sp>
    </p:spTree>
    <p:extLst>
      <p:ext uri="{BB962C8B-B14F-4D97-AF65-F5344CB8AC3E}">
        <p14:creationId xmlns:p14="http://schemas.microsoft.com/office/powerpoint/2010/main" val="2249959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7A87BDF-A13C-4196-A374-BE96E3C5B2A0}" type="datetimeFigureOut">
              <a:rPr lang="en-IN" smtClean="0"/>
              <a:t>21-05-2025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A51764-47F4-49C7-909A-153B0E6A04AE}" type="slidenum">
              <a:rPr lang="en-IN" smtClean="0"/>
              <a:t>‹#›</a:t>
            </a:fld>
            <a:endParaRPr lang="en-IN"/>
          </a:p>
        </p:txBody>
      </p:sp>
    </p:spTree>
    <p:extLst>
      <p:ext uri="{BB962C8B-B14F-4D97-AF65-F5344CB8AC3E}">
        <p14:creationId xmlns:p14="http://schemas.microsoft.com/office/powerpoint/2010/main" val="1250744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7A87BDF-A13C-4196-A374-BE96E3C5B2A0}" type="datetimeFigureOut">
              <a:rPr lang="en-IN" smtClean="0"/>
              <a:t>21-05-2025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A51764-47F4-49C7-909A-153B0E6A04AE}" type="slidenum">
              <a:rPr lang="en-IN" smtClean="0"/>
              <a:t>‹#›</a:t>
            </a:fld>
            <a:endParaRPr lang="en-IN"/>
          </a:p>
        </p:txBody>
      </p:sp>
    </p:spTree>
    <p:extLst>
      <p:ext uri="{BB962C8B-B14F-4D97-AF65-F5344CB8AC3E}">
        <p14:creationId xmlns:p14="http://schemas.microsoft.com/office/powerpoint/2010/main" val="3024326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7A87BDF-A13C-4196-A374-BE96E3C5B2A0}" type="datetimeFigureOut">
              <a:rPr lang="en-IN" smtClean="0"/>
              <a:t>21-05-2025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A51764-47F4-49C7-909A-153B0E6A04AE}" type="slidenum">
              <a:rPr lang="en-IN" smtClean="0"/>
              <a:t>‹#›</a:t>
            </a:fld>
            <a:endParaRPr lang="en-IN"/>
          </a:p>
        </p:txBody>
      </p:sp>
    </p:spTree>
    <p:extLst>
      <p:ext uri="{BB962C8B-B14F-4D97-AF65-F5344CB8AC3E}">
        <p14:creationId xmlns:p14="http://schemas.microsoft.com/office/powerpoint/2010/main" val="12793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A87BDF-A13C-4196-A374-BE96E3C5B2A0}" type="datetimeFigureOut">
              <a:rPr lang="en-IN" smtClean="0"/>
              <a:t>21-05-2025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A51764-47F4-49C7-909A-153B0E6A04AE}" type="slidenum">
              <a:rPr lang="en-IN" smtClean="0"/>
              <a:t>‹#›</a:t>
            </a:fld>
            <a:endParaRPr lang="en-IN"/>
          </a:p>
        </p:txBody>
      </p:sp>
    </p:spTree>
    <p:extLst>
      <p:ext uri="{BB962C8B-B14F-4D97-AF65-F5344CB8AC3E}">
        <p14:creationId xmlns:p14="http://schemas.microsoft.com/office/powerpoint/2010/main" val="1419562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7A87BDF-A13C-4196-A374-BE96E3C5B2A0}" type="datetimeFigureOut">
              <a:rPr lang="en-IN" smtClean="0"/>
              <a:t>21-05-2025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A51764-47F4-49C7-909A-153B0E6A04AE}" type="slidenum">
              <a:rPr lang="en-IN" smtClean="0"/>
              <a:t>‹#›</a:t>
            </a:fld>
            <a:endParaRPr lang="en-IN"/>
          </a:p>
        </p:txBody>
      </p:sp>
    </p:spTree>
    <p:extLst>
      <p:ext uri="{BB962C8B-B14F-4D97-AF65-F5344CB8AC3E}">
        <p14:creationId xmlns:p14="http://schemas.microsoft.com/office/powerpoint/2010/main" val="154922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7A87BDF-A13C-4196-A374-BE96E3C5B2A0}" type="datetimeFigureOut">
              <a:rPr lang="en-IN" smtClean="0"/>
              <a:t>21-05-2025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DA51764-47F4-49C7-909A-153B0E6A04AE}" type="slidenum">
              <a:rPr lang="en-IN" smtClean="0"/>
              <a:t>‹#›</a:t>
            </a:fld>
            <a:endParaRPr lang="en-IN"/>
          </a:p>
        </p:txBody>
      </p:sp>
    </p:spTree>
    <p:extLst>
      <p:ext uri="{BB962C8B-B14F-4D97-AF65-F5344CB8AC3E}">
        <p14:creationId xmlns:p14="http://schemas.microsoft.com/office/powerpoint/2010/main" val="1922968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7A87BDF-A13C-4196-A374-BE96E3C5B2A0}" type="datetimeFigureOut">
              <a:rPr lang="en-IN" smtClean="0"/>
              <a:t>21-05-2025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DA51764-47F4-49C7-909A-153B0E6A04AE}" type="slidenum">
              <a:rPr lang="en-IN" smtClean="0"/>
              <a:t>‹#›</a:t>
            </a:fld>
            <a:endParaRPr lang="en-IN"/>
          </a:p>
        </p:txBody>
      </p:sp>
    </p:spTree>
    <p:extLst>
      <p:ext uri="{BB962C8B-B14F-4D97-AF65-F5344CB8AC3E}">
        <p14:creationId xmlns:p14="http://schemas.microsoft.com/office/powerpoint/2010/main" val="2790023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A87BDF-A13C-4196-A374-BE96E3C5B2A0}" type="datetimeFigureOut">
              <a:rPr lang="en-IN" smtClean="0"/>
              <a:t>21-05-2025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DA51764-47F4-49C7-909A-153B0E6A04AE}" type="slidenum">
              <a:rPr lang="en-IN" smtClean="0"/>
              <a:t>‹#›</a:t>
            </a:fld>
            <a:endParaRPr lang="en-IN"/>
          </a:p>
        </p:txBody>
      </p:sp>
    </p:spTree>
    <p:extLst>
      <p:ext uri="{BB962C8B-B14F-4D97-AF65-F5344CB8AC3E}">
        <p14:creationId xmlns:p14="http://schemas.microsoft.com/office/powerpoint/2010/main" val="1340036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7A87BDF-A13C-4196-A374-BE96E3C5B2A0}" type="datetimeFigureOut">
              <a:rPr lang="en-IN" smtClean="0"/>
              <a:t>21-05-2025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A51764-47F4-49C7-909A-153B0E6A04AE}" type="slidenum">
              <a:rPr lang="en-IN" smtClean="0"/>
              <a:t>‹#›</a:t>
            </a:fld>
            <a:endParaRPr lang="en-IN"/>
          </a:p>
        </p:txBody>
      </p:sp>
    </p:spTree>
    <p:extLst>
      <p:ext uri="{BB962C8B-B14F-4D97-AF65-F5344CB8AC3E}">
        <p14:creationId xmlns:p14="http://schemas.microsoft.com/office/powerpoint/2010/main" val="4091330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7A87BDF-A13C-4196-A374-BE96E3C5B2A0}" type="datetimeFigureOut">
              <a:rPr lang="en-IN" smtClean="0"/>
              <a:t>21-05-2025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A51764-47F4-49C7-909A-153B0E6A04AE}" type="slidenum">
              <a:rPr lang="en-IN" smtClean="0"/>
              <a:t>‹#›</a:t>
            </a:fld>
            <a:endParaRPr lang="en-IN"/>
          </a:p>
        </p:txBody>
      </p:sp>
    </p:spTree>
    <p:extLst>
      <p:ext uri="{BB962C8B-B14F-4D97-AF65-F5344CB8AC3E}">
        <p14:creationId xmlns:p14="http://schemas.microsoft.com/office/powerpoint/2010/main" val="2638867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A87BDF-A13C-4196-A374-BE96E3C5B2A0}" type="datetimeFigureOut">
              <a:rPr lang="en-IN" smtClean="0"/>
              <a:t>21-05-2025</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A51764-47F4-49C7-909A-153B0E6A04AE}" type="slidenum">
              <a:rPr lang="en-IN" smtClean="0"/>
              <a:t>‹#›</a:t>
            </a:fld>
            <a:endParaRPr lang="en-IN"/>
          </a:p>
        </p:txBody>
      </p:sp>
    </p:spTree>
    <p:extLst>
      <p:ext uri="{BB962C8B-B14F-4D97-AF65-F5344CB8AC3E}">
        <p14:creationId xmlns:p14="http://schemas.microsoft.com/office/powerpoint/2010/main" val="1407173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Veterinarian's Oath | Overview &amp; Key Terms - Lesson | Study.com"/>
          <p:cNvPicPr>
            <a:picLocks noChangeAspect="1" noChangeArrowheads="1"/>
          </p:cNvPicPr>
          <p:nvPr/>
        </p:nvPicPr>
        <p:blipFill rotWithShape="1">
          <a:blip r:embed="rId2">
            <a:extLst>
              <a:ext uri="{28A0092B-C50C-407E-A947-70E740481C1C}">
                <a14:useLocalDpi xmlns:a14="http://schemas.microsoft.com/office/drawing/2010/main" val="0"/>
              </a:ext>
            </a:extLst>
          </a:blip>
          <a:srcRect t="24660" r="37258"/>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399393" y="1642188"/>
            <a:ext cx="9393213" cy="2800767"/>
          </a:xfrm>
          <a:prstGeom prst="rect">
            <a:avLst/>
          </a:prstGeom>
          <a:noFill/>
        </p:spPr>
        <p:txBody>
          <a:bodyPr wrap="none" rtlCol="0">
            <a:spAutoFit/>
          </a:bodyPr>
          <a:lstStyle/>
          <a:p>
            <a:pPr algn="ctr"/>
            <a:r>
              <a:rPr lang="en-US" sz="4400" dirty="0">
                <a:solidFill>
                  <a:srgbClr val="FF0000"/>
                </a:solidFill>
                <a:latin typeface="Arial Black" panose="020B0A04020102020204" pitchFamily="34" charset="0"/>
              </a:rPr>
              <a:t>CODE OF CONDUCT </a:t>
            </a:r>
          </a:p>
          <a:p>
            <a:pPr algn="ctr"/>
            <a:r>
              <a:rPr lang="en-US" sz="4400" dirty="0">
                <a:solidFill>
                  <a:srgbClr val="FF0000"/>
                </a:solidFill>
                <a:latin typeface="Arial Black" panose="020B0A04020102020204" pitchFamily="34" charset="0"/>
              </a:rPr>
              <a:t>AND </a:t>
            </a:r>
          </a:p>
          <a:p>
            <a:pPr algn="ctr"/>
            <a:r>
              <a:rPr lang="en-US" sz="4400" dirty="0">
                <a:solidFill>
                  <a:srgbClr val="FF0000"/>
                </a:solidFill>
                <a:latin typeface="Arial Black" panose="020B0A04020102020204" pitchFamily="34" charset="0"/>
              </a:rPr>
              <a:t>ETHICS FOR VETERINARIANS</a:t>
            </a:r>
            <a:endParaRPr lang="en-IN" sz="4400" dirty="0">
              <a:solidFill>
                <a:srgbClr val="FF0000"/>
              </a:solidFill>
              <a:latin typeface="Arial Black" panose="020B0A04020102020204" pitchFamily="34" charset="0"/>
            </a:endParaRPr>
          </a:p>
          <a:p>
            <a:endParaRPr lang="en-IN" sz="4400" dirty="0"/>
          </a:p>
        </p:txBody>
      </p:sp>
      <p:sp>
        <p:nvSpPr>
          <p:cNvPr id="5" name="TextBox 4"/>
          <p:cNvSpPr txBox="1"/>
          <p:nvPr/>
        </p:nvSpPr>
        <p:spPr>
          <a:xfrm>
            <a:off x="3847256" y="5531145"/>
            <a:ext cx="3373007" cy="1107996"/>
          </a:xfrm>
          <a:prstGeom prst="rect">
            <a:avLst/>
          </a:prstGeom>
          <a:noFill/>
        </p:spPr>
        <p:txBody>
          <a:bodyPr wrap="square" rtlCol="0">
            <a:spAutoFit/>
          </a:bodyPr>
          <a:lstStyle/>
          <a:p>
            <a:pPr algn="ctr"/>
            <a:r>
              <a:rPr lang="en-US" sz="1600" b="1" dirty="0" smtClean="0">
                <a:solidFill>
                  <a:srgbClr val="FFFF00"/>
                </a:solidFill>
                <a:latin typeface="Arial" pitchFamily="34" charset="0"/>
                <a:cs typeface="Arial" pitchFamily="34" charset="0"/>
              </a:rPr>
              <a:t>Dr. Ravi Shankar Kr </a:t>
            </a:r>
            <a:r>
              <a:rPr lang="en-US" sz="1600" b="1" dirty="0" err="1" smtClean="0">
                <a:solidFill>
                  <a:srgbClr val="FFFF00"/>
                </a:solidFill>
                <a:latin typeface="Arial" pitchFamily="34" charset="0"/>
                <a:cs typeface="Arial" pitchFamily="34" charset="0"/>
              </a:rPr>
              <a:t>Mandal</a:t>
            </a:r>
            <a:endParaRPr lang="en-US" sz="1600" b="1" dirty="0" smtClean="0">
              <a:solidFill>
                <a:srgbClr val="FFFF00"/>
              </a:solidFill>
              <a:latin typeface="Arial" pitchFamily="34" charset="0"/>
              <a:cs typeface="Arial" pitchFamily="34" charset="0"/>
            </a:endParaRPr>
          </a:p>
          <a:p>
            <a:pPr algn="ctr"/>
            <a:r>
              <a:rPr lang="en-US" sz="1600" b="1" dirty="0" smtClean="0">
                <a:solidFill>
                  <a:srgbClr val="FFFF00"/>
                </a:solidFill>
                <a:latin typeface="Arial" pitchFamily="34" charset="0"/>
                <a:cs typeface="Arial" pitchFamily="34" charset="0"/>
              </a:rPr>
              <a:t>Assistant Professor</a:t>
            </a:r>
          </a:p>
          <a:p>
            <a:pPr algn="ctr"/>
            <a:r>
              <a:rPr lang="en-US" sz="1600" b="1" dirty="0" smtClean="0">
                <a:solidFill>
                  <a:srgbClr val="FFFF00"/>
                </a:solidFill>
                <a:latin typeface="Arial" pitchFamily="34" charset="0"/>
                <a:cs typeface="Arial" pitchFamily="34" charset="0"/>
              </a:rPr>
              <a:t>Veterinary Medicine</a:t>
            </a:r>
          </a:p>
          <a:p>
            <a:pPr algn="ctr"/>
            <a:r>
              <a:rPr lang="en-US" sz="1600" b="1" dirty="0" smtClean="0">
                <a:solidFill>
                  <a:srgbClr val="FFFF00"/>
                </a:solidFill>
                <a:latin typeface="Arial" pitchFamily="34" charset="0"/>
                <a:cs typeface="Arial" pitchFamily="34" charset="0"/>
              </a:rPr>
              <a:t>BVC, Patna</a:t>
            </a:r>
            <a:endParaRPr lang="en-US" sz="1600" b="1" dirty="0">
              <a:solidFill>
                <a:srgbClr val="FFFF00"/>
              </a:solidFill>
              <a:latin typeface="Arial" pitchFamily="34" charset="0"/>
              <a:cs typeface="Arial" pitchFamily="34" charset="0"/>
            </a:endParaRPr>
          </a:p>
        </p:txBody>
      </p:sp>
      <p:pic>
        <p:nvPicPr>
          <p:cNvPr id="6" name="Picture 5" descr="B. F. Sc. Programme – Bihar Animal Sciences University | बिहार पशु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6809" y="222540"/>
            <a:ext cx="1834381" cy="1066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Downloads – Bihar Animal Sciences University | बिहार पशु विज्ञान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30069" y="222540"/>
            <a:ext cx="1152465" cy="1208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6911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41446"/>
            <a:ext cx="10515600" cy="2932987"/>
          </a:xfrm>
        </p:spPr>
        <p:txBody>
          <a:bodyPr/>
          <a:lstStyle/>
          <a:p>
            <a:pPr algn="just"/>
            <a:r>
              <a:rPr lang="en-US" dirty="0"/>
              <a:t> </a:t>
            </a:r>
            <a:r>
              <a:rPr lang="en-US" sz="2400" dirty="0">
                <a:latin typeface="Arial" panose="020B0604020202020204" pitchFamily="34" charset="0"/>
                <a:cs typeface="Arial" panose="020B0604020202020204" pitchFamily="34" charset="0"/>
              </a:rPr>
              <a:t>A veterinarian, in the exercise of his profession, has undertaken a public calling. He should, as a representative of a profession devoted to the public service, never refuse treatment without good cause and without ensuring that his action will not be detrimental to the welfare of the patient.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Once </a:t>
            </a:r>
            <a:r>
              <a:rPr lang="en-US" sz="2400" dirty="0">
                <a:latin typeface="Arial" panose="020B0604020202020204" pitchFamily="34" charset="0"/>
                <a:cs typeface="Arial" panose="020B0604020202020204" pitchFamily="34" charset="0"/>
              </a:rPr>
              <a:t>a practitioner has undertaken a case he should not abandon it without good reason and without safe guarding the welfare of the patient.</a:t>
            </a:r>
            <a:endParaRPr lang="en-IN" sz="2400" dirty="0">
              <a:latin typeface="Arial" panose="020B0604020202020204" pitchFamily="34" charset="0"/>
              <a:cs typeface="Arial" panose="020B0604020202020204" pitchFamily="34" charset="0"/>
            </a:endParaRPr>
          </a:p>
        </p:txBody>
      </p:sp>
      <p:sp>
        <p:nvSpPr>
          <p:cNvPr id="4" name="TextBox 3"/>
          <p:cNvSpPr txBox="1"/>
          <p:nvPr/>
        </p:nvSpPr>
        <p:spPr>
          <a:xfrm>
            <a:off x="2384530" y="495876"/>
            <a:ext cx="7589193" cy="523220"/>
          </a:xfrm>
          <a:prstGeom prst="rect">
            <a:avLst/>
          </a:prstGeom>
          <a:noFill/>
        </p:spPr>
        <p:txBody>
          <a:bodyPr wrap="none" rtlCol="0">
            <a:spAutoFit/>
          </a:bodyPr>
          <a:lstStyle/>
          <a:p>
            <a:r>
              <a:rPr lang="en-US" sz="2800" dirty="0" smtClean="0">
                <a:solidFill>
                  <a:srgbClr val="FF0000"/>
                </a:solidFill>
                <a:latin typeface="Arial Black" panose="020B0A04020102020204" pitchFamily="34" charset="0"/>
              </a:rPr>
              <a:t>PRINCIPLES OF VETERINARY ETHICS</a:t>
            </a:r>
            <a:endParaRPr lang="en-IN" sz="2800" dirty="0">
              <a:solidFill>
                <a:srgbClr val="FF0000"/>
              </a:solidFill>
              <a:latin typeface="Arial Black" panose="020B0A04020102020204" pitchFamily="34" charset="0"/>
            </a:endParaRPr>
          </a:p>
        </p:txBody>
      </p:sp>
      <p:pic>
        <p:nvPicPr>
          <p:cNvPr id="5"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015642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18715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4667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1326" y="1825625"/>
            <a:ext cx="10515600" cy="3278220"/>
          </a:xfrm>
        </p:spPr>
        <p:txBody>
          <a:bodyPr/>
          <a:lstStyle/>
          <a:p>
            <a:pPr algn="just"/>
            <a:r>
              <a:rPr lang="en-US" dirty="0"/>
              <a:t> </a:t>
            </a:r>
            <a:r>
              <a:rPr lang="en-US" sz="2400" dirty="0">
                <a:latin typeface="Arial" panose="020B0604020202020204" pitchFamily="34" charset="0"/>
                <a:cs typeface="Arial" panose="020B0604020202020204" pitchFamily="34" charset="0"/>
              </a:rPr>
              <a:t>A veterinarian may be called in by the owner of an animal to attend to an urgent case of accident or illness, when for some unavoidable cause the veterinarian usually in attendance cannot attend.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In </a:t>
            </a:r>
            <a:r>
              <a:rPr lang="en-US" sz="2400" dirty="0">
                <a:latin typeface="Arial" panose="020B0604020202020204" pitchFamily="34" charset="0"/>
                <a:cs typeface="Arial" panose="020B0604020202020204" pitchFamily="34" charset="0"/>
              </a:rPr>
              <a:t>such circumstances. the veterinarian called in must do what is immediately necessary and no more. He must, at once, inform the veterinarian concerned of the action he has taken.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He </a:t>
            </a:r>
            <a:r>
              <a:rPr lang="en-US" sz="2400" dirty="0">
                <a:latin typeface="Arial" panose="020B0604020202020204" pitchFamily="34" charset="0"/>
                <a:cs typeface="Arial" panose="020B0604020202020204" pitchFamily="34" charset="0"/>
              </a:rPr>
              <a:t>should consider that he is acting on behalf on his colleague and take no further action in the case except at his request.</a:t>
            </a:r>
            <a:endParaRPr lang="en-IN" sz="2400" dirty="0">
              <a:latin typeface="Arial" panose="020B0604020202020204" pitchFamily="34" charset="0"/>
              <a:cs typeface="Arial" panose="020B0604020202020204" pitchFamily="34" charset="0"/>
            </a:endParaRPr>
          </a:p>
        </p:txBody>
      </p:sp>
      <p:sp>
        <p:nvSpPr>
          <p:cNvPr id="4" name="TextBox 3"/>
          <p:cNvSpPr txBox="1"/>
          <p:nvPr/>
        </p:nvSpPr>
        <p:spPr>
          <a:xfrm>
            <a:off x="2384530" y="495876"/>
            <a:ext cx="7589193" cy="523220"/>
          </a:xfrm>
          <a:prstGeom prst="rect">
            <a:avLst/>
          </a:prstGeom>
          <a:noFill/>
        </p:spPr>
        <p:txBody>
          <a:bodyPr wrap="none" rtlCol="0">
            <a:spAutoFit/>
          </a:bodyPr>
          <a:lstStyle/>
          <a:p>
            <a:r>
              <a:rPr lang="en-US" sz="2800" dirty="0" smtClean="0">
                <a:solidFill>
                  <a:srgbClr val="FF0000"/>
                </a:solidFill>
                <a:latin typeface="Arial Black" panose="020B0A04020102020204" pitchFamily="34" charset="0"/>
              </a:rPr>
              <a:t>PRINCIPLES OF VETERINARY ETHICS</a:t>
            </a:r>
            <a:endParaRPr lang="en-IN" sz="2800" dirty="0">
              <a:solidFill>
                <a:srgbClr val="FF0000"/>
              </a:solidFill>
              <a:latin typeface="Arial Black" panose="020B0A04020102020204" pitchFamily="34" charset="0"/>
            </a:endParaRPr>
          </a:p>
        </p:txBody>
      </p:sp>
      <p:pic>
        <p:nvPicPr>
          <p:cNvPr id="5"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015642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18715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8456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400" dirty="0">
                <a:latin typeface="Arial" panose="020B0604020202020204" pitchFamily="34" charset="0"/>
                <a:cs typeface="Arial" panose="020B0604020202020204" pitchFamily="34" charset="0"/>
              </a:rPr>
              <a:t>If a veterinarian is called upon by an owner to see a sick animal which is, or has recently been, in the care of another veterinarian, he should decline to attend except either as a consultant, or unless the first veterinarian has retired from the case or has been informed by the owner that his services are no longer required.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veterinarian called in must also inform the veterinarian whom he is superseding</a:t>
            </a:r>
            <a:r>
              <a:rPr lang="en-US" sz="2400" dirty="0" smtClean="0">
                <a:latin typeface="Arial" panose="020B0604020202020204" pitchFamily="34" charset="0"/>
                <a:cs typeface="Arial" panose="020B0604020202020204" pitchFamily="34" charset="0"/>
              </a:rPr>
              <a:t>.</a:t>
            </a:r>
          </a:p>
          <a:p>
            <a:pPr algn="just"/>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Where an owner invites a new veterinarian to take over the whole of his veterinary work the same considerations should, in general, apply.</a:t>
            </a:r>
            <a:endParaRPr lang="en-IN" sz="2400" dirty="0">
              <a:latin typeface="Arial" panose="020B0604020202020204" pitchFamily="34" charset="0"/>
              <a:cs typeface="Arial" panose="020B0604020202020204" pitchFamily="34" charset="0"/>
            </a:endParaRPr>
          </a:p>
        </p:txBody>
      </p:sp>
      <p:sp>
        <p:nvSpPr>
          <p:cNvPr id="4" name="TextBox 3"/>
          <p:cNvSpPr txBox="1"/>
          <p:nvPr/>
        </p:nvSpPr>
        <p:spPr>
          <a:xfrm>
            <a:off x="2384530" y="495876"/>
            <a:ext cx="7589193" cy="523220"/>
          </a:xfrm>
          <a:prstGeom prst="rect">
            <a:avLst/>
          </a:prstGeom>
          <a:noFill/>
        </p:spPr>
        <p:txBody>
          <a:bodyPr wrap="none" rtlCol="0">
            <a:spAutoFit/>
          </a:bodyPr>
          <a:lstStyle/>
          <a:p>
            <a:r>
              <a:rPr lang="en-US" sz="2800" dirty="0" smtClean="0">
                <a:solidFill>
                  <a:srgbClr val="FF0000"/>
                </a:solidFill>
                <a:latin typeface="Arial Black" panose="020B0A04020102020204" pitchFamily="34" charset="0"/>
              </a:rPr>
              <a:t>PRINCIPLES OF VETERINARY ETHICS</a:t>
            </a:r>
            <a:endParaRPr lang="en-IN" sz="2800" dirty="0">
              <a:solidFill>
                <a:srgbClr val="FF0000"/>
              </a:solidFill>
              <a:latin typeface="Arial Black" panose="020B0A04020102020204" pitchFamily="34" charset="0"/>
            </a:endParaRPr>
          </a:p>
        </p:txBody>
      </p:sp>
      <p:pic>
        <p:nvPicPr>
          <p:cNvPr id="5"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015642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18715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9273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257" y="1492898"/>
            <a:ext cx="10554478" cy="4721387"/>
          </a:xfrm>
        </p:spPr>
        <p:txBody>
          <a:bodyPr>
            <a:normAutofit lnSpcReduction="10000"/>
          </a:bodyPr>
          <a:lstStyle/>
          <a:p>
            <a:pPr algn="just"/>
            <a:r>
              <a:rPr lang="en-US" dirty="0"/>
              <a:t> </a:t>
            </a:r>
            <a:r>
              <a:rPr lang="en-US" sz="2400" dirty="0">
                <a:latin typeface="Arial" panose="020B0604020202020204" pitchFamily="34" charset="0"/>
                <a:cs typeface="Arial" panose="020B0604020202020204" pitchFamily="34" charset="0"/>
              </a:rPr>
              <a:t>The term "consultant" means a veterinarian who, at the invitation of the veterinarian in attendance, cooperates either by a meeting or by correspondence in the diagnosis, prognosis and/or treatment of a case.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All </a:t>
            </a:r>
            <a:r>
              <a:rPr lang="en-US" sz="2400" dirty="0">
                <a:latin typeface="Arial" panose="020B0604020202020204" pitchFamily="34" charset="0"/>
                <a:cs typeface="Arial" panose="020B0604020202020204" pitchFamily="34" charset="0"/>
              </a:rPr>
              <a:t>arrangement for the consultations should be made by the veterinarian already in attendance.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A </a:t>
            </a:r>
            <a:r>
              <a:rPr lang="en-US" sz="2400" dirty="0">
                <a:latin typeface="Arial" panose="020B0604020202020204" pitchFamily="34" charset="0"/>
                <a:cs typeface="Arial" panose="020B0604020202020204" pitchFamily="34" charset="0"/>
              </a:rPr>
              <a:t>consultant should attend only with the prior consent of the veterinarian who is in-charge of the case and he should not, except in a matter of emergency see the patient or meet the client professionally until the veterinarian in attendance has arrived.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position of a consultant is a very delicate one. He must observe professional ethics and the greatest discretion in his conduct</a:t>
            </a:r>
            <a:r>
              <a:rPr lang="en-US" sz="2400" dirty="0" smtClean="0">
                <a:latin typeface="Arial" panose="020B0604020202020204" pitchFamily="34" charset="0"/>
                <a:cs typeface="Arial" panose="020B0604020202020204" pitchFamily="34" charset="0"/>
              </a:rPr>
              <a:t>.</a:t>
            </a:r>
          </a:p>
          <a:p>
            <a:pPr algn="just"/>
            <a:r>
              <a:rPr lang="en-US" sz="2600" dirty="0" smtClean="0">
                <a:latin typeface="Arial" panose="020B0604020202020204" pitchFamily="34" charset="0"/>
                <a:cs typeface="Arial" panose="020B0604020202020204" pitchFamily="34" charset="0"/>
              </a:rPr>
              <a:t>It </a:t>
            </a:r>
            <a:r>
              <a:rPr lang="en-US" sz="2600" dirty="0">
                <a:latin typeface="Arial" panose="020B0604020202020204" pitchFamily="34" charset="0"/>
                <a:cs typeface="Arial" panose="020B0604020202020204" pitchFamily="34" charset="0"/>
              </a:rPr>
              <a:t>is unprofessional for any veterinarian to give testimonial in </a:t>
            </a:r>
            <a:r>
              <a:rPr lang="en-US" sz="2600" dirty="0" smtClean="0">
                <a:latin typeface="Arial" panose="020B0604020202020204" pitchFamily="34" charset="0"/>
                <a:cs typeface="Arial" panose="020B0604020202020204" pitchFamily="34" charset="0"/>
              </a:rPr>
              <a:t>favor </a:t>
            </a:r>
            <a:r>
              <a:rPr lang="en-US" sz="2600" dirty="0">
                <a:latin typeface="Arial" panose="020B0604020202020204" pitchFamily="34" charset="0"/>
                <a:cs typeface="Arial" panose="020B0604020202020204" pitchFamily="34" charset="0"/>
              </a:rPr>
              <a:t>of proprietary or patent articles, medicines or animal foods.</a:t>
            </a:r>
            <a:endParaRPr lang="en-IN" sz="2600" dirty="0">
              <a:latin typeface="Arial" panose="020B0604020202020204" pitchFamily="34" charset="0"/>
              <a:cs typeface="Arial" panose="020B0604020202020204" pitchFamily="34" charset="0"/>
            </a:endParaRPr>
          </a:p>
        </p:txBody>
      </p:sp>
      <p:sp>
        <p:nvSpPr>
          <p:cNvPr id="4" name="TextBox 3"/>
          <p:cNvSpPr txBox="1"/>
          <p:nvPr/>
        </p:nvSpPr>
        <p:spPr>
          <a:xfrm>
            <a:off x="2384530" y="495876"/>
            <a:ext cx="7589193" cy="523220"/>
          </a:xfrm>
          <a:prstGeom prst="rect">
            <a:avLst/>
          </a:prstGeom>
          <a:noFill/>
        </p:spPr>
        <p:txBody>
          <a:bodyPr wrap="none" rtlCol="0">
            <a:spAutoFit/>
          </a:bodyPr>
          <a:lstStyle/>
          <a:p>
            <a:r>
              <a:rPr lang="en-US" sz="2800" dirty="0" smtClean="0">
                <a:solidFill>
                  <a:srgbClr val="FF0000"/>
                </a:solidFill>
                <a:latin typeface="Arial Black" panose="020B0A04020102020204" pitchFamily="34" charset="0"/>
              </a:rPr>
              <a:t>PRINCIPLES OF VETERINARY ETHICS</a:t>
            </a:r>
            <a:endParaRPr lang="en-IN" sz="2800" dirty="0">
              <a:solidFill>
                <a:srgbClr val="FF0000"/>
              </a:solidFill>
              <a:latin typeface="Arial Black" panose="020B0A04020102020204" pitchFamily="34" charset="0"/>
            </a:endParaRPr>
          </a:p>
        </p:txBody>
      </p:sp>
      <p:pic>
        <p:nvPicPr>
          <p:cNvPr id="5"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015642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18715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90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233" y="2516091"/>
            <a:ext cx="10515600" cy="3091608"/>
          </a:xfrm>
        </p:spPr>
        <p:txBody>
          <a:bodyPr>
            <a:normAutofit/>
          </a:bodyPr>
          <a:lstStyle/>
          <a:p>
            <a:pPr algn="just"/>
            <a:r>
              <a:rPr lang="en-US" sz="2400" dirty="0">
                <a:latin typeface="Arial" panose="020B0604020202020204" pitchFamily="34" charset="0"/>
                <a:cs typeface="Arial" panose="020B0604020202020204" pitchFamily="34" charset="0"/>
              </a:rPr>
              <a:t>Veterinarians are, in certain cases bound by law to give, or may from time to time be requested to give certificates, notifications, etc., signed by them in their professional character, for subsequent use either in the Court of Law or for administrative purposes.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It </a:t>
            </a:r>
            <a:r>
              <a:rPr lang="en-US" sz="2400" dirty="0">
                <a:latin typeface="Arial" panose="020B0604020202020204" pitchFamily="34" charset="0"/>
                <a:cs typeface="Arial" panose="020B0604020202020204" pitchFamily="34" charset="0"/>
              </a:rPr>
              <a:t>is unprofessional, and may also be a legal offence, if any veterinarian is shown to have signed or given under his name a certificate or notification which is untrue, misleading or improper or which is given in respect of any matter not having received his personal attention.</a:t>
            </a:r>
            <a:endParaRPr lang="en-IN" sz="2400" dirty="0">
              <a:latin typeface="Arial" panose="020B0604020202020204" pitchFamily="34" charset="0"/>
              <a:cs typeface="Arial" panose="020B0604020202020204" pitchFamily="34" charset="0"/>
            </a:endParaRPr>
          </a:p>
        </p:txBody>
      </p:sp>
      <p:sp>
        <p:nvSpPr>
          <p:cNvPr id="4" name="TextBox 3"/>
          <p:cNvSpPr txBox="1"/>
          <p:nvPr/>
        </p:nvSpPr>
        <p:spPr>
          <a:xfrm>
            <a:off x="2384530" y="495876"/>
            <a:ext cx="7589193" cy="523220"/>
          </a:xfrm>
          <a:prstGeom prst="rect">
            <a:avLst/>
          </a:prstGeom>
          <a:noFill/>
        </p:spPr>
        <p:txBody>
          <a:bodyPr wrap="none" rtlCol="0">
            <a:spAutoFit/>
          </a:bodyPr>
          <a:lstStyle/>
          <a:p>
            <a:r>
              <a:rPr lang="en-US" sz="2800" dirty="0" smtClean="0">
                <a:solidFill>
                  <a:srgbClr val="FF0000"/>
                </a:solidFill>
                <a:latin typeface="Arial Black" panose="020B0A04020102020204" pitchFamily="34" charset="0"/>
              </a:rPr>
              <a:t>PRINCIPLES OF VETERINARY ETHICS</a:t>
            </a:r>
            <a:endParaRPr lang="en-IN" sz="2800" dirty="0">
              <a:solidFill>
                <a:srgbClr val="FF0000"/>
              </a:solidFill>
              <a:latin typeface="Arial Black" panose="020B0A04020102020204" pitchFamily="34" charset="0"/>
            </a:endParaRPr>
          </a:p>
        </p:txBody>
      </p:sp>
      <p:pic>
        <p:nvPicPr>
          <p:cNvPr id="5"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015642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18715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9446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58685"/>
            <a:ext cx="10515600" cy="1738669"/>
          </a:xfrm>
        </p:spPr>
        <p:txBody>
          <a:bodyPr>
            <a:normAutofit/>
          </a:bodyPr>
          <a:lstStyle/>
          <a:p>
            <a:r>
              <a:rPr lang="en-US" sz="2400" dirty="0">
                <a:latin typeface="Arial" panose="020B0604020202020204" pitchFamily="34" charset="0"/>
                <a:cs typeface="Arial" panose="020B0604020202020204" pitchFamily="34" charset="0"/>
              </a:rPr>
              <a:t>Veterinarians who advise the use of a drug for a race horse or greyhound which might conceivably in anyway affect its performances are under an obligation to discontinue the use of the drug at such a period prior to the race that the residue of the medicament has been eliminated.</a:t>
            </a:r>
            <a:endParaRPr lang="en-IN" sz="2400" dirty="0">
              <a:latin typeface="Arial" panose="020B0604020202020204" pitchFamily="34" charset="0"/>
              <a:cs typeface="Arial" panose="020B0604020202020204" pitchFamily="34" charset="0"/>
            </a:endParaRPr>
          </a:p>
        </p:txBody>
      </p:sp>
      <p:sp>
        <p:nvSpPr>
          <p:cNvPr id="4" name="TextBox 3"/>
          <p:cNvSpPr txBox="1"/>
          <p:nvPr/>
        </p:nvSpPr>
        <p:spPr>
          <a:xfrm>
            <a:off x="2384530" y="495876"/>
            <a:ext cx="7589193" cy="523220"/>
          </a:xfrm>
          <a:prstGeom prst="rect">
            <a:avLst/>
          </a:prstGeom>
          <a:noFill/>
        </p:spPr>
        <p:txBody>
          <a:bodyPr wrap="none" rtlCol="0">
            <a:spAutoFit/>
          </a:bodyPr>
          <a:lstStyle/>
          <a:p>
            <a:r>
              <a:rPr lang="en-US" sz="2800" dirty="0" smtClean="0">
                <a:solidFill>
                  <a:srgbClr val="FF0000"/>
                </a:solidFill>
                <a:latin typeface="Arial Black" panose="020B0A04020102020204" pitchFamily="34" charset="0"/>
              </a:rPr>
              <a:t>PRINCIPLES OF VETERINARY ETHICS</a:t>
            </a:r>
            <a:endParaRPr lang="en-IN" sz="2800" dirty="0">
              <a:solidFill>
                <a:srgbClr val="FF0000"/>
              </a:solidFill>
              <a:latin typeface="Arial Black" panose="020B0A04020102020204" pitchFamily="34" charset="0"/>
            </a:endParaRPr>
          </a:p>
        </p:txBody>
      </p:sp>
      <p:pic>
        <p:nvPicPr>
          <p:cNvPr id="5"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015642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18715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7571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52197"/>
            <a:ext cx="10515600" cy="3604791"/>
          </a:xfrm>
        </p:spPr>
        <p:txBody>
          <a:bodyPr>
            <a:normAutofit/>
          </a:bodyPr>
          <a:lstStyle/>
          <a:p>
            <a:r>
              <a:rPr lang="en-US" sz="2400" dirty="0">
                <a:latin typeface="Arial" panose="020B0604020202020204" pitchFamily="34" charset="0"/>
                <a:cs typeface="Arial" panose="020B0604020202020204" pitchFamily="34" charset="0"/>
              </a:rPr>
              <a:t>Veterinarians, by reason of their professional status, may be called upon to give evidence in Courts of Law. </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Such </a:t>
            </a:r>
            <a:r>
              <a:rPr lang="en-US" sz="2400" dirty="0">
                <a:latin typeface="Arial" panose="020B0604020202020204" pitchFamily="34" charset="0"/>
                <a:cs typeface="Arial" panose="020B0604020202020204" pitchFamily="34" charset="0"/>
              </a:rPr>
              <a:t>evidence must always be given fairly and with the paramount intention that justice shall be done. </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A </a:t>
            </a:r>
            <a:r>
              <a:rPr lang="en-US" sz="2400" dirty="0">
                <a:latin typeface="Arial" panose="020B0604020202020204" pitchFamily="34" charset="0"/>
                <a:cs typeface="Arial" panose="020B0604020202020204" pitchFamily="34" charset="0"/>
              </a:rPr>
              <a:t>veterinarian who is called by one party to an action to give evidence is not giving evidence on behalf of that party, but as a professional man on behalf of the Court. </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No </a:t>
            </a:r>
            <a:r>
              <a:rPr lang="en-US" sz="2400" dirty="0">
                <a:latin typeface="Arial" panose="020B0604020202020204" pitchFamily="34" charset="0"/>
                <a:cs typeface="Arial" panose="020B0604020202020204" pitchFamily="34" charset="0"/>
              </a:rPr>
              <a:t>veterinarian shall fail to give any information in his possession which may be relevant to the matter before the Court.</a:t>
            </a:r>
            <a:endParaRPr lang="en-IN" sz="2400" dirty="0">
              <a:latin typeface="Arial" panose="020B0604020202020204" pitchFamily="34" charset="0"/>
              <a:cs typeface="Arial" panose="020B0604020202020204" pitchFamily="34" charset="0"/>
            </a:endParaRPr>
          </a:p>
        </p:txBody>
      </p:sp>
      <p:sp>
        <p:nvSpPr>
          <p:cNvPr id="4" name="TextBox 3"/>
          <p:cNvSpPr txBox="1"/>
          <p:nvPr/>
        </p:nvSpPr>
        <p:spPr>
          <a:xfrm>
            <a:off x="2384530" y="495876"/>
            <a:ext cx="7589193" cy="523220"/>
          </a:xfrm>
          <a:prstGeom prst="rect">
            <a:avLst/>
          </a:prstGeom>
          <a:noFill/>
        </p:spPr>
        <p:txBody>
          <a:bodyPr wrap="none" rtlCol="0">
            <a:spAutoFit/>
          </a:bodyPr>
          <a:lstStyle/>
          <a:p>
            <a:r>
              <a:rPr lang="en-US" sz="2800" dirty="0" smtClean="0">
                <a:solidFill>
                  <a:srgbClr val="FF0000"/>
                </a:solidFill>
                <a:latin typeface="Arial Black" panose="020B0A04020102020204" pitchFamily="34" charset="0"/>
              </a:rPr>
              <a:t>PRINCIPLES OF VETERINARY ETHICS</a:t>
            </a:r>
            <a:endParaRPr lang="en-IN" sz="2800" dirty="0">
              <a:solidFill>
                <a:srgbClr val="FF0000"/>
              </a:solidFill>
              <a:latin typeface="Arial Black" panose="020B0A04020102020204" pitchFamily="34" charset="0"/>
            </a:endParaRPr>
          </a:p>
        </p:txBody>
      </p:sp>
      <p:pic>
        <p:nvPicPr>
          <p:cNvPr id="5"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015642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18715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7117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4894" y="2534752"/>
            <a:ext cx="10515600" cy="2186538"/>
          </a:xfrm>
        </p:spPr>
        <p:txBody>
          <a:bodyPr>
            <a:normAutofit/>
          </a:bodyPr>
          <a:lstStyle/>
          <a:p>
            <a:pPr algn="just"/>
            <a:r>
              <a:rPr lang="en-US" sz="2400" dirty="0">
                <a:latin typeface="Arial" panose="020B0604020202020204" pitchFamily="34" charset="0"/>
                <a:cs typeface="Arial" panose="020B0604020202020204" pitchFamily="34" charset="0"/>
              </a:rPr>
              <a:t>Where a veterinarian is the author of any article, it would be unprofessional for him to promote the reprinting of all or part of the article to be used for the advertisement or sale of any product to the general public. This does not preclude the sending of a reprint by the manufacturer or distributor for the purpose of disseminating scientific information to the veterinary profession.</a:t>
            </a:r>
            <a:endParaRPr lang="en-IN" sz="2400" dirty="0">
              <a:latin typeface="Arial" panose="020B0604020202020204" pitchFamily="34" charset="0"/>
              <a:cs typeface="Arial" panose="020B0604020202020204" pitchFamily="34" charset="0"/>
            </a:endParaRPr>
          </a:p>
        </p:txBody>
      </p:sp>
      <p:sp>
        <p:nvSpPr>
          <p:cNvPr id="4" name="TextBox 3"/>
          <p:cNvSpPr txBox="1"/>
          <p:nvPr/>
        </p:nvSpPr>
        <p:spPr>
          <a:xfrm>
            <a:off x="2384530" y="495876"/>
            <a:ext cx="7589193" cy="523220"/>
          </a:xfrm>
          <a:prstGeom prst="rect">
            <a:avLst/>
          </a:prstGeom>
          <a:noFill/>
        </p:spPr>
        <p:txBody>
          <a:bodyPr wrap="none" rtlCol="0">
            <a:spAutoFit/>
          </a:bodyPr>
          <a:lstStyle/>
          <a:p>
            <a:r>
              <a:rPr lang="en-US" sz="2800" dirty="0" smtClean="0">
                <a:solidFill>
                  <a:srgbClr val="FF0000"/>
                </a:solidFill>
                <a:latin typeface="Arial Black" panose="020B0A04020102020204" pitchFamily="34" charset="0"/>
              </a:rPr>
              <a:t>PRINCIPLES OF VETERINARY ETHICS</a:t>
            </a:r>
            <a:endParaRPr lang="en-IN" sz="2800" dirty="0">
              <a:solidFill>
                <a:srgbClr val="FF0000"/>
              </a:solidFill>
              <a:latin typeface="Arial Black" panose="020B0A04020102020204" pitchFamily="34" charset="0"/>
            </a:endParaRPr>
          </a:p>
        </p:txBody>
      </p:sp>
      <p:pic>
        <p:nvPicPr>
          <p:cNvPr id="5"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015642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18715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7664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7571" y="2824001"/>
            <a:ext cx="10515600" cy="2186538"/>
          </a:xfrm>
        </p:spPr>
        <p:txBody>
          <a:bodyPr/>
          <a:lstStyle/>
          <a:p>
            <a:pPr algn="just"/>
            <a:r>
              <a:rPr lang="en-US" dirty="0">
                <a:latin typeface="Arial" panose="020B0604020202020204" pitchFamily="34" charset="0"/>
                <a:cs typeface="Arial" panose="020B0604020202020204" pitchFamily="34" charset="0"/>
              </a:rPr>
              <a:t>The relations between veterinarians, whether based on a contract of employment, or whether based purely on their professional relationship with each other, must be founded on </a:t>
            </a:r>
            <a:r>
              <a:rPr lang="en-US" dirty="0" err="1">
                <a:latin typeface="Arial" panose="020B0604020202020204" pitchFamily="34" charset="0"/>
                <a:cs typeface="Arial" panose="020B0604020202020204" pitchFamily="34" charset="0"/>
              </a:rPr>
              <a:t>honour</a:t>
            </a:r>
            <a:r>
              <a:rPr lang="en-US" dirty="0">
                <a:latin typeface="Arial" panose="020B0604020202020204" pitchFamily="34" charset="0"/>
                <a:cs typeface="Arial" panose="020B0604020202020204" pitchFamily="34" charset="0"/>
              </a:rPr>
              <a:t>, good faith and mutual trust.</a:t>
            </a:r>
            <a:endParaRPr lang="en-IN" dirty="0">
              <a:latin typeface="Arial" panose="020B0604020202020204" pitchFamily="34" charset="0"/>
              <a:cs typeface="Arial" panose="020B0604020202020204" pitchFamily="34" charset="0"/>
            </a:endParaRPr>
          </a:p>
        </p:txBody>
      </p:sp>
      <p:sp>
        <p:nvSpPr>
          <p:cNvPr id="4" name="TextBox 3"/>
          <p:cNvSpPr txBox="1"/>
          <p:nvPr/>
        </p:nvSpPr>
        <p:spPr>
          <a:xfrm>
            <a:off x="2384530" y="495876"/>
            <a:ext cx="7589193" cy="523220"/>
          </a:xfrm>
          <a:prstGeom prst="rect">
            <a:avLst/>
          </a:prstGeom>
          <a:noFill/>
        </p:spPr>
        <p:txBody>
          <a:bodyPr wrap="none" rtlCol="0">
            <a:spAutoFit/>
          </a:bodyPr>
          <a:lstStyle/>
          <a:p>
            <a:r>
              <a:rPr lang="en-US" sz="2800" dirty="0" smtClean="0">
                <a:solidFill>
                  <a:srgbClr val="FF0000"/>
                </a:solidFill>
                <a:latin typeface="Arial Black" panose="020B0A04020102020204" pitchFamily="34" charset="0"/>
              </a:rPr>
              <a:t>PRINCIPLES OF VETERINARY ETHICS</a:t>
            </a:r>
            <a:endParaRPr lang="en-IN" sz="2800" dirty="0">
              <a:solidFill>
                <a:srgbClr val="FF0000"/>
              </a:solidFill>
              <a:latin typeface="Arial Black" panose="020B0A04020102020204" pitchFamily="34" charset="0"/>
            </a:endParaRPr>
          </a:p>
        </p:txBody>
      </p:sp>
      <p:pic>
        <p:nvPicPr>
          <p:cNvPr id="5"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015642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18715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07836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2494448"/>
          </a:xfrm>
        </p:spPr>
        <p:txBody>
          <a:bodyPr>
            <a:normAutofit/>
          </a:bodyPr>
          <a:lstStyle/>
          <a:p>
            <a:pPr algn="just"/>
            <a:r>
              <a:rPr lang="en-US" sz="2400" dirty="0">
                <a:latin typeface="Arial" panose="020B0604020202020204" pitchFamily="34" charset="0"/>
                <a:cs typeface="Arial" panose="020B0604020202020204" pitchFamily="34" charset="0"/>
              </a:rPr>
              <a:t>No veterinarian should employ or use, or permit any unqualified person, whether in his employment or not, to</a:t>
            </a:r>
            <a:r>
              <a:rPr lang="en-US" sz="2400" dirty="0" smtClean="0">
                <a:latin typeface="Arial" panose="020B0604020202020204" pitchFamily="34" charset="0"/>
                <a:cs typeface="Arial" panose="020B0604020202020204" pitchFamily="34" charset="0"/>
              </a:rPr>
              <a:t>:</a:t>
            </a:r>
          </a:p>
          <a:p>
            <a:pPr marL="457200" lvl="1" indent="0" algn="just">
              <a:buNone/>
            </a:pP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a) </a:t>
            </a:r>
            <a:r>
              <a:rPr lang="en-US" dirty="0" smtClean="0">
                <a:latin typeface="Arial" panose="020B0604020202020204" pitchFamily="34" charset="0"/>
                <a:cs typeface="Arial" panose="020B0604020202020204" pitchFamily="34" charset="0"/>
              </a:rPr>
              <a:t>Diagnose any disease of animals</a:t>
            </a:r>
          </a:p>
          <a:p>
            <a:pPr marL="457200" lvl="1" indent="0" algn="just">
              <a:buNone/>
            </a:pPr>
            <a:r>
              <a:rPr lang="en-US" dirty="0" smtClean="0">
                <a:latin typeface="Arial" panose="020B0604020202020204" pitchFamily="34" charset="0"/>
                <a:cs typeface="Arial" panose="020B0604020202020204" pitchFamily="34" charset="0"/>
              </a:rPr>
              <a:t>(b</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Give any medical treatment to animals</a:t>
            </a:r>
          </a:p>
          <a:p>
            <a:pPr marL="457200" lvl="1" indent="0" algn="just">
              <a:buNone/>
            </a:pPr>
            <a:r>
              <a:rPr lang="en-US" dirty="0" smtClean="0">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Give any surgical treatment to animals</a:t>
            </a:r>
            <a:endParaRPr lang="en-IN" dirty="0">
              <a:latin typeface="Arial" panose="020B0604020202020204" pitchFamily="34" charset="0"/>
              <a:cs typeface="Arial" panose="020B0604020202020204" pitchFamily="34" charset="0"/>
            </a:endParaRPr>
          </a:p>
        </p:txBody>
      </p:sp>
      <p:sp>
        <p:nvSpPr>
          <p:cNvPr id="4" name="TextBox 3"/>
          <p:cNvSpPr txBox="1"/>
          <p:nvPr/>
        </p:nvSpPr>
        <p:spPr>
          <a:xfrm>
            <a:off x="2384530" y="495876"/>
            <a:ext cx="7589193" cy="523220"/>
          </a:xfrm>
          <a:prstGeom prst="rect">
            <a:avLst/>
          </a:prstGeom>
          <a:noFill/>
        </p:spPr>
        <p:txBody>
          <a:bodyPr wrap="none" rtlCol="0">
            <a:spAutoFit/>
          </a:bodyPr>
          <a:lstStyle/>
          <a:p>
            <a:r>
              <a:rPr lang="en-US" sz="2800" dirty="0" smtClean="0">
                <a:solidFill>
                  <a:srgbClr val="FF0000"/>
                </a:solidFill>
                <a:latin typeface="Arial Black" panose="020B0A04020102020204" pitchFamily="34" charset="0"/>
              </a:rPr>
              <a:t>PRINCIPLES OF VETERINARY ETHICS</a:t>
            </a:r>
            <a:endParaRPr lang="en-IN" sz="2800" dirty="0">
              <a:solidFill>
                <a:srgbClr val="FF0000"/>
              </a:solidFill>
              <a:latin typeface="Arial Black" panose="020B0A04020102020204" pitchFamily="34" charset="0"/>
            </a:endParaRPr>
          </a:p>
        </p:txBody>
      </p:sp>
      <p:pic>
        <p:nvPicPr>
          <p:cNvPr id="5"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015642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18715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1479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917" y="1967346"/>
            <a:ext cx="11687038" cy="4498109"/>
          </a:xfrm>
        </p:spPr>
        <p:txBody>
          <a:bodyPr>
            <a:normAutofit/>
          </a:bodyPr>
          <a:lstStyle/>
          <a:p>
            <a:pPr algn="just"/>
            <a:r>
              <a:rPr lang="en-US" sz="2400" dirty="0" smtClean="0">
                <a:latin typeface="Arial" panose="020B0604020202020204" pitchFamily="34" charset="0"/>
                <a:cs typeface="Arial" panose="020B0604020202020204" pitchFamily="34" charset="0"/>
              </a:rPr>
              <a:t>Set of rules, principles, and guidelines that outline the acceptable behavior and responsibilities of individuals within an organization, profession, or community</a:t>
            </a:r>
          </a:p>
          <a:p>
            <a:pPr algn="just"/>
            <a:r>
              <a:rPr lang="en-US" sz="2400" dirty="0" smtClean="0">
                <a:latin typeface="Arial" panose="020B0604020202020204" pitchFamily="34" charset="0"/>
                <a:cs typeface="Arial" panose="020B0604020202020204" pitchFamily="34" charset="0"/>
              </a:rPr>
              <a:t>Serves as a framework for ethical decision-making and professional conduct, promoting integrity, fairness, and respect</a:t>
            </a:r>
          </a:p>
          <a:p>
            <a:pPr algn="just">
              <a:buFont typeface="Courier New" panose="02070309020205020404" pitchFamily="49" charset="0"/>
              <a:buChar char="o"/>
            </a:pPr>
            <a:r>
              <a:rPr lang="en-US" sz="2400" b="1" dirty="0" smtClean="0">
                <a:solidFill>
                  <a:srgbClr val="7030A0"/>
                </a:solidFill>
                <a:latin typeface="Arial" panose="020B0604020202020204" pitchFamily="34" charset="0"/>
                <a:cs typeface="Arial" panose="020B0604020202020204" pitchFamily="34" charset="0"/>
              </a:rPr>
              <a:t>Key aspects of a code of conduct</a:t>
            </a:r>
          </a:p>
          <a:p>
            <a:pPr algn="just">
              <a:buFont typeface="Wingdings" panose="05000000000000000000" pitchFamily="2" charset="2"/>
              <a:buChar char="v"/>
            </a:pPr>
            <a:r>
              <a:rPr lang="en-IN" sz="2400" b="1" dirty="0" smtClean="0">
                <a:solidFill>
                  <a:srgbClr val="FF0000"/>
                </a:solidFill>
                <a:latin typeface="Arial" panose="020B0604020202020204" pitchFamily="34" charset="0"/>
                <a:cs typeface="Arial" panose="020B0604020202020204" pitchFamily="34" charset="0"/>
              </a:rPr>
              <a:t>Purpose</a:t>
            </a:r>
          </a:p>
          <a:p>
            <a:pPr lvl="0" algn="just" eaLnBrk="0" fontAlgn="base" hangingPunct="0">
              <a:lnSpc>
                <a:spcPct val="100000"/>
              </a:lnSpc>
              <a:spcBef>
                <a:spcPct val="0"/>
              </a:spcBef>
              <a:spcAft>
                <a:spcPct val="0"/>
              </a:spcAft>
              <a:buFont typeface="Wingdings" panose="05000000000000000000" pitchFamily="2" charset="2"/>
              <a:buChar char="Ø"/>
            </a:pPr>
            <a:r>
              <a:rPr lang="en-US" altLang="en-US" sz="2400" b="1" dirty="0">
                <a:solidFill>
                  <a:srgbClr val="FF0000"/>
                </a:solidFill>
                <a:latin typeface="Arial" panose="020B0604020202020204" pitchFamily="34" charset="0"/>
                <a:cs typeface="Arial" panose="020B0604020202020204" pitchFamily="34" charset="0"/>
              </a:rPr>
              <a:t>Guides Behavior</a:t>
            </a:r>
            <a:r>
              <a:rPr lang="en-US" altLang="en-US" sz="2400" dirty="0">
                <a:latin typeface="Arial" panose="020B0604020202020204" pitchFamily="34" charset="0"/>
                <a:cs typeface="Arial" panose="020B0604020202020204" pitchFamily="34" charset="0"/>
              </a:rPr>
              <a:t>: It establishes expectations for how individuals should behave in various situations, both within the organization and in interactions with others (clients, colleagues, stakeholders).</a:t>
            </a:r>
          </a:p>
          <a:p>
            <a:pPr lvl="0" algn="just" eaLnBrk="0" fontAlgn="base" hangingPunct="0">
              <a:lnSpc>
                <a:spcPct val="100000"/>
              </a:lnSpc>
              <a:spcBef>
                <a:spcPct val="0"/>
              </a:spcBef>
              <a:spcAft>
                <a:spcPct val="0"/>
              </a:spcAft>
              <a:buFont typeface="Wingdings" panose="05000000000000000000" pitchFamily="2" charset="2"/>
              <a:buChar char="Ø"/>
            </a:pPr>
            <a:r>
              <a:rPr lang="en-US" altLang="en-US" sz="2400" b="1" dirty="0">
                <a:solidFill>
                  <a:srgbClr val="FF0000"/>
                </a:solidFill>
                <a:latin typeface="Arial" panose="020B0604020202020204" pitchFamily="34" charset="0"/>
                <a:cs typeface="Arial" panose="020B0604020202020204" pitchFamily="34" charset="0"/>
              </a:rPr>
              <a:t>Ensures Accountability</a:t>
            </a:r>
            <a:r>
              <a:rPr lang="en-US" altLang="en-US" sz="2400" dirty="0">
                <a:solidFill>
                  <a:srgbClr val="FF0000"/>
                </a:solidFill>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A Code of Conduct helps hold people accountable for their actions, ensuring that everyone adheres to the same ethical standards. </a:t>
            </a:r>
          </a:p>
        </p:txBody>
      </p:sp>
      <p:pic>
        <p:nvPicPr>
          <p:cNvPr id="1027" name="Picture 3" descr="Moonstone Information Refinery – Uncompromised Independent"/>
          <p:cNvPicPr>
            <a:picLocks noChangeAspect="1" noChangeArrowheads="1"/>
          </p:cNvPicPr>
          <p:nvPr/>
        </p:nvPicPr>
        <p:blipFill rotWithShape="1">
          <a:blip r:embed="rId2">
            <a:extLst>
              <a:ext uri="{28A0092B-C50C-407E-A947-70E740481C1C}">
                <a14:useLocalDpi xmlns:a14="http://schemas.microsoft.com/office/drawing/2010/main" val="0"/>
              </a:ext>
            </a:extLst>
          </a:blip>
          <a:srcRect l="4137" t="19672" r="3448" b="20428"/>
          <a:stretch/>
        </p:blipFill>
        <p:spPr bwMode="auto">
          <a:xfrm>
            <a:off x="2771004" y="429208"/>
            <a:ext cx="6160654" cy="112900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21110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72074"/>
            <a:ext cx="10515600" cy="1766661"/>
          </a:xfrm>
        </p:spPr>
        <p:txBody>
          <a:bodyPr>
            <a:normAutofit/>
          </a:bodyPr>
          <a:lstStyle/>
          <a:p>
            <a:pPr algn="just"/>
            <a:r>
              <a:rPr lang="en-US" sz="2400" dirty="0">
                <a:latin typeface="Arial" panose="020B0604020202020204" pitchFamily="34" charset="0"/>
                <a:cs typeface="Arial" panose="020B0604020202020204" pitchFamily="34" charset="0"/>
              </a:rPr>
              <a:t>When a veterinarian is asked by an Insurance Company or similar body to examine on its behalf a case already under treatment, he must first ascertain the name of the veterinarian in attendance and give his </a:t>
            </a:r>
            <a:r>
              <a:rPr lang="en-US" sz="2400" dirty="0" err="1">
                <a:latin typeface="Arial" panose="020B0604020202020204" pitchFamily="34" charset="0"/>
                <a:cs typeface="Arial" panose="020B0604020202020204" pitchFamily="34" charset="0"/>
              </a:rPr>
              <a:t>adequatenotice</a:t>
            </a:r>
            <a:r>
              <a:rPr lang="en-US" sz="2400" dirty="0">
                <a:latin typeface="Arial" panose="020B0604020202020204" pitchFamily="34" charset="0"/>
                <a:cs typeface="Arial" panose="020B0604020202020204" pitchFamily="34" charset="0"/>
              </a:rPr>
              <a:t> of the time and date as to when he propose to make his examination.</a:t>
            </a:r>
            <a:endParaRPr lang="en-IN" sz="2400" dirty="0">
              <a:latin typeface="Arial" panose="020B0604020202020204" pitchFamily="34" charset="0"/>
              <a:cs typeface="Arial" panose="020B0604020202020204" pitchFamily="34" charset="0"/>
            </a:endParaRPr>
          </a:p>
        </p:txBody>
      </p:sp>
      <p:sp>
        <p:nvSpPr>
          <p:cNvPr id="4" name="TextBox 3"/>
          <p:cNvSpPr txBox="1"/>
          <p:nvPr/>
        </p:nvSpPr>
        <p:spPr>
          <a:xfrm>
            <a:off x="2384530" y="495876"/>
            <a:ext cx="7589193" cy="523220"/>
          </a:xfrm>
          <a:prstGeom prst="rect">
            <a:avLst/>
          </a:prstGeom>
          <a:noFill/>
        </p:spPr>
        <p:txBody>
          <a:bodyPr wrap="none" rtlCol="0">
            <a:spAutoFit/>
          </a:bodyPr>
          <a:lstStyle/>
          <a:p>
            <a:r>
              <a:rPr lang="en-US" sz="2800" dirty="0" smtClean="0">
                <a:solidFill>
                  <a:srgbClr val="FF0000"/>
                </a:solidFill>
                <a:latin typeface="Arial Black" panose="020B0A04020102020204" pitchFamily="34" charset="0"/>
              </a:rPr>
              <a:t>PRINCIPLES OF VETERINARY ETHICS</a:t>
            </a:r>
            <a:endParaRPr lang="en-IN" sz="2800" dirty="0">
              <a:solidFill>
                <a:srgbClr val="FF0000"/>
              </a:solidFill>
              <a:latin typeface="Arial Black" panose="020B0A04020102020204" pitchFamily="34" charset="0"/>
            </a:endParaRPr>
          </a:p>
        </p:txBody>
      </p:sp>
      <p:pic>
        <p:nvPicPr>
          <p:cNvPr id="5"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015642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18715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91124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4184" y="2301486"/>
            <a:ext cx="10515600" cy="3147592"/>
          </a:xfrm>
        </p:spPr>
        <p:txBody>
          <a:bodyPr>
            <a:normAutofit/>
          </a:bodyPr>
          <a:lstStyle/>
          <a:p>
            <a:pPr algn="just"/>
            <a:r>
              <a:rPr lang="en-US" sz="2400" dirty="0">
                <a:latin typeface="Arial" panose="020B0604020202020204" pitchFamily="34" charset="0"/>
                <a:cs typeface="Arial" panose="020B0604020202020204" pitchFamily="34" charset="0"/>
              </a:rPr>
              <a:t>When a veterinarian is setting up in private practice in a district he should communicate to all other veterinarians in that district the knowledge of his setting up in practice and his professional address and telephone number.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He </a:t>
            </a:r>
            <a:r>
              <a:rPr lang="en-US" sz="2400" dirty="0">
                <a:latin typeface="Arial" panose="020B0604020202020204" pitchFamily="34" charset="0"/>
                <a:cs typeface="Arial" panose="020B0604020202020204" pitchFamily="34" charset="0"/>
              </a:rPr>
              <a:t>should not advertise to the public in anyway the fact of his setting up</a:t>
            </a:r>
            <a:r>
              <a:rPr lang="en-US" sz="2400" dirty="0" smtClean="0">
                <a:latin typeface="Arial" panose="020B0604020202020204" pitchFamily="34" charset="0"/>
                <a:cs typeface="Arial" panose="020B0604020202020204" pitchFamily="34" charset="0"/>
              </a:rPr>
              <a:t>.</a:t>
            </a:r>
          </a:p>
          <a:p>
            <a:pPr algn="just"/>
            <a:r>
              <a:rPr lang="en-US" sz="2400" dirty="0">
                <a:latin typeface="Arial" panose="020B0604020202020204" pitchFamily="34" charset="0"/>
                <a:cs typeface="Arial" panose="020B0604020202020204" pitchFamily="34" charset="0"/>
              </a:rPr>
              <a:t>A veterinarian in private practice, as a representative of </a:t>
            </a:r>
            <a:r>
              <a:rPr lang="en-US" sz="2400" dirty="0" smtClean="0">
                <a:latin typeface="Arial" panose="020B0604020202020204" pitchFamily="34" charset="0"/>
                <a:cs typeface="Arial" panose="020B0604020202020204" pitchFamily="34" charset="0"/>
              </a:rPr>
              <a:t>a profession </a:t>
            </a:r>
            <a:r>
              <a:rPr lang="en-US" sz="2400" dirty="0">
                <a:latin typeface="Arial" panose="020B0604020202020204" pitchFamily="34" charset="0"/>
                <a:cs typeface="Arial" panose="020B0604020202020204" pitchFamily="34" charset="0"/>
              </a:rPr>
              <a:t>devoted to the relief of pain and suffering, should make </a:t>
            </a:r>
            <a:r>
              <a:rPr lang="en-US" sz="2400" dirty="0" smtClean="0">
                <a:latin typeface="Arial" panose="020B0604020202020204" pitchFamily="34" charset="0"/>
                <a:cs typeface="Arial" panose="020B0604020202020204" pitchFamily="34" charset="0"/>
              </a:rPr>
              <a:t>proper provision </a:t>
            </a:r>
            <a:r>
              <a:rPr lang="en-US" sz="2400" dirty="0">
                <a:latin typeface="Arial" panose="020B0604020202020204" pitchFamily="34" charset="0"/>
                <a:cs typeface="Arial" panose="020B0604020202020204" pitchFamily="34" charset="0"/>
              </a:rPr>
              <a:t>for service to the public at all times to be given either </a:t>
            </a:r>
            <a:r>
              <a:rPr lang="en-US" sz="2400" dirty="0" smtClean="0">
                <a:latin typeface="Arial" panose="020B0604020202020204" pitchFamily="34" charset="0"/>
                <a:cs typeface="Arial" panose="020B0604020202020204" pitchFamily="34" charset="0"/>
              </a:rPr>
              <a:t>through himself</a:t>
            </a:r>
            <a:r>
              <a:rPr lang="en-US" sz="2400" dirty="0">
                <a:latin typeface="Arial" panose="020B0604020202020204" pitchFamily="34" charset="0"/>
                <a:cs typeface="Arial" panose="020B0604020202020204" pitchFamily="34" charset="0"/>
              </a:rPr>
              <a:t>, or through other professional colleagues.</a:t>
            </a:r>
            <a:endParaRPr lang="en-IN" sz="2400" dirty="0">
              <a:latin typeface="Arial" panose="020B0604020202020204" pitchFamily="34" charset="0"/>
              <a:cs typeface="Arial" panose="020B0604020202020204" pitchFamily="34" charset="0"/>
            </a:endParaRPr>
          </a:p>
        </p:txBody>
      </p:sp>
      <p:sp>
        <p:nvSpPr>
          <p:cNvPr id="4" name="TextBox 3"/>
          <p:cNvSpPr txBox="1"/>
          <p:nvPr/>
        </p:nvSpPr>
        <p:spPr>
          <a:xfrm>
            <a:off x="2384530" y="495876"/>
            <a:ext cx="7589193" cy="523220"/>
          </a:xfrm>
          <a:prstGeom prst="rect">
            <a:avLst/>
          </a:prstGeom>
          <a:noFill/>
        </p:spPr>
        <p:txBody>
          <a:bodyPr wrap="none" rtlCol="0">
            <a:spAutoFit/>
          </a:bodyPr>
          <a:lstStyle/>
          <a:p>
            <a:r>
              <a:rPr lang="en-US" sz="2800" dirty="0" smtClean="0">
                <a:solidFill>
                  <a:srgbClr val="FF0000"/>
                </a:solidFill>
                <a:latin typeface="Arial Black" panose="020B0A04020102020204" pitchFamily="34" charset="0"/>
              </a:rPr>
              <a:t>PRINCIPLES OF VETERINARY ETHICS</a:t>
            </a:r>
            <a:endParaRPr lang="en-IN" sz="2800" dirty="0">
              <a:solidFill>
                <a:srgbClr val="FF0000"/>
              </a:solidFill>
              <a:latin typeface="Arial Black" panose="020B0A04020102020204" pitchFamily="34" charset="0"/>
            </a:endParaRPr>
          </a:p>
        </p:txBody>
      </p:sp>
      <p:pic>
        <p:nvPicPr>
          <p:cNvPr id="5"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015642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18715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21531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573139" cy="4351338"/>
          </a:xfrm>
        </p:spPr>
        <p:txBody>
          <a:bodyPr>
            <a:normAutofit/>
          </a:bodyPr>
          <a:lstStyle/>
          <a:p>
            <a:pPr algn="just"/>
            <a:r>
              <a:rPr lang="en-US" sz="2400" dirty="0">
                <a:latin typeface="Arial" panose="020B0604020202020204" pitchFamily="34" charset="0"/>
                <a:cs typeface="Arial" panose="020B0604020202020204" pitchFamily="34" charset="0"/>
              </a:rPr>
              <a:t>A veterinarian in private practice, as a representative of </a:t>
            </a:r>
            <a:r>
              <a:rPr lang="en-US" sz="2400" dirty="0" err="1">
                <a:latin typeface="Arial" panose="020B0604020202020204" pitchFamily="34" charset="0"/>
                <a:cs typeface="Arial" panose="020B0604020202020204" pitchFamily="34" charset="0"/>
              </a:rPr>
              <a:t>aprofession</a:t>
            </a:r>
            <a:r>
              <a:rPr lang="en-US" sz="2400" dirty="0">
                <a:latin typeface="Arial" panose="020B0604020202020204" pitchFamily="34" charset="0"/>
                <a:cs typeface="Arial" panose="020B0604020202020204" pitchFamily="34" charset="0"/>
              </a:rPr>
              <a:t> devoted to the relief of pain and suffering, should make </a:t>
            </a:r>
            <a:r>
              <a:rPr lang="en-US" sz="2400" dirty="0" err="1">
                <a:latin typeface="Arial" panose="020B0604020202020204" pitchFamily="34" charset="0"/>
                <a:cs typeface="Arial" panose="020B0604020202020204" pitchFamily="34" charset="0"/>
              </a:rPr>
              <a:t>properprovision</a:t>
            </a:r>
            <a:r>
              <a:rPr lang="en-US" sz="2400" dirty="0">
                <a:latin typeface="Arial" panose="020B0604020202020204" pitchFamily="34" charset="0"/>
                <a:cs typeface="Arial" panose="020B0604020202020204" pitchFamily="34" charset="0"/>
              </a:rPr>
              <a:t> for service to the public at all times to be given either </a:t>
            </a:r>
            <a:r>
              <a:rPr lang="en-US" sz="2400" dirty="0" err="1">
                <a:latin typeface="Arial" panose="020B0604020202020204" pitchFamily="34" charset="0"/>
                <a:cs typeface="Arial" panose="020B0604020202020204" pitchFamily="34" charset="0"/>
              </a:rPr>
              <a:t>throughhimself</a:t>
            </a:r>
            <a:r>
              <a:rPr lang="en-US" sz="2400" dirty="0">
                <a:latin typeface="Arial" panose="020B0604020202020204" pitchFamily="34" charset="0"/>
                <a:cs typeface="Arial" panose="020B0604020202020204" pitchFamily="34" charset="0"/>
              </a:rPr>
              <a:t>, or through other professional colleagues</a:t>
            </a:r>
            <a:r>
              <a:rPr lang="en-US" sz="2400" dirty="0" smtClean="0">
                <a:latin typeface="Arial" panose="020B0604020202020204" pitchFamily="34" charset="0"/>
                <a:cs typeface="Arial" panose="020B0604020202020204" pitchFamily="34" charset="0"/>
              </a:rPr>
              <a:t>.</a:t>
            </a:r>
          </a:p>
          <a:p>
            <a:pPr algn="just"/>
            <a:r>
              <a:rPr lang="en-US" sz="2400" dirty="0">
                <a:latin typeface="Arial" panose="020B0604020202020204" pitchFamily="34" charset="0"/>
                <a:cs typeface="Arial" panose="020B0604020202020204" pitchFamily="34" charset="0"/>
              </a:rPr>
              <a:t>In private practice a partnership should be clearly expressed in writing.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It </a:t>
            </a:r>
            <a:r>
              <a:rPr lang="en-US" sz="2400" dirty="0">
                <a:latin typeface="Arial" panose="020B0604020202020204" pitchFamily="34" charset="0"/>
                <a:cs typeface="Arial" panose="020B0604020202020204" pitchFamily="34" charset="0"/>
              </a:rPr>
              <a:t>is essential that both parties take legal advice.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A </a:t>
            </a:r>
            <a:r>
              <a:rPr lang="en-US" sz="2400" dirty="0">
                <a:latin typeface="Arial" panose="020B0604020202020204" pitchFamily="34" charset="0"/>
                <a:cs typeface="Arial" panose="020B0604020202020204" pitchFamily="34" charset="0"/>
              </a:rPr>
              <a:t>partnership agreement should not only provide for every eventuality during a </a:t>
            </a:r>
            <a:r>
              <a:rPr lang="en-US" sz="2400" dirty="0" smtClean="0">
                <a:latin typeface="Arial" panose="020B0604020202020204" pitchFamily="34" charset="0"/>
                <a:cs typeface="Arial" panose="020B0604020202020204" pitchFamily="34" charset="0"/>
              </a:rPr>
              <a:t>partnership, </a:t>
            </a:r>
            <a:r>
              <a:rPr lang="en-US" sz="2400" dirty="0">
                <a:latin typeface="Arial" panose="020B0604020202020204" pitchFamily="34" charset="0"/>
                <a:cs typeface="Arial" panose="020B0604020202020204" pitchFamily="34" charset="0"/>
              </a:rPr>
              <a:t>but also as to its dissolution and what will happen to the assets after dissolution.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A </a:t>
            </a:r>
            <a:r>
              <a:rPr lang="en-US" sz="2400" dirty="0">
                <a:latin typeface="Arial" panose="020B0604020202020204" pitchFamily="34" charset="0"/>
                <a:cs typeface="Arial" panose="020B0604020202020204" pitchFamily="34" charset="0"/>
              </a:rPr>
              <a:t>particular point to bear in mind is the question of who shall practice in the area that the dissolved partnership prevailed.</a:t>
            </a:r>
            <a:endParaRPr lang="en-IN" sz="2400" dirty="0">
              <a:latin typeface="Arial" panose="020B0604020202020204" pitchFamily="34" charset="0"/>
              <a:cs typeface="Arial" panose="020B0604020202020204" pitchFamily="34" charset="0"/>
            </a:endParaRPr>
          </a:p>
        </p:txBody>
      </p:sp>
      <p:sp>
        <p:nvSpPr>
          <p:cNvPr id="4" name="TextBox 3"/>
          <p:cNvSpPr txBox="1"/>
          <p:nvPr/>
        </p:nvSpPr>
        <p:spPr>
          <a:xfrm>
            <a:off x="2384530" y="495876"/>
            <a:ext cx="7589193" cy="523220"/>
          </a:xfrm>
          <a:prstGeom prst="rect">
            <a:avLst/>
          </a:prstGeom>
          <a:noFill/>
        </p:spPr>
        <p:txBody>
          <a:bodyPr wrap="none" rtlCol="0">
            <a:spAutoFit/>
          </a:bodyPr>
          <a:lstStyle/>
          <a:p>
            <a:r>
              <a:rPr lang="en-US" sz="2800" dirty="0" smtClean="0">
                <a:solidFill>
                  <a:srgbClr val="FF0000"/>
                </a:solidFill>
                <a:latin typeface="Arial Black" panose="020B0A04020102020204" pitchFamily="34" charset="0"/>
              </a:rPr>
              <a:t>PRINCIPLES OF VETERINARY ETHICS</a:t>
            </a:r>
            <a:endParaRPr lang="en-IN" sz="2800" dirty="0">
              <a:solidFill>
                <a:srgbClr val="FF0000"/>
              </a:solidFill>
              <a:latin typeface="Arial Black" panose="020B0A04020102020204" pitchFamily="34" charset="0"/>
            </a:endParaRPr>
          </a:p>
        </p:txBody>
      </p:sp>
      <p:pic>
        <p:nvPicPr>
          <p:cNvPr id="5"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015642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18715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062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 </a:t>
            </a:r>
            <a:r>
              <a:rPr lang="en-US" sz="2400" dirty="0">
                <a:latin typeface="Arial" panose="020B0604020202020204" pitchFamily="34" charset="0"/>
                <a:cs typeface="Arial" panose="020B0604020202020204" pitchFamily="34" charset="0"/>
              </a:rPr>
              <a:t>A veterinarian should not use any degree or description to which he is not entitled. The name of a veterinary school or college or university at which the veterinarian may have studies should not be mentioned after the degree e.g. M.R.C.V.S. (London) or M.S. (Ohio</a:t>
            </a:r>
            <a:r>
              <a:rPr lang="en-US" sz="2400" dirty="0" smtClean="0">
                <a:latin typeface="Arial" panose="020B0604020202020204" pitchFamily="34" charset="0"/>
                <a:cs typeface="Arial" panose="020B0604020202020204" pitchFamily="34" charset="0"/>
              </a:rPr>
              <a:t>).</a:t>
            </a:r>
          </a:p>
          <a:p>
            <a:pPr algn="just"/>
            <a:r>
              <a:rPr lang="en-US" sz="2400" dirty="0" smtClean="0">
                <a:latin typeface="Arial" panose="020B0604020202020204" pitchFamily="34" charset="0"/>
                <a:cs typeface="Arial" panose="020B0604020202020204" pitchFamily="34" charset="0"/>
              </a:rPr>
              <a:t>Veterinarians </a:t>
            </a:r>
            <a:r>
              <a:rPr lang="en-US" sz="2400" dirty="0">
                <a:latin typeface="Arial" panose="020B0604020202020204" pitchFamily="34" charset="0"/>
                <a:cs typeface="Arial" panose="020B0604020202020204" pitchFamily="34" charset="0"/>
              </a:rPr>
              <a:t>should not use the titles of membership of professional or scientific associations because they do not imply a professional qualification.</a:t>
            </a:r>
            <a:endParaRPr lang="en-IN" sz="2400" dirty="0">
              <a:latin typeface="Arial" panose="020B0604020202020204" pitchFamily="34" charset="0"/>
              <a:cs typeface="Arial" panose="020B0604020202020204" pitchFamily="34" charset="0"/>
            </a:endParaRPr>
          </a:p>
        </p:txBody>
      </p:sp>
      <p:sp>
        <p:nvSpPr>
          <p:cNvPr id="4" name="TextBox 3"/>
          <p:cNvSpPr txBox="1"/>
          <p:nvPr/>
        </p:nvSpPr>
        <p:spPr>
          <a:xfrm>
            <a:off x="2384530" y="495876"/>
            <a:ext cx="7589193" cy="523220"/>
          </a:xfrm>
          <a:prstGeom prst="rect">
            <a:avLst/>
          </a:prstGeom>
          <a:noFill/>
        </p:spPr>
        <p:txBody>
          <a:bodyPr wrap="none" rtlCol="0">
            <a:spAutoFit/>
          </a:bodyPr>
          <a:lstStyle/>
          <a:p>
            <a:r>
              <a:rPr lang="en-US" sz="2800" dirty="0" smtClean="0">
                <a:solidFill>
                  <a:srgbClr val="FF0000"/>
                </a:solidFill>
                <a:latin typeface="Arial Black" panose="020B0A04020102020204" pitchFamily="34" charset="0"/>
              </a:rPr>
              <a:t>PRINCIPLES OF VETERINARY ETHICS</a:t>
            </a:r>
            <a:endParaRPr lang="en-IN" sz="2800" dirty="0">
              <a:solidFill>
                <a:srgbClr val="FF0000"/>
              </a:solidFill>
              <a:latin typeface="Arial Black" panose="020B0A04020102020204" pitchFamily="34" charset="0"/>
            </a:endParaRPr>
          </a:p>
        </p:txBody>
      </p:sp>
      <p:pic>
        <p:nvPicPr>
          <p:cNvPr id="5"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015642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18715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6645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5522" y="2086882"/>
            <a:ext cx="10515600" cy="3110269"/>
          </a:xfrm>
        </p:spPr>
        <p:txBody>
          <a:bodyPr>
            <a:normAutofit/>
          </a:bodyPr>
          <a:lstStyle/>
          <a:p>
            <a:pPr algn="just"/>
            <a:r>
              <a:rPr lang="en-US" sz="2400" dirty="0">
                <a:latin typeface="Arial" panose="020B0604020202020204" pitchFamily="34" charset="0"/>
                <a:cs typeface="Arial" panose="020B0604020202020204" pitchFamily="34" charset="0"/>
              </a:rPr>
              <a:t>It is unprofessional for a veterinarian to advertise or describe himself to the public by titles such as "consultant", "specialist", "canine" or feline" surgeon. It does not preclude the announcement by a veterinarian to fellow practitioners that he is available for consultation in any </a:t>
            </a:r>
            <a:r>
              <a:rPr lang="en-US" sz="2400" dirty="0" err="1">
                <a:latin typeface="Arial" panose="020B0604020202020204" pitchFamily="34" charset="0"/>
                <a:cs typeface="Arial" panose="020B0604020202020204" pitchFamily="34" charset="0"/>
              </a:rPr>
              <a:t>speciality</a:t>
            </a:r>
            <a:r>
              <a:rPr lang="en-US" sz="2400" dirty="0" smtClean="0">
                <a:latin typeface="Arial" panose="020B0604020202020204" pitchFamily="34" charset="0"/>
                <a:cs typeface="Arial" panose="020B0604020202020204" pitchFamily="34" charset="0"/>
              </a:rPr>
              <a:t>.</a:t>
            </a:r>
          </a:p>
          <a:p>
            <a:pPr algn="just"/>
            <a:r>
              <a:rPr lang="en-US" sz="2400" dirty="0" smtClean="0">
                <a:latin typeface="Arial" panose="020B0604020202020204" pitchFamily="34" charset="0"/>
                <a:cs typeface="Arial" panose="020B0604020202020204" pitchFamily="34" charset="0"/>
              </a:rPr>
              <a:t>Canvassing </a:t>
            </a:r>
            <a:r>
              <a:rPr lang="en-US" sz="2400" dirty="0">
                <a:latin typeface="Arial" panose="020B0604020202020204" pitchFamily="34" charset="0"/>
                <a:cs typeface="Arial" panose="020B0604020202020204" pitchFamily="34" charset="0"/>
              </a:rPr>
              <a:t>or touting for practice is contrary to the public interest and discreditable to the status and dignity of the veterinary profession, such canvassing is therefore unprofessional. Whether by himself or by others, or to employ any agent or canvasser.</a:t>
            </a:r>
            <a:endParaRPr lang="en-IN" sz="2400" dirty="0">
              <a:latin typeface="Arial" panose="020B0604020202020204" pitchFamily="34" charset="0"/>
              <a:cs typeface="Arial" panose="020B0604020202020204" pitchFamily="34" charset="0"/>
            </a:endParaRPr>
          </a:p>
        </p:txBody>
      </p:sp>
      <p:sp>
        <p:nvSpPr>
          <p:cNvPr id="4" name="TextBox 3"/>
          <p:cNvSpPr txBox="1"/>
          <p:nvPr/>
        </p:nvSpPr>
        <p:spPr>
          <a:xfrm>
            <a:off x="2384530" y="495876"/>
            <a:ext cx="7589193" cy="523220"/>
          </a:xfrm>
          <a:prstGeom prst="rect">
            <a:avLst/>
          </a:prstGeom>
          <a:noFill/>
        </p:spPr>
        <p:txBody>
          <a:bodyPr wrap="none" rtlCol="0">
            <a:spAutoFit/>
          </a:bodyPr>
          <a:lstStyle/>
          <a:p>
            <a:r>
              <a:rPr lang="en-US" sz="2800" dirty="0" smtClean="0">
                <a:solidFill>
                  <a:srgbClr val="FF0000"/>
                </a:solidFill>
                <a:latin typeface="Arial Black" panose="020B0A04020102020204" pitchFamily="34" charset="0"/>
              </a:rPr>
              <a:t>PRINCIPLES OF VETERINARY ETHICS</a:t>
            </a:r>
            <a:endParaRPr lang="en-IN" sz="2800" dirty="0">
              <a:solidFill>
                <a:srgbClr val="FF0000"/>
              </a:solidFill>
              <a:latin typeface="Arial Black" panose="020B0A04020102020204" pitchFamily="34" charset="0"/>
            </a:endParaRPr>
          </a:p>
        </p:txBody>
      </p:sp>
      <p:pic>
        <p:nvPicPr>
          <p:cNvPr id="5"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015642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18715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4189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400" dirty="0">
                <a:latin typeface="Arial" panose="020B0604020202020204" pitchFamily="34" charset="0"/>
                <a:cs typeface="Arial" panose="020B0604020202020204" pitchFamily="34" charset="0"/>
              </a:rPr>
              <a:t>The only legitimate method of gaining professional reputation is by strict ethical conduct and the proficient and skillful exercise of the profession</a:t>
            </a:r>
            <a:r>
              <a:rPr lang="en-US" sz="2400" dirty="0" smtClean="0">
                <a:latin typeface="Arial" panose="020B0604020202020204" pitchFamily="34" charset="0"/>
                <a:cs typeface="Arial" panose="020B0604020202020204" pitchFamily="34" charset="0"/>
              </a:rPr>
              <a:t>.</a:t>
            </a:r>
          </a:p>
          <a:p>
            <a:pPr algn="just"/>
            <a:r>
              <a:rPr lang="en-US" sz="2400" dirty="0" smtClean="0">
                <a:latin typeface="Arial" panose="020B0604020202020204" pitchFamily="34" charset="0"/>
                <a:cs typeface="Arial" panose="020B0604020202020204" pitchFamily="34" charset="0"/>
              </a:rPr>
              <a:t>It </a:t>
            </a:r>
            <a:r>
              <a:rPr lang="en-US" sz="2400" dirty="0">
                <a:latin typeface="Arial" panose="020B0604020202020204" pitchFamily="34" charset="0"/>
                <a:cs typeface="Arial" panose="020B0604020202020204" pitchFamily="34" charset="0"/>
              </a:rPr>
              <a:t>is undesirable that professional relationship should lead to any dispute which may injure the </a:t>
            </a:r>
            <a:r>
              <a:rPr lang="en-US" sz="2400" dirty="0" err="1">
                <a:latin typeface="Arial" panose="020B0604020202020204" pitchFamily="34" charset="0"/>
                <a:cs typeface="Arial" panose="020B0604020202020204" pitchFamily="34" charset="0"/>
              </a:rPr>
              <a:t>honour</a:t>
            </a:r>
            <a:r>
              <a:rPr lang="en-US" sz="2400" dirty="0">
                <a:latin typeface="Arial" panose="020B0604020202020204" pitchFamily="34" charset="0"/>
                <a:cs typeface="Arial" panose="020B0604020202020204" pitchFamily="34" charset="0"/>
              </a:rPr>
              <a:t> and dignity of the veterinary profession. Veterinarians should attempt to use every means available of settling a dispute within the profession.</a:t>
            </a:r>
            <a:endParaRPr lang="en-IN" sz="2400" dirty="0">
              <a:latin typeface="Arial" panose="020B0604020202020204" pitchFamily="34" charset="0"/>
              <a:cs typeface="Arial" panose="020B0604020202020204" pitchFamily="34" charset="0"/>
            </a:endParaRPr>
          </a:p>
        </p:txBody>
      </p:sp>
      <p:sp>
        <p:nvSpPr>
          <p:cNvPr id="4" name="TextBox 3"/>
          <p:cNvSpPr txBox="1"/>
          <p:nvPr/>
        </p:nvSpPr>
        <p:spPr>
          <a:xfrm>
            <a:off x="2384530" y="495876"/>
            <a:ext cx="7589193" cy="523220"/>
          </a:xfrm>
          <a:prstGeom prst="rect">
            <a:avLst/>
          </a:prstGeom>
          <a:noFill/>
        </p:spPr>
        <p:txBody>
          <a:bodyPr wrap="none" rtlCol="0">
            <a:spAutoFit/>
          </a:bodyPr>
          <a:lstStyle/>
          <a:p>
            <a:r>
              <a:rPr lang="en-US" sz="2800" dirty="0" smtClean="0">
                <a:solidFill>
                  <a:srgbClr val="FF0000"/>
                </a:solidFill>
                <a:latin typeface="Arial Black" panose="020B0A04020102020204" pitchFamily="34" charset="0"/>
              </a:rPr>
              <a:t>PRINCIPLES OF VETERINARY ETHICS</a:t>
            </a:r>
            <a:endParaRPr lang="en-IN" sz="2800" dirty="0">
              <a:solidFill>
                <a:srgbClr val="FF0000"/>
              </a:solidFill>
              <a:latin typeface="Arial Black" panose="020B0A04020102020204" pitchFamily="34" charset="0"/>
            </a:endParaRPr>
          </a:p>
        </p:txBody>
      </p:sp>
      <p:pic>
        <p:nvPicPr>
          <p:cNvPr id="5"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015642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18715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04300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39347" y="2423240"/>
            <a:ext cx="8444204" cy="1200329"/>
          </a:xfrm>
          <a:prstGeom prst="rect">
            <a:avLst/>
          </a:prstGeom>
        </p:spPr>
        <p:txBody>
          <a:bodyPr wrap="square">
            <a:spAutoFit/>
          </a:bodyPr>
          <a:lstStyle/>
          <a:p>
            <a:pPr algn="ctr"/>
            <a:r>
              <a:rPr lang="en-IN" sz="3600" dirty="0" smtClean="0">
                <a:solidFill>
                  <a:srgbClr val="FF0000"/>
                </a:solidFill>
                <a:latin typeface="Arial Black" panose="020B0A04020102020204" pitchFamily="34" charset="0"/>
              </a:rPr>
              <a:t>DUTIES OF VETERINARIANS TO THEIR CLIENTS AND </a:t>
            </a:r>
            <a:r>
              <a:rPr lang="en-IN" sz="3600" dirty="0">
                <a:solidFill>
                  <a:srgbClr val="FF0000"/>
                </a:solidFill>
                <a:latin typeface="Arial Black" panose="020B0A04020102020204" pitchFamily="34" charset="0"/>
              </a:rPr>
              <a:t>PATIENTS</a:t>
            </a:r>
          </a:p>
        </p:txBody>
      </p:sp>
    </p:spTree>
    <p:extLst>
      <p:ext uri="{BB962C8B-B14F-4D97-AF65-F5344CB8AC3E}">
        <p14:creationId xmlns:p14="http://schemas.microsoft.com/office/powerpoint/2010/main" val="2752477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612" y="643812"/>
            <a:ext cx="11765902" cy="5038531"/>
          </a:xfrm>
        </p:spPr>
        <p:txBody>
          <a:bodyPr>
            <a:normAutofit lnSpcReduction="10000"/>
          </a:bodyPr>
          <a:lstStyle/>
          <a:p>
            <a:pPr algn="just">
              <a:buFont typeface="Wingdings" panose="05000000000000000000" pitchFamily="2" charset="2"/>
              <a:buChar char="v"/>
            </a:pPr>
            <a:r>
              <a:rPr lang="en-IN" sz="2400" dirty="0">
                <a:solidFill>
                  <a:srgbClr val="FF0000"/>
                </a:solidFill>
                <a:latin typeface="Arial" panose="020B0604020202020204" pitchFamily="34" charset="0"/>
                <a:cs typeface="Arial" panose="020B0604020202020204" pitchFamily="34" charset="0"/>
              </a:rPr>
              <a:t>Obligation to the </a:t>
            </a:r>
            <a:r>
              <a:rPr lang="en-IN" sz="2400" dirty="0" smtClean="0">
                <a:solidFill>
                  <a:srgbClr val="FF0000"/>
                </a:solidFill>
                <a:latin typeface="Arial" panose="020B0604020202020204" pitchFamily="34" charset="0"/>
                <a:cs typeface="Arial" panose="020B0604020202020204" pitchFamily="34" charset="0"/>
              </a:rPr>
              <a:t>patient</a:t>
            </a:r>
          </a:p>
          <a:p>
            <a:pPr algn="just"/>
            <a:r>
              <a:rPr lang="en-US" sz="2400" dirty="0">
                <a:latin typeface="Arial" panose="020B0604020202020204" pitchFamily="34" charset="0"/>
                <a:cs typeface="Arial" panose="020B0604020202020204" pitchFamily="34" charset="0"/>
              </a:rPr>
              <a:t>Though a veterinarian is not bound to treat cases of each and every one </a:t>
            </a:r>
            <a:r>
              <a:rPr lang="en-US" sz="2400" dirty="0" smtClean="0">
                <a:latin typeface="Arial" panose="020B0604020202020204" pitchFamily="34" charset="0"/>
                <a:cs typeface="Arial" panose="020B0604020202020204" pitchFamily="34" charset="0"/>
              </a:rPr>
              <a:t>asking </a:t>
            </a:r>
            <a:r>
              <a:rPr lang="en-US" sz="2400" dirty="0">
                <a:latin typeface="Arial" panose="020B0604020202020204" pitchFamily="34" charset="0"/>
                <a:cs typeface="Arial" panose="020B0604020202020204" pitchFamily="34" charset="0"/>
              </a:rPr>
              <a:t>for his/her service, except in emergencies, he/she shall for the sake of humanity and the noble tradition of the profession, not only be ever ready to respond to the need of the sick and injured animals/birds, but shall also be mindful of the high character of his/her mission and the responsibility he/she incurs in the discharge of his/her professional duties</a:t>
            </a:r>
            <a:r>
              <a:rPr lang="en-US" sz="2400" dirty="0" smtClean="0">
                <a:latin typeface="Arial" panose="020B0604020202020204" pitchFamily="34" charset="0"/>
                <a:cs typeface="Arial" panose="020B0604020202020204" pitchFamily="34" charset="0"/>
              </a:rPr>
              <a:t>.</a:t>
            </a:r>
          </a:p>
          <a:p>
            <a:pPr algn="just">
              <a:buFont typeface="Wingdings" panose="05000000000000000000" pitchFamily="2" charset="2"/>
              <a:buChar char="v"/>
            </a:pPr>
            <a:r>
              <a:rPr lang="en-US" sz="2400" dirty="0">
                <a:solidFill>
                  <a:srgbClr val="FF0000"/>
                </a:solidFill>
                <a:latin typeface="Arial" panose="020B0604020202020204" pitchFamily="34" charset="0"/>
                <a:cs typeface="Arial" panose="020B0604020202020204" pitchFamily="34" charset="0"/>
              </a:rPr>
              <a:t>Patient not to be </a:t>
            </a:r>
            <a:r>
              <a:rPr lang="en-US" sz="2400" dirty="0" smtClean="0">
                <a:solidFill>
                  <a:srgbClr val="FF0000"/>
                </a:solidFill>
                <a:latin typeface="Arial" panose="020B0604020202020204" pitchFamily="34" charset="0"/>
                <a:cs typeface="Arial" panose="020B0604020202020204" pitchFamily="34" charset="0"/>
              </a:rPr>
              <a:t>neglected</a:t>
            </a:r>
          </a:p>
          <a:p>
            <a:pPr algn="just"/>
            <a:r>
              <a:rPr lang="en-US" sz="2400" dirty="0" smtClean="0">
                <a:latin typeface="Arial" panose="020B0604020202020204" pitchFamily="34" charset="0"/>
                <a:cs typeface="Arial" panose="020B0604020202020204" pitchFamily="34" charset="0"/>
              </a:rPr>
              <a:t>A </a:t>
            </a:r>
            <a:r>
              <a:rPr lang="en-US" sz="2400" dirty="0">
                <a:latin typeface="Arial" panose="020B0604020202020204" pitchFamily="34" charset="0"/>
                <a:cs typeface="Arial" panose="020B0604020202020204" pitchFamily="34" charset="0"/>
              </a:rPr>
              <a:t>veterinarian is free to choose whom he/she will serve, provided that he/she shall respond to any request for his/her assistance in an emergency or whenever temperate public opinion expects the service.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Once </a:t>
            </a:r>
            <a:r>
              <a:rPr lang="en-US" sz="2400" dirty="0">
                <a:latin typeface="Arial" panose="020B0604020202020204" pitchFamily="34" charset="0"/>
                <a:cs typeface="Arial" panose="020B0604020202020204" pitchFamily="34" charset="0"/>
              </a:rPr>
              <a:t>having undertaken a case, a veterinarian shall not neglect the patient nor shall he/she withdraw from the case without giving notice to the client sufficiently in advance, to allow him secure another professional veterinarian</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59621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796" y="886408"/>
            <a:ext cx="11000791" cy="5542384"/>
          </a:xfrm>
        </p:spPr>
        <p:txBody>
          <a:bodyPr>
            <a:noAutofit/>
          </a:bodyPr>
          <a:lstStyle/>
          <a:p>
            <a:pPr>
              <a:buFont typeface="Wingdings" panose="05000000000000000000" pitchFamily="2" charset="2"/>
              <a:buChar char="v"/>
            </a:pPr>
            <a:r>
              <a:rPr lang="en-US" sz="2400" dirty="0">
                <a:solidFill>
                  <a:srgbClr val="FF0000"/>
                </a:solidFill>
                <a:latin typeface="Arial" panose="020B0604020202020204" pitchFamily="34" charset="0"/>
                <a:cs typeface="Arial" panose="020B0604020202020204" pitchFamily="34" charset="0"/>
              </a:rPr>
              <a:t>Termination of </a:t>
            </a:r>
            <a:r>
              <a:rPr lang="en-US" sz="2400" dirty="0" smtClean="0">
                <a:solidFill>
                  <a:srgbClr val="FF0000"/>
                </a:solidFill>
                <a:latin typeface="Arial" panose="020B0604020202020204" pitchFamily="34" charset="0"/>
                <a:cs typeface="Arial" panose="020B0604020202020204" pitchFamily="34" charset="0"/>
              </a:rPr>
              <a:t>service</a:t>
            </a:r>
          </a:p>
          <a:p>
            <a:pPr algn="just"/>
            <a:r>
              <a:rPr lang="en-US" sz="2400" dirty="0">
                <a:latin typeface="Arial" panose="020B0604020202020204" pitchFamily="34" charset="0"/>
                <a:cs typeface="Arial" panose="020B0604020202020204" pitchFamily="34" charset="0"/>
              </a:rPr>
              <a:t>A veterinarian shall withdraw his/ her service under following valid </a:t>
            </a:r>
            <a:r>
              <a:rPr lang="en-US" sz="2400" dirty="0" smtClean="0">
                <a:latin typeface="Arial" panose="020B0604020202020204" pitchFamily="34" charset="0"/>
                <a:cs typeface="Arial" panose="020B0604020202020204" pitchFamily="34" charset="0"/>
              </a:rPr>
              <a:t>reasons</a:t>
            </a:r>
            <a:endParaRPr lang="en-US" sz="2400" dirty="0">
              <a:latin typeface="Arial" panose="020B0604020202020204" pitchFamily="34" charset="0"/>
              <a:cs typeface="Arial" panose="020B0604020202020204" pitchFamily="34" charset="0"/>
            </a:endParaRPr>
          </a:p>
          <a:p>
            <a:pPr marL="457200" lvl="1" indent="0" algn="just">
              <a:buNone/>
            </a:pPr>
            <a:r>
              <a:rPr lang="en-US" dirty="0" smtClean="0">
                <a:latin typeface="Arial" panose="020B0604020202020204" pitchFamily="34" charset="0"/>
                <a:cs typeface="Arial" panose="020B0604020202020204" pitchFamily="34" charset="0"/>
              </a:rPr>
              <a:t>(</a:t>
            </a:r>
            <a:r>
              <a:rPr lang="en-US" dirty="0" err="1" smtClean="0">
                <a:latin typeface="Arial" panose="020B0604020202020204" pitchFamily="34" charset="0"/>
                <a:cs typeface="Arial" panose="020B0604020202020204" pitchFamily="34" charset="0"/>
              </a:rPr>
              <a:t>i</a:t>
            </a:r>
            <a:r>
              <a:rPr lang="en-US" dirty="0" smtClean="0">
                <a:latin typeface="Arial" panose="020B0604020202020204" pitchFamily="34" charset="0"/>
                <a:cs typeface="Arial" panose="020B0604020202020204" pitchFamily="34" charset="0"/>
              </a:rPr>
              <a:t>) Where </a:t>
            </a:r>
            <a:r>
              <a:rPr lang="en-US" dirty="0">
                <a:latin typeface="Arial" panose="020B0604020202020204" pitchFamily="34" charset="0"/>
                <a:cs typeface="Arial" panose="020B0604020202020204" pitchFamily="34" charset="0"/>
              </a:rPr>
              <a:t>he/she finds another veterinarian in </a:t>
            </a:r>
            <a:r>
              <a:rPr lang="en-US" dirty="0" smtClean="0">
                <a:latin typeface="Arial" panose="020B0604020202020204" pitchFamily="34" charset="0"/>
                <a:cs typeface="Arial" panose="020B0604020202020204" pitchFamily="34" charset="0"/>
              </a:rPr>
              <a:t>attendance</a:t>
            </a:r>
          </a:p>
          <a:p>
            <a:pPr marL="457200" lvl="1" indent="0" algn="just">
              <a:buNone/>
            </a:pPr>
            <a:r>
              <a:rPr lang="en-US" dirty="0" smtClean="0">
                <a:latin typeface="Arial" panose="020B0604020202020204" pitchFamily="34" charset="0"/>
                <a:cs typeface="Arial" panose="020B0604020202020204" pitchFamily="34" charset="0"/>
              </a:rPr>
              <a:t>(ii</a:t>
            </a:r>
            <a:r>
              <a:rPr lang="en-US" dirty="0">
                <a:latin typeface="Arial" panose="020B0604020202020204" pitchFamily="34" charset="0"/>
                <a:cs typeface="Arial" panose="020B0604020202020204" pitchFamily="34" charset="0"/>
              </a:rPr>
              <a:t>) Where remedies/advice other than those prescribed by him/ her are being </a:t>
            </a:r>
            <a:r>
              <a:rPr lang="en-US" dirty="0" smtClean="0">
                <a:latin typeface="Arial" panose="020B0604020202020204" pitchFamily="34" charset="0"/>
                <a:cs typeface="Arial" panose="020B0604020202020204" pitchFamily="34" charset="0"/>
              </a:rPr>
              <a:t>used</a:t>
            </a:r>
            <a:endParaRPr lang="en-US" dirty="0">
              <a:latin typeface="Arial" panose="020B0604020202020204" pitchFamily="34" charset="0"/>
              <a:cs typeface="Arial" panose="020B0604020202020204" pitchFamily="34" charset="0"/>
            </a:endParaRPr>
          </a:p>
          <a:p>
            <a:pPr marL="457200" lvl="1" indent="0" algn="just">
              <a:buNone/>
            </a:pPr>
            <a:r>
              <a:rPr lang="en-US" dirty="0" smtClean="0">
                <a:latin typeface="Arial" panose="020B0604020202020204" pitchFamily="34" charset="0"/>
                <a:cs typeface="Arial" panose="020B0604020202020204" pitchFamily="34" charset="0"/>
              </a:rPr>
              <a:t>(iii</a:t>
            </a:r>
            <a:r>
              <a:rPr lang="en-US" dirty="0">
                <a:latin typeface="Arial" panose="020B0604020202020204" pitchFamily="34" charset="0"/>
                <a:cs typeface="Arial" panose="020B0604020202020204" pitchFamily="34" charset="0"/>
              </a:rPr>
              <a:t>) Where his/her remedies/advice and instructions are </a:t>
            </a:r>
            <a:r>
              <a:rPr lang="en-US" dirty="0" smtClean="0">
                <a:latin typeface="Arial" panose="020B0604020202020204" pitchFamily="34" charset="0"/>
                <a:cs typeface="Arial" panose="020B0604020202020204" pitchFamily="34" charset="0"/>
              </a:rPr>
              <a:t>refused</a:t>
            </a:r>
          </a:p>
          <a:p>
            <a:pPr marL="457200" lvl="1" indent="0" algn="just">
              <a:buNone/>
            </a:pPr>
            <a:r>
              <a:rPr lang="en-US" dirty="0" smtClean="0">
                <a:latin typeface="Arial" panose="020B0604020202020204" pitchFamily="34" charset="0"/>
                <a:cs typeface="Arial" panose="020B0604020202020204" pitchFamily="34" charset="0"/>
              </a:rPr>
              <a:t>(iv</a:t>
            </a:r>
            <a:r>
              <a:rPr lang="en-US" dirty="0">
                <a:latin typeface="Arial" panose="020B0604020202020204" pitchFamily="34" charset="0"/>
                <a:cs typeface="Arial" panose="020B0604020202020204" pitchFamily="34" charset="0"/>
              </a:rPr>
              <a:t>) Where he/she feels that the illness or the need of his/her service is an imposture and that he/she is being made a party to a false </a:t>
            </a:r>
            <a:r>
              <a:rPr lang="en-US" dirty="0" err="1" smtClean="0">
                <a:latin typeface="Arial" panose="020B0604020202020204" pitchFamily="34" charset="0"/>
                <a:cs typeface="Arial" panose="020B0604020202020204" pitchFamily="34" charset="0"/>
              </a:rPr>
              <a:t>pretence</a:t>
            </a:r>
            <a:endParaRPr lang="en-US" dirty="0">
              <a:latin typeface="Arial" panose="020B0604020202020204" pitchFamily="34" charset="0"/>
              <a:cs typeface="Arial" panose="020B0604020202020204" pitchFamily="34" charset="0"/>
            </a:endParaRPr>
          </a:p>
          <a:p>
            <a:pPr marL="457200" lvl="1" indent="0" algn="just">
              <a:buNone/>
            </a:pPr>
            <a:r>
              <a:rPr lang="en-US" dirty="0" smtClean="0">
                <a:latin typeface="Arial" panose="020B0604020202020204" pitchFamily="34" charset="0"/>
                <a:cs typeface="Arial" panose="020B0604020202020204" pitchFamily="34" charset="0"/>
              </a:rPr>
              <a:t>(v</a:t>
            </a:r>
            <a:r>
              <a:rPr lang="en-US" dirty="0">
                <a:latin typeface="Arial" panose="020B0604020202020204" pitchFamily="34" charset="0"/>
                <a:cs typeface="Arial" panose="020B0604020202020204" pitchFamily="34" charset="0"/>
              </a:rPr>
              <a:t>) Where a client is resorting to the use of intoxicating drugs, means of quackery or witchcraft against medical </a:t>
            </a:r>
            <a:r>
              <a:rPr lang="en-US" dirty="0" smtClean="0">
                <a:latin typeface="Arial" panose="020B0604020202020204" pitchFamily="34" charset="0"/>
                <a:cs typeface="Arial" panose="020B0604020202020204" pitchFamily="34" charset="0"/>
              </a:rPr>
              <a:t>advice</a:t>
            </a:r>
            <a:endParaRPr lang="en-US" dirty="0">
              <a:latin typeface="Arial" panose="020B0604020202020204" pitchFamily="34" charset="0"/>
              <a:cs typeface="Arial" panose="020B0604020202020204" pitchFamily="34" charset="0"/>
            </a:endParaRPr>
          </a:p>
          <a:p>
            <a:pPr marL="457200" lvl="1" indent="0" algn="just">
              <a:buNone/>
            </a:pPr>
            <a:r>
              <a:rPr lang="en-US" dirty="0" smtClean="0">
                <a:latin typeface="Arial" panose="020B0604020202020204" pitchFamily="34" charset="0"/>
                <a:cs typeface="Arial" panose="020B0604020202020204" pitchFamily="34" charset="0"/>
              </a:rPr>
              <a:t>(vi</a:t>
            </a:r>
            <a:r>
              <a:rPr lang="en-US" dirty="0">
                <a:latin typeface="Arial" panose="020B0604020202020204" pitchFamily="34" charset="0"/>
                <a:cs typeface="Arial" panose="020B0604020202020204" pitchFamily="34" charset="0"/>
              </a:rPr>
              <a:t>) Where complete information/history concerning the fact and circumstances of the case are not supplied by a client</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228600" lvl="1" algn="just">
              <a:spcBef>
                <a:spcPts val="1000"/>
              </a:spcBef>
            </a:pPr>
            <a:r>
              <a:rPr lang="en-US" dirty="0" smtClean="0">
                <a:latin typeface="Arial" panose="020B0604020202020204" pitchFamily="34" charset="0"/>
                <a:cs typeface="Arial" panose="020B0604020202020204" pitchFamily="34" charset="0"/>
              </a:rPr>
              <a:t>Malady is incurable/the client's problems are unsolvable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82648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26164"/>
            <a:ext cx="10515600" cy="4739950"/>
          </a:xfrm>
        </p:spPr>
        <p:txBody>
          <a:bodyPr>
            <a:normAutofit lnSpcReduction="10000"/>
          </a:bodyPr>
          <a:lstStyle/>
          <a:p>
            <a:pPr algn="just">
              <a:buFont typeface="Wingdings" panose="05000000000000000000" pitchFamily="2" charset="2"/>
              <a:buChar char="v"/>
            </a:pPr>
            <a:r>
              <a:rPr lang="en-US" sz="2400" dirty="0">
                <a:solidFill>
                  <a:srgbClr val="FF0000"/>
                </a:solidFill>
                <a:latin typeface="Arial" panose="020B0604020202020204" pitchFamily="34" charset="0"/>
                <a:cs typeface="Arial" panose="020B0604020202020204" pitchFamily="34" charset="0"/>
              </a:rPr>
              <a:t>Act of </a:t>
            </a:r>
            <a:r>
              <a:rPr lang="en-US" sz="2400" dirty="0" smtClean="0">
                <a:solidFill>
                  <a:srgbClr val="FF0000"/>
                </a:solidFill>
                <a:latin typeface="Arial" panose="020B0604020202020204" pitchFamily="34" charset="0"/>
                <a:cs typeface="Arial" panose="020B0604020202020204" pitchFamily="34" charset="0"/>
              </a:rPr>
              <a:t>negligence </a:t>
            </a:r>
          </a:p>
          <a:p>
            <a:pPr algn="just"/>
            <a:r>
              <a:rPr lang="en-US" sz="2400" dirty="0" smtClean="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I</a:t>
            </a:r>
            <a:r>
              <a:rPr lang="en-US" sz="2400" dirty="0" smtClean="0">
                <a:latin typeface="Arial" panose="020B0604020202020204" pitchFamily="34" charset="0"/>
                <a:cs typeface="Arial" panose="020B0604020202020204" pitchFamily="34" charset="0"/>
              </a:rPr>
              <a:t>) No </a:t>
            </a:r>
            <a:r>
              <a:rPr lang="en-US" sz="2400" dirty="0">
                <a:latin typeface="Arial" panose="020B0604020202020204" pitchFamily="34" charset="0"/>
                <a:cs typeface="Arial" panose="020B0604020202020204" pitchFamily="34" charset="0"/>
              </a:rPr>
              <a:t>veterinarian shall willfully commit an act of negligence that may deprive patient of the care that is absolutely </a:t>
            </a:r>
            <a:r>
              <a:rPr lang="en-US" sz="2400" dirty="0" smtClean="0">
                <a:latin typeface="Arial" panose="020B0604020202020204" pitchFamily="34" charset="0"/>
                <a:cs typeface="Arial" panose="020B0604020202020204" pitchFamily="34" charset="0"/>
              </a:rPr>
              <a:t>necessary </a:t>
            </a:r>
          </a:p>
          <a:p>
            <a:pPr algn="just"/>
            <a:r>
              <a:rPr lang="en-US" sz="2400" dirty="0" smtClean="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2) A veterinarian is expected to show such diligence and skill in service as would be expected of another veterinarian </a:t>
            </a:r>
            <a:r>
              <a:rPr lang="en-US" sz="2400" dirty="0" smtClean="0">
                <a:latin typeface="Arial" panose="020B0604020202020204" pitchFamily="34" charset="0"/>
                <a:cs typeface="Arial" panose="020B0604020202020204" pitchFamily="34" charset="0"/>
              </a:rPr>
              <a:t>attainments </a:t>
            </a:r>
            <a:r>
              <a:rPr lang="en-US" sz="2400" dirty="0">
                <a:latin typeface="Arial" panose="020B0604020202020204" pitchFamily="34" charset="0"/>
                <a:cs typeface="Arial" panose="020B0604020202020204" pitchFamily="34" charset="0"/>
              </a:rPr>
              <a:t>of similar qualifications, experience </a:t>
            </a:r>
          </a:p>
          <a:p>
            <a:pPr algn="just"/>
            <a:r>
              <a:rPr lang="en-US" sz="2400" dirty="0" smtClean="0">
                <a:latin typeface="Arial" panose="020B0604020202020204" pitchFamily="34" charset="0"/>
                <a:cs typeface="Arial" panose="020B0604020202020204" pitchFamily="34" charset="0"/>
              </a:rPr>
              <a:t>(3</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His/Her</a:t>
            </a:r>
            <a:r>
              <a:rPr lang="en-US" sz="2400" dirty="0">
                <a:latin typeface="Arial" panose="020B0604020202020204" pitchFamily="34" charset="0"/>
                <a:cs typeface="Arial" panose="020B0604020202020204" pitchFamily="34" charset="0"/>
              </a:rPr>
              <a:t> acts of commission or omission shall not be judged by any non-veterinary standards, but as those expected from a veterinarian of his/her training, standing and experience</a:t>
            </a:r>
            <a:r>
              <a:rPr lang="en-US" sz="2400" dirty="0" smtClean="0">
                <a:latin typeface="Arial" panose="020B0604020202020204" pitchFamily="34" charset="0"/>
                <a:cs typeface="Arial" panose="020B0604020202020204" pitchFamily="34" charset="0"/>
              </a:rPr>
              <a:t>.</a:t>
            </a:r>
          </a:p>
          <a:p>
            <a:pPr algn="just"/>
            <a:r>
              <a:rPr lang="en-US" sz="2600" dirty="0" smtClean="0">
                <a:latin typeface="Arial" panose="020B0604020202020204" pitchFamily="34" charset="0"/>
                <a:cs typeface="Arial" panose="020B0604020202020204" pitchFamily="34" charset="0"/>
              </a:rPr>
              <a:t>A veterinarian </a:t>
            </a:r>
            <a:r>
              <a:rPr lang="en-US" sz="2600" dirty="0">
                <a:latin typeface="Arial" panose="020B0604020202020204" pitchFamily="34" charset="0"/>
                <a:cs typeface="Arial" panose="020B0604020202020204" pitchFamily="34" charset="0"/>
              </a:rPr>
              <a:t>shall use any drug prepared under standard pharmacological principles and shall adopt all 'necessary preparations/precautions, like sterilization and verification of doses as are normally prescribed for that drug.</a:t>
            </a:r>
            <a:endParaRPr lang="en-IN"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8195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9727" y="1136073"/>
            <a:ext cx="6421582" cy="4839854"/>
          </a:xfrm>
        </p:spPr>
        <p:txBody>
          <a:bodyPr/>
          <a:lstStyle/>
          <a:p>
            <a:pPr>
              <a:buFont typeface="Wingdings" panose="05000000000000000000" pitchFamily="2" charset="2"/>
              <a:buChar char="v"/>
            </a:pPr>
            <a:r>
              <a:rPr lang="en-US" sz="2400" b="1" dirty="0" smtClean="0">
                <a:solidFill>
                  <a:srgbClr val="FF0000"/>
                </a:solidFill>
                <a:latin typeface="Arial" panose="020B0604020202020204" pitchFamily="34" charset="0"/>
                <a:cs typeface="Arial" panose="020B0604020202020204" pitchFamily="34" charset="0"/>
              </a:rPr>
              <a:t>Components:</a:t>
            </a:r>
          </a:p>
          <a:p>
            <a:pPr algn="just">
              <a:buFont typeface="Wingdings" panose="05000000000000000000" pitchFamily="2" charset="2"/>
              <a:buChar char="Ø"/>
            </a:pPr>
            <a:r>
              <a:rPr lang="en-US" sz="2400" b="1" dirty="0" smtClean="0">
                <a:solidFill>
                  <a:srgbClr val="FF0000"/>
                </a:solidFill>
                <a:latin typeface="Arial" panose="020B0604020202020204" pitchFamily="34" charset="0"/>
                <a:cs typeface="Arial" panose="020B0604020202020204" pitchFamily="34" charset="0"/>
              </a:rPr>
              <a:t>Ethical Guidelines</a:t>
            </a:r>
            <a:r>
              <a:rPr lang="en-US" sz="2400" dirty="0" smtClean="0">
                <a:latin typeface="Arial" panose="020B0604020202020204" pitchFamily="34" charset="0"/>
                <a:cs typeface="Arial" panose="020B0604020202020204" pitchFamily="34" charset="0"/>
              </a:rPr>
              <a:t>: It often includes principles like honesty, integrity, respect, fairness, and confidentiality.</a:t>
            </a:r>
          </a:p>
          <a:p>
            <a:pPr algn="just">
              <a:buFont typeface="Wingdings" panose="05000000000000000000" pitchFamily="2" charset="2"/>
              <a:buChar char="Ø"/>
            </a:pPr>
            <a:r>
              <a:rPr lang="en-US" sz="2400" b="1" dirty="0" smtClean="0">
                <a:solidFill>
                  <a:srgbClr val="FF0000"/>
                </a:solidFill>
                <a:latin typeface="Arial" panose="020B0604020202020204" pitchFamily="34" charset="0"/>
                <a:cs typeface="Arial" panose="020B0604020202020204" pitchFamily="34" charset="0"/>
              </a:rPr>
              <a:t>Professional Standards</a:t>
            </a:r>
            <a:r>
              <a:rPr lang="en-US" sz="2400" dirty="0" smtClean="0">
                <a:latin typeface="Arial" panose="020B0604020202020204" pitchFamily="34" charset="0"/>
                <a:cs typeface="Arial" panose="020B0604020202020204" pitchFamily="34" charset="0"/>
              </a:rPr>
              <a:t>: It may outline specific duties and professional responsibilities relevant to a particular field (e.g., in healthcare, law, or education).</a:t>
            </a:r>
          </a:p>
          <a:p>
            <a:pPr algn="just">
              <a:buFont typeface="Wingdings" panose="05000000000000000000" pitchFamily="2" charset="2"/>
              <a:buChar char="Ø"/>
            </a:pPr>
            <a:r>
              <a:rPr lang="en-US" sz="2400" b="1" dirty="0" smtClean="0">
                <a:solidFill>
                  <a:srgbClr val="FF0000"/>
                </a:solidFill>
                <a:latin typeface="Arial" panose="020B0604020202020204" pitchFamily="34" charset="0"/>
                <a:cs typeface="Arial" panose="020B0604020202020204" pitchFamily="34" charset="0"/>
              </a:rPr>
              <a:t>Compliance with Laws and Regulations</a:t>
            </a:r>
            <a:r>
              <a:rPr lang="en-US" sz="2400" dirty="0" smtClean="0">
                <a:solidFill>
                  <a:srgbClr val="FF0000"/>
                </a:solidFill>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Individuals are usually required to follow applicable laws, regulations, and policies.</a:t>
            </a:r>
          </a:p>
          <a:p>
            <a:endParaRPr lang="en-IN" dirty="0"/>
          </a:p>
        </p:txBody>
      </p:sp>
      <p:pic>
        <p:nvPicPr>
          <p:cNvPr id="2050" name="Picture 2" descr="Executive Coaching on Character Choices | Maxwell Leadership"/>
          <p:cNvPicPr>
            <a:picLocks noChangeAspect="1" noChangeArrowheads="1"/>
          </p:cNvPicPr>
          <p:nvPr/>
        </p:nvPicPr>
        <p:blipFill rotWithShape="1">
          <a:blip r:embed="rId2">
            <a:extLst>
              <a:ext uri="{28A0092B-C50C-407E-A947-70E740481C1C}">
                <a14:useLocalDpi xmlns:a14="http://schemas.microsoft.com/office/drawing/2010/main" val="0"/>
              </a:ext>
            </a:extLst>
          </a:blip>
          <a:srcRect l="13379" r="13570"/>
          <a:stretch/>
        </p:blipFill>
        <p:spPr bwMode="auto">
          <a:xfrm>
            <a:off x="7786255" y="1922409"/>
            <a:ext cx="3592945" cy="2934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55644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765110"/>
            <a:ext cx="10666445" cy="5411853"/>
          </a:xfrm>
        </p:spPr>
        <p:txBody>
          <a:bodyPr>
            <a:normAutofit/>
          </a:bodyPr>
          <a:lstStyle/>
          <a:p>
            <a:pPr algn="just">
              <a:buFont typeface="Wingdings" panose="05000000000000000000" pitchFamily="2" charset="2"/>
              <a:buChar char="v"/>
            </a:pPr>
            <a:r>
              <a:rPr lang="en-US" sz="2400" dirty="0" err="1">
                <a:solidFill>
                  <a:srgbClr val="FF0000"/>
                </a:solidFill>
                <a:latin typeface="Arial" panose="020B0604020202020204" pitchFamily="34" charset="0"/>
                <a:cs typeface="Arial" panose="020B0604020202020204" pitchFamily="34" charset="0"/>
              </a:rPr>
              <a:t>Behaviour</a:t>
            </a:r>
            <a:r>
              <a:rPr lang="en-US" sz="2400" dirty="0">
                <a:solidFill>
                  <a:srgbClr val="FF0000"/>
                </a:solidFill>
                <a:latin typeface="Arial" panose="020B0604020202020204" pitchFamily="34" charset="0"/>
                <a:cs typeface="Arial" panose="020B0604020202020204" pitchFamily="34" charset="0"/>
              </a:rPr>
              <a:t> to </a:t>
            </a:r>
            <a:r>
              <a:rPr lang="en-US" sz="2400" dirty="0" smtClean="0">
                <a:solidFill>
                  <a:srgbClr val="FF0000"/>
                </a:solidFill>
                <a:latin typeface="Arial" panose="020B0604020202020204" pitchFamily="34" charset="0"/>
                <a:cs typeface="Arial" panose="020B0604020202020204" pitchFamily="34" charset="0"/>
              </a:rPr>
              <a:t>patients</a:t>
            </a:r>
          </a:p>
          <a:p>
            <a:pPr algn="just"/>
            <a:r>
              <a:rPr lang="en-US" sz="2400" dirty="0" smtClean="0">
                <a:latin typeface="Arial" panose="020B0604020202020204" pitchFamily="34" charset="0"/>
                <a:cs typeface="Arial" panose="020B0604020202020204" pitchFamily="34" charset="0"/>
              </a:rPr>
              <a:t>The </a:t>
            </a:r>
            <a:r>
              <a:rPr lang="en-US" sz="2400" dirty="0" err="1" smtClean="0">
                <a:latin typeface="Arial" panose="020B0604020202020204" pitchFamily="34" charset="0"/>
                <a:cs typeface="Arial" panose="020B0604020202020204" pitchFamily="34" charset="0"/>
              </a:rPr>
              <a:t>demeanour</a:t>
            </a:r>
            <a:r>
              <a:rPr lang="en-US" sz="2400" dirty="0" smtClean="0">
                <a:latin typeface="Arial" panose="020B0604020202020204" pitchFamily="34" charset="0"/>
                <a:cs typeface="Arial" panose="020B0604020202020204" pitchFamily="34" charset="0"/>
              </a:rPr>
              <a:t> of a veterinarian towards his/her patient shall always be kind, tender and full of patience. Every patient shall be treated with </a:t>
            </a:r>
            <a:r>
              <a:rPr lang="en-US" sz="2400" dirty="0">
                <a:latin typeface="Arial" panose="020B0604020202020204" pitchFamily="34" charset="0"/>
                <a:cs typeface="Arial" panose="020B0604020202020204" pitchFamily="34" charset="0"/>
              </a:rPr>
              <a:t>attention, consideration and </a:t>
            </a:r>
            <a:r>
              <a:rPr lang="en-US" sz="2400" dirty="0" smtClean="0">
                <a:latin typeface="Arial" panose="020B0604020202020204" pitchFamily="34" charset="0"/>
                <a:cs typeface="Arial" panose="020B0604020202020204" pitchFamily="34" charset="0"/>
              </a:rPr>
              <a:t>concentration</a:t>
            </a:r>
          </a:p>
          <a:p>
            <a:pPr algn="just">
              <a:buFont typeface="Wingdings" panose="05000000000000000000" pitchFamily="2" charset="2"/>
              <a:buChar char="v"/>
            </a:pPr>
            <a:r>
              <a:rPr lang="en-US" sz="2400" dirty="0">
                <a:solidFill>
                  <a:srgbClr val="FF0000"/>
                </a:solidFill>
                <a:latin typeface="Arial" panose="020B0604020202020204" pitchFamily="34" charset="0"/>
                <a:cs typeface="Arial" panose="020B0604020202020204" pitchFamily="34" charset="0"/>
              </a:rPr>
              <a:t>Prognosis</a:t>
            </a:r>
          </a:p>
          <a:p>
            <a:pPr algn="just"/>
            <a:r>
              <a:rPr lang="en-US" sz="2400" dirty="0">
                <a:latin typeface="Arial" panose="020B0604020202020204" pitchFamily="34" charset="0"/>
                <a:cs typeface="Arial" panose="020B0604020202020204" pitchFamily="34" charset="0"/>
              </a:rPr>
              <a:t>(a) A veterinarian shall neither exaggerate nor </a:t>
            </a:r>
            <a:r>
              <a:rPr lang="en-US" sz="2400" dirty="0" err="1">
                <a:latin typeface="Arial" panose="020B0604020202020204" pitchFamily="34" charset="0"/>
                <a:cs typeface="Arial" panose="020B0604020202020204" pitchFamily="34" charset="0"/>
              </a:rPr>
              <a:t>minimise</a:t>
            </a:r>
            <a:r>
              <a:rPr lang="en-US" sz="2400" dirty="0">
                <a:latin typeface="Arial" panose="020B0604020202020204" pitchFamily="34" charset="0"/>
                <a:cs typeface="Arial" panose="020B0604020202020204" pitchFamily="34" charset="0"/>
              </a:rPr>
              <a:t> the gravity of a patient's condition.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He/she </a:t>
            </a:r>
            <a:r>
              <a:rPr lang="en-US" sz="2400" dirty="0">
                <a:latin typeface="Arial" panose="020B0604020202020204" pitchFamily="34" charset="0"/>
                <a:cs typeface="Arial" panose="020B0604020202020204" pitchFamily="34" charset="0"/>
              </a:rPr>
              <a:t>shall ensure that the legal owner of the patient has such knowledge of the patient's condition as will serve the best interest of the patient and its owner (client) </a:t>
            </a:r>
          </a:p>
          <a:p>
            <a:pPr algn="just"/>
            <a:r>
              <a:rPr lang="en-US" sz="2400" dirty="0">
                <a:latin typeface="Arial" panose="020B0604020202020204" pitchFamily="34" charset="0"/>
                <a:cs typeface="Arial" panose="020B0604020202020204" pitchFamily="34" charset="0"/>
              </a:rPr>
              <a:t>(b) In case of dangerous manifestations, or when grave and highly communicable diseases are encountered he shall not fail to inform the client and those to whom the disease can be of potent danger.</a:t>
            </a:r>
            <a:endParaRPr lang="en-IN" sz="2400" dirty="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78634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62083" y="2266952"/>
            <a:ext cx="6700039" cy="1077218"/>
          </a:xfrm>
          <a:prstGeom prst="rect">
            <a:avLst/>
          </a:prstGeom>
        </p:spPr>
        <p:txBody>
          <a:bodyPr wrap="none">
            <a:spAutoFit/>
          </a:bodyPr>
          <a:lstStyle/>
          <a:p>
            <a:r>
              <a:rPr lang="en-US" sz="3200" dirty="0">
                <a:solidFill>
                  <a:srgbClr val="FF0000"/>
                </a:solidFill>
                <a:latin typeface="Arial Black" panose="020B0A04020102020204" pitchFamily="34" charset="0"/>
              </a:rPr>
              <a:t>DUTIES OF VETERINARIANS </a:t>
            </a:r>
            <a:endParaRPr lang="en-US" sz="3200" dirty="0" smtClean="0">
              <a:solidFill>
                <a:srgbClr val="FF0000"/>
              </a:solidFill>
              <a:latin typeface="Arial Black" panose="020B0A04020102020204" pitchFamily="34" charset="0"/>
            </a:endParaRPr>
          </a:p>
          <a:p>
            <a:pPr algn="ctr"/>
            <a:r>
              <a:rPr lang="en-US" sz="3200" dirty="0" smtClean="0">
                <a:solidFill>
                  <a:srgbClr val="FF0000"/>
                </a:solidFill>
                <a:latin typeface="Arial Black" panose="020B0A04020102020204" pitchFamily="34" charset="0"/>
              </a:rPr>
              <a:t>TO </a:t>
            </a:r>
            <a:r>
              <a:rPr lang="en-US" sz="3200" dirty="0">
                <a:solidFill>
                  <a:srgbClr val="FF0000"/>
                </a:solidFill>
                <a:latin typeface="Arial Black" panose="020B0A04020102020204" pitchFamily="34" charset="0"/>
              </a:rPr>
              <a:t>THE PROFESSION</a:t>
            </a:r>
            <a:endParaRPr lang="en-IN" sz="32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15297189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23975"/>
            <a:ext cx="10515600" cy="4852988"/>
          </a:xfrm>
        </p:spPr>
        <p:txBody>
          <a:bodyPr>
            <a:normAutofit/>
          </a:bodyPr>
          <a:lstStyle/>
          <a:p>
            <a:pPr algn="just">
              <a:buFont typeface="Wingdings" panose="05000000000000000000" pitchFamily="2" charset="2"/>
              <a:buChar char="v"/>
            </a:pPr>
            <a:r>
              <a:rPr lang="en-US" sz="2400" dirty="0">
                <a:solidFill>
                  <a:srgbClr val="FF0000"/>
                </a:solidFill>
                <a:latin typeface="Arial" panose="020B0604020202020204" pitchFamily="34" charset="0"/>
                <a:cs typeface="Arial" panose="020B0604020202020204" pitchFamily="34" charset="0"/>
              </a:rPr>
              <a:t>Upholding the </a:t>
            </a:r>
            <a:r>
              <a:rPr lang="en-US" sz="2400" dirty="0" err="1">
                <a:solidFill>
                  <a:srgbClr val="FF0000"/>
                </a:solidFill>
                <a:latin typeface="Arial" panose="020B0604020202020204" pitchFamily="34" charset="0"/>
                <a:cs typeface="Arial" panose="020B0604020202020204" pitchFamily="34" charset="0"/>
              </a:rPr>
              <a:t>honour</a:t>
            </a:r>
            <a:r>
              <a:rPr lang="en-US" sz="2400" dirty="0">
                <a:solidFill>
                  <a:srgbClr val="FF0000"/>
                </a:solidFill>
                <a:latin typeface="Arial" panose="020B0604020202020204" pitchFamily="34" charset="0"/>
                <a:cs typeface="Arial" panose="020B0604020202020204" pitchFamily="34" charset="0"/>
              </a:rPr>
              <a:t> of the </a:t>
            </a:r>
            <a:r>
              <a:rPr lang="en-US" sz="2400" dirty="0" smtClean="0">
                <a:solidFill>
                  <a:srgbClr val="FF0000"/>
                </a:solidFill>
                <a:latin typeface="Arial" panose="020B0604020202020204" pitchFamily="34" charset="0"/>
                <a:cs typeface="Arial" panose="020B0604020202020204" pitchFamily="34" charset="0"/>
              </a:rPr>
              <a:t>profession</a:t>
            </a:r>
          </a:p>
          <a:p>
            <a:pPr algn="just">
              <a:buFont typeface="Wingdings" panose="05000000000000000000" pitchFamily="2" charset="2"/>
              <a:buChar char="v"/>
            </a:pPr>
            <a:r>
              <a:rPr lang="en-US" sz="2400" dirty="0" smtClean="0">
                <a:solidFill>
                  <a:srgbClr val="FF0000"/>
                </a:solidFill>
                <a:latin typeface="Arial" panose="020B0604020202020204" pitchFamily="34" charset="0"/>
                <a:cs typeface="Arial" panose="020B0604020202020204" pitchFamily="34" charset="0"/>
              </a:rPr>
              <a:t>Membership </a:t>
            </a:r>
            <a:r>
              <a:rPr lang="en-US" sz="2400" dirty="0">
                <a:solidFill>
                  <a:srgbClr val="FF0000"/>
                </a:solidFill>
                <a:latin typeface="Arial" panose="020B0604020202020204" pitchFamily="34" charset="0"/>
                <a:cs typeface="Arial" panose="020B0604020202020204" pitchFamily="34" charset="0"/>
              </a:rPr>
              <a:t>of </a:t>
            </a:r>
            <a:r>
              <a:rPr lang="en-US" sz="2400" dirty="0" smtClean="0">
                <a:solidFill>
                  <a:srgbClr val="FF0000"/>
                </a:solidFill>
                <a:latin typeface="Arial" panose="020B0604020202020204" pitchFamily="34" charset="0"/>
                <a:cs typeface="Arial" panose="020B0604020202020204" pitchFamily="34" charset="0"/>
              </a:rPr>
              <a:t>societies</a:t>
            </a:r>
          </a:p>
          <a:p>
            <a:pPr algn="just"/>
            <a:r>
              <a:rPr lang="en-US" sz="2400" dirty="0" smtClean="0">
                <a:latin typeface="Arial" panose="020B0604020202020204" pitchFamily="34" charset="0"/>
                <a:cs typeface="Arial" panose="020B0604020202020204" pitchFamily="34" charset="0"/>
              </a:rPr>
              <a:t>For </a:t>
            </a:r>
            <a:r>
              <a:rPr lang="en-US" sz="2400" dirty="0">
                <a:latin typeface="Arial" panose="020B0604020202020204" pitchFamily="34" charset="0"/>
                <a:cs typeface="Arial" panose="020B0604020202020204" pitchFamily="34" charset="0"/>
              </a:rPr>
              <a:t>the advancement of his/her profession a veterinarian may affiliate himself/herself with professional societies and contribute his/ her time, means and energy to their progress, so that they may represent and promote the ideals of the profession </a:t>
            </a:r>
            <a:r>
              <a:rPr lang="en-US" sz="2400" dirty="0" smtClean="0">
                <a:latin typeface="Arial" panose="020B0604020202020204" pitchFamily="34" charset="0"/>
                <a:cs typeface="Arial" panose="020B0604020202020204" pitchFamily="34" charset="0"/>
              </a:rPr>
              <a:t>better.</a:t>
            </a:r>
          </a:p>
          <a:p>
            <a:pPr algn="just">
              <a:buFont typeface="Wingdings" panose="05000000000000000000" pitchFamily="2" charset="2"/>
              <a:buChar char="v"/>
            </a:pPr>
            <a:r>
              <a:rPr lang="en-US" sz="2400" dirty="0" smtClean="0">
                <a:solidFill>
                  <a:srgbClr val="FF0000"/>
                </a:solidFill>
                <a:latin typeface="Arial" panose="020B0604020202020204" pitchFamily="34" charset="0"/>
                <a:cs typeface="Arial" panose="020B0604020202020204" pitchFamily="34" charset="0"/>
              </a:rPr>
              <a:t>Safeguarding </a:t>
            </a:r>
            <a:r>
              <a:rPr lang="en-US" sz="2400" dirty="0">
                <a:solidFill>
                  <a:srgbClr val="FF0000"/>
                </a:solidFill>
                <a:latin typeface="Arial" panose="020B0604020202020204" pitchFamily="34" charset="0"/>
                <a:cs typeface="Arial" panose="020B0604020202020204" pitchFamily="34" charset="0"/>
              </a:rPr>
              <a:t>the </a:t>
            </a:r>
            <a:r>
              <a:rPr lang="en-US" sz="2400" dirty="0" smtClean="0">
                <a:solidFill>
                  <a:srgbClr val="FF0000"/>
                </a:solidFill>
                <a:latin typeface="Arial" panose="020B0604020202020204" pitchFamily="34" charset="0"/>
                <a:cs typeface="Arial" panose="020B0604020202020204" pitchFamily="34" charset="0"/>
              </a:rPr>
              <a:t>profession </a:t>
            </a:r>
          </a:p>
          <a:p>
            <a:pPr algn="just"/>
            <a:r>
              <a:rPr lang="en-US" sz="2400" dirty="0" smtClean="0">
                <a:latin typeface="Arial" panose="020B0604020202020204" pitchFamily="34" charset="0"/>
                <a:cs typeface="Arial" panose="020B0604020202020204" pitchFamily="34" charset="0"/>
              </a:rPr>
              <a:t>Every </a:t>
            </a:r>
            <a:r>
              <a:rPr lang="en-US" sz="2400" dirty="0">
                <a:latin typeface="Arial" panose="020B0604020202020204" pitchFamily="34" charset="0"/>
                <a:cs typeface="Arial" panose="020B0604020202020204" pitchFamily="34" charset="0"/>
              </a:rPr>
              <a:t>veterinarian shall laid in safeguarding the profession against admission to it of those who are deficient in moral character or education.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He/she </a:t>
            </a:r>
            <a:r>
              <a:rPr lang="en-US" sz="2400" dirty="0">
                <a:latin typeface="Arial" panose="020B0604020202020204" pitchFamily="34" charset="0"/>
                <a:cs typeface="Arial" panose="020B0604020202020204" pitchFamily="34" charset="0"/>
              </a:rPr>
              <a:t>should not employ in connection with his/her professional practice any unqualified personnel to treat or perform operation upon patients</a:t>
            </a:r>
            <a:endParaRPr lang="en-IN" sz="2400" dirty="0">
              <a:latin typeface="Arial" panose="020B0604020202020204" pitchFamily="34" charset="0"/>
              <a:cs typeface="Arial" panose="020B0604020202020204" pitchFamily="34" charset="0"/>
            </a:endParaRPr>
          </a:p>
        </p:txBody>
      </p:sp>
      <p:sp>
        <p:nvSpPr>
          <p:cNvPr id="4" name="Rectangle 3"/>
          <p:cNvSpPr/>
          <p:nvPr/>
        </p:nvSpPr>
        <p:spPr>
          <a:xfrm>
            <a:off x="1638300" y="486460"/>
            <a:ext cx="9115425" cy="461665"/>
          </a:xfrm>
          <a:prstGeom prst="rect">
            <a:avLst/>
          </a:prstGeom>
        </p:spPr>
        <p:txBody>
          <a:bodyPr wrap="square">
            <a:spAutoFit/>
          </a:bodyPr>
          <a:lstStyle/>
          <a:p>
            <a:r>
              <a:rPr lang="en-US" sz="2400" dirty="0">
                <a:solidFill>
                  <a:srgbClr val="FF0000"/>
                </a:solidFill>
                <a:latin typeface="Arial Black" panose="020B0A04020102020204" pitchFamily="34" charset="0"/>
              </a:rPr>
              <a:t>DUTIES OF VETERINARIANS </a:t>
            </a:r>
            <a:r>
              <a:rPr lang="en-US" sz="2400" dirty="0" smtClean="0">
                <a:solidFill>
                  <a:srgbClr val="FF0000"/>
                </a:solidFill>
                <a:latin typeface="Arial Black" panose="020B0A04020102020204" pitchFamily="34" charset="0"/>
              </a:rPr>
              <a:t>TO </a:t>
            </a:r>
            <a:r>
              <a:rPr lang="en-US" sz="2400" dirty="0">
                <a:solidFill>
                  <a:srgbClr val="FF0000"/>
                </a:solidFill>
                <a:latin typeface="Arial Black" panose="020B0A04020102020204" pitchFamily="34" charset="0"/>
              </a:rPr>
              <a:t>THE PROFESSION</a:t>
            </a:r>
            <a:endParaRPr lang="en-IN"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7727419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241" y="233265"/>
            <a:ext cx="11541967" cy="6466115"/>
          </a:xfrm>
        </p:spPr>
        <p:txBody>
          <a:bodyPr>
            <a:noAutofit/>
          </a:bodyPr>
          <a:lstStyle/>
          <a:p>
            <a:pPr>
              <a:buFont typeface="Wingdings" panose="05000000000000000000" pitchFamily="2" charset="2"/>
              <a:buChar char="v"/>
            </a:pPr>
            <a:r>
              <a:rPr lang="en-IN" sz="2400" dirty="0">
                <a:solidFill>
                  <a:srgbClr val="FF0000"/>
                </a:solidFill>
                <a:latin typeface="Arial" panose="020B0604020202020204" pitchFamily="34" charset="0"/>
                <a:cs typeface="Arial" panose="020B0604020202020204" pitchFamily="34" charset="0"/>
              </a:rPr>
              <a:t>Exposure of unethical </a:t>
            </a:r>
            <a:r>
              <a:rPr lang="en-IN" sz="2400" dirty="0" smtClean="0">
                <a:solidFill>
                  <a:srgbClr val="FF0000"/>
                </a:solidFill>
                <a:latin typeface="Arial" panose="020B0604020202020204" pitchFamily="34" charset="0"/>
                <a:cs typeface="Arial" panose="020B0604020202020204" pitchFamily="34" charset="0"/>
              </a:rPr>
              <a:t>conduct</a:t>
            </a:r>
          </a:p>
          <a:p>
            <a:pPr algn="just"/>
            <a:r>
              <a:rPr lang="en-US" sz="2400" dirty="0">
                <a:latin typeface="Arial" panose="020B0604020202020204" pitchFamily="34" charset="0"/>
                <a:cs typeface="Arial" panose="020B0604020202020204" pitchFamily="34" charset="0"/>
              </a:rPr>
              <a:t>Exposure of unethical conduct on the part of any member of the profession shall be done without fear or </a:t>
            </a:r>
            <a:r>
              <a:rPr lang="en-US" sz="2400" dirty="0" err="1">
                <a:latin typeface="Arial" panose="020B0604020202020204" pitchFamily="34" charset="0"/>
                <a:cs typeface="Arial" panose="020B0604020202020204" pitchFamily="34" charset="0"/>
              </a:rPr>
              <a:t>favour</a:t>
            </a:r>
            <a:r>
              <a:rPr lang="en-US" sz="2400" dirty="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incompetent, corrupt, dishonest or unethical conduct on the part of any member of the profession shall be discouraged at any cost</a:t>
            </a:r>
            <a:r>
              <a:rPr lang="en-US" sz="2400" dirty="0" smtClean="0">
                <a:latin typeface="Arial" panose="020B0604020202020204" pitchFamily="34" charset="0"/>
                <a:cs typeface="Arial" panose="020B0604020202020204" pitchFamily="34" charset="0"/>
              </a:rPr>
              <a:t>.</a:t>
            </a:r>
          </a:p>
          <a:p>
            <a:pPr algn="just">
              <a:buFont typeface="Wingdings" panose="05000000000000000000" pitchFamily="2" charset="2"/>
              <a:buChar char="v"/>
            </a:pPr>
            <a:r>
              <a:rPr lang="en-IN" sz="2400" dirty="0">
                <a:solidFill>
                  <a:srgbClr val="FF0000"/>
                </a:solidFill>
                <a:latin typeface="Arial" panose="020B0604020202020204" pitchFamily="34" charset="0"/>
                <a:cs typeface="Arial" panose="020B0604020202020204" pitchFamily="34" charset="0"/>
              </a:rPr>
              <a:t>Appointment of </a:t>
            </a:r>
            <a:r>
              <a:rPr lang="en-IN" sz="2400" dirty="0" smtClean="0">
                <a:solidFill>
                  <a:srgbClr val="FF0000"/>
                </a:solidFill>
                <a:latin typeface="Arial" panose="020B0604020202020204" pitchFamily="34" charset="0"/>
                <a:cs typeface="Arial" panose="020B0604020202020204" pitchFamily="34" charset="0"/>
              </a:rPr>
              <a:t>substitute</a:t>
            </a:r>
          </a:p>
          <a:p>
            <a:pPr algn="just"/>
            <a:r>
              <a:rPr lang="en-US" sz="2400" dirty="0" smtClean="0">
                <a:latin typeface="Arial" panose="020B0604020202020204" pitchFamily="34" charset="0"/>
                <a:cs typeface="Arial" panose="020B0604020202020204" pitchFamily="34" charset="0"/>
              </a:rPr>
              <a:t>Requests another veterinarian to attend to his/her patient/ clients during his/her temporary absence </a:t>
            </a:r>
          </a:p>
          <a:p>
            <a:pPr algn="just"/>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veterinarian under such appointment shall give utmost consideration to the interest and reputation of the 'absent' veterinarian. </a:t>
            </a:r>
            <a:endParaRPr lang="en-US" sz="2400" dirty="0" smtClean="0">
              <a:latin typeface="Arial" panose="020B0604020202020204" pitchFamily="34" charset="0"/>
              <a:cs typeface="Arial" panose="020B0604020202020204" pitchFamily="34" charset="0"/>
            </a:endParaRPr>
          </a:p>
          <a:p>
            <a:pPr algn="just">
              <a:buFont typeface="Wingdings" panose="05000000000000000000" pitchFamily="2" charset="2"/>
              <a:buChar char="v"/>
            </a:pPr>
            <a:r>
              <a:rPr lang="en-US" sz="2400" dirty="0">
                <a:solidFill>
                  <a:srgbClr val="FF0000"/>
                </a:solidFill>
                <a:latin typeface="Arial" panose="020B0604020202020204" pitchFamily="34" charset="0"/>
                <a:cs typeface="Arial" panose="020B0604020202020204" pitchFamily="34" charset="0"/>
              </a:rPr>
              <a:t>Professional services of veterinarians to one </a:t>
            </a:r>
            <a:r>
              <a:rPr lang="en-US" sz="2400" dirty="0" smtClean="0">
                <a:solidFill>
                  <a:srgbClr val="FF0000"/>
                </a:solidFill>
                <a:latin typeface="Arial" panose="020B0604020202020204" pitchFamily="34" charset="0"/>
                <a:cs typeface="Arial" panose="020B0604020202020204" pitchFamily="34" charset="0"/>
              </a:rPr>
              <a:t>another</a:t>
            </a:r>
          </a:p>
          <a:p>
            <a:pPr algn="just"/>
            <a:r>
              <a:rPr lang="en-US" sz="2400" dirty="0">
                <a:latin typeface="Arial" panose="020B0604020202020204" pitchFamily="34" charset="0"/>
                <a:cs typeface="Arial" panose="020B0604020202020204" pitchFamily="34" charset="0"/>
              </a:rPr>
              <a:t>There is no rule that a veterinarian shall not charge another veterinarian or a member of a sister profession for service rendered.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But </a:t>
            </a:r>
            <a:r>
              <a:rPr lang="en-US" sz="2400" dirty="0">
                <a:latin typeface="Arial" panose="020B0604020202020204" pitchFamily="34" charset="0"/>
                <a:cs typeface="Arial" panose="020B0604020202020204" pitchFamily="34" charset="0"/>
              </a:rPr>
              <a:t>a veterinarian shall consider it a pleasure and privilege to render gratuitous service to his/her professional brethren, if they are in his/ her vicinity, or to a veterinary student.</a:t>
            </a:r>
            <a:endParaRPr lang="en-IN"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33922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967" y="662473"/>
            <a:ext cx="11952515" cy="5514490"/>
          </a:xfrm>
        </p:spPr>
        <p:txBody>
          <a:bodyPr>
            <a:normAutofit/>
          </a:bodyPr>
          <a:lstStyle/>
          <a:p>
            <a:pPr algn="just"/>
            <a:r>
              <a:rPr lang="en-US" sz="2400" dirty="0">
                <a:latin typeface="Arial" panose="020B0604020202020204" pitchFamily="34" charset="0"/>
                <a:cs typeface="Arial" panose="020B0604020202020204" pitchFamily="34" charset="0"/>
              </a:rPr>
              <a:t>When a veterinarian is called from a distance to attend to a case of a fellow veterinarian or a member of a sister profession, reimbursement shall be made for travelling and other incidental expenses</a:t>
            </a:r>
            <a:r>
              <a:rPr lang="en-US" sz="2400" dirty="0" smtClean="0">
                <a:latin typeface="Arial" panose="020B0604020202020204" pitchFamily="34" charset="0"/>
                <a:cs typeface="Arial" panose="020B0604020202020204" pitchFamily="34" charset="0"/>
              </a:rPr>
              <a:t>.</a:t>
            </a:r>
          </a:p>
          <a:p>
            <a:pPr algn="just"/>
            <a:r>
              <a:rPr lang="en-US" sz="2400" dirty="0">
                <a:latin typeface="Arial" panose="020B0604020202020204" pitchFamily="34" charset="0"/>
                <a:cs typeface="Arial" panose="020B0604020202020204" pitchFamily="34" charset="0"/>
              </a:rPr>
              <a:t>A veterinarian called in any emergency to visit a patient under the care of another veterinarian, shall when the emergency is over, retire in </a:t>
            </a:r>
            <a:r>
              <a:rPr lang="en-US" sz="2400" dirty="0" err="1">
                <a:latin typeface="Arial" panose="020B0604020202020204" pitchFamily="34" charset="0"/>
                <a:cs typeface="Arial" panose="020B0604020202020204" pitchFamily="34" charset="0"/>
              </a:rPr>
              <a:t>favour</a:t>
            </a:r>
            <a:r>
              <a:rPr lang="en-US" sz="2400" dirty="0">
                <a:latin typeface="Arial" panose="020B0604020202020204" pitchFamily="34" charset="0"/>
                <a:cs typeface="Arial" panose="020B0604020202020204" pitchFamily="34" charset="0"/>
              </a:rPr>
              <a:t> of the latter; but shall be entitled to charge the client for his/her services</a:t>
            </a:r>
            <a:r>
              <a:rPr lang="en-US" sz="2400" dirty="0" smtClean="0">
                <a:latin typeface="Arial" panose="020B0604020202020204" pitchFamily="34" charset="0"/>
                <a:cs typeface="Arial" panose="020B0604020202020204" pitchFamily="34" charset="0"/>
              </a:rPr>
              <a:t>.</a:t>
            </a:r>
          </a:p>
          <a:p>
            <a:pPr algn="just">
              <a:buFont typeface="Wingdings" panose="05000000000000000000" pitchFamily="2" charset="2"/>
              <a:buChar char="v"/>
            </a:pPr>
            <a:r>
              <a:rPr lang="en-US" sz="2400" dirty="0">
                <a:latin typeface="Arial" panose="020B0604020202020204" pitchFamily="34" charset="0"/>
                <a:cs typeface="Arial" panose="020B0604020202020204" pitchFamily="34" charset="0"/>
              </a:rPr>
              <a:t>If a veterinarian is engaged to attend on a patient of </a:t>
            </a:r>
            <a:r>
              <a:rPr lang="en-US" sz="2400" dirty="0" smtClean="0">
                <a:latin typeface="Arial" panose="020B0604020202020204" pitchFamily="34" charset="0"/>
                <a:cs typeface="Arial" panose="020B0604020202020204" pitchFamily="34" charset="0"/>
              </a:rPr>
              <a:t>dystocia </a:t>
            </a:r>
            <a:r>
              <a:rPr lang="en-US" sz="2400" dirty="0">
                <a:latin typeface="Arial" panose="020B0604020202020204" pitchFamily="34" charset="0"/>
                <a:cs typeface="Arial" panose="020B0604020202020204" pitchFamily="34" charset="0"/>
              </a:rPr>
              <a:t>or a similar distress he/she shall do so. Refusal to do so under excuse of another engagement is unethical except when he/ she is already engaged in similar or another serious case(s</a:t>
            </a:r>
            <a:r>
              <a:rPr lang="en-US" sz="2400" dirty="0" smtClean="0">
                <a:latin typeface="Arial" panose="020B0604020202020204" pitchFamily="34" charset="0"/>
                <a:cs typeface="Arial" panose="020B0604020202020204" pitchFamily="34" charset="0"/>
              </a:rPr>
              <a:t>).</a:t>
            </a:r>
          </a:p>
          <a:p>
            <a:pPr algn="just">
              <a:buFont typeface="Wingdings" panose="05000000000000000000" pitchFamily="2" charset="2"/>
              <a:buChar char="v"/>
            </a:pPr>
            <a:r>
              <a:rPr lang="en-US" sz="2400" dirty="0">
                <a:latin typeface="Arial" panose="020B0604020202020204" pitchFamily="34" charset="0"/>
                <a:cs typeface="Arial" panose="020B0604020202020204" pitchFamily="34" charset="0"/>
              </a:rPr>
              <a:t>When a veterinarian engaged to attend a serious </a:t>
            </a:r>
            <a:r>
              <a:rPr lang="en-US" sz="2400" dirty="0" smtClean="0">
                <a:latin typeface="Arial" panose="020B0604020202020204" pitchFamily="34" charset="0"/>
                <a:cs typeface="Arial" panose="020B0604020202020204" pitchFamily="34" charset="0"/>
              </a:rPr>
              <a:t>case, </a:t>
            </a:r>
            <a:r>
              <a:rPr lang="en-US" sz="2400" dirty="0">
                <a:latin typeface="Arial" panose="020B0604020202020204" pitchFamily="34" charset="0"/>
                <a:cs typeface="Arial" panose="020B0604020202020204" pitchFamily="34" charset="0"/>
              </a:rPr>
              <a:t>is absent and another veterinarian is sent for, the latter shall be entitled to legitimate fees; provided that he/she shall secure the client's consent to withdraw on arrival of the former at a mutually consented or logical phase.</a:t>
            </a:r>
            <a:endParaRPr lang="en-US" sz="2400" dirty="0" smtClean="0">
              <a:latin typeface="Arial" panose="020B0604020202020204" pitchFamily="34" charset="0"/>
              <a:cs typeface="Arial" panose="020B0604020202020204" pitchFamily="34" charset="0"/>
            </a:endParaRPr>
          </a:p>
          <a:p>
            <a:pPr algn="just"/>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83304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63808" cy="2653069"/>
          </a:xfrm>
        </p:spPr>
        <p:txBody>
          <a:bodyPr>
            <a:normAutofit/>
          </a:bodyPr>
          <a:lstStyle/>
          <a:p>
            <a:pPr algn="just"/>
            <a:r>
              <a:rPr lang="en-US" sz="2400" dirty="0">
                <a:latin typeface="Arial" panose="020B0604020202020204" pitchFamily="34" charset="0"/>
                <a:cs typeface="Arial" panose="020B0604020202020204" pitchFamily="34" charset="0"/>
              </a:rPr>
              <a:t>When it becomes the duty of a veterinarian occupying an official position to see and report on an illness or injury or any other professional problems concerning a patient, he/she shall do so, but communicate to the veterinarian in attendance, so as to give him/her an option to be present.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former shall avoid remarks on the diagnosis or treatment that has been adopted. This does not prevent him/her from discussing the matter with the later in isolation.</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82202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63017" y="1975371"/>
            <a:ext cx="7589257" cy="1323439"/>
          </a:xfrm>
          <a:prstGeom prst="rect">
            <a:avLst/>
          </a:prstGeom>
        </p:spPr>
        <p:txBody>
          <a:bodyPr wrap="none">
            <a:spAutoFit/>
          </a:bodyPr>
          <a:lstStyle/>
          <a:p>
            <a:r>
              <a:rPr lang="en-IN" sz="4000" dirty="0" smtClean="0">
                <a:solidFill>
                  <a:srgbClr val="FF0000"/>
                </a:solidFill>
                <a:latin typeface="Arial Black" panose="020B0A04020102020204" pitchFamily="34" charset="0"/>
              </a:rPr>
              <a:t>DUTY OF PRACTITIONERS</a:t>
            </a:r>
          </a:p>
          <a:p>
            <a:pPr algn="ctr"/>
            <a:r>
              <a:rPr lang="en-IN" sz="4000" dirty="0" smtClean="0">
                <a:solidFill>
                  <a:srgbClr val="FF0000"/>
                </a:solidFill>
                <a:latin typeface="Arial Black" panose="020B0A04020102020204" pitchFamily="34" charset="0"/>
              </a:rPr>
              <a:t>IN CONSULTATION</a:t>
            </a:r>
            <a:endParaRPr lang="en-IN" sz="40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10810680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9209" y="1362269"/>
            <a:ext cx="11411338" cy="4870580"/>
          </a:xfrm>
        </p:spPr>
        <p:txBody>
          <a:bodyPr>
            <a:normAutofit/>
          </a:bodyPr>
          <a:lstStyle/>
          <a:p>
            <a:pPr algn="just">
              <a:buFont typeface="Wingdings" panose="05000000000000000000" pitchFamily="2" charset="2"/>
              <a:buChar char="v"/>
            </a:pPr>
            <a:r>
              <a:rPr lang="en-IN" sz="2400" dirty="0">
                <a:solidFill>
                  <a:srgbClr val="FF0000"/>
                </a:solidFill>
                <a:latin typeface="Arial" panose="020B0604020202020204" pitchFamily="34" charset="0"/>
                <a:cs typeface="Arial" panose="020B0604020202020204" pitchFamily="34" charset="0"/>
              </a:rPr>
              <a:t>Consultation shall be </a:t>
            </a:r>
            <a:r>
              <a:rPr lang="en-IN" sz="2400" dirty="0" smtClean="0">
                <a:solidFill>
                  <a:srgbClr val="FF0000"/>
                </a:solidFill>
                <a:latin typeface="Arial" panose="020B0604020202020204" pitchFamily="34" charset="0"/>
                <a:cs typeface="Arial" panose="020B0604020202020204" pitchFamily="34" charset="0"/>
              </a:rPr>
              <a:t>encouraged</a:t>
            </a:r>
          </a:p>
          <a:p>
            <a:pPr algn="just"/>
            <a:r>
              <a:rPr lang="en-US" sz="2400" dirty="0">
                <a:latin typeface="Arial" panose="020B0604020202020204" pitchFamily="34" charset="0"/>
                <a:cs typeface="Arial" panose="020B0604020202020204" pitchFamily="34" charset="0"/>
              </a:rPr>
              <a:t>In case of serious illness/doubtful or difficult conditions,: major surgical interventions, out break of herd diseases, poisoning, endemics or </a:t>
            </a:r>
            <a:r>
              <a:rPr lang="en-US" sz="2400" dirty="0" err="1">
                <a:latin typeface="Arial" panose="020B0604020202020204" pitchFamily="34" charset="0"/>
                <a:cs typeface="Arial" panose="020B0604020202020204" pitchFamily="34" charset="0"/>
              </a:rPr>
              <a:t>undiagnosible</a:t>
            </a:r>
            <a:r>
              <a:rPr lang="en-US" sz="2400" dirty="0">
                <a:latin typeface="Arial" panose="020B0604020202020204" pitchFamily="34" charset="0"/>
                <a:cs typeface="Arial" panose="020B0604020202020204" pitchFamily="34" charset="0"/>
              </a:rPr>
              <a:t> situations</a:t>
            </a:r>
            <a:r>
              <a:rPr lang="en-US" sz="2400" dirty="0" smtClean="0">
                <a:latin typeface="Arial" panose="020B0604020202020204" pitchFamily="34" charset="0"/>
                <a:cs typeface="Arial" panose="020B0604020202020204" pitchFamily="34" charset="0"/>
              </a:rPr>
              <a:t>.</a:t>
            </a:r>
          </a:p>
          <a:p>
            <a:pPr algn="just">
              <a:buFont typeface="Wingdings" panose="05000000000000000000" pitchFamily="2" charset="2"/>
              <a:buChar char="v"/>
            </a:pPr>
            <a:r>
              <a:rPr lang="en-IN" sz="2400" dirty="0">
                <a:solidFill>
                  <a:srgbClr val="FF0000"/>
                </a:solidFill>
                <a:latin typeface="Arial" panose="020B0604020202020204" pitchFamily="34" charset="0"/>
                <a:cs typeface="Arial" panose="020B0604020202020204" pitchFamily="34" charset="0"/>
              </a:rPr>
              <a:t> Punctuality in </a:t>
            </a:r>
            <a:r>
              <a:rPr lang="en-IN" sz="2400" dirty="0" smtClean="0">
                <a:solidFill>
                  <a:srgbClr val="FF0000"/>
                </a:solidFill>
                <a:latin typeface="Arial" panose="020B0604020202020204" pitchFamily="34" charset="0"/>
                <a:cs typeface="Arial" panose="020B0604020202020204" pitchFamily="34" charset="0"/>
              </a:rPr>
              <a:t>consultations</a:t>
            </a:r>
          </a:p>
          <a:p>
            <a:pPr algn="just">
              <a:buFont typeface="Wingdings" panose="05000000000000000000" pitchFamily="2" charset="2"/>
              <a:buChar char="v"/>
            </a:pPr>
            <a:r>
              <a:rPr lang="en-US" sz="2400" dirty="0">
                <a:solidFill>
                  <a:srgbClr val="FF0000"/>
                </a:solidFill>
                <a:latin typeface="Arial" panose="020B0604020202020204" pitchFamily="34" charset="0"/>
                <a:cs typeface="Arial" panose="020B0604020202020204" pitchFamily="34" charset="0"/>
              </a:rPr>
              <a:t> Patient referred to another veterinarian</a:t>
            </a:r>
            <a:r>
              <a:rPr lang="en-US" sz="2400" dirty="0" smtClean="0">
                <a:solidFill>
                  <a:srgbClr val="FF0000"/>
                </a:solidFill>
                <a:latin typeface="Arial" panose="020B0604020202020204" pitchFamily="34" charset="0"/>
                <a:cs typeface="Arial" panose="020B0604020202020204" pitchFamily="34" charset="0"/>
              </a:rPr>
              <a:t>.</a:t>
            </a:r>
          </a:p>
          <a:p>
            <a:pPr algn="just"/>
            <a:r>
              <a:rPr lang="en-US" sz="2400" dirty="0" smtClean="0">
                <a:latin typeface="Arial" panose="020B0604020202020204" pitchFamily="34" charset="0"/>
                <a:cs typeface="Arial" panose="020B0604020202020204" pitchFamily="34" charset="0"/>
              </a:rPr>
              <a:t>A statement of the history, observation, clinical and laboratory examination as well as the tentative treatments undertaken shall be given</a:t>
            </a:r>
          </a:p>
          <a:p>
            <a:pPr algn="just"/>
            <a:r>
              <a:rPr lang="en-US" sz="2400" dirty="0" smtClean="0">
                <a:latin typeface="Arial" panose="020B0604020202020204" pitchFamily="34" charset="0"/>
                <a:cs typeface="Arial" panose="020B0604020202020204" pitchFamily="34" charset="0"/>
              </a:rPr>
              <a:t>On </a:t>
            </a:r>
            <a:r>
              <a:rPr lang="en-US" sz="2400" dirty="0">
                <a:latin typeface="Arial" panose="020B0604020202020204" pitchFamily="34" charset="0"/>
                <a:cs typeface="Arial" panose="020B0604020202020204" pitchFamily="34" charset="0"/>
              </a:rPr>
              <a:t>receipt of the above statement the veterinarian </a:t>
            </a:r>
            <a:r>
              <a:rPr lang="en-US" sz="2400" dirty="0" smtClean="0">
                <a:latin typeface="Arial" panose="020B0604020202020204" pitchFamily="34" charset="0"/>
                <a:cs typeface="Arial" panose="020B0604020202020204" pitchFamily="34" charset="0"/>
              </a:rPr>
              <a:t>receiving </a:t>
            </a:r>
            <a:r>
              <a:rPr lang="en-US" sz="2400" dirty="0">
                <a:latin typeface="Arial" panose="020B0604020202020204" pitchFamily="34" charset="0"/>
                <a:cs typeface="Arial" panose="020B0604020202020204" pitchFamily="34" charset="0"/>
              </a:rPr>
              <a:t>the referred case shall communicate his/her </a:t>
            </a:r>
            <a:r>
              <a:rPr lang="en-US" sz="2400" dirty="0" smtClean="0">
                <a:latin typeface="Arial" panose="020B0604020202020204" pitchFamily="34" charset="0"/>
                <a:cs typeface="Arial" panose="020B0604020202020204" pitchFamily="34" charset="0"/>
              </a:rPr>
              <a:t>opinion to </a:t>
            </a:r>
            <a:r>
              <a:rPr lang="en-US" sz="2400" dirty="0">
                <a:latin typeface="Arial" panose="020B0604020202020204" pitchFamily="34" charset="0"/>
                <a:cs typeface="Arial" panose="020B0604020202020204" pitchFamily="34" charset="0"/>
              </a:rPr>
              <a:t>the </a:t>
            </a:r>
            <a:r>
              <a:rPr lang="en-US" sz="2400" dirty="0" smtClean="0">
                <a:latin typeface="Arial" panose="020B0604020202020204" pitchFamily="34" charset="0"/>
                <a:cs typeface="Arial" panose="020B0604020202020204" pitchFamily="34" charset="0"/>
              </a:rPr>
              <a:t>attending veterinarian </a:t>
            </a:r>
            <a:r>
              <a:rPr lang="en-US" sz="2400" dirty="0">
                <a:latin typeface="Arial" panose="020B0604020202020204" pitchFamily="34" charset="0"/>
                <a:cs typeface="Arial" panose="020B0604020202020204" pitchFamily="34" charset="0"/>
              </a:rPr>
              <a:t>and either shall continue the treatment as per his/her  opinion or return the case along with his/her opinion communicated</a:t>
            </a:r>
            <a:endParaRPr lang="en-IN" sz="2400" dirty="0">
              <a:latin typeface="Arial" panose="020B0604020202020204" pitchFamily="34" charset="0"/>
              <a:cs typeface="Arial" panose="020B0604020202020204" pitchFamily="34" charset="0"/>
            </a:endParaRPr>
          </a:p>
        </p:txBody>
      </p:sp>
      <p:sp>
        <p:nvSpPr>
          <p:cNvPr id="4" name="Rectangle 3"/>
          <p:cNvSpPr/>
          <p:nvPr/>
        </p:nvSpPr>
        <p:spPr>
          <a:xfrm>
            <a:off x="2302640" y="491802"/>
            <a:ext cx="7903959" cy="461665"/>
          </a:xfrm>
          <a:prstGeom prst="rect">
            <a:avLst/>
          </a:prstGeom>
        </p:spPr>
        <p:txBody>
          <a:bodyPr wrap="none">
            <a:spAutoFit/>
          </a:bodyPr>
          <a:lstStyle/>
          <a:p>
            <a:r>
              <a:rPr lang="en-IN" sz="2400" dirty="0" smtClean="0">
                <a:solidFill>
                  <a:srgbClr val="FF0000"/>
                </a:solidFill>
                <a:latin typeface="Arial Black" panose="020B0A04020102020204" pitchFamily="34" charset="0"/>
              </a:rPr>
              <a:t>DUTY OF PRACTITIONERS IN CONSULTATION</a:t>
            </a:r>
            <a:endParaRPr lang="en-IN"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658447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2596"/>
            <a:ext cx="10515600" cy="5934367"/>
          </a:xfrm>
        </p:spPr>
        <p:txBody>
          <a:bodyPr>
            <a:normAutofit/>
          </a:bodyPr>
          <a:lstStyle/>
          <a:p>
            <a:pPr algn="just">
              <a:buFont typeface="Wingdings" panose="05000000000000000000" pitchFamily="2" charset="2"/>
              <a:buChar char="v"/>
            </a:pPr>
            <a:r>
              <a:rPr lang="en-IN" sz="2400" dirty="0">
                <a:solidFill>
                  <a:srgbClr val="FF0000"/>
                </a:solidFill>
                <a:latin typeface="Arial" panose="020B0604020202020204" pitchFamily="34" charset="0"/>
                <a:cs typeface="Arial" panose="020B0604020202020204" pitchFamily="34" charset="0"/>
              </a:rPr>
              <a:t>Consultation for patient's </a:t>
            </a:r>
            <a:r>
              <a:rPr lang="en-IN" sz="2400" dirty="0" smtClean="0">
                <a:solidFill>
                  <a:srgbClr val="FF0000"/>
                </a:solidFill>
                <a:latin typeface="Arial" panose="020B0604020202020204" pitchFamily="34" charset="0"/>
                <a:cs typeface="Arial" panose="020B0604020202020204" pitchFamily="34" charset="0"/>
              </a:rPr>
              <a:t>benefit</a:t>
            </a:r>
          </a:p>
          <a:p>
            <a:pPr algn="just"/>
            <a:r>
              <a:rPr lang="en-US" sz="2400" dirty="0">
                <a:latin typeface="Arial" panose="020B0604020202020204" pitchFamily="34" charset="0"/>
                <a:cs typeface="Arial" panose="020B0604020202020204" pitchFamily="34" charset="0"/>
              </a:rPr>
              <a:t>In every consultation, the benefit of the patient shall be of prime importance.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It </a:t>
            </a:r>
            <a:r>
              <a:rPr lang="en-US" sz="2400" dirty="0">
                <a:latin typeface="Arial" panose="020B0604020202020204" pitchFamily="34" charset="0"/>
                <a:cs typeface="Arial" panose="020B0604020202020204" pitchFamily="34" charset="0"/>
              </a:rPr>
              <a:t>should </a:t>
            </a:r>
            <a:r>
              <a:rPr lang="en-US" sz="2400" dirty="0" smtClean="0">
                <a:latin typeface="Arial" panose="020B0604020202020204" pitchFamily="34" charset="0"/>
                <a:cs typeface="Arial" panose="020B0604020202020204" pitchFamily="34" charset="0"/>
              </a:rPr>
              <a:t>not </a:t>
            </a:r>
            <a:r>
              <a:rPr lang="en-US" sz="2400" dirty="0">
                <a:latin typeface="Arial" panose="020B0604020202020204" pitchFamily="34" charset="0"/>
                <a:cs typeface="Arial" panose="020B0604020202020204" pitchFamily="34" charset="0"/>
              </a:rPr>
              <a:t>be done with an ulterior motive of evasion of responsibilities or on monetary </a:t>
            </a:r>
            <a:r>
              <a:rPr lang="en-US" sz="2400" dirty="0" smtClean="0">
                <a:latin typeface="Arial" panose="020B0604020202020204" pitchFamily="34" charset="0"/>
                <a:cs typeface="Arial" panose="020B0604020202020204" pitchFamily="34" charset="0"/>
              </a:rPr>
              <a:t>considerations</a:t>
            </a:r>
            <a:endParaRPr lang="en-IN" sz="2400" dirty="0" smtClean="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 In consultation there shall be no place for insincerity, </a:t>
            </a:r>
            <a:r>
              <a:rPr lang="en-US" sz="2400" dirty="0" smtClean="0">
                <a:latin typeface="Arial" panose="020B0604020202020204" pitchFamily="34" charset="0"/>
                <a:cs typeface="Arial" panose="020B0604020202020204" pitchFamily="34" charset="0"/>
              </a:rPr>
              <a:t>rivalry or </a:t>
            </a:r>
            <a:r>
              <a:rPr lang="en-US" sz="2400" dirty="0">
                <a:latin typeface="Arial" panose="020B0604020202020204" pitchFamily="34" charset="0"/>
                <a:cs typeface="Arial" panose="020B0604020202020204" pitchFamily="34" charset="0"/>
              </a:rPr>
              <a:t>envy.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All </a:t>
            </a:r>
            <a:r>
              <a:rPr lang="en-US" sz="2400" dirty="0">
                <a:latin typeface="Arial" panose="020B0604020202020204" pitchFamily="34" charset="0"/>
                <a:cs typeface="Arial" panose="020B0604020202020204" pitchFamily="34" charset="0"/>
              </a:rPr>
              <a:t>due respect shall be shown to the veterinarian in </a:t>
            </a:r>
            <a:r>
              <a:rPr lang="en-US" sz="2400" dirty="0" smtClean="0">
                <a:latin typeface="Arial" panose="020B0604020202020204" pitchFamily="34" charset="0"/>
                <a:cs typeface="Arial" panose="020B0604020202020204" pitchFamily="34" charset="0"/>
              </a:rPr>
              <a:t>charge of </a:t>
            </a:r>
            <a:r>
              <a:rPr lang="en-US" sz="2400" dirty="0">
                <a:latin typeface="Arial" panose="020B0604020202020204" pitchFamily="34" charset="0"/>
                <a:cs typeface="Arial" panose="020B0604020202020204" pitchFamily="34" charset="0"/>
              </a:rPr>
              <a:t>the case and no statement or remark shall be made which </a:t>
            </a:r>
            <a:r>
              <a:rPr lang="en-US" sz="2400" dirty="0" smtClean="0">
                <a:latin typeface="Arial" panose="020B0604020202020204" pitchFamily="34" charset="0"/>
                <a:cs typeface="Arial" panose="020B0604020202020204" pitchFamily="34" charset="0"/>
              </a:rPr>
              <a:t>would impair </a:t>
            </a:r>
            <a:r>
              <a:rPr lang="en-US" sz="2400" dirty="0">
                <a:latin typeface="Arial" panose="020B0604020202020204" pitchFamily="34" charset="0"/>
                <a:cs typeface="Arial" panose="020B0604020202020204" pitchFamily="34" charset="0"/>
              </a:rPr>
              <a:t>the confidence reposed in him/her by the client. </a:t>
            </a:r>
            <a:r>
              <a:rPr lang="en-US" sz="2400" dirty="0" smtClean="0">
                <a:latin typeface="Arial" panose="020B0604020202020204" pitchFamily="34" charset="0"/>
                <a:cs typeface="Arial" panose="020B0604020202020204" pitchFamily="34" charset="0"/>
              </a:rPr>
              <a:t>For this purpose no </a:t>
            </a:r>
            <a:r>
              <a:rPr lang="en-US" sz="2400" dirty="0">
                <a:latin typeface="Arial" panose="020B0604020202020204" pitchFamily="34" charset="0"/>
                <a:cs typeface="Arial" panose="020B0604020202020204" pitchFamily="34" charset="0"/>
              </a:rPr>
              <a:t>such discussion shall, therefore, be made before the client</a:t>
            </a:r>
            <a:r>
              <a:rPr lang="en-US" sz="2400" dirty="0" smtClean="0">
                <a:latin typeface="Arial" panose="020B0604020202020204" pitchFamily="34" charset="0"/>
                <a:cs typeface="Arial" panose="020B0604020202020204" pitchFamily="34" charset="0"/>
              </a:rPr>
              <a:t>.</a:t>
            </a:r>
          </a:p>
          <a:p>
            <a:pPr algn="just">
              <a:buFont typeface="Wingdings" panose="05000000000000000000" pitchFamily="2" charset="2"/>
              <a:buChar char="v"/>
            </a:pPr>
            <a:r>
              <a:rPr lang="en-US" sz="2400" dirty="0">
                <a:solidFill>
                  <a:srgbClr val="FF0000"/>
                </a:solidFill>
                <a:latin typeface="Arial" panose="020B0604020202020204" pitchFamily="34" charset="0"/>
                <a:cs typeface="Arial" panose="020B0604020202020204" pitchFamily="34" charset="0"/>
              </a:rPr>
              <a:t>Cessation of </a:t>
            </a:r>
            <a:r>
              <a:rPr lang="en-US" sz="2400" dirty="0" smtClean="0">
                <a:solidFill>
                  <a:srgbClr val="FF0000"/>
                </a:solidFill>
                <a:latin typeface="Arial" panose="020B0604020202020204" pitchFamily="34" charset="0"/>
                <a:cs typeface="Arial" panose="020B0604020202020204" pitchFamily="34" charset="0"/>
              </a:rPr>
              <a:t>consultation</a:t>
            </a:r>
          </a:p>
          <a:p>
            <a:pPr algn="just"/>
            <a:r>
              <a:rPr lang="en-US" sz="2400" dirty="0" smtClean="0">
                <a:latin typeface="Arial" panose="020B0604020202020204" pitchFamily="34" charset="0"/>
                <a:cs typeface="Arial" panose="020B0604020202020204" pitchFamily="34" charset="0"/>
              </a:rPr>
              <a:t>Attendance </a:t>
            </a:r>
            <a:r>
              <a:rPr lang="en-US" sz="2400" dirty="0">
                <a:latin typeface="Arial" panose="020B0604020202020204" pitchFamily="34" charset="0"/>
                <a:cs typeface="Arial" panose="020B0604020202020204" pitchFamily="34" charset="0"/>
              </a:rPr>
              <a:t>of consulting veterinarian shall cease when consultation is concluded; unless another appointment is arranged by the attending veterinarian.</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38854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5861"/>
            <a:ext cx="10515600" cy="5701102"/>
          </a:xfrm>
        </p:spPr>
        <p:txBody>
          <a:bodyPr>
            <a:normAutofit/>
          </a:bodyPr>
          <a:lstStyle/>
          <a:p>
            <a:pPr algn="just">
              <a:buFont typeface="Wingdings" panose="05000000000000000000" pitchFamily="2" charset="2"/>
              <a:buChar char="v"/>
            </a:pPr>
            <a:r>
              <a:rPr lang="en-IN" sz="2400" dirty="0">
                <a:solidFill>
                  <a:srgbClr val="FF0000"/>
                </a:solidFill>
                <a:latin typeface="Arial" panose="020B0604020202020204" pitchFamily="34" charset="0"/>
                <a:cs typeface="Arial" panose="020B0604020202020204" pitchFamily="34" charset="0"/>
              </a:rPr>
              <a:t>Treatment after </a:t>
            </a:r>
            <a:r>
              <a:rPr lang="en-IN" sz="2400" dirty="0" smtClean="0">
                <a:solidFill>
                  <a:srgbClr val="FF0000"/>
                </a:solidFill>
                <a:latin typeface="Arial" panose="020B0604020202020204" pitchFamily="34" charset="0"/>
                <a:cs typeface="Arial" panose="020B0604020202020204" pitchFamily="34" charset="0"/>
              </a:rPr>
              <a:t>consultation</a:t>
            </a:r>
          </a:p>
          <a:p>
            <a:pPr algn="just"/>
            <a:r>
              <a:rPr lang="en-US" sz="2400" dirty="0">
                <a:latin typeface="Arial" panose="020B0604020202020204" pitchFamily="34" charset="0"/>
                <a:cs typeface="Arial" panose="020B0604020202020204" pitchFamily="34" charset="0"/>
              </a:rPr>
              <a:t>No decision shall restrain the attending veterinarian from </a:t>
            </a:r>
            <a:r>
              <a:rPr lang="en-US" sz="2400" dirty="0" smtClean="0">
                <a:latin typeface="Arial" panose="020B0604020202020204" pitchFamily="34" charset="0"/>
                <a:cs typeface="Arial" panose="020B0604020202020204" pitchFamily="34" charset="0"/>
              </a:rPr>
              <a:t>making such </a:t>
            </a:r>
            <a:r>
              <a:rPr lang="en-US" sz="2400" dirty="0">
                <a:latin typeface="Arial" panose="020B0604020202020204" pitchFamily="34" charset="0"/>
                <a:cs typeface="Arial" panose="020B0604020202020204" pitchFamily="34" charset="0"/>
              </a:rPr>
              <a:t>subsequent </a:t>
            </a:r>
            <a:r>
              <a:rPr lang="en-US" sz="2400" dirty="0" smtClean="0">
                <a:latin typeface="Arial" panose="020B0604020202020204" pitchFamily="34" charset="0"/>
                <a:cs typeface="Arial" panose="020B0604020202020204" pitchFamily="34" charset="0"/>
              </a:rPr>
              <a:t>variation in the </a:t>
            </a:r>
            <a:r>
              <a:rPr lang="en-US" sz="2400" dirty="0">
                <a:latin typeface="Arial" panose="020B0604020202020204" pitchFamily="34" charset="0"/>
                <a:cs typeface="Arial" panose="020B0604020202020204" pitchFamily="34" charset="0"/>
              </a:rPr>
              <a:t>treatment as any unexpected change or development may </a:t>
            </a:r>
            <a:r>
              <a:rPr lang="en-US" sz="2400" dirty="0" smtClean="0">
                <a:latin typeface="Arial" panose="020B0604020202020204" pitchFamily="34" charset="0"/>
                <a:cs typeface="Arial" panose="020B0604020202020204" pitchFamily="34" charset="0"/>
              </a:rPr>
              <a:t>demand</a:t>
            </a:r>
          </a:p>
          <a:p>
            <a:pPr algn="just"/>
            <a:r>
              <a:rPr lang="en-US" sz="2400" dirty="0">
                <a:latin typeface="Arial" panose="020B0604020202020204" pitchFamily="34" charset="0"/>
                <a:cs typeface="Arial" panose="020B0604020202020204" pitchFamily="34" charset="0"/>
              </a:rPr>
              <a:t>The same privilege, with its obligations, belongs to the consultant when sent for in an emergency during the absence of attending veterinarian.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attending veterinarian may prescribe at any time; but the consultant only in case of emergency or instant need.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All treatments </a:t>
            </a:r>
            <a:r>
              <a:rPr lang="en-US" sz="2400" dirty="0">
                <a:latin typeface="Arial" panose="020B0604020202020204" pitchFamily="34" charset="0"/>
                <a:cs typeface="Arial" panose="020B0604020202020204" pitchFamily="34" charset="0"/>
              </a:rPr>
              <a:t>by both shall be stated to each other.</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7988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1054" y="334927"/>
            <a:ext cx="11249891" cy="954107"/>
          </a:xfrm>
          <a:prstGeom prst="rect">
            <a:avLst/>
          </a:prstGeom>
        </p:spPr>
        <p:txBody>
          <a:bodyPr wrap="square">
            <a:spAutoFit/>
          </a:bodyPr>
          <a:lstStyle/>
          <a:p>
            <a:pPr algn="ctr"/>
            <a:r>
              <a:rPr lang="en-US" sz="2800" dirty="0" smtClean="0">
                <a:solidFill>
                  <a:srgbClr val="FF0000"/>
                </a:solidFill>
                <a:latin typeface="Arial Black" panose="020B0A04020102020204" pitchFamily="34" charset="0"/>
              </a:rPr>
              <a:t>Standard of Professional Conduct, Etiquette and Code of Ethics, for Veterinary Practitioners Regulations, 1992</a:t>
            </a:r>
            <a:endParaRPr lang="en-IN" sz="2800" dirty="0">
              <a:solidFill>
                <a:srgbClr val="FF0000"/>
              </a:solidFill>
              <a:latin typeface="Arial Black" panose="020B0A04020102020204" pitchFamily="34" charset="0"/>
            </a:endParaRPr>
          </a:p>
        </p:txBody>
      </p:sp>
      <p:pic>
        <p:nvPicPr>
          <p:cNvPr id="1026" name="Picture 2" descr="World Veterinary Day: Gratitude To Our Medical Team - Wildlife S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1" y="1466128"/>
            <a:ext cx="7703127" cy="498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2849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5110"/>
            <a:ext cx="10515600" cy="5411853"/>
          </a:xfrm>
        </p:spPr>
        <p:txBody>
          <a:bodyPr>
            <a:normAutofit/>
          </a:bodyPr>
          <a:lstStyle/>
          <a:p>
            <a:pPr algn="just">
              <a:buFont typeface="Wingdings" panose="05000000000000000000" pitchFamily="2" charset="2"/>
              <a:buChar char="v"/>
            </a:pPr>
            <a:r>
              <a:rPr lang="en-US" sz="2400" dirty="0">
                <a:solidFill>
                  <a:srgbClr val="FF0000"/>
                </a:solidFill>
                <a:latin typeface="Arial" panose="020B0604020202020204" pitchFamily="34" charset="0"/>
                <a:cs typeface="Arial" panose="020B0604020202020204" pitchFamily="34" charset="0"/>
              </a:rPr>
              <a:t>Consultant not to take charge of the </a:t>
            </a:r>
            <a:r>
              <a:rPr lang="en-US" sz="2400" dirty="0" smtClean="0">
                <a:solidFill>
                  <a:srgbClr val="FF0000"/>
                </a:solidFill>
                <a:latin typeface="Arial" panose="020B0604020202020204" pitchFamily="34" charset="0"/>
                <a:cs typeface="Arial" panose="020B0604020202020204" pitchFamily="34" charset="0"/>
              </a:rPr>
              <a:t>case</a:t>
            </a:r>
          </a:p>
          <a:p>
            <a:pPr algn="just"/>
            <a:r>
              <a:rPr lang="en-US" sz="2400" dirty="0">
                <a:latin typeface="Arial" panose="020B0604020202020204" pitchFamily="34" charset="0"/>
                <a:cs typeface="Arial" panose="020B0604020202020204" pitchFamily="34" charset="0"/>
              </a:rPr>
              <a:t>When a consultant veterinarian is called upon to be </a:t>
            </a:r>
            <a:r>
              <a:rPr lang="en-US" sz="2400" dirty="0" smtClean="0">
                <a:latin typeface="Arial" panose="020B0604020202020204" pitchFamily="34" charset="0"/>
                <a:cs typeface="Arial" panose="020B0604020202020204" pitchFamily="34" charset="0"/>
              </a:rPr>
              <a:t>consulted, none </a:t>
            </a:r>
            <a:r>
              <a:rPr lang="en-US" sz="2400" dirty="0">
                <a:latin typeface="Arial" panose="020B0604020202020204" pitchFamily="34" charset="0"/>
                <a:cs typeface="Arial" panose="020B0604020202020204" pitchFamily="34" charset="0"/>
              </a:rPr>
              <a:t>but the rarest and most exceptional circumstances shall </a:t>
            </a:r>
            <a:r>
              <a:rPr lang="en-US" sz="2400" dirty="0" smtClean="0">
                <a:latin typeface="Arial" panose="020B0604020202020204" pitchFamily="34" charset="0"/>
                <a:cs typeface="Arial" panose="020B0604020202020204" pitchFamily="34" charset="0"/>
              </a:rPr>
              <a:t>justify the </a:t>
            </a:r>
            <a:r>
              <a:rPr lang="en-US" sz="2400" dirty="0">
                <a:latin typeface="Arial" panose="020B0604020202020204" pitchFamily="34" charset="0"/>
                <a:cs typeface="Arial" panose="020B0604020202020204" pitchFamily="34" charset="0"/>
              </a:rPr>
              <a:t>consultant taking charge of the case.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He </a:t>
            </a:r>
            <a:r>
              <a:rPr lang="en-US" sz="2400" dirty="0">
                <a:latin typeface="Arial" panose="020B0604020202020204" pitchFamily="34" charset="0"/>
                <a:cs typeface="Arial" panose="020B0604020202020204" pitchFamily="34" charset="0"/>
              </a:rPr>
              <a:t>must not do so </a:t>
            </a:r>
            <a:r>
              <a:rPr lang="en-US" sz="2400" dirty="0" smtClean="0">
                <a:latin typeface="Arial" panose="020B0604020202020204" pitchFamily="34" charset="0"/>
                <a:cs typeface="Arial" panose="020B0604020202020204" pitchFamily="34" charset="0"/>
              </a:rPr>
              <a:t>merely on </a:t>
            </a:r>
            <a:r>
              <a:rPr lang="en-US" sz="2400" dirty="0" err="1">
                <a:latin typeface="Arial" panose="020B0604020202020204" pitchFamily="34" charset="0"/>
                <a:cs typeface="Arial" panose="020B0604020202020204" pitchFamily="34" charset="0"/>
              </a:rPr>
              <a:t>solication</a:t>
            </a:r>
            <a:r>
              <a:rPr lang="en-US" sz="2400" dirty="0">
                <a:latin typeface="Arial" panose="020B0604020202020204" pitchFamily="34" charset="0"/>
                <a:cs typeface="Arial" panose="020B0604020202020204" pitchFamily="34" charset="0"/>
              </a:rPr>
              <a:t> of the client of his representative</a:t>
            </a:r>
            <a:r>
              <a:rPr lang="en-US" sz="2400" dirty="0" smtClean="0">
                <a:latin typeface="Arial" panose="020B0604020202020204" pitchFamily="34" charset="0"/>
                <a:cs typeface="Arial" panose="020B0604020202020204" pitchFamily="34" charset="0"/>
              </a:rPr>
              <a:t>.</a:t>
            </a:r>
          </a:p>
          <a:p>
            <a:pPr marL="0" indent="0" algn="just">
              <a:buNone/>
            </a:pPr>
            <a:endParaRPr lang="en-US" sz="2400" dirty="0" smtClean="0">
              <a:latin typeface="Arial" panose="020B0604020202020204" pitchFamily="34" charset="0"/>
              <a:cs typeface="Arial" panose="020B0604020202020204" pitchFamily="34" charset="0"/>
            </a:endParaRPr>
          </a:p>
          <a:p>
            <a:pPr algn="just">
              <a:buFont typeface="Wingdings" panose="05000000000000000000" pitchFamily="2" charset="2"/>
              <a:buChar char="v"/>
            </a:pPr>
            <a:r>
              <a:rPr lang="en-US" sz="2400" dirty="0" smtClean="0">
                <a:solidFill>
                  <a:srgbClr val="FF0000"/>
                </a:solidFill>
                <a:latin typeface="Arial" panose="020B0604020202020204" pitchFamily="34" charset="0"/>
                <a:cs typeface="Arial" panose="020B0604020202020204" pitchFamily="34" charset="0"/>
              </a:rPr>
              <a:t>Bar on </a:t>
            </a:r>
            <a:r>
              <a:rPr lang="en-US" sz="2400" dirty="0">
                <a:solidFill>
                  <a:srgbClr val="FF0000"/>
                </a:solidFill>
                <a:latin typeface="Arial" panose="020B0604020202020204" pitchFamily="34" charset="0"/>
                <a:cs typeface="Arial" panose="020B0604020202020204" pitchFamily="34" charset="0"/>
              </a:rPr>
              <a:t>consulting non-registered veterinary </a:t>
            </a:r>
            <a:r>
              <a:rPr lang="en-US" sz="2400" dirty="0" smtClean="0">
                <a:solidFill>
                  <a:srgbClr val="FF0000"/>
                </a:solidFill>
                <a:latin typeface="Arial" panose="020B0604020202020204" pitchFamily="34" charset="0"/>
                <a:cs typeface="Arial" panose="020B0604020202020204" pitchFamily="34" charset="0"/>
              </a:rPr>
              <a:t>practitioners </a:t>
            </a:r>
          </a:p>
          <a:p>
            <a:pPr algn="just"/>
            <a:r>
              <a:rPr lang="en-US" sz="2400" dirty="0" smtClean="0">
                <a:latin typeface="Arial" panose="020B0604020202020204" pitchFamily="34" charset="0"/>
                <a:cs typeface="Arial" panose="020B0604020202020204" pitchFamily="34" charset="0"/>
              </a:rPr>
              <a:t>No </a:t>
            </a:r>
            <a:r>
              <a:rPr lang="en-US" sz="2400" dirty="0">
                <a:latin typeface="Arial" panose="020B0604020202020204" pitchFamily="34" charset="0"/>
                <a:cs typeface="Arial" panose="020B0604020202020204" pitchFamily="34" charset="0"/>
              </a:rPr>
              <a:t>veterinarian shall have consultation with a veterinary practitioner who is not registered.</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24327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2216" y="1539552"/>
            <a:ext cx="10515600" cy="3470988"/>
          </a:xfrm>
        </p:spPr>
        <p:txBody>
          <a:bodyPr>
            <a:normAutofit/>
          </a:bodyPr>
          <a:lstStyle/>
          <a:p>
            <a:pPr algn="just">
              <a:buFont typeface="Wingdings" panose="05000000000000000000" pitchFamily="2" charset="2"/>
              <a:buChar char="v"/>
            </a:pPr>
            <a:r>
              <a:rPr lang="en-IN" sz="2400" dirty="0">
                <a:solidFill>
                  <a:srgbClr val="FF0000"/>
                </a:solidFill>
                <a:latin typeface="Arial" panose="020B0604020202020204" pitchFamily="34" charset="0"/>
                <a:cs typeface="Arial" panose="020B0604020202020204" pitchFamily="34" charset="0"/>
              </a:rPr>
              <a:t>Veterinarian as </a:t>
            </a:r>
            <a:r>
              <a:rPr lang="en-IN" sz="2400" dirty="0" smtClean="0">
                <a:solidFill>
                  <a:srgbClr val="FF0000"/>
                </a:solidFill>
                <a:latin typeface="Arial" panose="020B0604020202020204" pitchFamily="34" charset="0"/>
                <a:cs typeface="Arial" panose="020B0604020202020204" pitchFamily="34" charset="0"/>
              </a:rPr>
              <a:t>citizen</a:t>
            </a:r>
          </a:p>
          <a:p>
            <a:pPr algn="just"/>
            <a:r>
              <a:rPr lang="en-US" sz="2400" dirty="0" smtClean="0">
                <a:latin typeface="Arial" panose="020B0604020202020204" pitchFamily="34" charset="0"/>
                <a:cs typeface="Arial" panose="020B0604020202020204" pitchFamily="34" charset="0"/>
              </a:rPr>
              <a:t>Shall advise concerning the health and husbandry of the animals</a:t>
            </a:r>
          </a:p>
          <a:p>
            <a:pPr algn="just"/>
            <a:r>
              <a:rPr lang="en-US" sz="2400" dirty="0" smtClean="0">
                <a:latin typeface="Arial" panose="020B0604020202020204" pitchFamily="34" charset="0"/>
                <a:cs typeface="Arial" panose="020B0604020202020204" pitchFamily="34" charset="0"/>
              </a:rPr>
              <a:t>Enforcing the laws of the community (not involving any communal overtones or prejudices) and in substantiating the institutions that advance the interests of humanity.</a:t>
            </a:r>
          </a:p>
          <a:p>
            <a:pPr algn="just"/>
            <a:r>
              <a:rPr lang="en-US" sz="2400" dirty="0" smtClean="0">
                <a:latin typeface="Arial" panose="020B0604020202020204" pitchFamily="34" charset="0"/>
                <a:cs typeface="Arial" panose="020B0604020202020204" pitchFamily="34" charset="0"/>
              </a:rPr>
              <a:t>Cooperate with the authorities in the observance and enforcement of sanitary laws and the laws relating to drugs poisons and pharmacy, made for the protection of health.</a:t>
            </a:r>
            <a:endParaRPr lang="en-IN" sz="2400" dirty="0">
              <a:latin typeface="Arial" panose="020B0604020202020204" pitchFamily="34" charset="0"/>
              <a:cs typeface="Arial" panose="020B0604020202020204" pitchFamily="34" charset="0"/>
            </a:endParaRPr>
          </a:p>
        </p:txBody>
      </p:sp>
      <p:sp>
        <p:nvSpPr>
          <p:cNvPr id="4" name="Rectangle 3"/>
          <p:cNvSpPr/>
          <p:nvPr/>
        </p:nvSpPr>
        <p:spPr>
          <a:xfrm>
            <a:off x="2418101" y="323852"/>
            <a:ext cx="7732501" cy="461665"/>
          </a:xfrm>
          <a:prstGeom prst="rect">
            <a:avLst/>
          </a:prstGeom>
        </p:spPr>
        <p:txBody>
          <a:bodyPr wrap="none">
            <a:spAutoFit/>
          </a:bodyPr>
          <a:lstStyle/>
          <a:p>
            <a:pPr algn="ctr"/>
            <a:r>
              <a:rPr lang="en-US" sz="2400" dirty="0">
                <a:solidFill>
                  <a:srgbClr val="FF0000"/>
                </a:solidFill>
                <a:latin typeface="Arial Black" panose="020B0A04020102020204" pitchFamily="34" charset="0"/>
              </a:rPr>
              <a:t>DUTIES OF VETERINARIANS TO THE PUBLIC</a:t>
            </a:r>
            <a:endParaRPr lang="en-IN"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36079795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2216" y="1424408"/>
            <a:ext cx="10515600" cy="4351338"/>
          </a:xfrm>
        </p:spPr>
        <p:txBody>
          <a:bodyPr>
            <a:normAutofit/>
          </a:bodyPr>
          <a:lstStyle/>
          <a:p>
            <a:pPr>
              <a:buFont typeface="Wingdings" panose="05000000000000000000" pitchFamily="2" charset="2"/>
              <a:buChar char="v"/>
            </a:pPr>
            <a:r>
              <a:rPr lang="en-IN" sz="2400" dirty="0">
                <a:solidFill>
                  <a:srgbClr val="FF0000"/>
                </a:solidFill>
                <a:latin typeface="Arial" panose="020B0604020202020204" pitchFamily="34" charset="0"/>
                <a:cs typeface="Arial" panose="020B0604020202020204" pitchFamily="34" charset="0"/>
              </a:rPr>
              <a:t>Public </a:t>
            </a:r>
            <a:r>
              <a:rPr lang="en-IN" sz="2400" dirty="0" smtClean="0">
                <a:solidFill>
                  <a:srgbClr val="FF0000"/>
                </a:solidFill>
                <a:latin typeface="Arial" panose="020B0604020202020204" pitchFamily="34" charset="0"/>
                <a:cs typeface="Arial" panose="020B0604020202020204" pitchFamily="34" charset="0"/>
              </a:rPr>
              <a:t>health</a:t>
            </a:r>
          </a:p>
          <a:p>
            <a:pPr algn="just"/>
            <a:r>
              <a:rPr lang="en-US" sz="2400" dirty="0" smtClean="0">
                <a:latin typeface="Arial" panose="020B0604020202020204" pitchFamily="34" charset="0"/>
                <a:cs typeface="Arial" panose="020B0604020202020204" pitchFamily="34" charset="0"/>
              </a:rPr>
              <a:t>Enlighten </a:t>
            </a:r>
            <a:r>
              <a:rPr lang="en-US" sz="2400" dirty="0">
                <a:latin typeface="Arial" panose="020B0604020202020204" pitchFamily="34" charset="0"/>
                <a:cs typeface="Arial" panose="020B0604020202020204" pitchFamily="34" charset="0"/>
              </a:rPr>
              <a:t>the public concerning quarantine regulations and measures for the prevention of epizootic, zoonotic and food borne diseases and intoxications and communicable diseases</a:t>
            </a:r>
            <a:r>
              <a:rPr lang="en-US" sz="2400" dirty="0" smtClean="0">
                <a:latin typeface="Arial" panose="020B0604020202020204" pitchFamily="34" charset="0"/>
                <a:cs typeface="Arial" panose="020B0604020202020204" pitchFamily="34" charset="0"/>
              </a:rPr>
              <a:t>.</a:t>
            </a:r>
          </a:p>
          <a:p>
            <a:pPr algn="just"/>
            <a:r>
              <a:rPr lang="en-US" sz="2400" dirty="0" smtClean="0">
                <a:latin typeface="Arial" panose="020B0604020202020204" pitchFamily="34" charset="0"/>
                <a:cs typeface="Arial" panose="020B0604020202020204" pitchFamily="34" charset="0"/>
              </a:rPr>
              <a:t>Notify </a:t>
            </a:r>
            <a:r>
              <a:rPr lang="en-US" sz="2400" dirty="0">
                <a:latin typeface="Arial" panose="020B0604020202020204" pitchFamily="34" charset="0"/>
                <a:cs typeface="Arial" panose="020B0604020202020204" pitchFamily="34" charset="0"/>
              </a:rPr>
              <a:t>the respective authorities of every case of communicable diseases under their care in accordance with the laws, rules and regulations of the </a:t>
            </a:r>
            <a:r>
              <a:rPr lang="en-US" sz="2400" dirty="0" smtClean="0">
                <a:latin typeface="Arial" panose="020B0604020202020204" pitchFamily="34" charset="0"/>
                <a:cs typeface="Arial" panose="020B0604020202020204" pitchFamily="34" charset="0"/>
              </a:rPr>
              <a:t>authorities</a:t>
            </a:r>
          </a:p>
          <a:p>
            <a:pPr algn="just"/>
            <a:r>
              <a:rPr lang="en-US" sz="2400" dirty="0">
                <a:latin typeface="Arial" panose="020B0604020202020204" pitchFamily="34" charset="0"/>
                <a:cs typeface="Arial" panose="020B0604020202020204" pitchFamily="34" charset="0"/>
              </a:rPr>
              <a:t>When an epidemic prevails, the veterinarian shall continue his/her </a:t>
            </a:r>
            <a:r>
              <a:rPr lang="en-US" sz="2400" dirty="0" err="1">
                <a:latin typeface="Arial" panose="020B0604020202020204" pitchFamily="34" charset="0"/>
                <a:cs typeface="Arial" panose="020B0604020202020204" pitchFamily="34" charset="0"/>
              </a:rPr>
              <a:t>labour</a:t>
            </a:r>
            <a:r>
              <a:rPr lang="en-US" sz="2400" dirty="0">
                <a:latin typeface="Arial" panose="020B0604020202020204" pitchFamily="34" charset="0"/>
                <a:cs typeface="Arial" panose="020B0604020202020204" pitchFamily="34" charset="0"/>
              </a:rPr>
              <a:t> without regard to the risk to his/her own health</a:t>
            </a:r>
            <a:endParaRPr lang="en-IN" sz="2400" dirty="0">
              <a:latin typeface="Arial" panose="020B0604020202020204" pitchFamily="34" charset="0"/>
              <a:cs typeface="Arial" panose="020B0604020202020204" pitchFamily="34" charset="0"/>
            </a:endParaRPr>
          </a:p>
        </p:txBody>
      </p:sp>
      <p:sp>
        <p:nvSpPr>
          <p:cNvPr id="4" name="Rectangle 3"/>
          <p:cNvSpPr/>
          <p:nvPr/>
        </p:nvSpPr>
        <p:spPr>
          <a:xfrm>
            <a:off x="2418101" y="323852"/>
            <a:ext cx="7732501" cy="461665"/>
          </a:xfrm>
          <a:prstGeom prst="rect">
            <a:avLst/>
          </a:prstGeom>
        </p:spPr>
        <p:txBody>
          <a:bodyPr wrap="none">
            <a:spAutoFit/>
          </a:bodyPr>
          <a:lstStyle/>
          <a:p>
            <a:pPr algn="ctr"/>
            <a:r>
              <a:rPr lang="en-US" sz="2400" dirty="0">
                <a:solidFill>
                  <a:srgbClr val="FF0000"/>
                </a:solidFill>
                <a:latin typeface="Arial Black" panose="020B0A04020102020204" pitchFamily="34" charset="0"/>
              </a:rPr>
              <a:t>DUTIES OF VETERINARIANS TO THE PUBLIC</a:t>
            </a:r>
            <a:endParaRPr lang="en-IN"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28848844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446245"/>
            <a:ext cx="10515600" cy="4730718"/>
          </a:xfrm>
        </p:spPr>
        <p:txBody>
          <a:bodyPr>
            <a:normAutofit/>
          </a:bodyPr>
          <a:lstStyle/>
          <a:p>
            <a:pPr>
              <a:buFont typeface="Wingdings" panose="05000000000000000000" pitchFamily="2" charset="2"/>
              <a:buChar char="v"/>
            </a:pPr>
            <a:r>
              <a:rPr lang="en-IN" sz="2400" dirty="0">
                <a:solidFill>
                  <a:srgbClr val="FF0000"/>
                </a:solidFill>
                <a:latin typeface="Arial" panose="020B0604020202020204" pitchFamily="34" charset="0"/>
                <a:cs typeface="Arial" panose="020B0604020202020204" pitchFamily="34" charset="0"/>
              </a:rPr>
              <a:t>Livestock production and </a:t>
            </a:r>
            <a:r>
              <a:rPr lang="en-IN" sz="2400" dirty="0" smtClean="0">
                <a:solidFill>
                  <a:srgbClr val="FF0000"/>
                </a:solidFill>
                <a:latin typeface="Arial" panose="020B0604020202020204" pitchFamily="34" charset="0"/>
                <a:cs typeface="Arial" panose="020B0604020202020204" pitchFamily="34" charset="0"/>
              </a:rPr>
              <a:t>technology</a:t>
            </a:r>
            <a:r>
              <a:rPr lang="en-IN"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betterment </a:t>
            </a:r>
            <a:r>
              <a:rPr lang="en-US" sz="2400" dirty="0">
                <a:latin typeface="Arial" panose="020B0604020202020204" pitchFamily="34" charset="0"/>
                <a:cs typeface="Arial" panose="020B0604020202020204" pitchFamily="34" charset="0"/>
              </a:rPr>
              <a:t>of animal production through </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Timely </a:t>
            </a:r>
            <a:r>
              <a:rPr lang="en-US" sz="2400" dirty="0">
                <a:latin typeface="Arial" panose="020B0604020202020204" pitchFamily="34" charset="0"/>
                <a:cs typeface="Arial" panose="020B0604020202020204" pitchFamily="34" charset="0"/>
              </a:rPr>
              <a:t>advice/propaganda on scientific management involving economically viable and hygienic housing, </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Adoption </a:t>
            </a:r>
            <a:r>
              <a:rPr lang="en-US" sz="2400" dirty="0">
                <a:latin typeface="Arial" panose="020B0604020202020204" pitchFamily="34" charset="0"/>
                <a:cs typeface="Arial" panose="020B0604020202020204" pitchFamily="34" charset="0"/>
              </a:rPr>
              <a:t>of scientific breeding schedule, disease prevention of routines, </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Reproductive </a:t>
            </a:r>
            <a:r>
              <a:rPr lang="en-US" sz="2400" dirty="0">
                <a:latin typeface="Arial" panose="020B0604020202020204" pitchFamily="34" charset="0"/>
                <a:cs typeface="Arial" panose="020B0604020202020204" pitchFamily="34" charset="0"/>
              </a:rPr>
              <a:t>health monitoring, hygienic and systematic care before, at and </a:t>
            </a:r>
            <a:r>
              <a:rPr lang="en-US" sz="2400" dirty="0" smtClean="0">
                <a:latin typeface="Arial" panose="020B0604020202020204" pitchFamily="34" charset="0"/>
                <a:cs typeface="Arial" panose="020B0604020202020204" pitchFamily="34" charset="0"/>
              </a:rPr>
              <a:t>following parturition</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care </a:t>
            </a:r>
            <a:r>
              <a:rPr lang="en-US" sz="2400" dirty="0">
                <a:latin typeface="Arial" panose="020B0604020202020204" pitchFamily="34" charset="0"/>
                <a:cs typeface="Arial" panose="020B0604020202020204" pitchFamily="34" charset="0"/>
              </a:rPr>
              <a:t>of new born, </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Hygienic </a:t>
            </a:r>
            <a:r>
              <a:rPr lang="en-US" sz="2400" dirty="0">
                <a:latin typeface="Arial" panose="020B0604020202020204" pitchFamily="34" charset="0"/>
                <a:cs typeface="Arial" panose="020B0604020202020204" pitchFamily="34" charset="0"/>
              </a:rPr>
              <a:t>collection of farm products and proper disposal of animal products and wastes </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Educate </a:t>
            </a:r>
            <a:r>
              <a:rPr lang="en-US" sz="2400" dirty="0">
                <a:latin typeface="Arial" panose="020B0604020202020204" pitchFamily="34" charset="0"/>
                <a:cs typeface="Arial" panose="020B0604020202020204" pitchFamily="34" charset="0"/>
              </a:rPr>
              <a:t>the public and </a:t>
            </a:r>
            <a:r>
              <a:rPr lang="en-US" sz="2400" dirty="0" smtClean="0">
                <a:latin typeface="Arial" panose="020B0604020202020204" pitchFamily="34" charset="0"/>
                <a:cs typeface="Arial" panose="020B0604020202020204" pitchFamily="34" charset="0"/>
              </a:rPr>
              <a:t>para-veterinary </a:t>
            </a:r>
            <a:r>
              <a:rPr lang="en-US" sz="2400" dirty="0">
                <a:latin typeface="Arial" panose="020B0604020202020204" pitchFamily="34" charset="0"/>
                <a:cs typeface="Arial" panose="020B0604020202020204" pitchFamily="34" charset="0"/>
              </a:rPr>
              <a:t>staff personnel regarding timely insemination and aseptic handling during A.I. and discourage the unscientific unhygienic inseminations.</a:t>
            </a:r>
            <a:endParaRPr lang="en-IN" sz="2400" dirty="0">
              <a:latin typeface="Arial" panose="020B0604020202020204" pitchFamily="34" charset="0"/>
              <a:cs typeface="Arial" panose="020B0604020202020204" pitchFamily="34" charset="0"/>
            </a:endParaRPr>
          </a:p>
        </p:txBody>
      </p:sp>
      <p:sp>
        <p:nvSpPr>
          <p:cNvPr id="4" name="Rectangle 3"/>
          <p:cNvSpPr/>
          <p:nvPr/>
        </p:nvSpPr>
        <p:spPr>
          <a:xfrm>
            <a:off x="2229749" y="454481"/>
            <a:ext cx="7732501" cy="461665"/>
          </a:xfrm>
          <a:prstGeom prst="rect">
            <a:avLst/>
          </a:prstGeom>
        </p:spPr>
        <p:txBody>
          <a:bodyPr wrap="none">
            <a:spAutoFit/>
          </a:bodyPr>
          <a:lstStyle/>
          <a:p>
            <a:pPr algn="ctr"/>
            <a:r>
              <a:rPr lang="en-US" sz="2400" dirty="0">
                <a:solidFill>
                  <a:srgbClr val="FF0000"/>
                </a:solidFill>
                <a:latin typeface="Arial Black" panose="020B0A04020102020204" pitchFamily="34" charset="0"/>
              </a:rPr>
              <a:t>DUTIES OF VETERINARIANS TO THE PUBLIC</a:t>
            </a:r>
            <a:endParaRPr lang="en-IN"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32089424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918" y="1509548"/>
            <a:ext cx="11551298" cy="3519652"/>
          </a:xfrm>
        </p:spPr>
        <p:txBody>
          <a:bodyPr>
            <a:noAutofit/>
          </a:bodyPr>
          <a:lstStyle/>
          <a:p>
            <a:pPr algn="just"/>
            <a:r>
              <a:rPr lang="en-US" sz="2400" dirty="0">
                <a:latin typeface="Arial" panose="020B0604020202020204" pitchFamily="34" charset="0"/>
                <a:cs typeface="Arial" panose="020B0604020202020204" pitchFamily="34" charset="0"/>
              </a:rPr>
              <a:t>In matters regarding </a:t>
            </a:r>
            <a:r>
              <a:rPr lang="en-US" sz="2400" dirty="0">
                <a:solidFill>
                  <a:srgbClr val="FF0000"/>
                </a:solidFill>
                <a:latin typeface="Arial" panose="020B0604020202020204" pitchFamily="34" charset="0"/>
                <a:cs typeface="Arial" panose="020B0604020202020204" pitchFamily="34" charset="0"/>
              </a:rPr>
              <a:t>offences</a:t>
            </a:r>
            <a:r>
              <a:rPr lang="en-US" sz="2400" dirty="0">
                <a:latin typeface="Arial" panose="020B0604020202020204" pitchFamily="34" charset="0"/>
                <a:cs typeface="Arial" panose="020B0604020202020204" pitchFamily="34" charset="0"/>
              </a:rPr>
              <a:t> and form of </a:t>
            </a:r>
            <a:r>
              <a:rPr lang="en-US" sz="2400" dirty="0">
                <a:solidFill>
                  <a:srgbClr val="FF0000"/>
                </a:solidFill>
                <a:latin typeface="Arial" panose="020B0604020202020204" pitchFamily="34" charset="0"/>
                <a:cs typeface="Arial" panose="020B0604020202020204" pitchFamily="34" charset="0"/>
              </a:rPr>
              <a:t>professional </a:t>
            </a:r>
            <a:r>
              <a:rPr lang="en-US" sz="2400" dirty="0" smtClean="0">
                <a:solidFill>
                  <a:srgbClr val="FF0000"/>
                </a:solidFill>
                <a:latin typeface="Arial" panose="020B0604020202020204" pitchFamily="34" charset="0"/>
                <a:cs typeface="Arial" panose="020B0604020202020204" pitchFamily="34" charset="0"/>
              </a:rPr>
              <a:t>misconduct</a:t>
            </a:r>
          </a:p>
          <a:p>
            <a:pPr algn="just"/>
            <a:r>
              <a:rPr lang="en-US" sz="2400" dirty="0">
                <a:latin typeface="Arial" panose="020B0604020202020204" pitchFamily="34" charset="0"/>
                <a:cs typeface="Arial" panose="020B0604020202020204" pitchFamily="34" charset="0"/>
              </a:rPr>
              <a:t>Improper conduct with a patient or maintaining an improper association with a </a:t>
            </a:r>
            <a:r>
              <a:rPr lang="en-US" sz="2400" dirty="0" smtClean="0">
                <a:latin typeface="Arial" panose="020B0604020202020204" pitchFamily="34" charset="0"/>
                <a:cs typeface="Arial" panose="020B0604020202020204" pitchFamily="34" charset="0"/>
              </a:rPr>
              <a:t>client</a:t>
            </a:r>
          </a:p>
          <a:p>
            <a:pPr algn="just"/>
            <a:r>
              <a:rPr lang="en-US" sz="2400" dirty="0" smtClean="0">
                <a:latin typeface="Arial" panose="020B0604020202020204" pitchFamily="34" charset="0"/>
                <a:cs typeface="Arial" panose="020B0604020202020204" pitchFamily="34" charset="0"/>
              </a:rPr>
              <a:t>Tampering </a:t>
            </a:r>
            <a:r>
              <a:rPr lang="en-US" sz="2400" dirty="0">
                <a:latin typeface="Arial" panose="020B0604020202020204" pitchFamily="34" charset="0"/>
                <a:cs typeface="Arial" panose="020B0604020202020204" pitchFamily="34" charset="0"/>
              </a:rPr>
              <a:t>with or falsely providing professional certificates, reports and other documents</a:t>
            </a:r>
            <a:r>
              <a:rPr lang="en-US" sz="2400" dirty="0" smtClean="0">
                <a:latin typeface="Arial" panose="020B0604020202020204" pitchFamily="34" charset="0"/>
                <a:cs typeface="Arial" panose="020B0604020202020204" pitchFamily="34" charset="0"/>
              </a:rPr>
              <a:t>.</a:t>
            </a:r>
          </a:p>
          <a:p>
            <a:pPr algn="just"/>
            <a:r>
              <a:rPr lang="en-US" sz="2400" dirty="0" smtClean="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a) A vaccination certificate for licensing of pets.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b) </a:t>
            </a:r>
            <a:r>
              <a:rPr lang="en-US" sz="2400" dirty="0" smtClean="0">
                <a:latin typeface="Arial" panose="020B0604020202020204" pitchFamily="34" charset="0"/>
                <a:cs typeface="Arial" panose="020B0604020202020204" pitchFamily="34" charset="0"/>
              </a:rPr>
              <a:t>A vaccination </a:t>
            </a:r>
            <a:r>
              <a:rPr lang="en-US" sz="2400" dirty="0">
                <a:latin typeface="Arial" panose="020B0604020202020204" pitchFamily="34" charset="0"/>
                <a:cs typeface="Arial" panose="020B0604020202020204" pitchFamily="34" charset="0"/>
              </a:rPr>
              <a:t>certificate for transport across border from one state to another</a:t>
            </a:r>
            <a:r>
              <a:rPr lang="en-US" sz="2400" dirty="0" smtClean="0">
                <a:latin typeface="Arial" panose="020B0604020202020204" pitchFamily="34" charset="0"/>
                <a:cs typeface="Arial" panose="020B0604020202020204" pitchFamily="34" charset="0"/>
              </a:rPr>
              <a:t>.</a:t>
            </a:r>
          </a:p>
        </p:txBody>
      </p:sp>
      <p:sp>
        <p:nvSpPr>
          <p:cNvPr id="4" name="Rectangle 3"/>
          <p:cNvSpPr/>
          <p:nvPr/>
        </p:nvSpPr>
        <p:spPr>
          <a:xfrm>
            <a:off x="3862235" y="314522"/>
            <a:ext cx="4706930" cy="523220"/>
          </a:xfrm>
          <a:prstGeom prst="rect">
            <a:avLst/>
          </a:prstGeom>
        </p:spPr>
        <p:txBody>
          <a:bodyPr wrap="none">
            <a:spAutoFit/>
          </a:bodyPr>
          <a:lstStyle/>
          <a:p>
            <a:pPr algn="ctr"/>
            <a:r>
              <a:rPr lang="en-IN" sz="2800" dirty="0" smtClean="0">
                <a:solidFill>
                  <a:srgbClr val="FF0000"/>
                </a:solidFill>
                <a:latin typeface="Arial Black" panose="020B0A04020102020204" pitchFamily="34" charset="0"/>
              </a:rPr>
              <a:t>DISCIPLINARY ACTION</a:t>
            </a:r>
            <a:endParaRPr lang="en-IN" sz="28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6582440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5" y="933061"/>
            <a:ext cx="11402008" cy="4721290"/>
          </a:xfrm>
        </p:spPr>
        <p:txBody>
          <a:bodyPr>
            <a:noAutofit/>
          </a:bodyPr>
          <a:lstStyle/>
          <a:p>
            <a:pPr algn="just"/>
            <a:r>
              <a:rPr lang="en-US" sz="2400" dirty="0">
                <a:latin typeface="Arial" panose="020B0604020202020204" pitchFamily="34" charset="0"/>
                <a:cs typeface="Arial" panose="020B0604020202020204" pitchFamily="34" charset="0"/>
              </a:rPr>
              <a:t>(c) A vaccination certificate for export of animals. </a:t>
            </a:r>
          </a:p>
          <a:p>
            <a:pPr algn="just"/>
            <a:r>
              <a:rPr lang="en-US" sz="2400" dirty="0">
                <a:latin typeface="Arial" panose="020B0604020202020204" pitchFamily="34" charset="0"/>
                <a:cs typeface="Arial" panose="020B0604020202020204" pitchFamily="34" charset="0"/>
              </a:rPr>
              <a:t>(d) A soundness certificate for a horse or health certificate for cattle for the purpose of insurance, registration, etc. </a:t>
            </a:r>
          </a:p>
          <a:p>
            <a:pPr algn="just"/>
            <a:r>
              <a:rPr lang="en-US" sz="2400" dirty="0">
                <a:latin typeface="Arial" panose="020B0604020202020204" pitchFamily="34" charset="0"/>
                <a:cs typeface="Arial" panose="020B0604020202020204" pitchFamily="34" charset="0"/>
              </a:rPr>
              <a:t>(e) A certificate indicating results of test (diagnostic) like tuberculin </a:t>
            </a:r>
            <a:r>
              <a:rPr lang="en-US" sz="2400" dirty="0" smtClean="0">
                <a:latin typeface="Arial" panose="020B0604020202020204" pitchFamily="34" charset="0"/>
                <a:cs typeface="Arial" panose="020B0604020202020204" pitchFamily="34" charset="0"/>
              </a:rPr>
              <a:t>test</a:t>
            </a:r>
          </a:p>
          <a:p>
            <a:pPr algn="just"/>
            <a:r>
              <a:rPr lang="en-US" sz="2400" dirty="0" smtClean="0">
                <a:latin typeface="Arial" panose="020B0604020202020204" pitchFamily="34" charset="0"/>
                <a:cs typeface="Arial" panose="020B0604020202020204" pitchFamily="34" charset="0"/>
              </a:rPr>
              <a:t>(f) Post-mortem </a:t>
            </a:r>
            <a:r>
              <a:rPr lang="en-US" sz="2400" dirty="0">
                <a:latin typeface="Arial" panose="020B0604020202020204" pitchFamily="34" charset="0"/>
                <a:cs typeface="Arial" panose="020B0604020202020204" pitchFamily="34" charset="0"/>
              </a:rPr>
              <a:t>reports in </a:t>
            </a:r>
            <a:r>
              <a:rPr lang="en-US" sz="2400" dirty="0" err="1">
                <a:latin typeface="Arial" panose="020B0604020202020204" pitchFamily="34" charset="0"/>
                <a:cs typeface="Arial" panose="020B0604020202020204" pitchFamily="34" charset="0"/>
              </a:rPr>
              <a:t>vetrolegal</a:t>
            </a:r>
            <a:r>
              <a:rPr lang="en-US" sz="2400" dirty="0">
                <a:latin typeface="Arial" panose="020B0604020202020204" pitchFamily="34" charset="0"/>
                <a:cs typeface="Arial" panose="020B0604020202020204" pitchFamily="34" charset="0"/>
              </a:rPr>
              <a:t> cases, for purpose of insurance claims etc.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g) Trauma certificate indicating the extent and nature of damage </a:t>
            </a:r>
            <a:r>
              <a:rPr lang="en-US" sz="2400" dirty="0" smtClean="0">
                <a:latin typeface="Arial" panose="020B0604020202020204" pitchFamily="34" charset="0"/>
                <a:cs typeface="Arial" panose="020B0604020202020204" pitchFamily="34" charset="0"/>
              </a:rPr>
              <a:t>and/or deterioration</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in </a:t>
            </a:r>
            <a:r>
              <a:rPr lang="en-US" sz="2400" dirty="0" err="1" smtClean="0">
                <a:latin typeface="Arial" panose="020B0604020202020204" pitchFamily="34" charset="0"/>
                <a:cs typeface="Arial" panose="020B0604020202020204" pitchFamily="34" charset="0"/>
              </a:rPr>
              <a:t>veterolegal</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cases involving accidents, </a:t>
            </a:r>
            <a:r>
              <a:rPr lang="en-US" sz="2400" dirty="0" smtClean="0">
                <a:latin typeface="Arial" panose="020B0604020202020204" pitchFamily="34" charset="0"/>
                <a:cs typeface="Arial" panose="020B0604020202020204" pitchFamily="34" charset="0"/>
              </a:rPr>
              <a:t>cruelty</a:t>
            </a:r>
          </a:p>
          <a:p>
            <a:pPr algn="just"/>
            <a:r>
              <a:rPr lang="en-US" sz="2400" dirty="0" smtClean="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h) Birth certificates required at times for purposes of insurance, registrations, loans etc.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i</a:t>
            </a:r>
            <a:r>
              <a:rPr lang="en-US" sz="2400" dirty="0">
                <a:latin typeface="Arial" panose="020B0604020202020204" pitchFamily="34" charset="0"/>
                <a:cs typeface="Arial" panose="020B0604020202020204" pitchFamily="34" charset="0"/>
              </a:rPr>
              <a:t>) A certificate indicating, reproductive defects, diseases and other conditions rendering an animal uneconomic (fit for culling). </a:t>
            </a:r>
            <a:endParaRPr lang="en-US" sz="2400" dirty="0" smtClean="0">
              <a:latin typeface="Arial" panose="020B0604020202020204" pitchFamily="34" charset="0"/>
              <a:cs typeface="Arial" panose="020B0604020202020204" pitchFamily="34" charset="0"/>
            </a:endParaRPr>
          </a:p>
          <a:p>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95642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7910" y="877077"/>
            <a:ext cx="11643050" cy="4935894"/>
          </a:xfrm>
        </p:spPr>
        <p:txBody>
          <a:bodyPr>
            <a:normAutofit lnSpcReduction="10000"/>
          </a:bodyPr>
          <a:lstStyle/>
          <a:p>
            <a:r>
              <a:rPr lang="en-US" sz="2400" dirty="0">
                <a:latin typeface="Arial" panose="020B0604020202020204" pitchFamily="34" charset="0"/>
                <a:cs typeface="Arial" panose="020B0604020202020204" pitchFamily="34" charset="0"/>
              </a:rPr>
              <a:t>(j) </a:t>
            </a:r>
            <a:r>
              <a:rPr lang="en-US" sz="2400" dirty="0" smtClean="0">
                <a:latin typeface="Arial" panose="020B0604020202020204" pitchFamily="34" charset="0"/>
                <a:cs typeface="Arial" panose="020B0604020202020204" pitchFamily="34" charset="0"/>
              </a:rPr>
              <a:t>A certificate </a:t>
            </a:r>
            <a:r>
              <a:rPr lang="en-US" sz="2400" dirty="0">
                <a:latin typeface="Arial" panose="020B0604020202020204" pitchFamily="34" charset="0"/>
                <a:cs typeface="Arial" panose="020B0604020202020204" pitchFamily="34" charset="0"/>
              </a:rPr>
              <a:t>for euthanasia where treatment is unlikely to be rewarding </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k) Quarantine clearance certificate for having cleared quarantine at places of disembarkation of animals/birds/ livestock products.</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If proved, </a:t>
            </a:r>
            <a:r>
              <a:rPr lang="en-US" sz="2400" dirty="0" smtClean="0">
                <a:solidFill>
                  <a:srgbClr val="FF0000"/>
                </a:solidFill>
                <a:latin typeface="Arial" panose="020B0604020202020204" pitchFamily="34" charset="0"/>
                <a:cs typeface="Arial" panose="020B0604020202020204" pitchFamily="34" charset="0"/>
              </a:rPr>
              <a:t>liable </a:t>
            </a:r>
            <a:r>
              <a:rPr lang="en-US" sz="2400" dirty="0">
                <a:solidFill>
                  <a:srgbClr val="FF0000"/>
                </a:solidFill>
                <a:latin typeface="Arial" panose="020B0604020202020204" pitchFamily="34" charset="0"/>
                <a:cs typeface="Arial" panose="020B0604020202020204" pitchFamily="34" charset="0"/>
              </a:rPr>
              <a:t>to have his/her name erased from the Indian Veterinary Practitioners' Register</a:t>
            </a:r>
            <a:r>
              <a:rPr lang="en-US" sz="2400" dirty="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pPr>
              <a:buFont typeface="Wingdings" panose="05000000000000000000" pitchFamily="2" charset="2"/>
              <a:buChar char="v"/>
            </a:pPr>
            <a:r>
              <a:rPr lang="en-US" sz="2400" dirty="0" smtClean="0">
                <a:latin typeface="Arial" panose="020B0604020202020204" pitchFamily="34" charset="0"/>
                <a:cs typeface="Arial" panose="020B0604020202020204" pitchFamily="34" charset="0"/>
              </a:rPr>
              <a:t>A </a:t>
            </a:r>
            <a:r>
              <a:rPr lang="en-US" sz="2400" dirty="0">
                <a:latin typeface="Arial" panose="020B0604020202020204" pitchFamily="34" charset="0"/>
                <a:cs typeface="Arial" panose="020B0604020202020204" pitchFamily="34" charset="0"/>
              </a:rPr>
              <a:t>registered veterinary practitioner shall maintain a Register of Veterinary Medical Certificates giving full details of certificates issued. </a:t>
            </a:r>
            <a:endParaRPr lang="en-US" sz="2400" dirty="0" smtClean="0">
              <a:latin typeface="Arial" panose="020B0604020202020204" pitchFamily="34" charset="0"/>
              <a:cs typeface="Arial" panose="020B0604020202020204" pitchFamily="34" charset="0"/>
            </a:endParaRPr>
          </a:p>
          <a:p>
            <a:pPr>
              <a:buFont typeface="Wingdings" panose="05000000000000000000" pitchFamily="2" charset="2"/>
              <a:buChar char="v"/>
            </a:pPr>
            <a:r>
              <a:rPr lang="en-US" sz="2400" dirty="0" smtClean="0">
                <a:latin typeface="Arial" panose="020B0604020202020204" pitchFamily="34" charset="0"/>
                <a:cs typeface="Arial" panose="020B0604020202020204" pitchFamily="34" charset="0"/>
              </a:rPr>
              <a:t>When </a:t>
            </a:r>
            <a:r>
              <a:rPr lang="en-US" sz="2400" dirty="0">
                <a:latin typeface="Arial" panose="020B0604020202020204" pitchFamily="34" charset="0"/>
                <a:cs typeface="Arial" panose="020B0604020202020204" pitchFamily="34" charset="0"/>
              </a:rPr>
              <a:t>issuing such a certificate the </a:t>
            </a:r>
            <a:r>
              <a:rPr lang="en-US" sz="2400" dirty="0">
                <a:solidFill>
                  <a:srgbClr val="7030A0"/>
                </a:solidFill>
                <a:latin typeface="Arial" panose="020B0604020202020204" pitchFamily="34" charset="0"/>
                <a:cs typeface="Arial" panose="020B0604020202020204" pitchFamily="34" charset="0"/>
              </a:rPr>
              <a:t>identification mark of the patient</a:t>
            </a:r>
            <a:r>
              <a:rPr lang="en-US" sz="2400" dirty="0">
                <a:latin typeface="Arial" panose="020B0604020202020204" pitchFamily="34" charset="0"/>
                <a:cs typeface="Arial" panose="020B0604020202020204" pitchFamily="34" charset="0"/>
              </a:rPr>
              <a:t>, </a:t>
            </a:r>
            <a:r>
              <a:rPr lang="en-US" sz="2400" dirty="0">
                <a:solidFill>
                  <a:srgbClr val="0070C0"/>
                </a:solidFill>
                <a:latin typeface="Arial" panose="020B0604020202020204" pitchFamily="34" charset="0"/>
                <a:cs typeface="Arial" panose="020B0604020202020204" pitchFamily="34" charset="0"/>
              </a:rPr>
              <a:t>name or number</a:t>
            </a:r>
            <a:r>
              <a:rPr lang="en-US" sz="2400" dirty="0">
                <a:latin typeface="Arial" panose="020B0604020202020204" pitchFamily="34" charset="0"/>
                <a:cs typeface="Arial" panose="020B0604020202020204" pitchFamily="34" charset="0"/>
              </a:rPr>
              <a:t>, if any, </a:t>
            </a:r>
            <a:r>
              <a:rPr lang="en-US" sz="2400" dirty="0">
                <a:solidFill>
                  <a:srgbClr val="00B0F0"/>
                </a:solidFill>
                <a:latin typeface="Arial" panose="020B0604020202020204" pitchFamily="34" charset="0"/>
                <a:cs typeface="Arial" panose="020B0604020202020204" pitchFamily="34" charset="0"/>
              </a:rPr>
              <a:t>age</a:t>
            </a:r>
            <a:r>
              <a:rPr lang="en-US" sz="2400" dirty="0">
                <a:latin typeface="Arial" panose="020B0604020202020204" pitchFamily="34" charset="0"/>
                <a:cs typeface="Arial" panose="020B0604020202020204" pitchFamily="34" charset="0"/>
              </a:rPr>
              <a:t> and other details including </a:t>
            </a:r>
            <a:r>
              <a:rPr lang="en-US" sz="2400" dirty="0">
                <a:solidFill>
                  <a:srgbClr val="00B050"/>
                </a:solidFill>
                <a:latin typeface="Arial" panose="020B0604020202020204" pitchFamily="34" charset="0"/>
                <a:cs typeface="Arial" panose="020B0604020202020204" pitchFamily="34" charset="0"/>
              </a:rPr>
              <a:t>owner's name </a:t>
            </a:r>
            <a:r>
              <a:rPr lang="en-US" sz="2400" dirty="0">
                <a:latin typeface="Arial" panose="020B0604020202020204" pitchFamily="34" charset="0"/>
                <a:cs typeface="Arial" panose="020B0604020202020204" pitchFamily="34" charset="0"/>
              </a:rPr>
              <a:t>and </a:t>
            </a:r>
            <a:r>
              <a:rPr lang="en-US" sz="2400" dirty="0">
                <a:solidFill>
                  <a:srgbClr val="FF0000"/>
                </a:solidFill>
                <a:latin typeface="Arial" panose="020B0604020202020204" pitchFamily="34" charset="0"/>
                <a:cs typeface="Arial" panose="020B0604020202020204" pitchFamily="34" charset="0"/>
              </a:rPr>
              <a:t>keep a copy of the Certificate for record</a:t>
            </a:r>
            <a:r>
              <a:rPr lang="en-US" sz="2400" dirty="0">
                <a:latin typeface="Arial" panose="020B0604020202020204" pitchFamily="34" charset="0"/>
                <a:cs typeface="Arial" panose="020B0604020202020204" pitchFamily="34" charset="0"/>
              </a:rPr>
              <a:t> with him</a:t>
            </a:r>
            <a:r>
              <a:rPr lang="en-US" sz="2400" dirty="0" smtClean="0">
                <a:latin typeface="Arial" panose="020B0604020202020204" pitchFamily="34" charset="0"/>
                <a:cs typeface="Arial" panose="020B0604020202020204" pitchFamily="34" charset="0"/>
              </a:rPr>
              <a:t>.</a:t>
            </a:r>
          </a:p>
          <a:p>
            <a:pPr lvl="1">
              <a:buFont typeface="Wingdings" panose="05000000000000000000" pitchFamily="2" charset="2"/>
              <a:buChar char="§"/>
            </a:pPr>
            <a:r>
              <a:rPr lang="en-US" dirty="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he </a:t>
            </a:r>
            <a:r>
              <a:rPr lang="en-US" dirty="0">
                <a:latin typeface="Arial" panose="020B0604020202020204" pitchFamily="34" charset="0"/>
                <a:cs typeface="Arial" panose="020B0604020202020204" pitchFamily="34" charset="0"/>
              </a:rPr>
              <a:t>client's signature and/or thumb impression and a declaration that he is the genuine owner of the patient or is his </a:t>
            </a:r>
            <a:r>
              <a:rPr lang="en-US" dirty="0" err="1">
                <a:latin typeface="Arial" panose="020B0604020202020204" pitchFamily="34" charset="0"/>
                <a:cs typeface="Arial" panose="020B0604020202020204" pitchFamily="34" charset="0"/>
              </a:rPr>
              <a:t>authorised</a:t>
            </a:r>
            <a:r>
              <a:rPr lang="en-US" dirty="0">
                <a:latin typeface="Arial" panose="020B0604020202020204" pitchFamily="34" charset="0"/>
                <a:cs typeface="Arial" panose="020B0604020202020204" pitchFamily="34" charset="0"/>
              </a:rPr>
              <a:t> representative shall invariably be obtained.</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3761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0547" y="494522"/>
            <a:ext cx="11374016" cy="5607699"/>
          </a:xfrm>
        </p:spPr>
        <p:txBody>
          <a:bodyPr>
            <a:normAutofit/>
          </a:bodyPr>
          <a:lstStyle/>
          <a:p>
            <a:pPr>
              <a:buFont typeface="Wingdings" panose="05000000000000000000" pitchFamily="2" charset="2"/>
              <a:buChar char="v"/>
            </a:pPr>
            <a:r>
              <a:rPr lang="en-US" sz="2400" b="1" dirty="0" smtClean="0">
                <a:solidFill>
                  <a:srgbClr val="FF0000"/>
                </a:solidFill>
                <a:latin typeface="Arial" panose="020B0604020202020204" pitchFamily="34" charset="0"/>
                <a:cs typeface="Arial" panose="020B0604020202020204" pitchFamily="34" charset="0"/>
              </a:rPr>
              <a:t>Disciplinary Committees </a:t>
            </a:r>
          </a:p>
          <a:p>
            <a:r>
              <a:rPr lang="en-US" sz="2400" dirty="0" smtClean="0">
                <a:latin typeface="Arial" panose="020B0604020202020204" pitchFamily="34" charset="0"/>
                <a:cs typeface="Arial" panose="020B0604020202020204" pitchFamily="34" charset="0"/>
              </a:rPr>
              <a:t> (a) Any case of indiscipline referred to them by State Veterinary Council or appeal by aggrieved registered veterinary practitioners. </a:t>
            </a:r>
          </a:p>
          <a:p>
            <a:r>
              <a:rPr lang="en-US" sz="2400" dirty="0" smtClean="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b) Any other case of which the Disciplinary Committee has </a:t>
            </a:r>
            <a:r>
              <a:rPr lang="en-US" sz="2400" dirty="0" smtClean="0">
                <a:latin typeface="Arial" panose="020B0604020202020204" pitchFamily="34" charset="0"/>
                <a:cs typeface="Arial" panose="020B0604020202020204" pitchFamily="34" charset="0"/>
              </a:rPr>
              <a:t>cognizance</a:t>
            </a:r>
            <a:endParaRPr lang="en-IN" sz="2400" dirty="0">
              <a:latin typeface="Arial" panose="020B0604020202020204" pitchFamily="34" charset="0"/>
              <a:cs typeface="Arial" panose="020B0604020202020204" pitchFamily="34" charset="0"/>
            </a:endParaRPr>
          </a:p>
          <a:p>
            <a:pPr algn="just">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State Veterinary Council shall investigate, through Committee(s)/Sub Committee(s) </a:t>
            </a:r>
            <a:r>
              <a:rPr lang="en-US" sz="2400" dirty="0" smtClean="0">
                <a:latin typeface="Arial" panose="020B0604020202020204" pitchFamily="34" charset="0"/>
                <a:cs typeface="Arial" panose="020B0604020202020204" pitchFamily="34" charset="0"/>
              </a:rPr>
              <a:t>(by </a:t>
            </a:r>
            <a:r>
              <a:rPr lang="en-US" sz="2400" dirty="0">
                <a:latin typeface="Arial" panose="020B0604020202020204" pitchFamily="34" charset="0"/>
                <a:cs typeface="Arial" panose="020B0604020202020204" pitchFamily="34" charset="0"/>
              </a:rPr>
              <a:t>fact-finding</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and </a:t>
            </a:r>
            <a:r>
              <a:rPr lang="en-US" sz="2400" dirty="0" smtClean="0">
                <a:latin typeface="Arial" panose="020B0604020202020204" pitchFamily="34" charset="0"/>
                <a:cs typeface="Arial" panose="020B0604020202020204" pitchFamily="34" charset="0"/>
              </a:rPr>
              <a:t>receiving complaints</a:t>
            </a:r>
            <a:r>
              <a:rPr lang="en-US" sz="2400" dirty="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pPr lvl="1" algn="just"/>
            <a:r>
              <a:rPr lang="en-US" sz="2000" dirty="0" smtClean="0">
                <a:latin typeface="Arial" panose="020B0604020202020204" pitchFamily="34" charset="0"/>
                <a:cs typeface="Arial" panose="020B0604020202020204" pitchFamily="34" charset="0"/>
              </a:rPr>
              <a:t>Registered </a:t>
            </a:r>
            <a:r>
              <a:rPr lang="en-US" sz="2000" dirty="0">
                <a:latin typeface="Arial" panose="020B0604020202020204" pitchFamily="34" charset="0"/>
                <a:cs typeface="Arial" panose="020B0604020202020204" pitchFamily="34" charset="0"/>
              </a:rPr>
              <a:t>veterinary practitioners being convicted of any criminal offence which in the opinion of the committee renders unfit to </a:t>
            </a:r>
            <a:r>
              <a:rPr lang="en-US" sz="2000" dirty="0" err="1">
                <a:latin typeface="Arial" panose="020B0604020202020204" pitchFamily="34" charset="0"/>
                <a:cs typeface="Arial" panose="020B0604020202020204" pitchFamily="34" charset="0"/>
              </a:rPr>
              <a:t>practise</a:t>
            </a:r>
            <a:r>
              <a:rPr lang="en-US" sz="2000" dirty="0">
                <a:latin typeface="Arial" panose="020B0604020202020204" pitchFamily="34" charset="0"/>
                <a:cs typeface="Arial" panose="020B0604020202020204" pitchFamily="34" charset="0"/>
              </a:rPr>
              <a:t> veterinary profession. </a:t>
            </a:r>
            <a:endParaRPr lang="en-US" sz="2000" dirty="0" smtClean="0">
              <a:latin typeface="Arial" panose="020B0604020202020204" pitchFamily="34" charset="0"/>
              <a:cs typeface="Arial" panose="020B0604020202020204" pitchFamily="34" charset="0"/>
            </a:endParaRPr>
          </a:p>
          <a:p>
            <a:pPr lvl="1" algn="just"/>
            <a:r>
              <a:rPr lang="en-US" sz="2000" dirty="0" smtClean="0">
                <a:latin typeface="Arial" panose="020B0604020202020204" pitchFamily="34" charset="0"/>
                <a:cs typeface="Arial" panose="020B0604020202020204" pitchFamily="34" charset="0"/>
              </a:rPr>
              <a:t>Any </a:t>
            </a:r>
            <a:r>
              <a:rPr lang="en-US" sz="2000" dirty="0">
                <a:latin typeface="Arial" panose="020B0604020202020204" pitchFamily="34" charset="0"/>
                <a:cs typeface="Arial" panose="020B0604020202020204" pitchFamily="34" charset="0"/>
              </a:rPr>
              <a:t>such veterinarian detected/judged to have been guilty of disgraceful conduct in any professional respect. </a:t>
            </a:r>
            <a:endParaRPr lang="en-US" sz="20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US" sz="2400" smtClean="0">
                <a:solidFill>
                  <a:srgbClr val="FF0000"/>
                </a:solidFill>
                <a:latin typeface="Arial" panose="020B0604020202020204" pitchFamily="34" charset="0"/>
                <a:cs typeface="Arial" panose="020B0604020202020204" pitchFamily="34" charset="0"/>
              </a:rPr>
              <a:t>The </a:t>
            </a:r>
            <a:r>
              <a:rPr lang="en-US" sz="2400" dirty="0">
                <a:solidFill>
                  <a:srgbClr val="FF0000"/>
                </a:solidFill>
                <a:latin typeface="Arial" panose="020B0604020202020204" pitchFamily="34" charset="0"/>
                <a:cs typeface="Arial" panose="020B0604020202020204" pitchFamily="34" charset="0"/>
              </a:rPr>
              <a:t>State Veterinary Council(s) shall make necessary investigations and advise the concerned State government to take appropriate action or shall themselves initiate action under the law.</a:t>
            </a:r>
            <a:endParaRPr lang="en-IN"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59414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3053" y="2405578"/>
            <a:ext cx="4703848" cy="830997"/>
          </a:xfrm>
          <a:prstGeom prst="rect">
            <a:avLst/>
          </a:prstGeom>
          <a:noFill/>
        </p:spPr>
        <p:txBody>
          <a:bodyPr wrap="square" rtlCol="0">
            <a:spAutoFit/>
          </a:bodyPr>
          <a:lstStyle/>
          <a:p>
            <a:pPr algn="ctr"/>
            <a:r>
              <a:rPr lang="en-IN" sz="4800" dirty="0">
                <a:solidFill>
                  <a:srgbClr val="00B0F0"/>
                </a:solidFill>
                <a:latin typeface="Arial Black" panose="020B0A04020102020204" pitchFamily="34" charset="0"/>
              </a:rPr>
              <a:t>Thank You</a:t>
            </a:r>
            <a:endParaRPr lang="en-IN" sz="4800" dirty="0">
              <a:solidFill>
                <a:srgbClr val="00B0F0"/>
              </a:solidFill>
              <a:latin typeface="Arial Black" panose="020B0A04020102020204" pitchFamily="34" charset="0"/>
            </a:endParaRPr>
          </a:p>
        </p:txBody>
      </p:sp>
    </p:spTree>
    <p:extLst>
      <p:ext uri="{BB962C8B-B14F-4D97-AF65-F5344CB8AC3E}">
        <p14:creationId xmlns:p14="http://schemas.microsoft.com/office/powerpoint/2010/main" val="3259133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659370"/>
            <a:ext cx="10515600" cy="4796848"/>
          </a:xfrm>
        </p:spPr>
        <p:txBody>
          <a:bodyPr>
            <a:normAutofit/>
          </a:bodyPr>
          <a:lstStyle/>
          <a:p>
            <a:pPr algn="just"/>
            <a:r>
              <a:rPr lang="en-US" sz="2400" dirty="0" smtClean="0">
                <a:latin typeface="Arial" panose="020B0604020202020204" pitchFamily="34" charset="0"/>
                <a:cs typeface="Arial" panose="020B0604020202020204" pitchFamily="34" charset="0"/>
              </a:rPr>
              <a:t>Defined primarily by the </a:t>
            </a:r>
            <a:r>
              <a:rPr lang="en-US" sz="2400" b="1" dirty="0" smtClean="0">
                <a:latin typeface="Arial" panose="020B0604020202020204" pitchFamily="34" charset="0"/>
                <a:cs typeface="Arial" panose="020B0604020202020204" pitchFamily="34" charset="0"/>
              </a:rPr>
              <a:t>Veterinary Council of India (VCI)</a:t>
            </a:r>
            <a:r>
              <a:rPr lang="en-US" sz="2400" dirty="0" smtClean="0">
                <a:latin typeface="Arial" panose="020B0604020202020204" pitchFamily="34" charset="0"/>
                <a:cs typeface="Arial" panose="020B0604020202020204" pitchFamily="34" charset="0"/>
              </a:rPr>
              <a:t> under the </a:t>
            </a:r>
            <a:r>
              <a:rPr lang="en-US" sz="2400" b="1" dirty="0" smtClean="0">
                <a:latin typeface="Arial" panose="020B0604020202020204" pitchFamily="34" charset="0"/>
                <a:cs typeface="Arial" panose="020B0604020202020204" pitchFamily="34" charset="0"/>
              </a:rPr>
              <a:t>Indian Veterinary Council Act, 1984</a:t>
            </a:r>
            <a:r>
              <a:rPr lang="en-US" sz="2400" dirty="0" smtClean="0">
                <a:latin typeface="Arial" panose="020B0604020202020204" pitchFamily="34" charset="0"/>
                <a:cs typeface="Arial" panose="020B0604020202020204" pitchFamily="34" charset="0"/>
              </a:rPr>
              <a:t>.</a:t>
            </a:r>
          </a:p>
          <a:p>
            <a:pPr algn="just"/>
            <a:r>
              <a:rPr lang="en-US" sz="2400" dirty="0" smtClean="0">
                <a:latin typeface="Arial" panose="020B0604020202020204" pitchFamily="34" charset="0"/>
                <a:cs typeface="Arial" panose="020B0604020202020204" pitchFamily="34" charset="0"/>
              </a:rPr>
              <a:t>Veterinary ethics includes professional conduct and morals of members of the veterinary profession.</a:t>
            </a:r>
          </a:p>
          <a:p>
            <a:pPr algn="just"/>
            <a:r>
              <a:rPr lang="en-US" sz="2400" dirty="0" smtClean="0">
                <a:latin typeface="Arial" panose="020B0604020202020204" pitchFamily="34" charset="0"/>
                <a:cs typeface="Arial" panose="020B0604020202020204" pitchFamily="34" charset="0"/>
              </a:rPr>
              <a:t>Guide veterinarians in practicing their profession with integrity, professionalism, and dedication to both animal welfare and societal responsibilities. </a:t>
            </a:r>
          </a:p>
          <a:p>
            <a:pPr algn="just"/>
            <a:r>
              <a:rPr lang="en-US" sz="2400" dirty="0" smtClean="0">
                <a:latin typeface="Arial" panose="020B0604020202020204" pitchFamily="34" charset="0"/>
                <a:cs typeface="Arial" panose="020B0604020202020204" pitchFamily="34" charset="0"/>
              </a:rPr>
              <a:t>These principles are fundamental to ensuring that veterinarians uphold ethical standards in their work and interactions.</a:t>
            </a:r>
          </a:p>
          <a:p>
            <a:pPr algn="just"/>
            <a:r>
              <a:rPr lang="en-US" sz="2400" dirty="0" smtClean="0">
                <a:latin typeface="Arial" panose="020B0604020202020204" pitchFamily="34" charset="0"/>
                <a:cs typeface="Arial" panose="020B0604020202020204" pitchFamily="34" charset="0"/>
              </a:rPr>
              <a:t>"</a:t>
            </a:r>
            <a:r>
              <a:rPr lang="en-US" sz="2400" dirty="0" smtClean="0">
                <a:solidFill>
                  <a:srgbClr val="FF0000"/>
                </a:solidFill>
                <a:latin typeface="Arial" panose="020B0604020202020204" pitchFamily="34" charset="0"/>
                <a:cs typeface="Arial" panose="020B0604020202020204" pitchFamily="34" charset="0"/>
              </a:rPr>
              <a:t>Conduct disgraceful in a professional respect</a:t>
            </a:r>
            <a:r>
              <a:rPr lang="en-US" sz="2400" dirty="0" smtClean="0">
                <a:latin typeface="Arial" panose="020B0604020202020204" pitchFamily="34" charset="0"/>
                <a:cs typeface="Arial" panose="020B0604020202020204" pitchFamily="34" charset="0"/>
              </a:rPr>
              <a:t>", is generally regarded by the profession as undesirable and unbecoming to a professional man</a:t>
            </a:r>
          </a:p>
          <a:p>
            <a:pPr marL="457200" lvl="1" indent="0" algn="just">
              <a:buNone/>
            </a:pPr>
            <a:r>
              <a:rPr lang="en-IN" sz="2000" dirty="0" smtClean="0">
                <a:latin typeface="Arial" panose="020B0604020202020204" pitchFamily="34" charset="0"/>
                <a:cs typeface="Arial" panose="020B0604020202020204" pitchFamily="34" charset="0"/>
              </a:rPr>
              <a:t>                                                  </a:t>
            </a:r>
            <a:r>
              <a:rPr lang="en-IN" sz="2000" b="1" dirty="0" smtClean="0">
                <a:solidFill>
                  <a:srgbClr val="FF0000"/>
                </a:solidFill>
                <a:latin typeface="Arial" panose="020B0604020202020204" pitchFamily="34" charset="0"/>
                <a:cs typeface="Arial" panose="020B0604020202020204" pitchFamily="34" charset="0"/>
              </a:rPr>
              <a:t>"UNETHICAL"</a:t>
            </a:r>
            <a:endParaRPr lang="en-IN" sz="2000" b="1" dirty="0">
              <a:solidFill>
                <a:srgbClr val="FF0000"/>
              </a:solidFill>
              <a:latin typeface="Arial" panose="020B0604020202020204" pitchFamily="34" charset="0"/>
              <a:cs typeface="Arial" panose="020B0604020202020204" pitchFamily="34" charset="0"/>
            </a:endParaRPr>
          </a:p>
        </p:txBody>
      </p:sp>
      <p:sp>
        <p:nvSpPr>
          <p:cNvPr id="4" name="TextBox 3"/>
          <p:cNvSpPr txBox="1"/>
          <p:nvPr/>
        </p:nvSpPr>
        <p:spPr>
          <a:xfrm>
            <a:off x="3837881" y="625185"/>
            <a:ext cx="4516236" cy="523220"/>
          </a:xfrm>
          <a:prstGeom prst="rect">
            <a:avLst/>
          </a:prstGeom>
          <a:noFill/>
        </p:spPr>
        <p:txBody>
          <a:bodyPr wrap="none" rtlCol="0">
            <a:spAutoFit/>
          </a:bodyPr>
          <a:lstStyle/>
          <a:p>
            <a:pPr algn="ctr"/>
            <a:r>
              <a:rPr lang="en-US" sz="2800" dirty="0" smtClean="0">
                <a:solidFill>
                  <a:srgbClr val="FF0000"/>
                </a:solidFill>
                <a:latin typeface="Arial Black" panose="020B0A04020102020204" pitchFamily="34" charset="0"/>
              </a:rPr>
              <a:t>VETERINARY ETHICS</a:t>
            </a:r>
            <a:endParaRPr lang="en-IN" sz="2800" dirty="0">
              <a:solidFill>
                <a:srgbClr val="FF0000"/>
              </a:solidFill>
              <a:latin typeface="Arial Black" panose="020B0A04020102020204" pitchFamily="34" charset="0"/>
            </a:endParaRPr>
          </a:p>
        </p:txBody>
      </p:sp>
      <p:pic>
        <p:nvPicPr>
          <p:cNvPr id="3074"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015642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18715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805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1506" y="2198849"/>
            <a:ext cx="10515600" cy="2401142"/>
          </a:xfrm>
        </p:spPr>
        <p:txBody>
          <a:bodyPr>
            <a:normAutofit/>
          </a:bodyPr>
          <a:lstStyle/>
          <a:p>
            <a:pPr algn="just"/>
            <a:r>
              <a:rPr lang="en-US" sz="2400" dirty="0" smtClean="0">
                <a:latin typeface="Arial" panose="020B0604020202020204" pitchFamily="34" charset="0"/>
                <a:cs typeface="Arial" panose="020B0604020202020204" pitchFamily="34" charset="0"/>
              </a:rPr>
              <a:t>Every veterinarian is under an obligation to maintain the interests, </a:t>
            </a:r>
            <a:r>
              <a:rPr lang="en-US" sz="2400" dirty="0" err="1" smtClean="0">
                <a:latin typeface="Arial" panose="020B0604020202020204" pitchFamily="34" charset="0"/>
                <a:cs typeface="Arial" panose="020B0604020202020204" pitchFamily="34" charset="0"/>
              </a:rPr>
              <a:t>honour</a:t>
            </a:r>
            <a:r>
              <a:rPr lang="en-US" sz="2400" dirty="0" smtClean="0">
                <a:latin typeface="Arial" panose="020B0604020202020204" pitchFamily="34" charset="0"/>
                <a:cs typeface="Arial" panose="020B0604020202020204" pitchFamily="34" charset="0"/>
              </a:rPr>
              <a:t> and dignity of the veterinary profession. </a:t>
            </a:r>
          </a:p>
          <a:p>
            <a:pPr algn="just"/>
            <a:r>
              <a:rPr lang="en-US" sz="2400" dirty="0" smtClean="0">
                <a:latin typeface="Arial" panose="020B0604020202020204" pitchFamily="34" charset="0"/>
                <a:cs typeface="Arial" panose="020B0604020202020204" pitchFamily="34" charset="0"/>
              </a:rPr>
              <a:t>The </a:t>
            </a:r>
            <a:r>
              <a:rPr lang="en-US" sz="2400" dirty="0" err="1" smtClean="0">
                <a:latin typeface="Arial" panose="020B0604020202020204" pitchFamily="34" charset="0"/>
                <a:cs typeface="Arial" panose="020B0604020202020204" pitchFamily="34" charset="0"/>
              </a:rPr>
              <a:t>honour</a:t>
            </a:r>
            <a:r>
              <a:rPr lang="en-US" sz="2400" dirty="0" smtClean="0">
                <a:latin typeface="Arial" panose="020B0604020202020204" pitchFamily="34" charset="0"/>
                <a:cs typeface="Arial" panose="020B0604020202020204" pitchFamily="34" charset="0"/>
              </a:rPr>
              <a:t> and dignity of the profession lies in the obedience to a just and reasonable code of ethics set forth as a guide to its members.</a:t>
            </a:r>
          </a:p>
          <a:p>
            <a:pPr algn="just"/>
            <a:r>
              <a:rPr lang="en-US" sz="2400" dirty="0" smtClean="0">
                <a:latin typeface="Arial" panose="020B0604020202020204" pitchFamily="34" charset="0"/>
                <a:cs typeface="Arial" panose="020B0604020202020204" pitchFamily="34" charset="0"/>
              </a:rPr>
              <a:t>Code of ethics is the foundation of veterinarians' individual and collective efforts </a:t>
            </a:r>
            <a:endParaRPr lang="en-IN" sz="2400" dirty="0">
              <a:latin typeface="Arial" panose="020B0604020202020204" pitchFamily="34" charset="0"/>
              <a:cs typeface="Arial" panose="020B0604020202020204" pitchFamily="34" charset="0"/>
            </a:endParaRPr>
          </a:p>
        </p:txBody>
      </p:sp>
      <p:sp>
        <p:nvSpPr>
          <p:cNvPr id="4" name="TextBox 3"/>
          <p:cNvSpPr txBox="1"/>
          <p:nvPr/>
        </p:nvSpPr>
        <p:spPr>
          <a:xfrm>
            <a:off x="2384530" y="495876"/>
            <a:ext cx="7589193" cy="523220"/>
          </a:xfrm>
          <a:prstGeom prst="rect">
            <a:avLst/>
          </a:prstGeom>
          <a:noFill/>
        </p:spPr>
        <p:txBody>
          <a:bodyPr wrap="none" rtlCol="0">
            <a:spAutoFit/>
          </a:bodyPr>
          <a:lstStyle/>
          <a:p>
            <a:r>
              <a:rPr lang="en-US" sz="2800" dirty="0" smtClean="0">
                <a:solidFill>
                  <a:srgbClr val="FF0000"/>
                </a:solidFill>
                <a:latin typeface="Arial Black" panose="020B0A04020102020204" pitchFamily="34" charset="0"/>
              </a:rPr>
              <a:t>PRINCIPLES OF VETERINARY ETHICS</a:t>
            </a:r>
            <a:endParaRPr lang="en-IN" sz="2800" dirty="0">
              <a:solidFill>
                <a:srgbClr val="FF0000"/>
              </a:solidFill>
              <a:latin typeface="Arial Black" panose="020B0A04020102020204" pitchFamily="34" charset="0"/>
            </a:endParaRPr>
          </a:p>
        </p:txBody>
      </p:sp>
      <p:pic>
        <p:nvPicPr>
          <p:cNvPr id="5"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015642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18715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8469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6192" y="2264164"/>
            <a:ext cx="10515600" cy="1906620"/>
          </a:xfrm>
        </p:spPr>
        <p:txBody>
          <a:bodyPr>
            <a:normAutofit/>
          </a:bodyPr>
          <a:lstStyle/>
          <a:p>
            <a:pPr algn="just"/>
            <a:r>
              <a:rPr lang="en-US" sz="2400" dirty="0">
                <a:latin typeface="Arial" panose="020B0604020202020204" pitchFamily="34" charset="0"/>
                <a:cs typeface="Arial" panose="020B0604020202020204" pitchFamily="34" charset="0"/>
              </a:rPr>
              <a:t>The principal objects of the veterinary profession are to render service to society, to conserve livestock resources, and to relieve the suffering of animals.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A </a:t>
            </a:r>
            <a:r>
              <a:rPr lang="en-US" sz="2400" dirty="0">
                <a:latin typeface="Arial" panose="020B0604020202020204" pitchFamily="34" charset="0"/>
                <a:cs typeface="Arial" panose="020B0604020202020204" pitchFamily="34" charset="0"/>
              </a:rPr>
              <a:t>veterinarian, should conduct himself in relation to the public, and the allied professions, so as to permit their full confidence and respect.</a:t>
            </a:r>
            <a:endParaRPr lang="en-IN" sz="2400" dirty="0">
              <a:latin typeface="Arial" panose="020B0604020202020204" pitchFamily="34" charset="0"/>
              <a:cs typeface="Arial" panose="020B0604020202020204" pitchFamily="34" charset="0"/>
            </a:endParaRPr>
          </a:p>
        </p:txBody>
      </p:sp>
      <p:sp>
        <p:nvSpPr>
          <p:cNvPr id="4" name="TextBox 3"/>
          <p:cNvSpPr txBox="1"/>
          <p:nvPr/>
        </p:nvSpPr>
        <p:spPr>
          <a:xfrm>
            <a:off x="2384530" y="495876"/>
            <a:ext cx="7589193" cy="523220"/>
          </a:xfrm>
          <a:prstGeom prst="rect">
            <a:avLst/>
          </a:prstGeom>
          <a:noFill/>
        </p:spPr>
        <p:txBody>
          <a:bodyPr wrap="none" rtlCol="0">
            <a:spAutoFit/>
          </a:bodyPr>
          <a:lstStyle/>
          <a:p>
            <a:r>
              <a:rPr lang="en-US" sz="2800" dirty="0" smtClean="0">
                <a:solidFill>
                  <a:srgbClr val="FF0000"/>
                </a:solidFill>
                <a:latin typeface="Arial Black" panose="020B0A04020102020204" pitchFamily="34" charset="0"/>
              </a:rPr>
              <a:t>PRINCIPLES OF VETERINARY ETHICS</a:t>
            </a:r>
            <a:endParaRPr lang="en-IN" sz="2800" dirty="0">
              <a:solidFill>
                <a:srgbClr val="FF0000"/>
              </a:solidFill>
              <a:latin typeface="Arial Black" panose="020B0A04020102020204" pitchFamily="34" charset="0"/>
            </a:endParaRPr>
          </a:p>
        </p:txBody>
      </p:sp>
      <p:pic>
        <p:nvPicPr>
          <p:cNvPr id="5"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015642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18715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2593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7531" y="2077552"/>
            <a:ext cx="10515600" cy="2093232"/>
          </a:xfrm>
        </p:spPr>
        <p:txBody>
          <a:bodyPr>
            <a:normAutofit/>
          </a:bodyPr>
          <a:lstStyle/>
          <a:p>
            <a:pPr algn="just"/>
            <a:r>
              <a:rPr lang="en-US" sz="2400" dirty="0">
                <a:latin typeface="Arial" panose="020B0604020202020204" pitchFamily="34" charset="0"/>
                <a:cs typeface="Arial" panose="020B0604020202020204" pitchFamily="34" charset="0"/>
              </a:rPr>
              <a:t>A veterinarian should strive continually to improve his veterinary knowledge and skill, making available to his colleagues the benefit of his professional attainments and seeking, through consultation, assistance of others when it appears, that quality of veterinary service may be enhanced thereby.</a:t>
            </a:r>
            <a:endParaRPr lang="en-IN" sz="2400" dirty="0">
              <a:latin typeface="Arial" panose="020B0604020202020204" pitchFamily="34" charset="0"/>
              <a:cs typeface="Arial" panose="020B0604020202020204" pitchFamily="34" charset="0"/>
            </a:endParaRPr>
          </a:p>
        </p:txBody>
      </p:sp>
      <p:sp>
        <p:nvSpPr>
          <p:cNvPr id="4" name="TextBox 3"/>
          <p:cNvSpPr txBox="1"/>
          <p:nvPr/>
        </p:nvSpPr>
        <p:spPr>
          <a:xfrm>
            <a:off x="2384530" y="495876"/>
            <a:ext cx="7589193" cy="523220"/>
          </a:xfrm>
          <a:prstGeom prst="rect">
            <a:avLst/>
          </a:prstGeom>
          <a:noFill/>
        </p:spPr>
        <p:txBody>
          <a:bodyPr wrap="none" rtlCol="0">
            <a:spAutoFit/>
          </a:bodyPr>
          <a:lstStyle/>
          <a:p>
            <a:r>
              <a:rPr lang="en-US" sz="2800" dirty="0" smtClean="0">
                <a:solidFill>
                  <a:srgbClr val="FF0000"/>
                </a:solidFill>
                <a:latin typeface="Arial Black" panose="020B0A04020102020204" pitchFamily="34" charset="0"/>
              </a:rPr>
              <a:t>PRINCIPLES OF VETERINARY ETHICS</a:t>
            </a:r>
            <a:endParaRPr lang="en-IN" sz="2800" dirty="0">
              <a:solidFill>
                <a:srgbClr val="FF0000"/>
              </a:solidFill>
              <a:latin typeface="Arial Black" panose="020B0A04020102020204" pitchFamily="34" charset="0"/>
            </a:endParaRPr>
          </a:p>
        </p:txBody>
      </p:sp>
      <p:pic>
        <p:nvPicPr>
          <p:cNvPr id="5"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015642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18715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297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6861" y="2450776"/>
            <a:ext cx="10515600" cy="1598710"/>
          </a:xfrm>
        </p:spPr>
        <p:txBody>
          <a:bodyPr>
            <a:normAutofit/>
          </a:bodyPr>
          <a:lstStyle/>
          <a:p>
            <a:pPr algn="just"/>
            <a:r>
              <a:rPr lang="en-US" sz="2400" dirty="0">
                <a:latin typeface="Arial" panose="020B0604020202020204" pitchFamily="34" charset="0"/>
                <a:cs typeface="Arial" panose="020B0604020202020204" pitchFamily="34" charset="0"/>
              </a:rPr>
              <a:t>A veterinarian should not employ his professional knowledge and attainments nor dispose of his services under terms and conditions which tend to interfere with the free exercise of his judgment and skill or tend to cause a deterioration of the quality of veterinary service.</a:t>
            </a:r>
            <a:endParaRPr lang="en-IN" sz="2400" dirty="0">
              <a:latin typeface="Arial" panose="020B0604020202020204" pitchFamily="34" charset="0"/>
              <a:cs typeface="Arial" panose="020B0604020202020204" pitchFamily="34" charset="0"/>
            </a:endParaRPr>
          </a:p>
        </p:txBody>
      </p:sp>
      <p:sp>
        <p:nvSpPr>
          <p:cNvPr id="4" name="TextBox 3"/>
          <p:cNvSpPr txBox="1"/>
          <p:nvPr/>
        </p:nvSpPr>
        <p:spPr>
          <a:xfrm>
            <a:off x="2384530" y="495876"/>
            <a:ext cx="7589193" cy="523220"/>
          </a:xfrm>
          <a:prstGeom prst="rect">
            <a:avLst/>
          </a:prstGeom>
          <a:noFill/>
        </p:spPr>
        <p:txBody>
          <a:bodyPr wrap="none" rtlCol="0">
            <a:spAutoFit/>
          </a:bodyPr>
          <a:lstStyle/>
          <a:p>
            <a:r>
              <a:rPr lang="en-US" sz="2800" dirty="0" smtClean="0">
                <a:solidFill>
                  <a:srgbClr val="FF0000"/>
                </a:solidFill>
                <a:latin typeface="Arial Black" panose="020B0A04020102020204" pitchFamily="34" charset="0"/>
              </a:rPr>
              <a:t>PRINCIPLES OF VETERINARY ETHICS</a:t>
            </a:r>
            <a:endParaRPr lang="en-IN" sz="2800" dirty="0">
              <a:solidFill>
                <a:srgbClr val="FF0000"/>
              </a:solidFill>
              <a:latin typeface="Arial Black" panose="020B0A04020102020204" pitchFamily="34" charset="0"/>
            </a:endParaRPr>
          </a:p>
        </p:txBody>
      </p:sp>
      <p:pic>
        <p:nvPicPr>
          <p:cNvPr id="5"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015642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thics in Veterinary Medicine What is Ethics Ethics"/>
          <p:cNvPicPr>
            <a:picLocks noChangeAspect="1" noChangeArrowheads="1"/>
          </p:cNvPicPr>
          <p:nvPr/>
        </p:nvPicPr>
        <p:blipFill rotWithShape="1">
          <a:blip r:embed="rId2">
            <a:extLst>
              <a:ext uri="{28A0092B-C50C-407E-A947-70E740481C1C}">
                <a14:useLocalDpi xmlns:a14="http://schemas.microsoft.com/office/drawing/2010/main" val="0"/>
              </a:ext>
            </a:extLst>
          </a:blip>
          <a:srcRect l="34768" t="40272" r="35333" b="8190"/>
          <a:stretch/>
        </p:blipFill>
        <p:spPr bwMode="auto">
          <a:xfrm>
            <a:off x="1187151" y="147494"/>
            <a:ext cx="1014681" cy="131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5317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889</TotalTime>
  <Words>4096</Words>
  <Application>Microsoft Office PowerPoint</Application>
  <PresentationFormat>Widescreen</PresentationFormat>
  <Paragraphs>217</Paragraphs>
  <Slides>48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Arial</vt:lpstr>
      <vt:lpstr>Arial Black</vt:lpstr>
      <vt:lpstr>Calibri</vt:lpstr>
      <vt:lpstr>Calibri Light</vt:lpstr>
      <vt:lpstr>Courier New</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Bvc</dc:creator>
  <cp:lastModifiedBy>Bvc</cp:lastModifiedBy>
  <cp:revision>62</cp:revision>
  <dcterms:created xsi:type="dcterms:W3CDTF">2024-10-07T04:18:44Z</dcterms:created>
  <dcterms:modified xsi:type="dcterms:W3CDTF">2025-05-21T05:52:48Z</dcterms:modified>
</cp:coreProperties>
</file>