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84" r:id="rId3"/>
    <p:sldId id="309" r:id="rId4"/>
    <p:sldId id="314" r:id="rId5"/>
    <p:sldId id="315" r:id="rId6"/>
    <p:sldId id="310" r:id="rId7"/>
    <p:sldId id="312"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16" r:id="rId21"/>
    <p:sldId id="317" r:id="rId22"/>
    <p:sldId id="318"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Mritunjay Kumar" userId="ce6d84e442459372" providerId="LiveId" clId="{441346CF-C82B-4FCA-97C4-F0E1AEC2A30F}"/>
    <pc:docChg chg="custSel addSld delSld modSld">
      <pc:chgData name="Dr.Mritunjay Kumar" userId="ce6d84e442459372" providerId="LiveId" clId="{441346CF-C82B-4FCA-97C4-F0E1AEC2A30F}" dt="2023-10-19T02:39:50.106" v="1072" actId="20577"/>
      <pc:docMkLst>
        <pc:docMk/>
      </pc:docMkLst>
      <pc:sldChg chg="new del">
        <pc:chgData name="Dr.Mritunjay Kumar" userId="ce6d84e442459372" providerId="LiveId" clId="{441346CF-C82B-4FCA-97C4-F0E1AEC2A30F}" dt="2023-10-18T05:31:15.303" v="2" actId="47"/>
        <pc:sldMkLst>
          <pc:docMk/>
          <pc:sldMk cId="1310454152" sldId="256"/>
        </pc:sldMkLst>
      </pc:sldChg>
      <pc:sldChg chg="modSp add mod">
        <pc:chgData name="Dr.Mritunjay Kumar" userId="ce6d84e442459372" providerId="LiveId" clId="{441346CF-C82B-4FCA-97C4-F0E1AEC2A30F}" dt="2023-10-18T05:36:14.466" v="53" actId="20577"/>
        <pc:sldMkLst>
          <pc:docMk/>
          <pc:sldMk cId="582298383" sldId="274"/>
        </pc:sldMkLst>
        <pc:spChg chg="mod">
          <ac:chgData name="Dr.Mritunjay Kumar" userId="ce6d84e442459372" providerId="LiveId" clId="{441346CF-C82B-4FCA-97C4-F0E1AEC2A30F}" dt="2023-10-18T05:36:14.466" v="53" actId="20577"/>
          <ac:spMkLst>
            <pc:docMk/>
            <pc:sldMk cId="582298383" sldId="274"/>
            <ac:spMk id="2" creationId="{1E2E7778-4E45-C19C-AA8C-C6D72F613426}"/>
          </ac:spMkLst>
        </pc:spChg>
      </pc:sldChg>
      <pc:sldChg chg="add">
        <pc:chgData name="Dr.Mritunjay Kumar" userId="ce6d84e442459372" providerId="LiveId" clId="{441346CF-C82B-4FCA-97C4-F0E1AEC2A30F}" dt="2023-10-18T05:35:50.177" v="21"/>
        <pc:sldMkLst>
          <pc:docMk/>
          <pc:sldMk cId="0" sldId="275"/>
        </pc:sldMkLst>
      </pc:sldChg>
      <pc:sldChg chg="modSp add mod">
        <pc:chgData name="Dr.Mritunjay Kumar" userId="ce6d84e442459372" providerId="LiveId" clId="{441346CF-C82B-4FCA-97C4-F0E1AEC2A30F}" dt="2023-10-18T07:25:51.534" v="54" actId="207"/>
        <pc:sldMkLst>
          <pc:docMk/>
          <pc:sldMk cId="0" sldId="284"/>
        </pc:sldMkLst>
        <pc:spChg chg="mod">
          <ac:chgData name="Dr.Mritunjay Kumar" userId="ce6d84e442459372" providerId="LiveId" clId="{441346CF-C82B-4FCA-97C4-F0E1AEC2A30F}" dt="2023-10-18T05:31:39.544" v="4" actId="27636"/>
          <ac:spMkLst>
            <pc:docMk/>
            <pc:sldMk cId="0" sldId="284"/>
            <ac:spMk id="2" creationId="{00000000-0000-0000-0000-000000000000}"/>
          </ac:spMkLst>
        </pc:spChg>
        <pc:spChg chg="mod">
          <ac:chgData name="Dr.Mritunjay Kumar" userId="ce6d84e442459372" providerId="LiveId" clId="{441346CF-C82B-4FCA-97C4-F0E1AEC2A30F}" dt="2023-10-18T07:25:51.534" v="54" actId="207"/>
          <ac:spMkLst>
            <pc:docMk/>
            <pc:sldMk cId="0" sldId="284"/>
            <ac:spMk id="3" creationId="{00000000-0000-0000-0000-000000000000}"/>
          </ac:spMkLst>
        </pc:spChg>
      </pc:sldChg>
      <pc:sldChg chg="modSp add mod">
        <pc:chgData name="Dr.Mritunjay Kumar" userId="ce6d84e442459372" providerId="LiveId" clId="{441346CF-C82B-4FCA-97C4-F0E1AEC2A30F}" dt="2023-10-18T07:28:22.481" v="61" actId="207"/>
        <pc:sldMkLst>
          <pc:docMk/>
          <pc:sldMk cId="0" sldId="285"/>
        </pc:sldMkLst>
        <pc:spChg chg="mod">
          <ac:chgData name="Dr.Mritunjay Kumar" userId="ce6d84e442459372" providerId="LiveId" clId="{441346CF-C82B-4FCA-97C4-F0E1AEC2A30F}" dt="2023-10-18T07:28:22.481" v="61" actId="207"/>
          <ac:spMkLst>
            <pc:docMk/>
            <pc:sldMk cId="0" sldId="285"/>
            <ac:spMk id="3" creationId="{00000000-0000-0000-0000-000000000000}"/>
          </ac:spMkLst>
        </pc:spChg>
      </pc:sldChg>
      <pc:sldChg chg="modSp add mod">
        <pc:chgData name="Dr.Mritunjay Kumar" userId="ce6d84e442459372" providerId="LiveId" clId="{441346CF-C82B-4FCA-97C4-F0E1AEC2A30F}" dt="2023-10-18T05:32:04.979" v="8" actId="27636"/>
        <pc:sldMkLst>
          <pc:docMk/>
          <pc:sldMk cId="0" sldId="286"/>
        </pc:sldMkLst>
        <pc:spChg chg="mod">
          <ac:chgData name="Dr.Mritunjay Kumar" userId="ce6d84e442459372" providerId="LiveId" clId="{441346CF-C82B-4FCA-97C4-F0E1AEC2A30F}" dt="2023-10-18T05:32:04.979" v="8" actId="27636"/>
          <ac:spMkLst>
            <pc:docMk/>
            <pc:sldMk cId="0" sldId="286"/>
            <ac:spMk id="3" creationId="{00000000-0000-0000-0000-000000000000}"/>
          </ac:spMkLst>
        </pc:spChg>
      </pc:sldChg>
      <pc:sldChg chg="modSp add mod">
        <pc:chgData name="Dr.Mritunjay Kumar" userId="ce6d84e442459372" providerId="LiveId" clId="{441346CF-C82B-4FCA-97C4-F0E1AEC2A30F}" dt="2023-10-18T07:57:24.645" v="482" actId="20577"/>
        <pc:sldMkLst>
          <pc:docMk/>
          <pc:sldMk cId="0" sldId="287"/>
        </pc:sldMkLst>
        <pc:spChg chg="mod">
          <ac:chgData name="Dr.Mritunjay Kumar" userId="ce6d84e442459372" providerId="LiveId" clId="{441346CF-C82B-4FCA-97C4-F0E1AEC2A30F}" dt="2023-10-18T07:57:24.645" v="482" actId="20577"/>
          <ac:spMkLst>
            <pc:docMk/>
            <pc:sldMk cId="0" sldId="287"/>
            <ac:spMk id="3" creationId="{00000000-0000-0000-0000-000000000000}"/>
          </ac:spMkLst>
        </pc:spChg>
      </pc:sldChg>
      <pc:sldChg chg="modSp add mod">
        <pc:chgData name="Dr.Mritunjay Kumar" userId="ce6d84e442459372" providerId="LiveId" clId="{441346CF-C82B-4FCA-97C4-F0E1AEC2A30F}" dt="2023-10-18T07:59:51.641" v="497" actId="207"/>
        <pc:sldMkLst>
          <pc:docMk/>
          <pc:sldMk cId="0" sldId="288"/>
        </pc:sldMkLst>
        <pc:spChg chg="mod">
          <ac:chgData name="Dr.Mritunjay Kumar" userId="ce6d84e442459372" providerId="LiveId" clId="{441346CF-C82B-4FCA-97C4-F0E1AEC2A30F}" dt="2023-10-18T07:59:51.641" v="497" actId="207"/>
          <ac:spMkLst>
            <pc:docMk/>
            <pc:sldMk cId="0" sldId="288"/>
            <ac:spMk id="3" creationId="{00000000-0000-0000-0000-000000000000}"/>
          </ac:spMkLst>
        </pc:spChg>
      </pc:sldChg>
      <pc:sldChg chg="modSp add mod">
        <pc:chgData name="Dr.Mritunjay Kumar" userId="ce6d84e442459372" providerId="LiveId" clId="{441346CF-C82B-4FCA-97C4-F0E1AEC2A30F}" dt="2023-10-18T08:03:26.623" v="501" actId="207"/>
        <pc:sldMkLst>
          <pc:docMk/>
          <pc:sldMk cId="0" sldId="289"/>
        </pc:sldMkLst>
        <pc:spChg chg="mod">
          <ac:chgData name="Dr.Mritunjay Kumar" userId="ce6d84e442459372" providerId="LiveId" clId="{441346CF-C82B-4FCA-97C4-F0E1AEC2A30F}" dt="2023-10-18T08:03:26.623" v="501" actId="207"/>
          <ac:spMkLst>
            <pc:docMk/>
            <pc:sldMk cId="0" sldId="289"/>
            <ac:spMk id="3" creationId="{00000000-0000-0000-0000-000000000000}"/>
          </ac:spMkLst>
        </pc:spChg>
      </pc:sldChg>
      <pc:sldChg chg="modSp add mod">
        <pc:chgData name="Dr.Mritunjay Kumar" userId="ce6d84e442459372" providerId="LiveId" clId="{441346CF-C82B-4FCA-97C4-F0E1AEC2A30F}" dt="2023-10-18T08:06:18.201" v="510" actId="207"/>
        <pc:sldMkLst>
          <pc:docMk/>
          <pc:sldMk cId="0" sldId="290"/>
        </pc:sldMkLst>
        <pc:spChg chg="mod">
          <ac:chgData name="Dr.Mritunjay Kumar" userId="ce6d84e442459372" providerId="LiveId" clId="{441346CF-C82B-4FCA-97C4-F0E1AEC2A30F}" dt="2023-10-18T08:06:18.201" v="510" actId="207"/>
          <ac:spMkLst>
            <pc:docMk/>
            <pc:sldMk cId="0" sldId="290"/>
            <ac:spMk id="3" creationId="{00000000-0000-0000-0000-000000000000}"/>
          </ac:spMkLst>
        </pc:spChg>
      </pc:sldChg>
      <pc:sldChg chg="modSp add mod">
        <pc:chgData name="Dr.Mritunjay Kumar" userId="ce6d84e442459372" providerId="LiveId" clId="{441346CF-C82B-4FCA-97C4-F0E1AEC2A30F}" dt="2023-10-18T08:07:42.073" v="512" actId="207"/>
        <pc:sldMkLst>
          <pc:docMk/>
          <pc:sldMk cId="0" sldId="291"/>
        </pc:sldMkLst>
        <pc:spChg chg="mod">
          <ac:chgData name="Dr.Mritunjay Kumar" userId="ce6d84e442459372" providerId="LiveId" clId="{441346CF-C82B-4FCA-97C4-F0E1AEC2A30F}" dt="2023-10-18T08:07:42.073" v="512" actId="207"/>
          <ac:spMkLst>
            <pc:docMk/>
            <pc:sldMk cId="0" sldId="291"/>
            <ac:spMk id="3" creationId="{00000000-0000-0000-0000-000000000000}"/>
          </ac:spMkLst>
        </pc:spChg>
      </pc:sldChg>
      <pc:sldChg chg="modSp add mod">
        <pc:chgData name="Dr.Mritunjay Kumar" userId="ce6d84e442459372" providerId="LiveId" clId="{441346CF-C82B-4FCA-97C4-F0E1AEC2A30F}" dt="2023-10-18T08:46:29.245" v="517" actId="207"/>
        <pc:sldMkLst>
          <pc:docMk/>
          <pc:sldMk cId="0" sldId="292"/>
        </pc:sldMkLst>
        <pc:spChg chg="mod">
          <ac:chgData name="Dr.Mritunjay Kumar" userId="ce6d84e442459372" providerId="LiveId" clId="{441346CF-C82B-4FCA-97C4-F0E1AEC2A30F}" dt="2023-10-18T08:46:29.245" v="517" actId="207"/>
          <ac:spMkLst>
            <pc:docMk/>
            <pc:sldMk cId="0" sldId="292"/>
            <ac:spMk id="3" creationId="{00000000-0000-0000-0000-000000000000}"/>
          </ac:spMkLst>
        </pc:spChg>
      </pc:sldChg>
      <pc:sldChg chg="modSp add mod">
        <pc:chgData name="Dr.Mritunjay Kumar" userId="ce6d84e442459372" providerId="LiveId" clId="{441346CF-C82B-4FCA-97C4-F0E1AEC2A30F}" dt="2023-10-18T08:49:59.409" v="527" actId="20577"/>
        <pc:sldMkLst>
          <pc:docMk/>
          <pc:sldMk cId="0" sldId="293"/>
        </pc:sldMkLst>
        <pc:spChg chg="mod">
          <ac:chgData name="Dr.Mritunjay Kumar" userId="ce6d84e442459372" providerId="LiveId" clId="{441346CF-C82B-4FCA-97C4-F0E1AEC2A30F}" dt="2023-10-18T08:49:59.409" v="527" actId="20577"/>
          <ac:spMkLst>
            <pc:docMk/>
            <pc:sldMk cId="0" sldId="293"/>
            <ac:spMk id="3" creationId="{00000000-0000-0000-0000-000000000000}"/>
          </ac:spMkLst>
        </pc:spChg>
      </pc:sldChg>
      <pc:sldChg chg="delSp modSp new mod">
        <pc:chgData name="Dr.Mritunjay Kumar" userId="ce6d84e442459372" providerId="LiveId" clId="{441346CF-C82B-4FCA-97C4-F0E1AEC2A30F}" dt="2023-10-18T08:50:53.907" v="553" actId="207"/>
        <pc:sldMkLst>
          <pc:docMk/>
          <pc:sldMk cId="2910975883" sldId="294"/>
        </pc:sldMkLst>
        <pc:spChg chg="del">
          <ac:chgData name="Dr.Mritunjay Kumar" userId="ce6d84e442459372" providerId="LiveId" clId="{441346CF-C82B-4FCA-97C4-F0E1AEC2A30F}" dt="2023-10-18T07:32:58.278" v="63" actId="478"/>
          <ac:spMkLst>
            <pc:docMk/>
            <pc:sldMk cId="2910975883" sldId="294"/>
            <ac:spMk id="2" creationId="{66447729-54DA-6467-0BE7-10B364C02CBF}"/>
          </ac:spMkLst>
        </pc:spChg>
        <pc:spChg chg="mod">
          <ac:chgData name="Dr.Mritunjay Kumar" userId="ce6d84e442459372" providerId="LiveId" clId="{441346CF-C82B-4FCA-97C4-F0E1AEC2A30F}" dt="2023-10-18T08:50:53.907" v="553" actId="207"/>
          <ac:spMkLst>
            <pc:docMk/>
            <pc:sldMk cId="2910975883" sldId="294"/>
            <ac:spMk id="3" creationId="{32B4BFC0-96D7-FBD5-C546-ABB79B01EF3C}"/>
          </ac:spMkLst>
        </pc:spChg>
      </pc:sldChg>
      <pc:sldChg chg="delSp modSp new mod">
        <pc:chgData name="Dr.Mritunjay Kumar" userId="ce6d84e442459372" providerId="LiveId" clId="{441346CF-C82B-4FCA-97C4-F0E1AEC2A30F}" dt="2023-10-19T02:39:50.106" v="1072" actId="20577"/>
        <pc:sldMkLst>
          <pc:docMk/>
          <pc:sldMk cId="351231803" sldId="295"/>
        </pc:sldMkLst>
        <pc:spChg chg="del">
          <ac:chgData name="Dr.Mritunjay Kumar" userId="ce6d84e442459372" providerId="LiveId" clId="{441346CF-C82B-4FCA-97C4-F0E1AEC2A30F}" dt="2023-10-19T02:33:33.758" v="555" actId="478"/>
          <ac:spMkLst>
            <pc:docMk/>
            <pc:sldMk cId="351231803" sldId="295"/>
            <ac:spMk id="2" creationId="{0B8DD5B4-6A51-1EFA-4A15-7A58EF342072}"/>
          </ac:spMkLst>
        </pc:spChg>
        <pc:spChg chg="mod">
          <ac:chgData name="Dr.Mritunjay Kumar" userId="ce6d84e442459372" providerId="LiveId" clId="{441346CF-C82B-4FCA-97C4-F0E1AEC2A30F}" dt="2023-10-19T02:39:50.106" v="1072" actId="20577"/>
          <ac:spMkLst>
            <pc:docMk/>
            <pc:sldMk cId="351231803" sldId="295"/>
            <ac:spMk id="3" creationId="{BC3B9535-8E0F-E04C-02C6-9F3B39A18C8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6E3EE-5826-C6C6-1224-89C9766B31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BFE611-6E54-7A92-41D7-A8DC0D0F86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B457AE-1254-5886-98AD-A4D60B8445E7}"/>
              </a:ext>
            </a:extLst>
          </p:cNvPr>
          <p:cNvSpPr>
            <a:spLocks noGrp="1"/>
          </p:cNvSpPr>
          <p:nvPr>
            <p:ph type="dt" sz="half" idx="10"/>
          </p:nvPr>
        </p:nvSpPr>
        <p:spPr/>
        <p:txBody>
          <a:bodyPr/>
          <a:lstStyle/>
          <a:p>
            <a:fld id="{16B8B413-320F-4D98-AF0A-A6BB79A9042F}" type="datetimeFigureOut">
              <a:rPr lang="en-US" smtClean="0"/>
              <a:t>11/1/2023</a:t>
            </a:fld>
            <a:endParaRPr lang="en-US"/>
          </a:p>
        </p:txBody>
      </p:sp>
      <p:sp>
        <p:nvSpPr>
          <p:cNvPr id="5" name="Footer Placeholder 4">
            <a:extLst>
              <a:ext uri="{FF2B5EF4-FFF2-40B4-BE49-F238E27FC236}">
                <a16:creationId xmlns:a16="http://schemas.microsoft.com/office/drawing/2014/main" id="{75C9FCEF-28EB-E68E-8E22-DE03EEA443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A4868-165F-BE03-5A92-CA420B0056C5}"/>
              </a:ext>
            </a:extLst>
          </p:cNvPr>
          <p:cNvSpPr>
            <a:spLocks noGrp="1"/>
          </p:cNvSpPr>
          <p:nvPr>
            <p:ph type="sldNum" sz="quarter" idx="12"/>
          </p:nvPr>
        </p:nvSpPr>
        <p:spPr/>
        <p:txBody>
          <a:bodyPr/>
          <a:lstStyle/>
          <a:p>
            <a:fld id="{C3BE8FE6-4DD7-4356-B748-7D1940EB8666}" type="slidenum">
              <a:rPr lang="en-US" smtClean="0"/>
              <a:t>‹#›</a:t>
            </a:fld>
            <a:endParaRPr lang="en-US"/>
          </a:p>
        </p:txBody>
      </p:sp>
    </p:spTree>
    <p:extLst>
      <p:ext uri="{BB962C8B-B14F-4D97-AF65-F5344CB8AC3E}">
        <p14:creationId xmlns:p14="http://schemas.microsoft.com/office/powerpoint/2010/main" val="4287644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4C5B-A8DC-E40D-624D-F3968208DD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66D52-C8F5-E60C-B55E-C1D95E3B35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BFC2DD-B41B-3276-BCBC-33627367383C}"/>
              </a:ext>
            </a:extLst>
          </p:cNvPr>
          <p:cNvSpPr>
            <a:spLocks noGrp="1"/>
          </p:cNvSpPr>
          <p:nvPr>
            <p:ph type="dt" sz="half" idx="10"/>
          </p:nvPr>
        </p:nvSpPr>
        <p:spPr/>
        <p:txBody>
          <a:bodyPr/>
          <a:lstStyle/>
          <a:p>
            <a:fld id="{16B8B413-320F-4D98-AF0A-A6BB79A9042F}" type="datetimeFigureOut">
              <a:rPr lang="en-US" smtClean="0"/>
              <a:t>11/1/2023</a:t>
            </a:fld>
            <a:endParaRPr lang="en-US"/>
          </a:p>
        </p:txBody>
      </p:sp>
      <p:sp>
        <p:nvSpPr>
          <p:cNvPr id="5" name="Footer Placeholder 4">
            <a:extLst>
              <a:ext uri="{FF2B5EF4-FFF2-40B4-BE49-F238E27FC236}">
                <a16:creationId xmlns:a16="http://schemas.microsoft.com/office/drawing/2014/main" id="{6C7C61D1-3E91-CDD7-B91C-74B286988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27A325-5B2B-7DC0-F541-4B26CE68494A}"/>
              </a:ext>
            </a:extLst>
          </p:cNvPr>
          <p:cNvSpPr>
            <a:spLocks noGrp="1"/>
          </p:cNvSpPr>
          <p:nvPr>
            <p:ph type="sldNum" sz="quarter" idx="12"/>
          </p:nvPr>
        </p:nvSpPr>
        <p:spPr/>
        <p:txBody>
          <a:bodyPr/>
          <a:lstStyle/>
          <a:p>
            <a:fld id="{C3BE8FE6-4DD7-4356-B748-7D1940EB8666}" type="slidenum">
              <a:rPr lang="en-US" smtClean="0"/>
              <a:t>‹#›</a:t>
            </a:fld>
            <a:endParaRPr lang="en-US"/>
          </a:p>
        </p:txBody>
      </p:sp>
    </p:spTree>
    <p:extLst>
      <p:ext uri="{BB962C8B-B14F-4D97-AF65-F5344CB8AC3E}">
        <p14:creationId xmlns:p14="http://schemas.microsoft.com/office/powerpoint/2010/main" val="251011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D937DA-9C05-53A1-FFE1-E5027DC229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CB1E81-BFA5-E505-7FAD-444B344FA8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5BFBAA-F1BE-E46A-7155-12EEF0BC1B81}"/>
              </a:ext>
            </a:extLst>
          </p:cNvPr>
          <p:cNvSpPr>
            <a:spLocks noGrp="1"/>
          </p:cNvSpPr>
          <p:nvPr>
            <p:ph type="dt" sz="half" idx="10"/>
          </p:nvPr>
        </p:nvSpPr>
        <p:spPr/>
        <p:txBody>
          <a:bodyPr/>
          <a:lstStyle/>
          <a:p>
            <a:fld id="{16B8B413-320F-4D98-AF0A-A6BB79A9042F}" type="datetimeFigureOut">
              <a:rPr lang="en-US" smtClean="0"/>
              <a:t>11/1/2023</a:t>
            </a:fld>
            <a:endParaRPr lang="en-US"/>
          </a:p>
        </p:txBody>
      </p:sp>
      <p:sp>
        <p:nvSpPr>
          <p:cNvPr id="5" name="Footer Placeholder 4">
            <a:extLst>
              <a:ext uri="{FF2B5EF4-FFF2-40B4-BE49-F238E27FC236}">
                <a16:creationId xmlns:a16="http://schemas.microsoft.com/office/drawing/2014/main" id="{C4B11F45-6E59-C336-B15E-A0F5097C77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C6BC75-E409-48F4-EED8-ABE3C0817A80}"/>
              </a:ext>
            </a:extLst>
          </p:cNvPr>
          <p:cNvSpPr>
            <a:spLocks noGrp="1"/>
          </p:cNvSpPr>
          <p:nvPr>
            <p:ph type="sldNum" sz="quarter" idx="12"/>
          </p:nvPr>
        </p:nvSpPr>
        <p:spPr/>
        <p:txBody>
          <a:bodyPr/>
          <a:lstStyle/>
          <a:p>
            <a:fld id="{C3BE8FE6-4DD7-4356-B748-7D1940EB8666}" type="slidenum">
              <a:rPr lang="en-US" smtClean="0"/>
              <a:t>‹#›</a:t>
            </a:fld>
            <a:endParaRPr lang="en-US"/>
          </a:p>
        </p:txBody>
      </p:sp>
    </p:spTree>
    <p:extLst>
      <p:ext uri="{BB962C8B-B14F-4D97-AF65-F5344CB8AC3E}">
        <p14:creationId xmlns:p14="http://schemas.microsoft.com/office/powerpoint/2010/main" val="173163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A5173-AD94-CB48-E5E3-A362E400F2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3336DB-C7AC-7067-77B5-35B7A65081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A712D-C18E-F46D-F1C7-29ED15BE35CB}"/>
              </a:ext>
            </a:extLst>
          </p:cNvPr>
          <p:cNvSpPr>
            <a:spLocks noGrp="1"/>
          </p:cNvSpPr>
          <p:nvPr>
            <p:ph type="dt" sz="half" idx="10"/>
          </p:nvPr>
        </p:nvSpPr>
        <p:spPr/>
        <p:txBody>
          <a:bodyPr/>
          <a:lstStyle/>
          <a:p>
            <a:fld id="{16B8B413-320F-4D98-AF0A-A6BB79A9042F}" type="datetimeFigureOut">
              <a:rPr lang="en-US" smtClean="0"/>
              <a:t>11/1/2023</a:t>
            </a:fld>
            <a:endParaRPr lang="en-US"/>
          </a:p>
        </p:txBody>
      </p:sp>
      <p:sp>
        <p:nvSpPr>
          <p:cNvPr id="5" name="Footer Placeholder 4">
            <a:extLst>
              <a:ext uri="{FF2B5EF4-FFF2-40B4-BE49-F238E27FC236}">
                <a16:creationId xmlns:a16="http://schemas.microsoft.com/office/drawing/2014/main" id="{58BCF0BB-E8B2-0E84-84FA-413EE0AF95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6544E7-B4CF-9BDB-9425-8446CC5E2E3E}"/>
              </a:ext>
            </a:extLst>
          </p:cNvPr>
          <p:cNvSpPr>
            <a:spLocks noGrp="1"/>
          </p:cNvSpPr>
          <p:nvPr>
            <p:ph type="sldNum" sz="quarter" idx="12"/>
          </p:nvPr>
        </p:nvSpPr>
        <p:spPr/>
        <p:txBody>
          <a:bodyPr/>
          <a:lstStyle/>
          <a:p>
            <a:fld id="{C3BE8FE6-4DD7-4356-B748-7D1940EB8666}" type="slidenum">
              <a:rPr lang="en-US" smtClean="0"/>
              <a:t>‹#›</a:t>
            </a:fld>
            <a:endParaRPr lang="en-US"/>
          </a:p>
        </p:txBody>
      </p:sp>
    </p:spTree>
    <p:extLst>
      <p:ext uri="{BB962C8B-B14F-4D97-AF65-F5344CB8AC3E}">
        <p14:creationId xmlns:p14="http://schemas.microsoft.com/office/powerpoint/2010/main" val="3865709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B5FB2-2F71-0651-6B13-82D3C1AFFB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D49A0C-DC72-AA6A-CF7A-E3188865F9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7C3179-A5FD-5B80-28A9-B5FBF684D266}"/>
              </a:ext>
            </a:extLst>
          </p:cNvPr>
          <p:cNvSpPr>
            <a:spLocks noGrp="1"/>
          </p:cNvSpPr>
          <p:nvPr>
            <p:ph type="dt" sz="half" idx="10"/>
          </p:nvPr>
        </p:nvSpPr>
        <p:spPr/>
        <p:txBody>
          <a:bodyPr/>
          <a:lstStyle/>
          <a:p>
            <a:fld id="{16B8B413-320F-4D98-AF0A-A6BB79A9042F}" type="datetimeFigureOut">
              <a:rPr lang="en-US" smtClean="0"/>
              <a:t>11/1/2023</a:t>
            </a:fld>
            <a:endParaRPr lang="en-US"/>
          </a:p>
        </p:txBody>
      </p:sp>
      <p:sp>
        <p:nvSpPr>
          <p:cNvPr id="5" name="Footer Placeholder 4">
            <a:extLst>
              <a:ext uri="{FF2B5EF4-FFF2-40B4-BE49-F238E27FC236}">
                <a16:creationId xmlns:a16="http://schemas.microsoft.com/office/drawing/2014/main" id="{AA91FCC2-9B30-BE89-8D85-2D3F1FE3C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985EB9-B48D-2DEF-E44A-72BFCFED500D}"/>
              </a:ext>
            </a:extLst>
          </p:cNvPr>
          <p:cNvSpPr>
            <a:spLocks noGrp="1"/>
          </p:cNvSpPr>
          <p:nvPr>
            <p:ph type="sldNum" sz="quarter" idx="12"/>
          </p:nvPr>
        </p:nvSpPr>
        <p:spPr/>
        <p:txBody>
          <a:bodyPr/>
          <a:lstStyle/>
          <a:p>
            <a:fld id="{C3BE8FE6-4DD7-4356-B748-7D1940EB8666}" type="slidenum">
              <a:rPr lang="en-US" smtClean="0"/>
              <a:t>‹#›</a:t>
            </a:fld>
            <a:endParaRPr lang="en-US"/>
          </a:p>
        </p:txBody>
      </p:sp>
    </p:spTree>
    <p:extLst>
      <p:ext uri="{BB962C8B-B14F-4D97-AF65-F5344CB8AC3E}">
        <p14:creationId xmlns:p14="http://schemas.microsoft.com/office/powerpoint/2010/main" val="2331556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F1328-434B-4C0E-61E2-6B3661DF8D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30E336-A1C1-38D2-F71F-DEF5B80B72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36D185-F722-D9BB-E83A-C285EC7F4A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9DD205-A7C8-60EA-08E0-435FEE425E01}"/>
              </a:ext>
            </a:extLst>
          </p:cNvPr>
          <p:cNvSpPr>
            <a:spLocks noGrp="1"/>
          </p:cNvSpPr>
          <p:nvPr>
            <p:ph type="dt" sz="half" idx="10"/>
          </p:nvPr>
        </p:nvSpPr>
        <p:spPr/>
        <p:txBody>
          <a:bodyPr/>
          <a:lstStyle/>
          <a:p>
            <a:fld id="{16B8B413-320F-4D98-AF0A-A6BB79A9042F}" type="datetimeFigureOut">
              <a:rPr lang="en-US" smtClean="0"/>
              <a:t>11/1/2023</a:t>
            </a:fld>
            <a:endParaRPr lang="en-US"/>
          </a:p>
        </p:txBody>
      </p:sp>
      <p:sp>
        <p:nvSpPr>
          <p:cNvPr id="6" name="Footer Placeholder 5">
            <a:extLst>
              <a:ext uri="{FF2B5EF4-FFF2-40B4-BE49-F238E27FC236}">
                <a16:creationId xmlns:a16="http://schemas.microsoft.com/office/drawing/2014/main" id="{31C546A5-E59B-B8B6-6EF6-8CFC0FB7E6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296F15-8CBD-4AC0-A3D2-DBA4C5556BC7}"/>
              </a:ext>
            </a:extLst>
          </p:cNvPr>
          <p:cNvSpPr>
            <a:spLocks noGrp="1"/>
          </p:cNvSpPr>
          <p:nvPr>
            <p:ph type="sldNum" sz="quarter" idx="12"/>
          </p:nvPr>
        </p:nvSpPr>
        <p:spPr/>
        <p:txBody>
          <a:bodyPr/>
          <a:lstStyle/>
          <a:p>
            <a:fld id="{C3BE8FE6-4DD7-4356-B748-7D1940EB8666}" type="slidenum">
              <a:rPr lang="en-US" smtClean="0"/>
              <a:t>‹#›</a:t>
            </a:fld>
            <a:endParaRPr lang="en-US"/>
          </a:p>
        </p:txBody>
      </p:sp>
    </p:spTree>
    <p:extLst>
      <p:ext uri="{BB962C8B-B14F-4D97-AF65-F5344CB8AC3E}">
        <p14:creationId xmlns:p14="http://schemas.microsoft.com/office/powerpoint/2010/main" val="45166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1CAF-A051-D085-6E38-931CE453A5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45E0FD-7C57-C15B-E535-516701643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CB62A6-0799-740F-AEA5-28A7DD235B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3E3B2D-0719-7396-2461-1B1A58C549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47B5CE-0E29-3586-F62D-319940C9BC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426428-315C-C13B-008B-DAEF5B0D5E1A}"/>
              </a:ext>
            </a:extLst>
          </p:cNvPr>
          <p:cNvSpPr>
            <a:spLocks noGrp="1"/>
          </p:cNvSpPr>
          <p:nvPr>
            <p:ph type="dt" sz="half" idx="10"/>
          </p:nvPr>
        </p:nvSpPr>
        <p:spPr/>
        <p:txBody>
          <a:bodyPr/>
          <a:lstStyle/>
          <a:p>
            <a:fld id="{16B8B413-320F-4D98-AF0A-A6BB79A9042F}" type="datetimeFigureOut">
              <a:rPr lang="en-US" smtClean="0"/>
              <a:t>11/1/2023</a:t>
            </a:fld>
            <a:endParaRPr lang="en-US"/>
          </a:p>
        </p:txBody>
      </p:sp>
      <p:sp>
        <p:nvSpPr>
          <p:cNvPr id="8" name="Footer Placeholder 7">
            <a:extLst>
              <a:ext uri="{FF2B5EF4-FFF2-40B4-BE49-F238E27FC236}">
                <a16:creationId xmlns:a16="http://schemas.microsoft.com/office/drawing/2014/main" id="{51186181-59C2-626C-4C54-B4EA4EE283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AC94C5-2175-2DD7-FA58-EE55B46FD059}"/>
              </a:ext>
            </a:extLst>
          </p:cNvPr>
          <p:cNvSpPr>
            <a:spLocks noGrp="1"/>
          </p:cNvSpPr>
          <p:nvPr>
            <p:ph type="sldNum" sz="quarter" idx="12"/>
          </p:nvPr>
        </p:nvSpPr>
        <p:spPr/>
        <p:txBody>
          <a:bodyPr/>
          <a:lstStyle/>
          <a:p>
            <a:fld id="{C3BE8FE6-4DD7-4356-B748-7D1940EB8666}" type="slidenum">
              <a:rPr lang="en-US" smtClean="0"/>
              <a:t>‹#›</a:t>
            </a:fld>
            <a:endParaRPr lang="en-US"/>
          </a:p>
        </p:txBody>
      </p:sp>
    </p:spTree>
    <p:extLst>
      <p:ext uri="{BB962C8B-B14F-4D97-AF65-F5344CB8AC3E}">
        <p14:creationId xmlns:p14="http://schemas.microsoft.com/office/powerpoint/2010/main" val="328646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7FC2E-1B21-3DA6-2A75-BAEEA39D04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2762F6-0A99-31EF-EE96-14CCA9355E6A}"/>
              </a:ext>
            </a:extLst>
          </p:cNvPr>
          <p:cNvSpPr>
            <a:spLocks noGrp="1"/>
          </p:cNvSpPr>
          <p:nvPr>
            <p:ph type="dt" sz="half" idx="10"/>
          </p:nvPr>
        </p:nvSpPr>
        <p:spPr/>
        <p:txBody>
          <a:bodyPr/>
          <a:lstStyle/>
          <a:p>
            <a:fld id="{16B8B413-320F-4D98-AF0A-A6BB79A9042F}" type="datetimeFigureOut">
              <a:rPr lang="en-US" smtClean="0"/>
              <a:t>11/1/2023</a:t>
            </a:fld>
            <a:endParaRPr lang="en-US"/>
          </a:p>
        </p:txBody>
      </p:sp>
      <p:sp>
        <p:nvSpPr>
          <p:cNvPr id="4" name="Footer Placeholder 3">
            <a:extLst>
              <a:ext uri="{FF2B5EF4-FFF2-40B4-BE49-F238E27FC236}">
                <a16:creationId xmlns:a16="http://schemas.microsoft.com/office/drawing/2014/main" id="{AF258F3A-576D-E199-41C3-5AE8C22FA0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140941-3F7D-D3F5-F3A2-639FE4CD9797}"/>
              </a:ext>
            </a:extLst>
          </p:cNvPr>
          <p:cNvSpPr>
            <a:spLocks noGrp="1"/>
          </p:cNvSpPr>
          <p:nvPr>
            <p:ph type="sldNum" sz="quarter" idx="12"/>
          </p:nvPr>
        </p:nvSpPr>
        <p:spPr/>
        <p:txBody>
          <a:bodyPr/>
          <a:lstStyle/>
          <a:p>
            <a:fld id="{C3BE8FE6-4DD7-4356-B748-7D1940EB8666}" type="slidenum">
              <a:rPr lang="en-US" smtClean="0"/>
              <a:t>‹#›</a:t>
            </a:fld>
            <a:endParaRPr lang="en-US"/>
          </a:p>
        </p:txBody>
      </p:sp>
    </p:spTree>
    <p:extLst>
      <p:ext uri="{BB962C8B-B14F-4D97-AF65-F5344CB8AC3E}">
        <p14:creationId xmlns:p14="http://schemas.microsoft.com/office/powerpoint/2010/main" val="140353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9A463C-7B83-81F8-BBB5-2C0321BA0504}"/>
              </a:ext>
            </a:extLst>
          </p:cNvPr>
          <p:cNvSpPr>
            <a:spLocks noGrp="1"/>
          </p:cNvSpPr>
          <p:nvPr>
            <p:ph type="dt" sz="half" idx="10"/>
          </p:nvPr>
        </p:nvSpPr>
        <p:spPr/>
        <p:txBody>
          <a:bodyPr/>
          <a:lstStyle/>
          <a:p>
            <a:fld id="{16B8B413-320F-4D98-AF0A-A6BB79A9042F}" type="datetimeFigureOut">
              <a:rPr lang="en-US" smtClean="0"/>
              <a:t>11/1/2023</a:t>
            </a:fld>
            <a:endParaRPr lang="en-US"/>
          </a:p>
        </p:txBody>
      </p:sp>
      <p:sp>
        <p:nvSpPr>
          <p:cNvPr id="3" name="Footer Placeholder 2">
            <a:extLst>
              <a:ext uri="{FF2B5EF4-FFF2-40B4-BE49-F238E27FC236}">
                <a16:creationId xmlns:a16="http://schemas.microsoft.com/office/drawing/2014/main" id="{79BB37A8-73C7-365B-6BD1-1ABBEB91B4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B3DCA6-5E09-D3BD-B36E-88C62F75FA58}"/>
              </a:ext>
            </a:extLst>
          </p:cNvPr>
          <p:cNvSpPr>
            <a:spLocks noGrp="1"/>
          </p:cNvSpPr>
          <p:nvPr>
            <p:ph type="sldNum" sz="quarter" idx="12"/>
          </p:nvPr>
        </p:nvSpPr>
        <p:spPr/>
        <p:txBody>
          <a:bodyPr/>
          <a:lstStyle/>
          <a:p>
            <a:fld id="{C3BE8FE6-4DD7-4356-B748-7D1940EB8666}" type="slidenum">
              <a:rPr lang="en-US" smtClean="0"/>
              <a:t>‹#›</a:t>
            </a:fld>
            <a:endParaRPr lang="en-US"/>
          </a:p>
        </p:txBody>
      </p:sp>
    </p:spTree>
    <p:extLst>
      <p:ext uri="{BB962C8B-B14F-4D97-AF65-F5344CB8AC3E}">
        <p14:creationId xmlns:p14="http://schemas.microsoft.com/office/powerpoint/2010/main" val="813155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D29F7-4A5C-493B-5AB9-FF451FDFE8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B42990-16C8-8ECB-783E-279A16891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8D4554-5AB0-2619-00A6-F1EEA45CA4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56022-ACC4-AB63-B114-06A069AD9EAD}"/>
              </a:ext>
            </a:extLst>
          </p:cNvPr>
          <p:cNvSpPr>
            <a:spLocks noGrp="1"/>
          </p:cNvSpPr>
          <p:nvPr>
            <p:ph type="dt" sz="half" idx="10"/>
          </p:nvPr>
        </p:nvSpPr>
        <p:spPr/>
        <p:txBody>
          <a:bodyPr/>
          <a:lstStyle/>
          <a:p>
            <a:fld id="{16B8B413-320F-4D98-AF0A-A6BB79A9042F}" type="datetimeFigureOut">
              <a:rPr lang="en-US" smtClean="0"/>
              <a:t>11/1/2023</a:t>
            </a:fld>
            <a:endParaRPr lang="en-US"/>
          </a:p>
        </p:txBody>
      </p:sp>
      <p:sp>
        <p:nvSpPr>
          <p:cNvPr id="6" name="Footer Placeholder 5">
            <a:extLst>
              <a:ext uri="{FF2B5EF4-FFF2-40B4-BE49-F238E27FC236}">
                <a16:creationId xmlns:a16="http://schemas.microsoft.com/office/drawing/2014/main" id="{C4BE7E0D-178B-9DC6-5D56-2697D5DA00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2E3BF6-11EB-DE38-C0DB-BD189EE405EC}"/>
              </a:ext>
            </a:extLst>
          </p:cNvPr>
          <p:cNvSpPr>
            <a:spLocks noGrp="1"/>
          </p:cNvSpPr>
          <p:nvPr>
            <p:ph type="sldNum" sz="quarter" idx="12"/>
          </p:nvPr>
        </p:nvSpPr>
        <p:spPr/>
        <p:txBody>
          <a:bodyPr/>
          <a:lstStyle/>
          <a:p>
            <a:fld id="{C3BE8FE6-4DD7-4356-B748-7D1940EB8666}" type="slidenum">
              <a:rPr lang="en-US" smtClean="0"/>
              <a:t>‹#›</a:t>
            </a:fld>
            <a:endParaRPr lang="en-US"/>
          </a:p>
        </p:txBody>
      </p:sp>
    </p:spTree>
    <p:extLst>
      <p:ext uri="{BB962C8B-B14F-4D97-AF65-F5344CB8AC3E}">
        <p14:creationId xmlns:p14="http://schemas.microsoft.com/office/powerpoint/2010/main" val="3960510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8D10-6B43-AFC5-6105-685E48AEDF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6054EA-8C01-4353-BE30-3F042D3F36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F752C1-C16E-1CE6-2C3A-52CCA22ED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0516E3-BA1A-ED10-0E51-B9B0D4C0FD09}"/>
              </a:ext>
            </a:extLst>
          </p:cNvPr>
          <p:cNvSpPr>
            <a:spLocks noGrp="1"/>
          </p:cNvSpPr>
          <p:nvPr>
            <p:ph type="dt" sz="half" idx="10"/>
          </p:nvPr>
        </p:nvSpPr>
        <p:spPr/>
        <p:txBody>
          <a:bodyPr/>
          <a:lstStyle/>
          <a:p>
            <a:fld id="{16B8B413-320F-4D98-AF0A-A6BB79A9042F}" type="datetimeFigureOut">
              <a:rPr lang="en-US" smtClean="0"/>
              <a:t>11/1/2023</a:t>
            </a:fld>
            <a:endParaRPr lang="en-US"/>
          </a:p>
        </p:txBody>
      </p:sp>
      <p:sp>
        <p:nvSpPr>
          <p:cNvPr id="6" name="Footer Placeholder 5">
            <a:extLst>
              <a:ext uri="{FF2B5EF4-FFF2-40B4-BE49-F238E27FC236}">
                <a16:creationId xmlns:a16="http://schemas.microsoft.com/office/drawing/2014/main" id="{9845CFC0-812F-F8BB-833B-1D37985F30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5E6E7C-2807-5F63-4AA9-EAFF322C695C}"/>
              </a:ext>
            </a:extLst>
          </p:cNvPr>
          <p:cNvSpPr>
            <a:spLocks noGrp="1"/>
          </p:cNvSpPr>
          <p:nvPr>
            <p:ph type="sldNum" sz="quarter" idx="12"/>
          </p:nvPr>
        </p:nvSpPr>
        <p:spPr/>
        <p:txBody>
          <a:bodyPr/>
          <a:lstStyle/>
          <a:p>
            <a:fld id="{C3BE8FE6-4DD7-4356-B748-7D1940EB8666}" type="slidenum">
              <a:rPr lang="en-US" smtClean="0"/>
              <a:t>‹#›</a:t>
            </a:fld>
            <a:endParaRPr lang="en-US"/>
          </a:p>
        </p:txBody>
      </p:sp>
    </p:spTree>
    <p:extLst>
      <p:ext uri="{BB962C8B-B14F-4D97-AF65-F5344CB8AC3E}">
        <p14:creationId xmlns:p14="http://schemas.microsoft.com/office/powerpoint/2010/main" val="304295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11CBE7-AB8B-87D5-9709-49A0375BF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B64DEB-5A74-ACF7-CE5A-94B404B3D8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E5B942-E86B-DF40-B61B-FB11A5266A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8B413-320F-4D98-AF0A-A6BB79A9042F}" type="datetimeFigureOut">
              <a:rPr lang="en-US" smtClean="0"/>
              <a:t>11/1/2023</a:t>
            </a:fld>
            <a:endParaRPr lang="en-US"/>
          </a:p>
        </p:txBody>
      </p:sp>
      <p:sp>
        <p:nvSpPr>
          <p:cNvPr id="5" name="Footer Placeholder 4">
            <a:extLst>
              <a:ext uri="{FF2B5EF4-FFF2-40B4-BE49-F238E27FC236}">
                <a16:creationId xmlns:a16="http://schemas.microsoft.com/office/drawing/2014/main" id="{5841E61E-12E6-A251-82ED-B0A286D169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481711-18FE-B81F-499A-3F6B274859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E8FE6-4DD7-4356-B748-7D1940EB8666}" type="slidenum">
              <a:rPr lang="en-US" smtClean="0"/>
              <a:t>‹#›</a:t>
            </a:fld>
            <a:endParaRPr lang="en-US"/>
          </a:p>
        </p:txBody>
      </p:sp>
    </p:spTree>
    <p:extLst>
      <p:ext uri="{BB962C8B-B14F-4D97-AF65-F5344CB8AC3E}">
        <p14:creationId xmlns:p14="http://schemas.microsoft.com/office/powerpoint/2010/main" val="215946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7778-4E45-C19C-AA8C-C6D72F613426}"/>
              </a:ext>
            </a:extLst>
          </p:cNvPr>
          <p:cNvSpPr>
            <a:spLocks noGrp="1"/>
          </p:cNvSpPr>
          <p:nvPr>
            <p:ph type="ctrTitle"/>
          </p:nvPr>
        </p:nvSpPr>
        <p:spPr>
          <a:xfrm>
            <a:off x="2396019" y="2148698"/>
            <a:ext cx="7208178" cy="857251"/>
          </a:xfrm>
        </p:spPr>
        <p:txBody>
          <a:bodyPr>
            <a:noAutofit/>
          </a:bodyPr>
          <a:lstStyle/>
          <a:p>
            <a:r>
              <a:rPr lang="en-US" sz="2800" b="1" i="1" dirty="0">
                <a:solidFill>
                  <a:srgbClr val="FF0000"/>
                </a:solidFill>
                <a:latin typeface="+mn-lt"/>
              </a:rPr>
              <a:t>CONCEPT OF  DISEASE</a:t>
            </a:r>
          </a:p>
        </p:txBody>
      </p:sp>
      <p:sp>
        <p:nvSpPr>
          <p:cNvPr id="3" name="Subtitle 2">
            <a:extLst>
              <a:ext uri="{FF2B5EF4-FFF2-40B4-BE49-F238E27FC236}">
                <a16:creationId xmlns:a16="http://schemas.microsoft.com/office/drawing/2014/main" id="{350EB708-5FF6-8DC2-6D31-09226FC113F2}"/>
              </a:ext>
            </a:extLst>
          </p:cNvPr>
          <p:cNvSpPr>
            <a:spLocks noGrp="1"/>
          </p:cNvSpPr>
          <p:nvPr>
            <p:ph type="subTitle" idx="1"/>
          </p:nvPr>
        </p:nvSpPr>
        <p:spPr>
          <a:xfrm>
            <a:off x="6324600" y="4419636"/>
            <a:ext cx="3962400" cy="1752600"/>
          </a:xfrm>
        </p:spPr>
        <p:txBody>
          <a:bodyPr>
            <a:normAutofit/>
          </a:bodyPr>
          <a:lstStyle/>
          <a:p>
            <a:r>
              <a:rPr lang="en-US" dirty="0">
                <a:solidFill>
                  <a:srgbClr val="002060"/>
                </a:solidFill>
              </a:rPr>
              <a:t>Dr </a:t>
            </a:r>
            <a:r>
              <a:rPr lang="en-US" dirty="0" err="1">
                <a:solidFill>
                  <a:srgbClr val="002060"/>
                </a:solidFill>
              </a:rPr>
              <a:t>Mritunjay</a:t>
            </a:r>
            <a:r>
              <a:rPr lang="en-US" dirty="0">
                <a:solidFill>
                  <a:srgbClr val="002060"/>
                </a:solidFill>
              </a:rPr>
              <a:t> Kumar</a:t>
            </a:r>
          </a:p>
          <a:p>
            <a:r>
              <a:rPr lang="en-US" dirty="0">
                <a:solidFill>
                  <a:srgbClr val="002060"/>
                </a:solidFill>
              </a:rPr>
              <a:t>Associate Professor</a:t>
            </a:r>
          </a:p>
          <a:p>
            <a:r>
              <a:rPr lang="en-US" dirty="0">
                <a:solidFill>
                  <a:srgbClr val="002060"/>
                </a:solidFill>
              </a:rPr>
              <a:t>VMD, BVC, BASU, Patna</a:t>
            </a:r>
          </a:p>
        </p:txBody>
      </p:sp>
      <p:pic>
        <p:nvPicPr>
          <p:cNvPr id="4" name="Picture 3">
            <a:extLst>
              <a:ext uri="{FF2B5EF4-FFF2-40B4-BE49-F238E27FC236}">
                <a16:creationId xmlns:a16="http://schemas.microsoft.com/office/drawing/2014/main" id="{EEDF7525-B6AC-BF71-734D-80FF342A54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19138" y="274961"/>
            <a:ext cx="1344254" cy="1038742"/>
          </a:xfrm>
          <a:prstGeom prst="rect">
            <a:avLst/>
          </a:prstGeom>
        </p:spPr>
      </p:pic>
      <p:pic>
        <p:nvPicPr>
          <p:cNvPr id="5" name="Picture 4">
            <a:extLst>
              <a:ext uri="{FF2B5EF4-FFF2-40B4-BE49-F238E27FC236}">
                <a16:creationId xmlns:a16="http://schemas.microsoft.com/office/drawing/2014/main" id="{F45CF877-BBB0-BB64-FAD4-ED97ADC9D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492" y="399837"/>
            <a:ext cx="1905000" cy="952500"/>
          </a:xfrm>
          <a:prstGeom prst="rect">
            <a:avLst/>
          </a:prstGeom>
        </p:spPr>
      </p:pic>
      <p:sp>
        <p:nvSpPr>
          <p:cNvPr id="6" name="TextBox 5">
            <a:extLst>
              <a:ext uri="{FF2B5EF4-FFF2-40B4-BE49-F238E27FC236}">
                <a16:creationId xmlns:a16="http://schemas.microsoft.com/office/drawing/2014/main" id="{898E4ECB-3DF1-3C80-B45E-458D5BAB85AC}"/>
              </a:ext>
            </a:extLst>
          </p:cNvPr>
          <p:cNvSpPr txBox="1"/>
          <p:nvPr/>
        </p:nvSpPr>
        <p:spPr>
          <a:xfrm>
            <a:off x="2229492" y="359596"/>
            <a:ext cx="7541232" cy="954107"/>
          </a:xfrm>
          <a:prstGeom prst="rect">
            <a:avLst/>
          </a:prstGeom>
          <a:noFill/>
        </p:spPr>
        <p:txBody>
          <a:bodyPr wrap="square" rtlCol="0">
            <a:spAutoFit/>
          </a:bodyPr>
          <a:lstStyle/>
          <a:p>
            <a:pPr algn="ctr"/>
            <a:r>
              <a:rPr lang="en-US" sz="2800" b="1" dirty="0">
                <a:solidFill>
                  <a:srgbClr val="002060"/>
                </a:solidFill>
              </a:rPr>
              <a:t>Department of Veterinary Medicine</a:t>
            </a:r>
          </a:p>
          <a:p>
            <a:pPr algn="ctr"/>
            <a:r>
              <a:rPr lang="en-US" sz="2800" b="1" dirty="0">
                <a:solidFill>
                  <a:srgbClr val="002060"/>
                </a:solidFill>
              </a:rPr>
              <a:t>Bihar Veterinary College, BASU, Patna</a:t>
            </a:r>
          </a:p>
        </p:txBody>
      </p:sp>
    </p:spTree>
    <p:extLst>
      <p:ext uri="{BB962C8B-B14F-4D97-AF65-F5344CB8AC3E}">
        <p14:creationId xmlns:p14="http://schemas.microsoft.com/office/powerpoint/2010/main" val="582298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FFC780-255E-CD31-FD52-822E7E0E3BDC}"/>
              </a:ext>
            </a:extLst>
          </p:cNvPr>
          <p:cNvSpPr>
            <a:spLocks noGrp="1"/>
          </p:cNvSpPr>
          <p:nvPr>
            <p:ph idx="1"/>
          </p:nvPr>
        </p:nvSpPr>
        <p:spPr>
          <a:xfrm>
            <a:off x="441789" y="616449"/>
            <a:ext cx="10912011" cy="5560514"/>
          </a:xfrm>
        </p:spPr>
        <p:txBody>
          <a:bodyPr>
            <a:normAutofit fontScale="92500" lnSpcReduction="20000"/>
          </a:bodyPr>
          <a:lstStyle/>
          <a:p>
            <a:pPr marL="0" lvl="0" indent="0">
              <a:buNone/>
            </a:pPr>
            <a:r>
              <a:rPr lang="en-IN" b="1" dirty="0">
                <a:solidFill>
                  <a:srgbClr val="002060"/>
                </a:solidFill>
              </a:rPr>
              <a:t>B. System involved</a:t>
            </a:r>
          </a:p>
          <a:p>
            <a:pPr marL="0" lvl="0" indent="0">
              <a:buNone/>
            </a:pPr>
            <a:endParaRPr lang="en-IN" sz="3200" b="1" dirty="0"/>
          </a:p>
          <a:p>
            <a:pPr marL="0" lvl="0" indent="0">
              <a:buNone/>
            </a:pPr>
            <a:r>
              <a:rPr lang="en-IN" b="1" dirty="0"/>
              <a:t>1. Localised</a:t>
            </a:r>
            <a:r>
              <a:rPr lang="en-IN" dirty="0"/>
              <a:t>: There is usually a strictly localised pathological process or a defect or disability, which does not interfere with the general health of the animal. </a:t>
            </a:r>
            <a:r>
              <a:rPr lang="en-IN" dirty="0" err="1"/>
              <a:t>Eg.</a:t>
            </a:r>
            <a:r>
              <a:rPr lang="en-IN" dirty="0"/>
              <a:t> Abscess, glossitis and haematoma.</a:t>
            </a:r>
          </a:p>
          <a:p>
            <a:pPr lvl="0"/>
            <a:endParaRPr lang="en-IN" dirty="0"/>
          </a:p>
          <a:p>
            <a:pPr marL="0" lvl="0" indent="0">
              <a:buNone/>
            </a:pPr>
            <a:r>
              <a:rPr lang="en-IN" b="1" dirty="0"/>
              <a:t>2. Generalised disease</a:t>
            </a:r>
            <a:r>
              <a:rPr lang="en-IN" dirty="0"/>
              <a:t>: They include diseases affecting either most or all parts of the body with systemic involvement, viz. toxaemia, septicaemia and influenza</a:t>
            </a:r>
          </a:p>
          <a:p>
            <a:pPr lvl="0"/>
            <a:endParaRPr lang="en-IN" dirty="0"/>
          </a:p>
          <a:p>
            <a:pPr marL="0" lvl="0" indent="0">
              <a:buNone/>
            </a:pPr>
            <a:r>
              <a:rPr lang="en-IN" b="1" dirty="0"/>
              <a:t>3. Structural disease</a:t>
            </a:r>
            <a:r>
              <a:rPr lang="en-IN" dirty="0"/>
              <a:t>: These bring about pathological changes in the structure of organ or it may cause defective organ. </a:t>
            </a:r>
            <a:r>
              <a:rPr lang="en-IN" dirty="0" err="1"/>
              <a:t>Eg.</a:t>
            </a:r>
            <a:r>
              <a:rPr lang="en-IN" dirty="0"/>
              <a:t> Pericarditis, Nephritis, Rickets etc</a:t>
            </a:r>
          </a:p>
          <a:p>
            <a:pPr lvl="0"/>
            <a:endParaRPr lang="en-IN" dirty="0"/>
          </a:p>
          <a:p>
            <a:pPr marL="0" lvl="0" indent="0">
              <a:buNone/>
            </a:pPr>
            <a:r>
              <a:rPr lang="en-IN" b="1" dirty="0"/>
              <a:t>4. Functional diseases</a:t>
            </a:r>
            <a:r>
              <a:rPr lang="en-IN" dirty="0"/>
              <a:t>: They affect the functional efficiency of an organ without altering its structural components. </a:t>
            </a:r>
            <a:r>
              <a:rPr lang="en-IN" dirty="0" err="1"/>
              <a:t>Eg.</a:t>
            </a:r>
            <a:r>
              <a:rPr lang="en-IN" dirty="0"/>
              <a:t> Idiopathic epilepsy, arrhythmia, tachycardia</a:t>
            </a:r>
          </a:p>
          <a:p>
            <a:pPr lvl="0"/>
            <a:endParaRPr lang="en-IN" dirty="0"/>
          </a:p>
          <a:p>
            <a:endParaRPr lang="en-US" dirty="0"/>
          </a:p>
        </p:txBody>
      </p:sp>
    </p:spTree>
    <p:extLst>
      <p:ext uri="{BB962C8B-B14F-4D97-AF65-F5344CB8AC3E}">
        <p14:creationId xmlns:p14="http://schemas.microsoft.com/office/powerpoint/2010/main" val="1665772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81371B-8228-14EE-8A04-3BF9C3F943F8}"/>
              </a:ext>
            </a:extLst>
          </p:cNvPr>
          <p:cNvSpPr>
            <a:spLocks noGrp="1"/>
          </p:cNvSpPr>
          <p:nvPr>
            <p:ph idx="1"/>
          </p:nvPr>
        </p:nvSpPr>
        <p:spPr>
          <a:xfrm>
            <a:off x="328773" y="431515"/>
            <a:ext cx="11025027" cy="5745448"/>
          </a:xfrm>
        </p:spPr>
        <p:txBody>
          <a:bodyPr>
            <a:normAutofit fontScale="92500" lnSpcReduction="20000"/>
          </a:bodyPr>
          <a:lstStyle/>
          <a:p>
            <a:pPr marL="0" lvl="0" indent="0">
              <a:buNone/>
            </a:pPr>
            <a:r>
              <a:rPr lang="en-IN" sz="2600" b="1" dirty="0">
                <a:solidFill>
                  <a:srgbClr val="002060"/>
                </a:solidFill>
              </a:rPr>
              <a:t>C. Aetiology</a:t>
            </a:r>
          </a:p>
          <a:p>
            <a:pPr marL="0" lvl="0" indent="0" algn="just">
              <a:buNone/>
            </a:pPr>
            <a:r>
              <a:rPr lang="en-IN" sz="2600" b="1" dirty="0"/>
              <a:t>1. Specific diseases</a:t>
            </a:r>
            <a:r>
              <a:rPr lang="en-IN" sz="2600" dirty="0"/>
              <a:t>: These diseases have </a:t>
            </a:r>
            <a:r>
              <a:rPr lang="en-IN" sz="2600" dirty="0">
                <a:solidFill>
                  <a:srgbClr val="002060"/>
                </a:solidFill>
              </a:rPr>
              <a:t>definitive identity of their own </a:t>
            </a:r>
            <a:r>
              <a:rPr lang="en-IN" sz="2600" dirty="0"/>
              <a:t>and are produced by a specific pathogen or factor. </a:t>
            </a:r>
          </a:p>
          <a:p>
            <a:pPr lvl="0" algn="just"/>
            <a:r>
              <a:rPr lang="en-IN" sz="2600" dirty="0"/>
              <a:t>It may be further sub-divided into infectious and non-infectious.</a:t>
            </a:r>
          </a:p>
          <a:p>
            <a:pPr marL="0" lvl="0" indent="0" algn="just">
              <a:buNone/>
            </a:pPr>
            <a:r>
              <a:rPr lang="en-IN" sz="2600" b="1" dirty="0"/>
              <a:t>a) Infectious diseases</a:t>
            </a:r>
            <a:r>
              <a:rPr lang="en-IN" sz="2600" dirty="0"/>
              <a:t>: These are caused by living organisms such as viruses, bacteria, fungi and parasites</a:t>
            </a:r>
          </a:p>
          <a:p>
            <a:pPr marL="0" indent="0" algn="just">
              <a:buNone/>
            </a:pPr>
            <a:r>
              <a:rPr lang="en-IN" sz="2600" b="1" dirty="0"/>
              <a:t>Contagious disease</a:t>
            </a:r>
            <a:r>
              <a:rPr lang="en-IN" sz="2600" dirty="0"/>
              <a:t>: Infectious disease spread by direct contact with the body of an affected animal. </a:t>
            </a:r>
            <a:r>
              <a:rPr lang="en-IN" sz="2600" dirty="0" err="1"/>
              <a:t>Eg.</a:t>
            </a:r>
            <a:r>
              <a:rPr lang="en-IN" sz="2600" dirty="0"/>
              <a:t> Rinderpest, FMD, HS</a:t>
            </a:r>
          </a:p>
          <a:p>
            <a:pPr algn="just"/>
            <a:r>
              <a:rPr lang="en-IN" sz="2600" dirty="0"/>
              <a:t>All contagious diseases are infectious but all infectious diseases are not contagious. </a:t>
            </a:r>
            <a:r>
              <a:rPr lang="en-IN" sz="2600" dirty="0" err="1"/>
              <a:t>Eg</a:t>
            </a:r>
            <a:r>
              <a:rPr lang="en-IN" sz="2600" dirty="0"/>
              <a:t> Tetanus is infectious but not contagious disease.</a:t>
            </a:r>
          </a:p>
          <a:p>
            <a:pPr algn="just"/>
            <a:endParaRPr lang="en-IN" sz="2600" dirty="0"/>
          </a:p>
          <a:p>
            <a:pPr marL="0" lvl="0" indent="0" algn="just">
              <a:buNone/>
            </a:pPr>
            <a:r>
              <a:rPr lang="en-IN" sz="2600" b="1" dirty="0"/>
              <a:t>b) Non-infectious diseases</a:t>
            </a:r>
            <a:r>
              <a:rPr lang="en-IN" sz="2600" dirty="0"/>
              <a:t>: These diseases are not caused by living organism. </a:t>
            </a:r>
            <a:r>
              <a:rPr lang="en-IN" sz="2600" dirty="0" err="1"/>
              <a:t>Eg.</a:t>
            </a:r>
            <a:r>
              <a:rPr lang="en-IN" sz="2600" dirty="0"/>
              <a:t> Metabolic diseases, nutritional deficiency diseases and chemical intoxication</a:t>
            </a:r>
          </a:p>
          <a:p>
            <a:pPr lvl="0" algn="just"/>
            <a:endParaRPr lang="en-IN" sz="2600" dirty="0"/>
          </a:p>
          <a:p>
            <a:pPr marL="0" lvl="0" indent="0" algn="just">
              <a:buNone/>
            </a:pPr>
            <a:r>
              <a:rPr lang="en-IN" sz="2600" b="1" dirty="0"/>
              <a:t>2. Non-specific disease</a:t>
            </a:r>
            <a:r>
              <a:rPr lang="en-IN" sz="2600" dirty="0"/>
              <a:t>: They include diseases whose causes are indefinite or multiple, e.g. diarrhoea, dysentery and colic</a:t>
            </a:r>
          </a:p>
          <a:p>
            <a:pPr lvl="0"/>
            <a:endParaRPr lang="en-IN" dirty="0"/>
          </a:p>
          <a:p>
            <a:pPr lvl="0"/>
            <a:endParaRPr lang="en-IN" dirty="0"/>
          </a:p>
          <a:p>
            <a:endParaRPr lang="en-US" dirty="0"/>
          </a:p>
        </p:txBody>
      </p:sp>
    </p:spTree>
    <p:extLst>
      <p:ext uri="{BB962C8B-B14F-4D97-AF65-F5344CB8AC3E}">
        <p14:creationId xmlns:p14="http://schemas.microsoft.com/office/powerpoint/2010/main" val="3474240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E6E6E4-A22B-711C-DA78-EF4BA2F0F638}"/>
              </a:ext>
            </a:extLst>
          </p:cNvPr>
          <p:cNvSpPr>
            <a:spLocks noGrp="1"/>
          </p:cNvSpPr>
          <p:nvPr>
            <p:ph idx="1"/>
          </p:nvPr>
        </p:nvSpPr>
        <p:spPr>
          <a:xfrm>
            <a:off x="493160" y="452063"/>
            <a:ext cx="10860640" cy="5724900"/>
          </a:xfrm>
        </p:spPr>
        <p:txBody>
          <a:bodyPr>
            <a:normAutofit fontScale="85000" lnSpcReduction="20000"/>
          </a:bodyPr>
          <a:lstStyle/>
          <a:p>
            <a:pPr marL="0" lvl="0" indent="0" algn="just">
              <a:buNone/>
            </a:pPr>
            <a:r>
              <a:rPr lang="en-IN" b="1" dirty="0">
                <a:solidFill>
                  <a:srgbClr val="002060"/>
                </a:solidFill>
              </a:rPr>
              <a:t>D. Clinical occurrence</a:t>
            </a:r>
          </a:p>
          <a:p>
            <a:pPr algn="just"/>
            <a:r>
              <a:rPr lang="en-IN" dirty="0"/>
              <a:t>On the basis of occurrence of clinical diseases independently or in combination with other pathogens</a:t>
            </a:r>
          </a:p>
          <a:p>
            <a:pPr marL="0" indent="0" algn="just">
              <a:buNone/>
            </a:pPr>
            <a:endParaRPr lang="en-IN" dirty="0"/>
          </a:p>
          <a:p>
            <a:pPr marL="0" lvl="0" indent="0" algn="just">
              <a:buNone/>
            </a:pPr>
            <a:r>
              <a:rPr lang="en-IN" b="1" dirty="0"/>
              <a:t>1. Primary diseases</a:t>
            </a:r>
            <a:r>
              <a:rPr lang="en-IN" dirty="0"/>
              <a:t>:  They first develop independently in order of occurrence and are not influenced by other disease, e.g. canine distemper and rabies.</a:t>
            </a:r>
          </a:p>
          <a:p>
            <a:pPr lvl="0" algn="just"/>
            <a:endParaRPr lang="en-IN" dirty="0"/>
          </a:p>
          <a:p>
            <a:pPr marL="0" lvl="0" indent="0" algn="just">
              <a:buNone/>
            </a:pPr>
            <a:r>
              <a:rPr lang="en-IN" b="1" dirty="0"/>
              <a:t>2. Secondary diseases</a:t>
            </a:r>
            <a:r>
              <a:rPr lang="en-IN" dirty="0"/>
              <a:t>: These supervene when already a primary disease is existing. Usually all viral diseases are complicated by secondary bacterial diseases, e.g. Kennel cough due to </a:t>
            </a:r>
            <a:r>
              <a:rPr lang="en-IN" i="1" dirty="0"/>
              <a:t>B. </a:t>
            </a:r>
            <a:r>
              <a:rPr lang="en-IN" i="1" dirty="0" err="1"/>
              <a:t>bronchisepticum</a:t>
            </a:r>
            <a:r>
              <a:rPr lang="en-IN" i="1" dirty="0"/>
              <a:t> </a:t>
            </a:r>
            <a:r>
              <a:rPr lang="en-IN" dirty="0"/>
              <a:t>is a complication seen in canine distemper</a:t>
            </a:r>
          </a:p>
          <a:p>
            <a:pPr algn="just">
              <a:buFont typeface="Wingdings" panose="05000000000000000000" pitchFamily="2" charset="2"/>
              <a:buChar char="ü"/>
            </a:pPr>
            <a:r>
              <a:rPr lang="en-IN" dirty="0"/>
              <a:t>Secondary ketosis due to </a:t>
            </a:r>
            <a:r>
              <a:rPr lang="en-IN" dirty="0" err="1"/>
              <a:t>abomasal</a:t>
            </a:r>
            <a:r>
              <a:rPr lang="en-IN" dirty="0"/>
              <a:t> displacement and TRP</a:t>
            </a:r>
          </a:p>
          <a:p>
            <a:pPr algn="just"/>
            <a:endParaRPr lang="en-IN" dirty="0"/>
          </a:p>
          <a:p>
            <a:pPr marL="0" lvl="0" indent="0" algn="just">
              <a:buNone/>
            </a:pPr>
            <a:r>
              <a:rPr lang="en-IN" b="1" dirty="0"/>
              <a:t>3. Intercurrent  diseases</a:t>
            </a:r>
            <a:r>
              <a:rPr lang="en-IN" dirty="0"/>
              <a:t>: These break into an already existing primary disease, modify the course and /or complicate the primary disease, e. g. babesiosis flaring up in a dog already suffering from distemper, HS flaring up in cattle and buffaloes when infected with FMD virus</a:t>
            </a:r>
          </a:p>
          <a:p>
            <a:pPr algn="just"/>
            <a:endParaRPr lang="en-US" dirty="0"/>
          </a:p>
        </p:txBody>
      </p:sp>
    </p:spTree>
    <p:extLst>
      <p:ext uri="{BB962C8B-B14F-4D97-AF65-F5344CB8AC3E}">
        <p14:creationId xmlns:p14="http://schemas.microsoft.com/office/powerpoint/2010/main" val="43543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C283B-4A66-3586-8A64-8AD291218655}"/>
              </a:ext>
            </a:extLst>
          </p:cNvPr>
          <p:cNvSpPr>
            <a:spLocks noGrp="1"/>
          </p:cNvSpPr>
          <p:nvPr>
            <p:ph idx="1"/>
          </p:nvPr>
        </p:nvSpPr>
        <p:spPr>
          <a:xfrm>
            <a:off x="452063" y="277402"/>
            <a:ext cx="11558427" cy="6164495"/>
          </a:xfrm>
        </p:spPr>
        <p:txBody>
          <a:bodyPr>
            <a:normAutofit fontScale="77500" lnSpcReduction="20000"/>
          </a:bodyPr>
          <a:lstStyle/>
          <a:p>
            <a:pPr marL="0" lvl="0" indent="0" algn="just">
              <a:buNone/>
            </a:pPr>
            <a:r>
              <a:rPr lang="en-IN" sz="3100" b="1" dirty="0">
                <a:solidFill>
                  <a:srgbClr val="002060"/>
                </a:solidFill>
              </a:rPr>
              <a:t>E. Clinical manifestations</a:t>
            </a:r>
          </a:p>
          <a:p>
            <a:pPr algn="just"/>
            <a:r>
              <a:rPr lang="en-IN" sz="3100" dirty="0"/>
              <a:t>Based on clinical severity disease may be classified as</a:t>
            </a:r>
          </a:p>
          <a:p>
            <a:pPr algn="just"/>
            <a:endParaRPr lang="en-IN" sz="3100" dirty="0"/>
          </a:p>
          <a:p>
            <a:pPr lvl="0" algn="just"/>
            <a:r>
              <a:rPr lang="en-IN" sz="3100" b="1" dirty="0"/>
              <a:t>Per acute</a:t>
            </a:r>
            <a:r>
              <a:rPr lang="en-IN" sz="3100" dirty="0"/>
              <a:t>: Their duration is </a:t>
            </a:r>
            <a:r>
              <a:rPr lang="en-IN" sz="3100" dirty="0">
                <a:solidFill>
                  <a:srgbClr val="002060"/>
                </a:solidFill>
              </a:rPr>
              <a:t>very short, very severe clinical manifestation </a:t>
            </a:r>
            <a:r>
              <a:rPr lang="en-IN" sz="3100" dirty="0"/>
              <a:t>and illness last for a few hours to 48 hr, e.g. per acute mastitis, per acute haemorrhagic septicaemia, per acute hog cholera, per acute anthrax</a:t>
            </a:r>
          </a:p>
          <a:p>
            <a:pPr lvl="0" algn="just"/>
            <a:endParaRPr lang="en-IN" sz="3100" dirty="0"/>
          </a:p>
          <a:p>
            <a:pPr lvl="0" algn="just"/>
            <a:r>
              <a:rPr lang="en-IN" sz="3100" b="1" dirty="0"/>
              <a:t>Acute:</a:t>
            </a:r>
            <a:r>
              <a:rPr lang="en-IN" sz="3100" dirty="0"/>
              <a:t> They are characterised by </a:t>
            </a:r>
            <a:r>
              <a:rPr lang="en-IN" sz="3100" dirty="0">
                <a:solidFill>
                  <a:srgbClr val="002060"/>
                </a:solidFill>
              </a:rPr>
              <a:t>sudden onset and a comparatively short course </a:t>
            </a:r>
            <a:r>
              <a:rPr lang="en-IN" sz="3100" dirty="0"/>
              <a:t>with severe clinical manifestation. Generally, illness prevails for 3 to 14 days, FMD, anthrax, rinderpest etc.</a:t>
            </a:r>
          </a:p>
          <a:p>
            <a:pPr lvl="0" algn="just"/>
            <a:endParaRPr lang="en-IN" sz="3100" dirty="0"/>
          </a:p>
          <a:p>
            <a:pPr lvl="0" algn="just"/>
            <a:r>
              <a:rPr lang="en-IN" sz="3100" b="1" dirty="0"/>
              <a:t>Sub acute disease: </a:t>
            </a:r>
            <a:r>
              <a:rPr lang="en-IN" sz="3100" dirty="0"/>
              <a:t>Their onset is </a:t>
            </a:r>
            <a:r>
              <a:rPr lang="en-IN" sz="3100" dirty="0">
                <a:solidFill>
                  <a:srgbClr val="002060"/>
                </a:solidFill>
              </a:rPr>
              <a:t>slow and severity is less </a:t>
            </a:r>
            <a:r>
              <a:rPr lang="en-IN" sz="3100" dirty="0"/>
              <a:t>than the acute ones. They usually have a course of 2 to 4 weeks, e. g. sub acute mastitis.</a:t>
            </a:r>
          </a:p>
          <a:p>
            <a:pPr lvl="0" algn="just"/>
            <a:endParaRPr lang="en-IN" sz="3100" dirty="0"/>
          </a:p>
          <a:p>
            <a:pPr lvl="0" algn="just"/>
            <a:r>
              <a:rPr lang="en-IN" sz="3100" b="1" dirty="0"/>
              <a:t>Chronic diseases</a:t>
            </a:r>
            <a:r>
              <a:rPr lang="en-IN" sz="3100" dirty="0"/>
              <a:t>: They are </a:t>
            </a:r>
            <a:r>
              <a:rPr lang="en-IN" sz="3100" dirty="0">
                <a:solidFill>
                  <a:srgbClr val="002060"/>
                </a:solidFill>
              </a:rPr>
              <a:t>slow in onset, longer in duration and not so severe </a:t>
            </a:r>
            <a:r>
              <a:rPr lang="en-IN" sz="3100" dirty="0"/>
              <a:t>in character, but in long run may terminate fatally</a:t>
            </a:r>
          </a:p>
          <a:p>
            <a:pPr lvl="0" algn="just"/>
            <a:r>
              <a:rPr lang="en-IN" sz="3100" dirty="0"/>
              <a:t>They have clinical course of more than 4 weeks, e.g. tuberculosis, brucellosis, epizootic lymphangitis.</a:t>
            </a:r>
          </a:p>
          <a:p>
            <a:pPr lvl="0" algn="just"/>
            <a:endParaRPr lang="en-IN" dirty="0"/>
          </a:p>
          <a:p>
            <a:pPr algn="just"/>
            <a:endParaRPr lang="en-US" dirty="0"/>
          </a:p>
        </p:txBody>
      </p:sp>
    </p:spTree>
    <p:extLst>
      <p:ext uri="{BB962C8B-B14F-4D97-AF65-F5344CB8AC3E}">
        <p14:creationId xmlns:p14="http://schemas.microsoft.com/office/powerpoint/2010/main" val="443868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D9A3BB-979F-43F4-EB77-1E625B60EC65}"/>
              </a:ext>
            </a:extLst>
          </p:cNvPr>
          <p:cNvSpPr>
            <a:spLocks noGrp="1"/>
          </p:cNvSpPr>
          <p:nvPr>
            <p:ph idx="1"/>
          </p:nvPr>
        </p:nvSpPr>
        <p:spPr>
          <a:xfrm>
            <a:off x="410966" y="493160"/>
            <a:ext cx="10942834" cy="5683803"/>
          </a:xfrm>
        </p:spPr>
        <p:txBody>
          <a:bodyPr>
            <a:normAutofit fontScale="85000" lnSpcReduction="10000"/>
          </a:bodyPr>
          <a:lstStyle/>
          <a:p>
            <a:pPr marL="0" lvl="0" indent="0">
              <a:buNone/>
            </a:pPr>
            <a:r>
              <a:rPr lang="en-IN" b="1" dirty="0">
                <a:solidFill>
                  <a:srgbClr val="002060"/>
                </a:solidFill>
              </a:rPr>
              <a:t>F. Spread of disease</a:t>
            </a:r>
          </a:p>
          <a:p>
            <a:pPr marL="0" lvl="0" indent="0">
              <a:buNone/>
            </a:pPr>
            <a:r>
              <a:rPr lang="en-IN" b="1" dirty="0"/>
              <a:t>1. Sporadic</a:t>
            </a:r>
            <a:r>
              <a:rPr lang="en-IN" dirty="0"/>
              <a:t>: It </a:t>
            </a:r>
            <a:r>
              <a:rPr lang="en-IN" dirty="0">
                <a:solidFill>
                  <a:srgbClr val="002060"/>
                </a:solidFill>
              </a:rPr>
              <a:t>affects </a:t>
            </a:r>
            <a:r>
              <a:rPr lang="en-IN" b="1" dirty="0">
                <a:solidFill>
                  <a:schemeClr val="accent1"/>
                </a:solidFill>
              </a:rPr>
              <a:t>isolated animals and show no tendency to spread </a:t>
            </a:r>
            <a:r>
              <a:rPr lang="en-IN" dirty="0"/>
              <a:t>within the herd, e. g. Sporadic bovine encephalomyelitis and Sporadic lymphangitis</a:t>
            </a:r>
          </a:p>
          <a:p>
            <a:pPr lvl="0"/>
            <a:endParaRPr lang="en-IN" dirty="0"/>
          </a:p>
          <a:p>
            <a:pPr marL="0" lvl="0" indent="0">
              <a:buNone/>
            </a:pPr>
            <a:r>
              <a:rPr lang="en-IN" b="1" dirty="0"/>
              <a:t>2. Endemic disease</a:t>
            </a:r>
            <a:r>
              <a:rPr lang="en-IN" dirty="0"/>
              <a:t>: It indicates an outbreak of disease among animals in a </a:t>
            </a:r>
            <a:r>
              <a:rPr lang="en-IN" b="1" dirty="0">
                <a:solidFill>
                  <a:schemeClr val="accent1"/>
                </a:solidFill>
              </a:rPr>
              <a:t>particular region or locality at regularity,</a:t>
            </a:r>
            <a:r>
              <a:rPr lang="en-IN" dirty="0"/>
              <a:t> e. g., Enzootic haematuria in cattle, Anthrax, </a:t>
            </a:r>
            <a:r>
              <a:rPr lang="en-IN" dirty="0" err="1"/>
              <a:t>bBack</a:t>
            </a:r>
            <a:r>
              <a:rPr lang="en-IN" dirty="0"/>
              <a:t> leg</a:t>
            </a:r>
          </a:p>
          <a:p>
            <a:pPr lvl="0"/>
            <a:endParaRPr lang="en-IN" dirty="0"/>
          </a:p>
          <a:p>
            <a:pPr marL="0" lvl="0" indent="0">
              <a:buNone/>
            </a:pPr>
            <a:r>
              <a:rPr lang="en-IN" b="1" dirty="0"/>
              <a:t>3. Epidemic diseases</a:t>
            </a:r>
            <a:r>
              <a:rPr lang="en-IN" dirty="0"/>
              <a:t>: It affects </a:t>
            </a:r>
            <a:r>
              <a:rPr lang="en-IN" b="1" dirty="0">
                <a:solidFill>
                  <a:schemeClr val="accent1"/>
                </a:solidFill>
              </a:rPr>
              <a:t>a large number of animals over a wide area</a:t>
            </a:r>
            <a:r>
              <a:rPr lang="en-IN" dirty="0"/>
              <a:t>. Endemic diseases may turn into epidemic under the circumstances where animals are affected in large number in many parts of the country at about the same time and the disease spreads with considerably rapidly, e. g. Rinderpest, FMD, Epizootic lymphangitis.</a:t>
            </a:r>
          </a:p>
          <a:p>
            <a:pPr lvl="0"/>
            <a:endParaRPr lang="en-IN" dirty="0"/>
          </a:p>
          <a:p>
            <a:pPr marL="0" lvl="0" indent="0">
              <a:buNone/>
            </a:pPr>
            <a:r>
              <a:rPr lang="en-IN" b="1" dirty="0"/>
              <a:t>4.Pandemic diseases</a:t>
            </a:r>
            <a:r>
              <a:rPr lang="en-IN" dirty="0"/>
              <a:t>: It affects </a:t>
            </a:r>
            <a:r>
              <a:rPr lang="en-IN" dirty="0">
                <a:solidFill>
                  <a:srgbClr val="002060"/>
                </a:solidFill>
              </a:rPr>
              <a:t>many species of animals and occurs over a vast area such as many countries or even continents </a:t>
            </a:r>
            <a:r>
              <a:rPr lang="en-IN" dirty="0"/>
              <a:t>it is described as pandemic disease. e.g.  FMD, COVID  </a:t>
            </a:r>
          </a:p>
          <a:p>
            <a:pPr lvl="0"/>
            <a:endParaRPr lang="en-IN" dirty="0"/>
          </a:p>
          <a:p>
            <a:endParaRPr lang="en-US" dirty="0"/>
          </a:p>
        </p:txBody>
      </p:sp>
    </p:spTree>
    <p:extLst>
      <p:ext uri="{BB962C8B-B14F-4D97-AF65-F5344CB8AC3E}">
        <p14:creationId xmlns:p14="http://schemas.microsoft.com/office/powerpoint/2010/main" val="3392680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860225-030D-B968-7F31-A7DFA61F127D}"/>
              </a:ext>
            </a:extLst>
          </p:cNvPr>
          <p:cNvSpPr>
            <a:spLocks noGrp="1"/>
          </p:cNvSpPr>
          <p:nvPr>
            <p:ph idx="1"/>
          </p:nvPr>
        </p:nvSpPr>
        <p:spPr>
          <a:xfrm>
            <a:off x="513708" y="359596"/>
            <a:ext cx="10840092" cy="5817367"/>
          </a:xfrm>
        </p:spPr>
        <p:txBody>
          <a:bodyPr/>
          <a:lstStyle/>
          <a:p>
            <a:pPr marL="0" indent="0">
              <a:buNone/>
            </a:pPr>
            <a:r>
              <a:rPr lang="en-IN" sz="2400" b="1" dirty="0">
                <a:solidFill>
                  <a:srgbClr val="002060"/>
                </a:solidFill>
              </a:rPr>
              <a:t>G. Place of origin</a:t>
            </a:r>
          </a:p>
          <a:p>
            <a:endParaRPr lang="en-IN" b="1" dirty="0"/>
          </a:p>
          <a:p>
            <a:pPr marL="0" lvl="0" indent="0">
              <a:buNone/>
            </a:pPr>
            <a:r>
              <a:rPr lang="en-IN" sz="2400" b="1" dirty="0"/>
              <a:t>1. Indigenous diseases</a:t>
            </a:r>
            <a:r>
              <a:rPr lang="en-IN" sz="2400" dirty="0"/>
              <a:t>: It is native of the country, e.g. tuberculosis and filariasis</a:t>
            </a:r>
          </a:p>
          <a:p>
            <a:pPr lvl="0"/>
            <a:endParaRPr lang="en-IN" sz="2400" dirty="0"/>
          </a:p>
          <a:p>
            <a:pPr marL="0" lvl="0" indent="0">
              <a:buNone/>
            </a:pPr>
            <a:r>
              <a:rPr lang="en-IN" sz="2400" b="1" dirty="0"/>
              <a:t>2. Exotic diseases</a:t>
            </a:r>
            <a:r>
              <a:rPr lang="en-IN" sz="2400" dirty="0"/>
              <a:t>: It is introduced from the foreign countries, e. g. African horse sickness and African swine fever</a:t>
            </a:r>
          </a:p>
          <a:p>
            <a:endParaRPr lang="en-US" dirty="0"/>
          </a:p>
        </p:txBody>
      </p:sp>
    </p:spTree>
    <p:extLst>
      <p:ext uri="{BB962C8B-B14F-4D97-AF65-F5344CB8AC3E}">
        <p14:creationId xmlns:p14="http://schemas.microsoft.com/office/powerpoint/2010/main" val="1361185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EDF7F-022F-00B8-03F1-8AC053251969}"/>
              </a:ext>
            </a:extLst>
          </p:cNvPr>
          <p:cNvSpPr>
            <a:spLocks noGrp="1"/>
          </p:cNvSpPr>
          <p:nvPr>
            <p:ph type="title"/>
          </p:nvPr>
        </p:nvSpPr>
        <p:spPr/>
        <p:txBody>
          <a:bodyPr/>
          <a:lstStyle/>
          <a:p>
            <a:pPr algn="ctr"/>
            <a:r>
              <a:rPr lang="en-IN" sz="2800" b="1" dirty="0">
                <a:solidFill>
                  <a:srgbClr val="FF0000"/>
                </a:solidFill>
              </a:rPr>
              <a:t>Clinical signs and Symptoms</a:t>
            </a:r>
            <a:br>
              <a:rPr lang="en-IN" dirty="0"/>
            </a:br>
            <a:endParaRPr lang="en-US" dirty="0"/>
          </a:p>
        </p:txBody>
      </p:sp>
      <p:sp>
        <p:nvSpPr>
          <p:cNvPr id="3" name="Content Placeholder 2">
            <a:extLst>
              <a:ext uri="{FF2B5EF4-FFF2-40B4-BE49-F238E27FC236}">
                <a16:creationId xmlns:a16="http://schemas.microsoft.com/office/drawing/2014/main" id="{28FECC2D-404F-1AE4-A410-B10D3BD5C946}"/>
              </a:ext>
            </a:extLst>
          </p:cNvPr>
          <p:cNvSpPr>
            <a:spLocks noGrp="1"/>
          </p:cNvSpPr>
          <p:nvPr>
            <p:ph idx="1"/>
          </p:nvPr>
        </p:nvSpPr>
        <p:spPr>
          <a:xfrm>
            <a:off x="211477" y="1147531"/>
            <a:ext cx="10515600" cy="4351338"/>
          </a:xfrm>
        </p:spPr>
        <p:txBody>
          <a:bodyPr/>
          <a:lstStyle/>
          <a:p>
            <a:pPr algn="just"/>
            <a:r>
              <a:rPr lang="en-IN" sz="2400" b="1" dirty="0"/>
              <a:t>Clinical signs</a:t>
            </a:r>
            <a:r>
              <a:rPr lang="en-IN" sz="2400" dirty="0"/>
              <a:t>: It is outward manifestation of a disease observed through objective evidence- bottle jaw, diarrhoeic stool, reddish urine etc</a:t>
            </a:r>
          </a:p>
          <a:p>
            <a:pPr algn="just"/>
            <a:r>
              <a:rPr lang="en-IN" sz="2400" b="1" dirty="0"/>
              <a:t>Clinical Symptoms</a:t>
            </a:r>
            <a:r>
              <a:rPr lang="en-IN" sz="2400" dirty="0"/>
              <a:t>: It denotes the adverse feeling by the patient owing to abnormalities in bodily or mental condition </a:t>
            </a:r>
          </a:p>
          <a:p>
            <a:pPr algn="just"/>
            <a:r>
              <a:rPr lang="en-IN" sz="2400" dirty="0"/>
              <a:t>In human medicine the abnormal feeling such as headache and nausea are expressed by the patient, which is out of question in veterinary medicine</a:t>
            </a:r>
          </a:p>
          <a:p>
            <a:pPr algn="just"/>
            <a:r>
              <a:rPr lang="en-IN" sz="2400" b="1" dirty="0"/>
              <a:t>Semiology or symptomatology</a:t>
            </a:r>
            <a:r>
              <a:rPr lang="en-IN" sz="2400" dirty="0"/>
              <a:t>: The science dealing with symptoms or clinical signs of various diseases</a:t>
            </a:r>
          </a:p>
          <a:p>
            <a:endParaRPr lang="en-US" dirty="0"/>
          </a:p>
        </p:txBody>
      </p:sp>
    </p:spTree>
    <p:extLst>
      <p:ext uri="{BB962C8B-B14F-4D97-AF65-F5344CB8AC3E}">
        <p14:creationId xmlns:p14="http://schemas.microsoft.com/office/powerpoint/2010/main" val="768647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339348-CEBF-FA31-98A3-E63E68942EB0}"/>
              </a:ext>
            </a:extLst>
          </p:cNvPr>
          <p:cNvSpPr>
            <a:spLocks noGrp="1"/>
          </p:cNvSpPr>
          <p:nvPr>
            <p:ph idx="1"/>
          </p:nvPr>
        </p:nvSpPr>
        <p:spPr>
          <a:xfrm>
            <a:off x="0" y="236306"/>
            <a:ext cx="11825555" cy="6709024"/>
          </a:xfrm>
        </p:spPr>
        <p:txBody>
          <a:bodyPr>
            <a:normAutofit/>
          </a:bodyPr>
          <a:lstStyle/>
          <a:p>
            <a:pPr marL="0" indent="0" algn="just">
              <a:buNone/>
            </a:pPr>
            <a:r>
              <a:rPr lang="en-IN" sz="2600" b="1" dirty="0">
                <a:solidFill>
                  <a:srgbClr val="0070C0"/>
                </a:solidFill>
              </a:rPr>
              <a:t>Classification of Symptoms</a:t>
            </a:r>
            <a:endParaRPr lang="en-IN" sz="2600" dirty="0"/>
          </a:p>
          <a:p>
            <a:pPr marL="342900" lvl="0" indent="-342900" algn="just">
              <a:buAutoNum type="arabicPeriod"/>
            </a:pPr>
            <a:r>
              <a:rPr lang="en-IN" sz="2400" b="1" dirty="0"/>
              <a:t>Subjective symptoms</a:t>
            </a:r>
            <a:r>
              <a:rPr lang="en-IN" sz="2400" dirty="0"/>
              <a:t>: Feeling expressed by the patient, has more relevance in human medicine. But in veterinary medicine also there are few examples of subjective symptoms, e. g.</a:t>
            </a:r>
          </a:p>
          <a:p>
            <a:pPr lvl="0" algn="just">
              <a:buFont typeface="Wingdings" panose="05000000000000000000" pitchFamily="2" charset="2"/>
              <a:buChar char="ü"/>
            </a:pPr>
            <a:r>
              <a:rPr lang="en-IN" sz="2400" dirty="0"/>
              <a:t>       Kicking at belly is a sign of colic in cattle,</a:t>
            </a:r>
          </a:p>
          <a:p>
            <a:pPr lvl="0" algn="just">
              <a:buFont typeface="Wingdings" panose="05000000000000000000" pitchFamily="2" charset="2"/>
              <a:buChar char="ü"/>
            </a:pPr>
            <a:r>
              <a:rPr lang="en-IN" sz="2400" dirty="0"/>
              <a:t>       Looking at flank indicates colic in horse.</a:t>
            </a:r>
          </a:p>
          <a:p>
            <a:pPr marL="0" lvl="0" indent="0" algn="just">
              <a:buNone/>
            </a:pPr>
            <a:r>
              <a:rPr lang="en-IN" sz="2400" b="1" dirty="0"/>
              <a:t>2.    Objective symptoms</a:t>
            </a:r>
            <a:r>
              <a:rPr lang="en-IN" sz="2400" dirty="0"/>
              <a:t>: These are symptoms observed by animal attendant or physician through various method of examination, e. g. </a:t>
            </a:r>
          </a:p>
          <a:p>
            <a:pPr lvl="0" algn="just">
              <a:buFont typeface="Wingdings" panose="05000000000000000000" pitchFamily="2" charset="2"/>
              <a:buChar char="ü"/>
            </a:pPr>
            <a:r>
              <a:rPr lang="en-IN" sz="2400" dirty="0"/>
              <a:t>Fluid thrill in ascites</a:t>
            </a:r>
          </a:p>
          <a:p>
            <a:pPr lvl="0" algn="just">
              <a:buFont typeface="Wingdings" panose="05000000000000000000" pitchFamily="2" charset="2"/>
              <a:buChar char="ü"/>
            </a:pPr>
            <a:r>
              <a:rPr lang="en-IN" sz="2400" dirty="0"/>
              <a:t> Doughy rumen in ruminal impaction</a:t>
            </a:r>
          </a:p>
          <a:p>
            <a:pPr marL="0" lvl="0" indent="0" algn="just">
              <a:buNone/>
            </a:pPr>
            <a:r>
              <a:rPr lang="en-IN" sz="2400" b="1" dirty="0"/>
              <a:t>3.  Pathognomonic symptoms</a:t>
            </a:r>
            <a:r>
              <a:rPr lang="en-IN" sz="2400" dirty="0"/>
              <a:t>: These symptoms point directly and definitely to a particular disease and form a distinct basis of diagnosis, e.g.</a:t>
            </a:r>
          </a:p>
          <a:p>
            <a:pPr lvl="0" algn="just">
              <a:buFont typeface="Wingdings" panose="05000000000000000000" pitchFamily="2" charset="2"/>
              <a:buChar char="ü"/>
            </a:pPr>
            <a:r>
              <a:rPr lang="en-IN" sz="2400" dirty="0"/>
              <a:t> Prolapsed of membrane </a:t>
            </a:r>
            <a:r>
              <a:rPr lang="en-IN" sz="2400" dirty="0" err="1"/>
              <a:t>nictitans</a:t>
            </a:r>
            <a:r>
              <a:rPr lang="en-IN" sz="2400" dirty="0"/>
              <a:t> in tetanus in horses</a:t>
            </a:r>
          </a:p>
          <a:p>
            <a:pPr lvl="0" algn="just">
              <a:buFont typeface="Wingdings" panose="05000000000000000000" pitchFamily="2" charset="2"/>
              <a:buChar char="ü"/>
            </a:pPr>
            <a:r>
              <a:rPr lang="en-IN" sz="2400" dirty="0"/>
              <a:t> Positive jugular pulse in tricuspid valve insufficiency</a:t>
            </a:r>
          </a:p>
          <a:p>
            <a:pPr lvl="0" algn="just">
              <a:buFont typeface="Wingdings" panose="05000000000000000000" pitchFamily="2" charset="2"/>
              <a:buChar char="ü"/>
            </a:pPr>
            <a:r>
              <a:rPr lang="en-IN" sz="2400" dirty="0"/>
              <a:t> Passing of tarry coloured </a:t>
            </a:r>
            <a:r>
              <a:rPr lang="en-IN" sz="2400" dirty="0" err="1"/>
              <a:t>unclotted</a:t>
            </a:r>
            <a:r>
              <a:rPr lang="en-IN" sz="2400" dirty="0"/>
              <a:t> blood in anthrax.</a:t>
            </a:r>
          </a:p>
          <a:p>
            <a:pPr algn="just"/>
            <a:endParaRPr lang="en-US" dirty="0"/>
          </a:p>
        </p:txBody>
      </p:sp>
    </p:spTree>
    <p:extLst>
      <p:ext uri="{BB962C8B-B14F-4D97-AF65-F5344CB8AC3E}">
        <p14:creationId xmlns:p14="http://schemas.microsoft.com/office/powerpoint/2010/main" val="1081636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046542-0D36-8B98-03C7-AADF84AAE4A0}"/>
              </a:ext>
            </a:extLst>
          </p:cNvPr>
          <p:cNvSpPr>
            <a:spLocks noGrp="1"/>
          </p:cNvSpPr>
          <p:nvPr>
            <p:ph idx="1"/>
          </p:nvPr>
        </p:nvSpPr>
        <p:spPr>
          <a:xfrm>
            <a:off x="462337" y="421240"/>
            <a:ext cx="11352944" cy="6205591"/>
          </a:xfrm>
        </p:spPr>
        <p:txBody>
          <a:bodyPr>
            <a:normAutofit fontScale="92500" lnSpcReduction="10000"/>
          </a:bodyPr>
          <a:lstStyle/>
          <a:p>
            <a:pPr marL="0" indent="0" algn="just">
              <a:buNone/>
            </a:pPr>
            <a:r>
              <a:rPr lang="en-IN" b="1" dirty="0"/>
              <a:t> 4. Direct or idiopathic symptoms</a:t>
            </a:r>
            <a:r>
              <a:rPr lang="en-IN" dirty="0"/>
              <a:t>: These symptoms are spontaneous in nature and are directly reflected from a disease process and are not secondary to some other affection of organs, e.g. </a:t>
            </a:r>
          </a:p>
          <a:p>
            <a:pPr algn="just">
              <a:buFont typeface="Wingdings" panose="05000000000000000000" pitchFamily="2" charset="2"/>
              <a:buChar char="ü"/>
            </a:pPr>
            <a:r>
              <a:rPr lang="en-IN" dirty="0"/>
              <a:t>Passing of mucous and blood in loose faeces with tenesmus indicates abnormality in lower intestine.</a:t>
            </a:r>
          </a:p>
          <a:p>
            <a:pPr marL="0" indent="0" algn="just">
              <a:buNone/>
            </a:pPr>
            <a:r>
              <a:rPr lang="en-IN" b="1" dirty="0"/>
              <a:t>5. Indirect or sympathetic symptoms</a:t>
            </a:r>
            <a:r>
              <a:rPr lang="en-IN" dirty="0"/>
              <a:t>: These are the symptoms which are associated with the disease of any remote organ, e. g.</a:t>
            </a:r>
          </a:p>
          <a:p>
            <a:pPr lvl="0" algn="just">
              <a:buFont typeface="Wingdings" panose="05000000000000000000" pitchFamily="2" charset="2"/>
              <a:buChar char="ü"/>
            </a:pPr>
            <a:r>
              <a:rPr lang="en-IN" dirty="0"/>
              <a:t> Vomiting due to nephritis in dogs</a:t>
            </a:r>
          </a:p>
          <a:p>
            <a:pPr lvl="0" algn="just">
              <a:buFont typeface="Wingdings" panose="05000000000000000000" pitchFamily="2" charset="2"/>
              <a:buChar char="ü"/>
            </a:pPr>
            <a:r>
              <a:rPr lang="en-IN" dirty="0"/>
              <a:t> Dyspnoea due to hypertrophy of liver</a:t>
            </a:r>
          </a:p>
          <a:p>
            <a:pPr marL="0" lvl="0" indent="0" algn="just">
              <a:buNone/>
            </a:pPr>
            <a:r>
              <a:rPr lang="en-IN" b="1" dirty="0"/>
              <a:t>6. Typical symptoms</a:t>
            </a:r>
            <a:r>
              <a:rPr lang="en-IN" dirty="0"/>
              <a:t>: These are characteristic symptoms indicative of a specific disease and many a times these are also called </a:t>
            </a:r>
            <a:r>
              <a:rPr lang="en-IN" b="1" dirty="0">
                <a:solidFill>
                  <a:srgbClr val="0070C0"/>
                </a:solidFill>
              </a:rPr>
              <a:t>diagnostic symptoms</a:t>
            </a:r>
            <a:r>
              <a:rPr lang="en-IN" dirty="0"/>
              <a:t>, e. g. </a:t>
            </a:r>
          </a:p>
          <a:p>
            <a:pPr lvl="0" algn="just">
              <a:buFont typeface="Wingdings" panose="05000000000000000000" pitchFamily="2" charset="2"/>
              <a:buChar char="ü"/>
            </a:pPr>
            <a:r>
              <a:rPr lang="en-IN" dirty="0"/>
              <a:t>BQ- Swelling with crepitation in heavy muscle</a:t>
            </a:r>
          </a:p>
          <a:p>
            <a:pPr lvl="0" algn="just">
              <a:buFont typeface="Wingdings" panose="05000000000000000000" pitchFamily="2" charset="2"/>
              <a:buChar char="ü"/>
            </a:pPr>
            <a:r>
              <a:rPr lang="en-IN" dirty="0"/>
              <a:t> HS- Swelling throat region accompanied with dyspnoea</a:t>
            </a:r>
          </a:p>
          <a:p>
            <a:pPr lvl="0" algn="just">
              <a:buFont typeface="Wingdings" panose="05000000000000000000" pitchFamily="2" charset="2"/>
              <a:buChar char="ü"/>
            </a:pPr>
            <a:r>
              <a:rPr lang="en-IN" dirty="0"/>
              <a:t> Snoring- Schistosomiasis, </a:t>
            </a:r>
          </a:p>
          <a:p>
            <a:pPr lvl="0" algn="just">
              <a:buFont typeface="Wingdings" panose="05000000000000000000" pitchFamily="2" charset="2"/>
              <a:buChar char="ü"/>
            </a:pPr>
            <a:r>
              <a:rPr lang="en-IN" dirty="0"/>
              <a:t>Athlete  posture – Marek’s disease</a:t>
            </a:r>
          </a:p>
          <a:p>
            <a:pPr algn="just"/>
            <a:endParaRPr lang="en-US" dirty="0"/>
          </a:p>
        </p:txBody>
      </p:sp>
    </p:spTree>
    <p:extLst>
      <p:ext uri="{BB962C8B-B14F-4D97-AF65-F5344CB8AC3E}">
        <p14:creationId xmlns:p14="http://schemas.microsoft.com/office/powerpoint/2010/main" val="2172759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D04F41-9CD8-1B71-5E49-0442D337F063}"/>
              </a:ext>
            </a:extLst>
          </p:cNvPr>
          <p:cNvSpPr>
            <a:spLocks noGrp="1"/>
          </p:cNvSpPr>
          <p:nvPr>
            <p:ph idx="1"/>
          </p:nvPr>
        </p:nvSpPr>
        <p:spPr>
          <a:xfrm>
            <a:off x="297951" y="380144"/>
            <a:ext cx="11507056" cy="6174768"/>
          </a:xfrm>
        </p:spPr>
        <p:txBody>
          <a:bodyPr>
            <a:normAutofit fontScale="77500" lnSpcReduction="20000"/>
          </a:bodyPr>
          <a:lstStyle/>
          <a:p>
            <a:pPr lvl="0" algn="just">
              <a:buNone/>
            </a:pPr>
            <a:r>
              <a:rPr lang="en-IN" sz="2800" b="1" dirty="0"/>
              <a:t>7.  </a:t>
            </a:r>
            <a:r>
              <a:rPr lang="en-IN" sz="3100" b="1" dirty="0"/>
              <a:t>Atypical symptoms</a:t>
            </a:r>
            <a:r>
              <a:rPr lang="en-IN" sz="3100" dirty="0"/>
              <a:t>:  These symptoms are not routinely observed as indicative of disease, e.g. </a:t>
            </a:r>
          </a:p>
          <a:p>
            <a:pPr lvl="0" algn="just">
              <a:buFont typeface="Wingdings" panose="05000000000000000000" pitchFamily="2" charset="2"/>
              <a:buChar char="ü"/>
            </a:pPr>
            <a:r>
              <a:rPr lang="en-IN" sz="3100" dirty="0"/>
              <a:t>       Nervous infestation in calf suffering from coccidiosis or  tropical theileriosis.</a:t>
            </a:r>
          </a:p>
          <a:p>
            <a:pPr lvl="0" algn="just"/>
            <a:endParaRPr lang="en-IN" sz="3100" dirty="0"/>
          </a:p>
          <a:p>
            <a:pPr lvl="0" algn="just">
              <a:buNone/>
            </a:pPr>
            <a:r>
              <a:rPr lang="en-IN" sz="3100" b="1" dirty="0"/>
              <a:t>8. Periodic or remittent symptoms</a:t>
            </a:r>
            <a:r>
              <a:rPr lang="en-IN" sz="3100" dirty="0"/>
              <a:t>: These symptoms appear and disappear within short or long interval, e. g.</a:t>
            </a:r>
          </a:p>
          <a:p>
            <a:pPr lvl="0" algn="just">
              <a:buFont typeface="Wingdings" panose="05000000000000000000" pitchFamily="2" charset="2"/>
              <a:buChar char="ü"/>
            </a:pPr>
            <a:r>
              <a:rPr lang="en-IN" sz="3100" dirty="0"/>
              <a:t>       Biphasic fever in CD</a:t>
            </a:r>
          </a:p>
          <a:p>
            <a:pPr lvl="0" algn="just">
              <a:buFont typeface="Wingdings" panose="05000000000000000000" pitchFamily="2" charset="2"/>
              <a:buChar char="ü"/>
            </a:pPr>
            <a:r>
              <a:rPr lang="en-IN" sz="3100" dirty="0"/>
              <a:t>       Saddle shaped fever in ICH</a:t>
            </a:r>
          </a:p>
          <a:p>
            <a:pPr lvl="0" algn="just">
              <a:buFont typeface="Wingdings" panose="05000000000000000000" pitchFamily="2" charset="2"/>
              <a:buChar char="ü"/>
            </a:pPr>
            <a:r>
              <a:rPr lang="en-IN" sz="3100" dirty="0"/>
              <a:t>       Undulating fever in brucellosis</a:t>
            </a:r>
          </a:p>
          <a:p>
            <a:pPr lvl="0" algn="just"/>
            <a:endParaRPr lang="en-IN" sz="3100" dirty="0"/>
          </a:p>
          <a:p>
            <a:pPr lvl="0" algn="just">
              <a:buNone/>
            </a:pPr>
            <a:r>
              <a:rPr lang="en-IN" sz="3100" b="1" dirty="0"/>
              <a:t>9. Premonitory or precursory symptoms</a:t>
            </a:r>
            <a:r>
              <a:rPr lang="en-IN" sz="3100" dirty="0"/>
              <a:t>: These symptoms serve as warning of the onset of a disease, e.g. </a:t>
            </a:r>
          </a:p>
          <a:p>
            <a:pPr lvl="0" algn="just">
              <a:buFont typeface="Wingdings" panose="05000000000000000000" pitchFamily="2" charset="2"/>
              <a:buChar char="ü"/>
            </a:pPr>
            <a:r>
              <a:rPr lang="en-IN" sz="3100" dirty="0"/>
              <a:t>Feeling of chill before onset of fever</a:t>
            </a:r>
          </a:p>
          <a:p>
            <a:pPr lvl="0" algn="just"/>
            <a:endParaRPr lang="en-IN" sz="3100" dirty="0"/>
          </a:p>
          <a:p>
            <a:pPr lvl="0" algn="just">
              <a:buNone/>
            </a:pPr>
            <a:r>
              <a:rPr lang="en-IN" sz="3100" b="1" dirty="0"/>
              <a:t>10. Prognostic symptoms</a:t>
            </a:r>
            <a:r>
              <a:rPr lang="en-IN" sz="3100" dirty="0"/>
              <a:t>: These are the symptoms which give a basis to the clinician to determine course and termination of the disease, e.g. </a:t>
            </a:r>
          </a:p>
          <a:p>
            <a:pPr lvl="0" algn="just">
              <a:buFont typeface="Wingdings" panose="05000000000000000000" pitchFamily="2" charset="2"/>
              <a:buChar char="ü"/>
            </a:pPr>
            <a:r>
              <a:rPr lang="en-IN" sz="3100" dirty="0"/>
              <a:t>       Relief from the pain of urolithiasis is unfavourable prognostic sign in cattle</a:t>
            </a:r>
          </a:p>
          <a:p>
            <a:pPr lvl="0" algn="just"/>
            <a:endParaRPr lang="en-IN" sz="2800" dirty="0"/>
          </a:p>
          <a:p>
            <a:pPr algn="just"/>
            <a:endParaRPr lang="en-US" dirty="0"/>
          </a:p>
        </p:txBody>
      </p:sp>
    </p:spTree>
    <p:extLst>
      <p:ext uri="{BB962C8B-B14F-4D97-AF65-F5344CB8AC3E}">
        <p14:creationId xmlns:p14="http://schemas.microsoft.com/office/powerpoint/2010/main" val="4246932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998" y="616449"/>
            <a:ext cx="9816720" cy="5741509"/>
          </a:xfrm>
        </p:spPr>
        <p:txBody>
          <a:bodyPr>
            <a:normAutofit lnSpcReduction="10000"/>
          </a:bodyPr>
          <a:lstStyle/>
          <a:p>
            <a:pPr algn="just"/>
            <a:r>
              <a:rPr lang="en-IN" sz="2800" dirty="0"/>
              <a:t>The word </a:t>
            </a:r>
            <a:r>
              <a:rPr lang="en-IN" sz="2800" i="1" dirty="0"/>
              <a:t>disease</a:t>
            </a:r>
            <a:r>
              <a:rPr lang="en-IN" sz="2800" dirty="0"/>
              <a:t> -dis and ease - means </a:t>
            </a:r>
            <a:r>
              <a:rPr lang="en-IN" sz="2800" dirty="0">
                <a:solidFill>
                  <a:srgbClr val="002060"/>
                </a:solidFill>
              </a:rPr>
              <a:t>lack of comfort</a:t>
            </a:r>
          </a:p>
          <a:p>
            <a:pPr algn="just"/>
            <a:r>
              <a:rPr lang="en-IN" sz="2800" dirty="0"/>
              <a:t>Disease is the  inability to perform physiological function at normal level though the nutritional and environmental factors are provided at optimum level</a:t>
            </a:r>
          </a:p>
          <a:p>
            <a:pPr algn="just"/>
            <a:r>
              <a:rPr lang="en-IN" sz="2800" dirty="0"/>
              <a:t>Health indicates physical, physiological and mental well-being of an individual</a:t>
            </a:r>
          </a:p>
          <a:p>
            <a:pPr algn="just"/>
            <a:r>
              <a:rPr lang="en-IN" dirty="0"/>
              <a:t>The result (outcome) of a</a:t>
            </a:r>
            <a:r>
              <a:rPr lang="en-IN" sz="2800" dirty="0"/>
              <a:t>  disease may be  recovery, disability or death</a:t>
            </a:r>
          </a:p>
          <a:p>
            <a:pPr algn="just"/>
            <a:endParaRPr lang="en-IN" dirty="0"/>
          </a:p>
          <a:p>
            <a:pPr marL="0" indent="0" algn="just">
              <a:buNone/>
            </a:pPr>
            <a:r>
              <a:rPr lang="en-IN" sz="2800" dirty="0"/>
              <a:t>    Opportunities potential of the organism x Virulence of the organisms x Stress</a:t>
            </a:r>
          </a:p>
          <a:p>
            <a:pPr marL="0" indent="0" algn="just">
              <a:buNone/>
            </a:pPr>
            <a:r>
              <a:rPr lang="en-IN" sz="2800" b="1" dirty="0">
                <a:solidFill>
                  <a:srgbClr val="002060"/>
                </a:solidFill>
              </a:rPr>
              <a:t>Disease</a:t>
            </a:r>
            <a:r>
              <a:rPr lang="en-IN" b="1" dirty="0">
                <a:solidFill>
                  <a:srgbClr val="002060"/>
                </a:solidFill>
              </a:rPr>
              <a:t>=     </a:t>
            </a:r>
            <a:r>
              <a:rPr lang="en-IN" dirty="0"/>
              <a:t>_____________________________________</a:t>
            </a:r>
          </a:p>
          <a:p>
            <a:pPr marL="0" indent="0" algn="just">
              <a:buNone/>
            </a:pPr>
            <a:r>
              <a:rPr lang="en-IN" sz="2800" dirty="0"/>
              <a:t>                                    Resistance</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BBE695-67FD-DE74-3665-2BFCFDD40140}"/>
              </a:ext>
            </a:extLst>
          </p:cNvPr>
          <p:cNvSpPr>
            <a:spLocks noGrp="1"/>
          </p:cNvSpPr>
          <p:nvPr>
            <p:ph idx="1"/>
          </p:nvPr>
        </p:nvSpPr>
        <p:spPr>
          <a:xfrm>
            <a:off x="236306" y="133564"/>
            <a:ext cx="11117494" cy="6043399"/>
          </a:xfrm>
        </p:spPr>
        <p:txBody>
          <a:bodyPr/>
          <a:lstStyle/>
          <a:p>
            <a:r>
              <a:rPr lang="en-US" b="1" dirty="0">
                <a:solidFill>
                  <a:srgbClr val="C00000"/>
                </a:solidFill>
              </a:rPr>
              <a:t>Multiple Choice Questions</a:t>
            </a:r>
          </a:p>
          <a:p>
            <a:pPr marL="514350" indent="-514350">
              <a:buAutoNum type="arabicPeriod"/>
            </a:pPr>
            <a:r>
              <a:rPr lang="en-IN" b="1" dirty="0"/>
              <a:t>The  outcome of a</a:t>
            </a:r>
            <a:r>
              <a:rPr lang="en-IN" sz="2800" b="1" dirty="0"/>
              <a:t>  disease may be </a:t>
            </a:r>
          </a:p>
          <a:p>
            <a:pPr marL="514350" indent="-514350">
              <a:buAutoNum type="alphaLcParenR"/>
            </a:pPr>
            <a:r>
              <a:rPr lang="en-IN" dirty="0"/>
              <a:t>R</a:t>
            </a:r>
            <a:r>
              <a:rPr lang="en-IN" sz="2800" dirty="0"/>
              <a:t>ecovery b) Disability c) </a:t>
            </a:r>
            <a:r>
              <a:rPr lang="en-IN" dirty="0"/>
              <a:t>D</a:t>
            </a:r>
            <a:r>
              <a:rPr lang="en-IN" sz="2800" dirty="0"/>
              <a:t>eath d) All of these</a:t>
            </a:r>
          </a:p>
          <a:p>
            <a:pPr marL="0" indent="0">
              <a:buNone/>
            </a:pPr>
            <a:r>
              <a:rPr lang="en-IN" b="1" dirty="0">
                <a:solidFill>
                  <a:srgbClr val="0070C0"/>
                </a:solidFill>
              </a:rPr>
              <a:t>2. </a:t>
            </a:r>
            <a:r>
              <a:rPr lang="en-US" sz="2800" b="1" dirty="0">
                <a:solidFill>
                  <a:srgbClr val="0070C0"/>
                </a:solidFill>
              </a:rPr>
              <a:t>Interaction of  factors essential to initiate a disease process</a:t>
            </a:r>
          </a:p>
          <a:p>
            <a:pPr marL="514350" indent="-514350">
              <a:buAutoNum type="alphaLcParenR"/>
            </a:pPr>
            <a:r>
              <a:rPr lang="en-US" dirty="0"/>
              <a:t>Host  b) Agent  c) Environment d) All of these</a:t>
            </a:r>
          </a:p>
          <a:p>
            <a:pPr marL="0" indent="0">
              <a:buNone/>
            </a:pPr>
            <a:r>
              <a:rPr lang="en-US" sz="2800" b="1" dirty="0">
                <a:solidFill>
                  <a:srgbClr val="0070C0"/>
                </a:solidFill>
              </a:rPr>
              <a:t>3. First link in the chain of disease transmission is </a:t>
            </a:r>
          </a:p>
          <a:p>
            <a:pPr marL="514350" indent="-514350">
              <a:buAutoNum type="alphaLcParenR"/>
            </a:pPr>
            <a:r>
              <a:rPr lang="en-US" dirty="0"/>
              <a:t>Host  b) Agent  c) Environment d) All of these</a:t>
            </a:r>
          </a:p>
          <a:p>
            <a:pPr marL="0" indent="0">
              <a:buNone/>
            </a:pPr>
            <a:r>
              <a:rPr lang="en-US" b="1" dirty="0">
                <a:solidFill>
                  <a:srgbClr val="0070C0"/>
                </a:solidFill>
              </a:rPr>
              <a:t>4. Natural history of disease is established by</a:t>
            </a:r>
          </a:p>
          <a:p>
            <a:pPr marL="514350" indent="-514350">
              <a:buAutoNum type="alphaLcParenR"/>
            </a:pPr>
            <a:r>
              <a:rPr lang="en-US" sz="2800" dirty="0"/>
              <a:t>Cohort studies b) Cross-sectional studies c) Retrospective studies d) All of these</a:t>
            </a:r>
          </a:p>
          <a:p>
            <a:pPr marL="0" indent="0">
              <a:buNone/>
            </a:pPr>
            <a:r>
              <a:rPr lang="en-US" b="1" dirty="0">
                <a:solidFill>
                  <a:srgbClr val="0070C0"/>
                </a:solidFill>
              </a:rPr>
              <a:t>5.</a:t>
            </a:r>
            <a:r>
              <a:rPr lang="en-US" sz="2800" b="1" dirty="0">
                <a:solidFill>
                  <a:srgbClr val="0070C0"/>
                </a:solidFill>
              </a:rPr>
              <a:t> </a:t>
            </a:r>
            <a:r>
              <a:rPr lang="en-US" b="1" dirty="0">
                <a:solidFill>
                  <a:srgbClr val="0070C0"/>
                </a:solidFill>
              </a:rPr>
              <a:t>The period between the infection and </a:t>
            </a:r>
            <a:r>
              <a:rPr lang="en-US" sz="2800" b="1" dirty="0">
                <a:solidFill>
                  <a:srgbClr val="0070C0"/>
                </a:solidFill>
              </a:rPr>
              <a:t> onset of first clinical signs</a:t>
            </a:r>
          </a:p>
          <a:p>
            <a:pPr marL="0" indent="0">
              <a:buNone/>
            </a:pPr>
            <a:r>
              <a:rPr lang="en-US" dirty="0"/>
              <a:t>a) Incubation period b) Prepatent Period c) Both d) None of these</a:t>
            </a:r>
          </a:p>
          <a:p>
            <a:pPr marL="0" indent="0">
              <a:buNone/>
            </a:pPr>
            <a:endParaRPr lang="en-US" sz="2800" dirty="0"/>
          </a:p>
          <a:p>
            <a:pPr marL="0" indent="0">
              <a:buNone/>
            </a:pPr>
            <a:endParaRPr lang="en-IN" sz="2800" dirty="0"/>
          </a:p>
          <a:p>
            <a:pPr marL="0" indent="0">
              <a:buNone/>
            </a:pPr>
            <a:endParaRPr lang="en-US" dirty="0"/>
          </a:p>
        </p:txBody>
      </p:sp>
    </p:spTree>
    <p:extLst>
      <p:ext uri="{BB962C8B-B14F-4D97-AF65-F5344CB8AC3E}">
        <p14:creationId xmlns:p14="http://schemas.microsoft.com/office/powerpoint/2010/main" val="3681235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405073-BECC-E1DA-1ABE-4D4EC4C87DBB}"/>
              </a:ext>
            </a:extLst>
          </p:cNvPr>
          <p:cNvSpPr>
            <a:spLocks noGrp="1"/>
          </p:cNvSpPr>
          <p:nvPr>
            <p:ph idx="1"/>
          </p:nvPr>
        </p:nvSpPr>
        <p:spPr>
          <a:xfrm>
            <a:off x="246580" y="308225"/>
            <a:ext cx="11107220" cy="5868738"/>
          </a:xfrm>
        </p:spPr>
        <p:txBody>
          <a:bodyPr>
            <a:normAutofit fontScale="92500" lnSpcReduction="10000"/>
          </a:bodyPr>
          <a:lstStyle/>
          <a:p>
            <a:pPr marL="0" indent="0" algn="just">
              <a:buNone/>
            </a:pPr>
            <a:r>
              <a:rPr lang="en-US" b="1" dirty="0">
                <a:solidFill>
                  <a:srgbClr val="0070C0"/>
                </a:solidFill>
              </a:rPr>
              <a:t>6.</a:t>
            </a:r>
            <a:r>
              <a:rPr lang="en-IN" sz="2800" b="1" dirty="0">
                <a:solidFill>
                  <a:srgbClr val="0070C0"/>
                </a:solidFill>
              </a:rPr>
              <a:t> Disease acquired during intra-uterine life of the foetus  </a:t>
            </a:r>
          </a:p>
          <a:p>
            <a:pPr marL="514350" indent="-514350" algn="just">
              <a:buAutoNum type="alphaLcParenR"/>
            </a:pPr>
            <a:r>
              <a:rPr lang="en-IN" dirty="0"/>
              <a:t>Genetic disease b) Congenital disease c) Acquired disease d) All of these</a:t>
            </a:r>
          </a:p>
          <a:p>
            <a:pPr marL="0" indent="0" algn="just">
              <a:buNone/>
            </a:pPr>
            <a:r>
              <a:rPr lang="en-IN" b="1" dirty="0">
                <a:solidFill>
                  <a:srgbClr val="0070C0"/>
                </a:solidFill>
              </a:rPr>
              <a:t>7. These break into an already existing primary disease, modify the course and /or complicate the primary disease</a:t>
            </a:r>
          </a:p>
          <a:p>
            <a:pPr marL="514350" indent="-514350" algn="just">
              <a:buAutoNum type="alphaLcParenR"/>
            </a:pPr>
            <a:r>
              <a:rPr lang="en-IN" dirty="0"/>
              <a:t>Primary disease b) Secondary disease c) Intercurrent disease d) All of these</a:t>
            </a:r>
          </a:p>
          <a:p>
            <a:pPr marL="0" indent="0" algn="just">
              <a:buNone/>
            </a:pPr>
            <a:r>
              <a:rPr lang="en-IN" b="1" dirty="0">
                <a:solidFill>
                  <a:srgbClr val="0070C0"/>
                </a:solidFill>
              </a:rPr>
              <a:t>8. The disease with very short, very severe clinical manifestation </a:t>
            </a:r>
            <a:r>
              <a:rPr lang="en-IN" sz="2800" b="1" dirty="0">
                <a:solidFill>
                  <a:srgbClr val="0070C0"/>
                </a:solidFill>
              </a:rPr>
              <a:t>and illness last for a few hours to 48 hr</a:t>
            </a:r>
          </a:p>
          <a:p>
            <a:pPr marL="514350" indent="-514350" algn="just">
              <a:buAutoNum type="alphaLcParenR"/>
            </a:pPr>
            <a:r>
              <a:rPr lang="en-IN" dirty="0"/>
              <a:t>Per acute b) Acute c) Sub-acute d) All of these</a:t>
            </a:r>
          </a:p>
          <a:p>
            <a:pPr marL="0" indent="0" algn="just">
              <a:buNone/>
            </a:pPr>
            <a:r>
              <a:rPr lang="en-IN" b="1" dirty="0">
                <a:solidFill>
                  <a:srgbClr val="0070C0"/>
                </a:solidFill>
              </a:rPr>
              <a:t>9. The outbreak of disease among animals in a particular region or locality at regularity</a:t>
            </a:r>
          </a:p>
          <a:p>
            <a:pPr marL="0" indent="0" algn="just">
              <a:buNone/>
            </a:pPr>
            <a:r>
              <a:rPr lang="en-IN" dirty="0"/>
              <a:t>a) Endemic b) Epidemic c) Sporadic d) Pandemic</a:t>
            </a:r>
          </a:p>
          <a:p>
            <a:pPr marL="0" indent="0" algn="just">
              <a:buNone/>
            </a:pPr>
            <a:r>
              <a:rPr lang="en-IN" b="1" dirty="0">
                <a:solidFill>
                  <a:srgbClr val="0070C0"/>
                </a:solidFill>
              </a:rPr>
              <a:t>10. The </a:t>
            </a:r>
            <a:r>
              <a:rPr lang="en-IN" sz="2800" b="1" dirty="0">
                <a:solidFill>
                  <a:srgbClr val="0070C0"/>
                </a:solidFill>
              </a:rPr>
              <a:t>outward manifestation of a disease observed through objective evidence</a:t>
            </a:r>
          </a:p>
          <a:p>
            <a:pPr marL="0" indent="0" algn="just">
              <a:buNone/>
            </a:pPr>
            <a:r>
              <a:rPr lang="en-IN" dirty="0"/>
              <a:t>a) Clinical signs b) Clinical symptoms c) Syndrome d) None of these</a:t>
            </a:r>
          </a:p>
          <a:p>
            <a:pPr marL="0" indent="0" algn="just">
              <a:buNone/>
            </a:pPr>
            <a:endParaRPr lang="en-US" dirty="0"/>
          </a:p>
        </p:txBody>
      </p:sp>
    </p:spTree>
    <p:extLst>
      <p:ext uri="{BB962C8B-B14F-4D97-AF65-F5344CB8AC3E}">
        <p14:creationId xmlns:p14="http://schemas.microsoft.com/office/powerpoint/2010/main" val="1063677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EC29A9-188F-931D-F2CE-32EAC8E88A7A}"/>
              </a:ext>
            </a:extLst>
          </p:cNvPr>
          <p:cNvSpPr>
            <a:spLocks noGrp="1"/>
          </p:cNvSpPr>
          <p:nvPr>
            <p:ph idx="1"/>
          </p:nvPr>
        </p:nvSpPr>
        <p:spPr>
          <a:xfrm>
            <a:off x="410966" y="339047"/>
            <a:ext cx="10942834" cy="5837916"/>
          </a:xfrm>
        </p:spPr>
        <p:txBody>
          <a:bodyPr>
            <a:normAutofit lnSpcReduction="10000"/>
          </a:bodyPr>
          <a:lstStyle/>
          <a:p>
            <a:pPr marL="0" indent="0" algn="just">
              <a:lnSpc>
                <a:spcPct val="110000"/>
              </a:lnSpc>
              <a:buNone/>
            </a:pPr>
            <a:r>
              <a:rPr lang="en-US" b="1" dirty="0">
                <a:solidFill>
                  <a:srgbClr val="0070C0"/>
                </a:solidFill>
              </a:rPr>
              <a:t>11. Adverse </a:t>
            </a:r>
            <a:r>
              <a:rPr lang="en-IN" b="1" dirty="0">
                <a:solidFill>
                  <a:srgbClr val="0070C0"/>
                </a:solidFill>
              </a:rPr>
              <a:t>feeling expressed by the patient</a:t>
            </a:r>
          </a:p>
          <a:p>
            <a:pPr marL="514350" indent="-514350">
              <a:buAutoNum type="alphaLcParenR"/>
            </a:pPr>
            <a:r>
              <a:rPr lang="en-IN" dirty="0"/>
              <a:t>Clinical signs b) Clinical symptoms c) Syndrome d) None of these</a:t>
            </a:r>
          </a:p>
          <a:p>
            <a:pPr marL="0" indent="0" algn="just">
              <a:buNone/>
            </a:pPr>
            <a:r>
              <a:rPr lang="en-IN" b="1" dirty="0">
                <a:solidFill>
                  <a:srgbClr val="0070C0"/>
                </a:solidFill>
              </a:rPr>
              <a:t>12. The outbreak of disease among animals in a particular region or locality at regularity</a:t>
            </a:r>
          </a:p>
          <a:p>
            <a:pPr marL="514350" indent="-514350" algn="just">
              <a:buAutoNum type="alphaLcParenR"/>
            </a:pPr>
            <a:r>
              <a:rPr lang="en-IN" dirty="0"/>
              <a:t>Endemic b) Epidemic c) Sporadic d) Pandemic</a:t>
            </a:r>
          </a:p>
          <a:p>
            <a:pPr marL="0" indent="0" algn="just">
              <a:lnSpc>
                <a:spcPct val="100000"/>
              </a:lnSpc>
              <a:buNone/>
            </a:pPr>
            <a:r>
              <a:rPr lang="en-IN" b="1" dirty="0">
                <a:solidFill>
                  <a:srgbClr val="0070C0"/>
                </a:solidFill>
              </a:rPr>
              <a:t>13. The characteristic symptoms indicative of a specific disease</a:t>
            </a:r>
          </a:p>
          <a:p>
            <a:pPr marL="514350" indent="-514350" algn="just">
              <a:buAutoNum type="alphaLcParenR"/>
            </a:pPr>
            <a:r>
              <a:rPr lang="en-IN" dirty="0"/>
              <a:t>Typical symptoms b) Diagnostic symptoms c) Both d) None of these</a:t>
            </a:r>
          </a:p>
          <a:p>
            <a:pPr marL="0" indent="0" algn="just">
              <a:buNone/>
            </a:pPr>
            <a:r>
              <a:rPr lang="en-IN" dirty="0"/>
              <a:t>14. </a:t>
            </a:r>
            <a:r>
              <a:rPr lang="en-IN" b="1" dirty="0">
                <a:solidFill>
                  <a:srgbClr val="0070C0"/>
                </a:solidFill>
              </a:rPr>
              <a:t>The outbreak of disease in </a:t>
            </a:r>
            <a:r>
              <a:rPr lang="en-IN" b="1" dirty="0">
                <a:solidFill>
                  <a:schemeClr val="accent1"/>
                </a:solidFill>
              </a:rPr>
              <a:t>a large number of animals over a wide area</a:t>
            </a:r>
          </a:p>
          <a:p>
            <a:pPr marL="514350" indent="-514350" algn="just">
              <a:buAutoNum type="alphaLcParenR"/>
            </a:pPr>
            <a:r>
              <a:rPr lang="en-IN" dirty="0"/>
              <a:t>Endemic b) Epidemic c) Sporadic d) Pandemic</a:t>
            </a:r>
          </a:p>
          <a:p>
            <a:pPr marL="0" indent="0" algn="just">
              <a:buNone/>
            </a:pPr>
            <a:r>
              <a:rPr lang="en-IN" b="1" dirty="0">
                <a:solidFill>
                  <a:srgbClr val="0070C0"/>
                </a:solidFill>
              </a:rPr>
              <a:t>15. Which of the following is indigenous disease</a:t>
            </a:r>
          </a:p>
          <a:p>
            <a:pPr marL="0" indent="0" algn="just">
              <a:buNone/>
            </a:pPr>
            <a:r>
              <a:rPr lang="en-IN" dirty="0"/>
              <a:t>a) </a:t>
            </a:r>
            <a:r>
              <a:rPr lang="en-IN" dirty="0" err="1"/>
              <a:t>Filariosis</a:t>
            </a:r>
            <a:r>
              <a:rPr lang="en-IN" dirty="0"/>
              <a:t> b) Tuberculosis c) Both d) None of these</a:t>
            </a:r>
          </a:p>
          <a:p>
            <a:pPr marL="0" indent="0" algn="just">
              <a:buNone/>
            </a:pPr>
            <a:endParaRPr lang="en-IN" dirty="0"/>
          </a:p>
          <a:p>
            <a:pPr marL="0" indent="0">
              <a:buNone/>
            </a:pPr>
            <a:endParaRPr lang="en-IN" dirty="0"/>
          </a:p>
          <a:p>
            <a:pPr marL="0" indent="0">
              <a:buNone/>
            </a:pPr>
            <a:endParaRPr lang="en-US" dirty="0"/>
          </a:p>
        </p:txBody>
      </p:sp>
    </p:spTree>
    <p:extLst>
      <p:ext uri="{BB962C8B-B14F-4D97-AF65-F5344CB8AC3E}">
        <p14:creationId xmlns:p14="http://schemas.microsoft.com/office/powerpoint/2010/main" val="3342393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lgn="ctr">
              <a:buNone/>
            </a:pPr>
            <a:endParaRPr lang="en-US" sz="6600" dirty="0">
              <a:solidFill>
                <a:srgbClr val="00B0F0"/>
              </a:solidFill>
              <a:latin typeface="Arial Black" pitchFamily="34" charset="0"/>
            </a:endParaRPr>
          </a:p>
          <a:p>
            <a:pPr algn="ctr">
              <a:buNone/>
            </a:pPr>
            <a:r>
              <a:rPr lang="en-US" sz="6600" dirty="0">
                <a:solidFill>
                  <a:srgbClr val="00B0F0"/>
                </a:solidFill>
                <a:latin typeface="Arial Black" pitchFamily="34" charset="0"/>
              </a:rPr>
              <a:t>Thanks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9AC635-01C2-740F-04CC-12FC316D0271}"/>
              </a:ext>
            </a:extLst>
          </p:cNvPr>
          <p:cNvSpPr>
            <a:spLocks noGrp="1"/>
          </p:cNvSpPr>
          <p:nvPr>
            <p:ph idx="1"/>
          </p:nvPr>
        </p:nvSpPr>
        <p:spPr>
          <a:xfrm>
            <a:off x="565079" y="359596"/>
            <a:ext cx="10788721" cy="5796819"/>
          </a:xfrm>
        </p:spPr>
        <p:txBody>
          <a:bodyPr/>
          <a:lstStyle/>
          <a:p>
            <a:pPr marL="0" indent="0">
              <a:buNone/>
            </a:pPr>
            <a:r>
              <a:rPr lang="en-US" b="1" dirty="0">
                <a:solidFill>
                  <a:srgbClr val="C00000"/>
                </a:solidFill>
              </a:rPr>
              <a:t>Concept of causation</a:t>
            </a:r>
          </a:p>
          <a:p>
            <a:pPr>
              <a:buFont typeface="Wingdings" panose="05000000000000000000" pitchFamily="2" charset="2"/>
              <a:buChar char="§"/>
            </a:pPr>
            <a:r>
              <a:rPr lang="en-US" sz="2400" dirty="0"/>
              <a:t>Earlier- A/c to  “</a:t>
            </a:r>
            <a:r>
              <a:rPr lang="en-US" sz="2400" b="1" dirty="0">
                <a:solidFill>
                  <a:srgbClr val="002060"/>
                </a:solidFill>
              </a:rPr>
              <a:t>Germ theory of disease</a:t>
            </a:r>
            <a:r>
              <a:rPr lang="en-US" sz="2400" dirty="0"/>
              <a:t>”, specific germ or agent causes disease</a:t>
            </a:r>
          </a:p>
          <a:p>
            <a:pPr>
              <a:buFont typeface="Wingdings" panose="05000000000000000000" pitchFamily="2" charset="2"/>
              <a:buChar char="§"/>
            </a:pPr>
            <a:r>
              <a:rPr lang="en-US" sz="2400" dirty="0"/>
              <a:t>Now- Multiple factors i.e. agent, host and environment </a:t>
            </a:r>
            <a:r>
              <a:rPr lang="en-US" sz="2400" b="1" dirty="0">
                <a:solidFill>
                  <a:srgbClr val="002060"/>
                </a:solidFill>
              </a:rPr>
              <a:t>(Epidemiological triad) </a:t>
            </a:r>
          </a:p>
          <a:p>
            <a:pPr>
              <a:buFont typeface="Wingdings" panose="05000000000000000000" pitchFamily="2" charset="2"/>
              <a:buChar char="§"/>
            </a:pPr>
            <a:r>
              <a:rPr lang="en-US" sz="2400" dirty="0"/>
              <a:t>Interaction of all these three factors is essential to initiate a disease process</a:t>
            </a:r>
          </a:p>
          <a:p>
            <a:pPr>
              <a:buFont typeface="Wingdings" panose="05000000000000000000" pitchFamily="2" charset="2"/>
              <a:buChar char="§"/>
            </a:pPr>
            <a:r>
              <a:rPr lang="en-US" sz="2400" dirty="0"/>
              <a:t>Tuberculosis occurs not only due to causative agent but many environmental factors contribute to its occurrence</a:t>
            </a:r>
          </a:p>
          <a:p>
            <a:pPr marL="0" indent="0">
              <a:buNone/>
            </a:pPr>
            <a:r>
              <a:rPr lang="en-US" sz="2400" dirty="0"/>
              <a:t>                                                                </a:t>
            </a:r>
            <a:r>
              <a:rPr lang="en-US" sz="2400" dirty="0">
                <a:solidFill>
                  <a:srgbClr val="C00000"/>
                </a:solidFill>
              </a:rPr>
              <a:t>Agent</a:t>
            </a:r>
          </a:p>
          <a:p>
            <a:pPr>
              <a:buFont typeface="Wingdings" panose="05000000000000000000" pitchFamily="2" charset="2"/>
              <a:buChar char="§"/>
            </a:pPr>
            <a:endParaRPr lang="en-US" sz="2400" dirty="0"/>
          </a:p>
          <a:p>
            <a:pPr marL="0" indent="0">
              <a:buNone/>
            </a:pPr>
            <a:r>
              <a:rPr lang="en-US" sz="2400" dirty="0"/>
              <a:t>                                                             </a:t>
            </a:r>
          </a:p>
          <a:p>
            <a:pPr marL="0" indent="0">
              <a:buNone/>
            </a:pPr>
            <a:r>
              <a:rPr lang="en-US" sz="2400" dirty="0"/>
              <a:t>                                                                  </a:t>
            </a:r>
            <a:r>
              <a:rPr lang="en-US" sz="2400" b="1" dirty="0">
                <a:solidFill>
                  <a:srgbClr val="002060"/>
                </a:solidFill>
              </a:rPr>
              <a:t>DISEASE</a:t>
            </a:r>
            <a:r>
              <a:rPr lang="en-US" sz="2400" dirty="0"/>
              <a:t>                                                                  </a:t>
            </a:r>
          </a:p>
          <a:p>
            <a:pPr marL="0" indent="0">
              <a:buNone/>
            </a:pPr>
            <a:r>
              <a:rPr lang="en-US" sz="2400" dirty="0"/>
              <a:t>                                          </a:t>
            </a:r>
            <a:r>
              <a:rPr lang="en-US" sz="2400" dirty="0">
                <a:solidFill>
                  <a:srgbClr val="C00000"/>
                </a:solidFill>
              </a:rPr>
              <a:t>Host </a:t>
            </a:r>
            <a:r>
              <a:rPr lang="en-US" sz="2400" dirty="0"/>
              <a:t>                                          </a:t>
            </a:r>
            <a:r>
              <a:rPr lang="en-US" sz="2400" dirty="0">
                <a:solidFill>
                  <a:srgbClr val="C00000"/>
                </a:solidFill>
              </a:rPr>
              <a:t>Environment</a:t>
            </a:r>
          </a:p>
          <a:p>
            <a:pPr marL="0" indent="0">
              <a:buNone/>
            </a:pPr>
            <a:r>
              <a:rPr lang="en-US" sz="2400" dirty="0"/>
              <a:t>                                                    </a:t>
            </a:r>
            <a:r>
              <a:rPr lang="en-US" sz="2400" b="1" dirty="0">
                <a:solidFill>
                  <a:srgbClr val="7030A0"/>
                </a:solidFill>
              </a:rPr>
              <a:t>Epidemiological Triad</a:t>
            </a:r>
          </a:p>
        </p:txBody>
      </p:sp>
      <p:cxnSp>
        <p:nvCxnSpPr>
          <p:cNvPr id="17" name="Straight Arrow Connector 16">
            <a:extLst>
              <a:ext uri="{FF2B5EF4-FFF2-40B4-BE49-F238E27FC236}">
                <a16:creationId xmlns:a16="http://schemas.microsoft.com/office/drawing/2014/main" id="{9EBD5E0D-7286-0C6E-F2D9-27021E718E9C}"/>
              </a:ext>
            </a:extLst>
          </p:cNvPr>
          <p:cNvCxnSpPr/>
          <p:nvPr/>
        </p:nvCxnSpPr>
        <p:spPr>
          <a:xfrm flipV="1">
            <a:off x="4325420" y="3554858"/>
            <a:ext cx="1160980" cy="168496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D81E69F-492C-D97D-DEE5-F4307571D787}"/>
              </a:ext>
            </a:extLst>
          </p:cNvPr>
          <p:cNvCxnSpPr/>
          <p:nvPr/>
        </p:nvCxnSpPr>
        <p:spPr>
          <a:xfrm flipV="1">
            <a:off x="4325420" y="5167901"/>
            <a:ext cx="2517169" cy="7191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FBDC911-3D46-B8FF-6C34-1427FBCD68FC}"/>
              </a:ext>
            </a:extLst>
          </p:cNvPr>
          <p:cNvCxnSpPr>
            <a:cxnSpLocks/>
          </p:cNvCxnSpPr>
          <p:nvPr/>
        </p:nvCxnSpPr>
        <p:spPr>
          <a:xfrm flipH="1" flipV="1">
            <a:off x="5460715" y="3616503"/>
            <a:ext cx="1453793" cy="156167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145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6091BF-0C04-4B6F-2673-572355960501}"/>
              </a:ext>
            </a:extLst>
          </p:cNvPr>
          <p:cNvSpPr>
            <a:spLocks noGrp="1"/>
          </p:cNvSpPr>
          <p:nvPr>
            <p:ph idx="1"/>
          </p:nvPr>
        </p:nvSpPr>
        <p:spPr>
          <a:xfrm>
            <a:off x="400692" y="184935"/>
            <a:ext cx="10953108" cy="5992028"/>
          </a:xfrm>
        </p:spPr>
        <p:txBody>
          <a:bodyPr/>
          <a:lstStyle/>
          <a:p>
            <a:pPr marL="0" indent="0">
              <a:buNone/>
            </a:pPr>
            <a:r>
              <a:rPr lang="en-US" b="1" dirty="0">
                <a:solidFill>
                  <a:srgbClr val="C00000"/>
                </a:solidFill>
              </a:rPr>
              <a:t>Agent</a:t>
            </a:r>
          </a:p>
          <a:p>
            <a:pPr>
              <a:buFont typeface="Wingdings" panose="05000000000000000000" pitchFamily="2" charset="2"/>
              <a:buChar char="Ø"/>
            </a:pPr>
            <a:r>
              <a:rPr lang="en-US" sz="2400" dirty="0"/>
              <a:t>First link in the chain of disease transmission is the disease agent</a:t>
            </a:r>
          </a:p>
          <a:p>
            <a:pPr>
              <a:buFont typeface="Wingdings" panose="05000000000000000000" pitchFamily="2" charset="2"/>
              <a:buChar char="Ø"/>
            </a:pPr>
            <a:r>
              <a:rPr lang="en-US" sz="2400" dirty="0"/>
              <a:t>The disease agent is defined as “ </a:t>
            </a:r>
            <a:r>
              <a:rPr lang="en-US" sz="2400" dirty="0">
                <a:solidFill>
                  <a:srgbClr val="002060"/>
                </a:solidFill>
              </a:rPr>
              <a:t>a living or non-living substance or the excessive presence or absence of a force which may initiate or perpetuate a disease process</a:t>
            </a:r>
            <a:r>
              <a:rPr lang="en-US" sz="2400" dirty="0"/>
              <a:t>”</a:t>
            </a:r>
          </a:p>
          <a:p>
            <a:pPr marL="0" indent="0">
              <a:buNone/>
            </a:pPr>
            <a:r>
              <a:rPr lang="en-US" sz="2400" dirty="0"/>
              <a:t>Disease agent may be classified as </a:t>
            </a:r>
          </a:p>
          <a:p>
            <a:pPr marL="514350" indent="-514350">
              <a:buAutoNum type="alphaLcParenR"/>
            </a:pPr>
            <a:r>
              <a:rPr lang="en-US" sz="2400" b="1" dirty="0"/>
              <a:t>Biological agents</a:t>
            </a:r>
            <a:r>
              <a:rPr lang="en-US" sz="2400" dirty="0"/>
              <a:t>: Bacteria, virus, fungi </a:t>
            </a:r>
            <a:r>
              <a:rPr lang="en-US" sz="2400" dirty="0" err="1"/>
              <a:t>etc</a:t>
            </a:r>
            <a:endParaRPr lang="en-US" sz="2400" dirty="0"/>
          </a:p>
          <a:p>
            <a:pPr marL="514350" indent="-514350">
              <a:buAutoNum type="alphaLcParenR"/>
            </a:pPr>
            <a:r>
              <a:rPr lang="en-US" sz="2400" b="1" dirty="0"/>
              <a:t>Nutrient agents</a:t>
            </a:r>
            <a:r>
              <a:rPr lang="en-US" sz="2400" dirty="0"/>
              <a:t>: Proteins, fats, carbohydrates, vitamins </a:t>
            </a:r>
            <a:r>
              <a:rPr lang="en-US" sz="2400" dirty="0" err="1"/>
              <a:t>etc</a:t>
            </a:r>
            <a:endParaRPr lang="en-US" sz="2400" dirty="0"/>
          </a:p>
          <a:p>
            <a:pPr marL="514350" indent="-514350">
              <a:buAutoNum type="alphaLcParenR"/>
            </a:pPr>
            <a:r>
              <a:rPr lang="en-US" sz="2400" b="1" dirty="0"/>
              <a:t>Physical agents</a:t>
            </a:r>
            <a:r>
              <a:rPr lang="en-US" sz="2400" dirty="0"/>
              <a:t>: Extreme hot, cold, electricity, radiation </a:t>
            </a:r>
            <a:r>
              <a:rPr lang="en-US" sz="2400" dirty="0" err="1"/>
              <a:t>etc</a:t>
            </a:r>
            <a:endParaRPr lang="en-US" sz="2400" dirty="0"/>
          </a:p>
          <a:p>
            <a:pPr marL="514350" indent="-514350">
              <a:buAutoNum type="alphaLcParenR"/>
            </a:pPr>
            <a:r>
              <a:rPr lang="en-US" sz="2400" b="1" dirty="0"/>
              <a:t>Chemical agents: </a:t>
            </a:r>
            <a:r>
              <a:rPr lang="en-US" sz="2400" dirty="0">
                <a:solidFill>
                  <a:srgbClr val="002060"/>
                </a:solidFill>
              </a:rPr>
              <a:t>a) Exogenous </a:t>
            </a:r>
            <a:r>
              <a:rPr lang="en-US" sz="2400" dirty="0"/>
              <a:t>: Fumes, dust, metals </a:t>
            </a:r>
            <a:r>
              <a:rPr lang="en-US" sz="2400" dirty="0" err="1"/>
              <a:t>etc</a:t>
            </a:r>
            <a:endParaRPr lang="en-US" sz="2400" dirty="0"/>
          </a:p>
          <a:p>
            <a:pPr marL="0" indent="0">
              <a:buNone/>
            </a:pPr>
            <a:r>
              <a:rPr lang="en-US" sz="2400" dirty="0"/>
              <a:t>                                      </a:t>
            </a:r>
            <a:r>
              <a:rPr lang="en-US" sz="2400" dirty="0">
                <a:solidFill>
                  <a:srgbClr val="002060"/>
                </a:solidFill>
              </a:rPr>
              <a:t>b) Endogenous: </a:t>
            </a:r>
            <a:r>
              <a:rPr lang="en-US" sz="2400" dirty="0"/>
              <a:t>Urea, uric acid, ketones</a:t>
            </a:r>
          </a:p>
          <a:p>
            <a:pPr marL="0" indent="0">
              <a:buNone/>
            </a:pPr>
            <a:r>
              <a:rPr lang="en-US" sz="2400" b="1" dirty="0"/>
              <a:t>e) Mechanical agents: </a:t>
            </a:r>
            <a:r>
              <a:rPr lang="en-US" sz="2400" dirty="0"/>
              <a:t>Various injuries (Crushing, tearing, sprain)</a:t>
            </a:r>
          </a:p>
          <a:p>
            <a:pPr marL="0" indent="0">
              <a:buNone/>
            </a:pPr>
            <a:r>
              <a:rPr lang="en-US" sz="2400" b="1" dirty="0"/>
              <a:t>f) Social agents: </a:t>
            </a:r>
            <a:r>
              <a:rPr lang="en-US" sz="2400" dirty="0"/>
              <a:t>Poverty, smoking, alcohol, drug abuse </a:t>
            </a:r>
            <a:r>
              <a:rPr lang="en-US" sz="2400" dirty="0" err="1"/>
              <a:t>etc</a:t>
            </a:r>
            <a:endParaRPr lang="en-US" sz="2400" dirty="0"/>
          </a:p>
          <a:p>
            <a:pPr marL="0" indent="0">
              <a:buNone/>
            </a:pPr>
            <a:r>
              <a:rPr lang="en-US" sz="2400" b="1" dirty="0"/>
              <a:t>g) Absence or excess of health factors: </a:t>
            </a:r>
            <a:r>
              <a:rPr lang="en-US" sz="2400" dirty="0"/>
              <a:t>Excess or lack of hormones, nutrients</a:t>
            </a:r>
          </a:p>
        </p:txBody>
      </p:sp>
    </p:spTree>
    <p:extLst>
      <p:ext uri="{BB962C8B-B14F-4D97-AF65-F5344CB8AC3E}">
        <p14:creationId xmlns:p14="http://schemas.microsoft.com/office/powerpoint/2010/main" val="3877250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036837-99A2-215F-9C98-583D264D4A22}"/>
              </a:ext>
            </a:extLst>
          </p:cNvPr>
          <p:cNvSpPr>
            <a:spLocks noGrp="1"/>
          </p:cNvSpPr>
          <p:nvPr>
            <p:ph idx="1"/>
          </p:nvPr>
        </p:nvSpPr>
        <p:spPr>
          <a:xfrm>
            <a:off x="339047" y="431515"/>
            <a:ext cx="11014753" cy="5745448"/>
          </a:xfrm>
        </p:spPr>
        <p:txBody>
          <a:bodyPr>
            <a:normAutofit fontScale="92500" lnSpcReduction="10000"/>
          </a:bodyPr>
          <a:lstStyle/>
          <a:p>
            <a:pPr marL="0" indent="0" algn="just">
              <a:buNone/>
            </a:pPr>
            <a:r>
              <a:rPr lang="en-US" b="1" dirty="0">
                <a:solidFill>
                  <a:srgbClr val="C00000"/>
                </a:solidFill>
              </a:rPr>
              <a:t>Host</a:t>
            </a:r>
          </a:p>
          <a:p>
            <a:pPr marL="0" indent="0" algn="just">
              <a:buNone/>
            </a:pPr>
            <a:r>
              <a:rPr lang="en-US" sz="2600" dirty="0"/>
              <a:t>The host factor are classifies as </a:t>
            </a:r>
          </a:p>
          <a:p>
            <a:pPr marL="514350" indent="-514350" algn="just">
              <a:buAutoNum type="arabicPeriod"/>
            </a:pPr>
            <a:r>
              <a:rPr lang="en-US" sz="2600" dirty="0"/>
              <a:t>Demographic characteristics such as age, sex and ethnicity</a:t>
            </a:r>
          </a:p>
          <a:p>
            <a:pPr marL="514350" indent="-514350" algn="just">
              <a:buAutoNum type="arabicPeriod"/>
            </a:pPr>
            <a:r>
              <a:rPr lang="en-US" sz="2600" dirty="0"/>
              <a:t>Biological characteristics such as genetic factors, blood groups, enzymes, immunological factors </a:t>
            </a:r>
            <a:r>
              <a:rPr lang="en-US" sz="2600" dirty="0" err="1"/>
              <a:t>etc</a:t>
            </a:r>
            <a:endParaRPr lang="en-US" sz="2600" dirty="0"/>
          </a:p>
          <a:p>
            <a:pPr marL="514350" indent="-514350" algn="just">
              <a:buAutoNum type="arabicPeriod"/>
            </a:pPr>
            <a:r>
              <a:rPr lang="en-US" sz="2600" dirty="0"/>
              <a:t>Lifestyle factors such as housing, feeding, nutrition </a:t>
            </a:r>
            <a:r>
              <a:rPr lang="en-US" sz="2600" dirty="0" err="1"/>
              <a:t>etc</a:t>
            </a:r>
            <a:endParaRPr lang="en-US" sz="2600" dirty="0"/>
          </a:p>
          <a:p>
            <a:pPr marL="0" indent="0" algn="just">
              <a:buNone/>
            </a:pPr>
            <a:r>
              <a:rPr lang="en-US" b="1" dirty="0">
                <a:solidFill>
                  <a:srgbClr val="C00000"/>
                </a:solidFill>
              </a:rPr>
              <a:t>Environment</a:t>
            </a:r>
          </a:p>
          <a:p>
            <a:pPr marL="0" indent="0" algn="just">
              <a:buNone/>
            </a:pPr>
            <a:r>
              <a:rPr lang="en-US" sz="2600" dirty="0"/>
              <a:t>It may be classified as </a:t>
            </a:r>
          </a:p>
          <a:p>
            <a:pPr marL="514350" indent="-514350" algn="just">
              <a:buAutoNum type="arabicPeriod"/>
            </a:pPr>
            <a:r>
              <a:rPr lang="en-US" sz="2600" b="1" dirty="0"/>
              <a:t>Physical environment: </a:t>
            </a:r>
            <a:r>
              <a:rPr lang="en-US" sz="2600" dirty="0"/>
              <a:t>Non- living things and physical factors such as air, water, light, noise, radiation </a:t>
            </a:r>
            <a:r>
              <a:rPr lang="en-US" sz="2600" dirty="0" err="1"/>
              <a:t>etc</a:t>
            </a:r>
            <a:endParaRPr lang="en-US" sz="2600" dirty="0"/>
          </a:p>
          <a:p>
            <a:pPr marL="514350" indent="-514350" algn="just">
              <a:buAutoNum type="arabicPeriod"/>
            </a:pPr>
            <a:r>
              <a:rPr lang="en-US" sz="2600" b="1" dirty="0"/>
              <a:t>Biological environment: </a:t>
            </a:r>
            <a:r>
              <a:rPr lang="en-US" sz="2600" dirty="0"/>
              <a:t>Living things which surround animal e.g. bacteria, fungi, virus rodents </a:t>
            </a:r>
            <a:r>
              <a:rPr lang="en-US" sz="2600" dirty="0" err="1"/>
              <a:t>etc</a:t>
            </a:r>
            <a:endParaRPr lang="en-US" sz="2600" dirty="0"/>
          </a:p>
          <a:p>
            <a:pPr marL="514350" indent="-514350" algn="just">
              <a:buAutoNum type="arabicPeriod"/>
            </a:pPr>
            <a:r>
              <a:rPr lang="en-US" sz="2600" b="1" dirty="0"/>
              <a:t>Psychological environment: </a:t>
            </a:r>
            <a:r>
              <a:rPr lang="en-US" sz="2600" dirty="0"/>
              <a:t>Culture, customs, habits, beliefs, attitude, education, lifestyles </a:t>
            </a:r>
            <a:r>
              <a:rPr lang="en-US" sz="2600" dirty="0" err="1"/>
              <a:t>etc</a:t>
            </a:r>
            <a:endParaRPr lang="en-US" sz="2600" dirty="0"/>
          </a:p>
        </p:txBody>
      </p:sp>
    </p:spTree>
    <p:extLst>
      <p:ext uri="{BB962C8B-B14F-4D97-AF65-F5344CB8AC3E}">
        <p14:creationId xmlns:p14="http://schemas.microsoft.com/office/powerpoint/2010/main" val="19146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3FE69A-CBCD-032E-0B1A-383E1FE28B81}"/>
              </a:ext>
            </a:extLst>
          </p:cNvPr>
          <p:cNvSpPr>
            <a:spLocks noGrp="1"/>
          </p:cNvSpPr>
          <p:nvPr>
            <p:ph idx="1"/>
          </p:nvPr>
        </p:nvSpPr>
        <p:spPr>
          <a:xfrm>
            <a:off x="400692" y="318499"/>
            <a:ext cx="10953108" cy="5858464"/>
          </a:xfrm>
        </p:spPr>
        <p:txBody>
          <a:bodyPr>
            <a:normAutofit lnSpcReduction="10000"/>
          </a:bodyPr>
          <a:lstStyle/>
          <a:p>
            <a:pPr marL="0" indent="0" algn="just">
              <a:buNone/>
            </a:pPr>
            <a:r>
              <a:rPr lang="en-US" b="1" dirty="0">
                <a:solidFill>
                  <a:srgbClr val="FF0000"/>
                </a:solidFill>
              </a:rPr>
              <a:t>Natural history of disease</a:t>
            </a:r>
            <a:endParaRPr lang="en-US" dirty="0"/>
          </a:p>
          <a:p>
            <a:pPr algn="just">
              <a:buFont typeface="Wingdings" panose="05000000000000000000" pitchFamily="2" charset="2"/>
              <a:buChar char="Ø"/>
            </a:pPr>
            <a:r>
              <a:rPr lang="en-US" sz="2400" dirty="0"/>
              <a:t>It is study of evolution of the disease from the earlier stage of pre-pathogenesis to its termination </a:t>
            </a:r>
          </a:p>
          <a:p>
            <a:pPr algn="just">
              <a:buFont typeface="Wingdings" panose="05000000000000000000" pitchFamily="2" charset="2"/>
              <a:buChar char="Ø"/>
            </a:pPr>
            <a:r>
              <a:rPr lang="en-US" sz="2400" dirty="0"/>
              <a:t>Every disease has its own natural history but it need not to same  in all individual</a:t>
            </a:r>
          </a:p>
          <a:p>
            <a:pPr algn="just">
              <a:buFont typeface="Wingdings" panose="05000000000000000000" pitchFamily="2" charset="2"/>
              <a:buChar char="Ø"/>
            </a:pPr>
            <a:r>
              <a:rPr lang="en-US" sz="2400" dirty="0"/>
              <a:t>Natural history of disease is established by  Cohort studies, Cross-sectional studies and Retrospective studies</a:t>
            </a:r>
          </a:p>
          <a:p>
            <a:pPr marL="0" indent="0" algn="just">
              <a:buNone/>
            </a:pPr>
            <a:r>
              <a:rPr lang="en-US" sz="2400" b="1" dirty="0">
                <a:solidFill>
                  <a:srgbClr val="002060"/>
                </a:solidFill>
              </a:rPr>
              <a:t>Phases of natural history</a:t>
            </a:r>
          </a:p>
          <a:p>
            <a:pPr marL="514350" indent="-514350" algn="just">
              <a:buAutoNum type="alphaLcParenR"/>
            </a:pPr>
            <a:r>
              <a:rPr lang="en-US" sz="2400" b="1" dirty="0"/>
              <a:t>Pre-pathogenesis</a:t>
            </a:r>
            <a:r>
              <a:rPr lang="en-US" sz="2400" dirty="0"/>
              <a:t>: The process in the environment. Potentially, many diseases are in the pre-pathogenesis phase.</a:t>
            </a:r>
          </a:p>
          <a:p>
            <a:pPr marL="514350" indent="-514350" algn="just">
              <a:buAutoNum type="alphaLcParenR"/>
            </a:pPr>
            <a:r>
              <a:rPr lang="en-US" sz="2400" b="1" dirty="0"/>
              <a:t>Pathogenesis</a:t>
            </a:r>
            <a:r>
              <a:rPr lang="en-US" sz="2400" dirty="0"/>
              <a:t>: The process in the host</a:t>
            </a:r>
          </a:p>
          <a:p>
            <a:pPr algn="just">
              <a:lnSpc>
                <a:spcPct val="100000"/>
              </a:lnSpc>
              <a:buFont typeface="Wingdings" panose="05000000000000000000" pitchFamily="2" charset="2"/>
              <a:buChar char="Ø"/>
            </a:pPr>
            <a:r>
              <a:rPr lang="en-US" sz="2400" dirty="0"/>
              <a:t>The phase begins with the entry of the disease agent into the host</a:t>
            </a:r>
          </a:p>
          <a:p>
            <a:pPr algn="just">
              <a:lnSpc>
                <a:spcPct val="100000"/>
              </a:lnSpc>
              <a:buFont typeface="Wingdings" panose="05000000000000000000" pitchFamily="2" charset="2"/>
              <a:buChar char="Ø"/>
            </a:pPr>
            <a:r>
              <a:rPr lang="en-US" sz="2400" dirty="0"/>
              <a:t>Incubation period- Interval of the time before the onset of clinical signs and symptoms</a:t>
            </a:r>
          </a:p>
          <a:p>
            <a:pPr algn="just">
              <a:lnSpc>
                <a:spcPct val="100000"/>
              </a:lnSpc>
              <a:buFont typeface="Wingdings" panose="05000000000000000000" pitchFamily="2" charset="2"/>
              <a:buChar char="Ø"/>
            </a:pPr>
            <a:r>
              <a:rPr lang="en-US" sz="2400" dirty="0"/>
              <a:t>During this period organism will multiply  and induces tissue and physiological changes</a:t>
            </a:r>
          </a:p>
          <a:p>
            <a:pPr marL="514350" indent="-514350" algn="just">
              <a:buAutoNum type="alphaLcParenR"/>
            </a:pPr>
            <a:endParaRPr lang="en-US" sz="2400" dirty="0"/>
          </a:p>
        </p:txBody>
      </p:sp>
    </p:spTree>
    <p:extLst>
      <p:ext uri="{BB962C8B-B14F-4D97-AF65-F5344CB8AC3E}">
        <p14:creationId xmlns:p14="http://schemas.microsoft.com/office/powerpoint/2010/main" val="1876506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EB7149-28D1-C911-C08E-F856E5BF6E62}"/>
              </a:ext>
            </a:extLst>
          </p:cNvPr>
          <p:cNvSpPr>
            <a:spLocks noGrp="1"/>
          </p:cNvSpPr>
          <p:nvPr>
            <p:ph idx="1"/>
          </p:nvPr>
        </p:nvSpPr>
        <p:spPr>
          <a:xfrm>
            <a:off x="482885" y="452063"/>
            <a:ext cx="10870915" cy="5724900"/>
          </a:xfrm>
        </p:spPr>
        <p:txBody>
          <a:bodyPr>
            <a:normAutofit/>
          </a:bodyPr>
          <a:lstStyle/>
          <a:p>
            <a:pPr algn="just"/>
            <a:r>
              <a:rPr lang="en-US" sz="2400" dirty="0"/>
              <a:t>The incubation period is followed by </a:t>
            </a:r>
            <a:r>
              <a:rPr lang="en-US" sz="2400" dirty="0">
                <a:solidFill>
                  <a:srgbClr val="002060"/>
                </a:solidFill>
              </a:rPr>
              <a:t>early pathogenesis </a:t>
            </a:r>
            <a:r>
              <a:rPr lang="en-US" sz="2400" dirty="0"/>
              <a:t>in which signs and symptoms are not clear</a:t>
            </a:r>
          </a:p>
          <a:p>
            <a:pPr algn="just"/>
            <a:r>
              <a:rPr lang="en-US" sz="2400" dirty="0"/>
              <a:t>Followed by </a:t>
            </a:r>
            <a:r>
              <a:rPr lang="en-US" sz="2400" dirty="0">
                <a:solidFill>
                  <a:srgbClr val="002060"/>
                </a:solidFill>
              </a:rPr>
              <a:t>late pathogenesis </a:t>
            </a:r>
            <a:r>
              <a:rPr lang="en-US" sz="2400" dirty="0"/>
              <a:t>– clear cut clinical signs and symptoms</a:t>
            </a:r>
          </a:p>
          <a:p>
            <a:pPr marL="0" indent="0" algn="just">
              <a:buNone/>
            </a:pPr>
            <a:r>
              <a:rPr lang="en-US" sz="2400" b="1" dirty="0">
                <a:solidFill>
                  <a:srgbClr val="002060"/>
                </a:solidFill>
              </a:rPr>
              <a:t>Disease process in the body can be divided mainly into</a:t>
            </a:r>
          </a:p>
          <a:p>
            <a:pPr marL="0" indent="0" algn="just">
              <a:buNone/>
            </a:pPr>
            <a:r>
              <a:rPr lang="en-US" sz="2400" i="1" dirty="0"/>
              <a:t>a) </a:t>
            </a:r>
            <a:r>
              <a:rPr lang="en-US" sz="2400" b="1" i="1" dirty="0"/>
              <a:t>Those associated with inflammation </a:t>
            </a:r>
            <a:r>
              <a:rPr lang="en-US" sz="2400" dirty="0"/>
              <a:t>e.g. Gastritis, enteritis</a:t>
            </a:r>
          </a:p>
          <a:p>
            <a:pPr marL="0" indent="0" algn="just">
              <a:buNone/>
            </a:pPr>
            <a:r>
              <a:rPr lang="en-US" sz="2400" dirty="0"/>
              <a:t>Inflammatory changes usually give rise to certain characteristic signs, e.g. Heat (</a:t>
            </a:r>
            <a:r>
              <a:rPr lang="en-US" sz="2400" dirty="0" err="1"/>
              <a:t>calor</a:t>
            </a:r>
            <a:r>
              <a:rPr lang="en-US" sz="2400" dirty="0"/>
              <a:t>), pain (dolor), redness (</a:t>
            </a:r>
            <a:r>
              <a:rPr lang="en-US" sz="2400" dirty="0" err="1"/>
              <a:t>rubor</a:t>
            </a:r>
            <a:r>
              <a:rPr lang="en-US" sz="2400" dirty="0"/>
              <a:t>), swelling (</a:t>
            </a:r>
            <a:r>
              <a:rPr lang="en-US" sz="2400" dirty="0" err="1"/>
              <a:t>tumour</a:t>
            </a:r>
            <a:r>
              <a:rPr lang="en-US" sz="2400" dirty="0"/>
              <a:t>) and loss of function (</a:t>
            </a:r>
            <a:r>
              <a:rPr lang="en-US" sz="2400" dirty="0" err="1"/>
              <a:t>functio</a:t>
            </a:r>
            <a:r>
              <a:rPr lang="en-US" sz="2400" dirty="0"/>
              <a:t> </a:t>
            </a:r>
            <a:r>
              <a:rPr lang="en-US" sz="2400" dirty="0" err="1"/>
              <a:t>laesa</a:t>
            </a:r>
            <a:r>
              <a:rPr lang="en-US" sz="2400" dirty="0"/>
              <a:t>)</a:t>
            </a:r>
          </a:p>
          <a:p>
            <a:pPr marL="0" indent="0" algn="just">
              <a:buNone/>
            </a:pPr>
            <a:r>
              <a:rPr lang="en-US" sz="2400" dirty="0"/>
              <a:t>b) Those which are </a:t>
            </a:r>
            <a:r>
              <a:rPr lang="en-US" sz="2400" b="1" dirty="0"/>
              <a:t>not associated with inflammation- </a:t>
            </a:r>
            <a:r>
              <a:rPr lang="en-US" sz="2400" dirty="0"/>
              <a:t>Metabolic disorder, deficiency diseases, neoplasm</a:t>
            </a:r>
          </a:p>
          <a:p>
            <a:pPr algn="just">
              <a:buFont typeface="Wingdings" panose="05000000000000000000" pitchFamily="2" charset="2"/>
              <a:buChar char="Ø"/>
            </a:pPr>
            <a:r>
              <a:rPr lang="en-US" sz="2400" dirty="0"/>
              <a:t>Swelling and disturbance of body function may occur but inflammatory cardinal signs are usually absent</a:t>
            </a:r>
          </a:p>
          <a:p>
            <a:pPr algn="just">
              <a:buFont typeface="Wingdings" panose="05000000000000000000" pitchFamily="2" charset="2"/>
              <a:buChar char="Ø"/>
            </a:pPr>
            <a:r>
              <a:rPr lang="en-US" sz="2400" dirty="0"/>
              <a:t>Diseases with rapid course, signs are usually well marked and in diseases with slow course , sign are usually less marked </a:t>
            </a:r>
          </a:p>
          <a:p>
            <a:pPr algn="just">
              <a:buFont typeface="Wingdings" panose="05000000000000000000" pitchFamily="2" charset="2"/>
              <a:buChar char="Ø"/>
            </a:pPr>
            <a:r>
              <a:rPr lang="en-US" sz="2400" dirty="0"/>
              <a:t>If the phase of natural history is known, an appropriate prevention can be applied</a:t>
            </a:r>
          </a:p>
        </p:txBody>
      </p:sp>
    </p:spTree>
    <p:extLst>
      <p:ext uri="{BB962C8B-B14F-4D97-AF65-F5344CB8AC3E}">
        <p14:creationId xmlns:p14="http://schemas.microsoft.com/office/powerpoint/2010/main" val="3002084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A1B5C5-D299-EE5C-25E4-0F7511DFD1DA}"/>
              </a:ext>
            </a:extLst>
          </p:cNvPr>
          <p:cNvSpPr>
            <a:spLocks noGrp="1"/>
          </p:cNvSpPr>
          <p:nvPr>
            <p:ph idx="1"/>
          </p:nvPr>
        </p:nvSpPr>
        <p:spPr>
          <a:xfrm>
            <a:off x="698643" y="503434"/>
            <a:ext cx="10655157" cy="5673529"/>
          </a:xfrm>
        </p:spPr>
        <p:txBody>
          <a:bodyPr>
            <a:normAutofit fontScale="85000" lnSpcReduction="20000"/>
          </a:bodyPr>
          <a:lstStyle/>
          <a:p>
            <a:pPr marL="0" indent="0" algn="just">
              <a:buNone/>
            </a:pPr>
            <a:r>
              <a:rPr lang="en-IN" b="1" dirty="0">
                <a:solidFill>
                  <a:srgbClr val="002060"/>
                </a:solidFill>
              </a:rPr>
              <a:t>Aetiology </a:t>
            </a:r>
          </a:p>
          <a:p>
            <a:pPr algn="just"/>
            <a:endParaRPr lang="en-IN" b="1" dirty="0"/>
          </a:p>
          <a:p>
            <a:pPr algn="just">
              <a:buFont typeface="Wingdings" pitchFamily="2" charset="2"/>
              <a:buChar char="Ø"/>
            </a:pPr>
            <a:r>
              <a:rPr lang="en-IN" dirty="0"/>
              <a:t>The term aetiology of a disease means the study of all factors which contribute to the production of a disease. </a:t>
            </a:r>
          </a:p>
          <a:p>
            <a:pPr algn="just">
              <a:buFont typeface="Wingdings" pitchFamily="2" charset="2"/>
              <a:buChar char="Ø"/>
            </a:pPr>
            <a:r>
              <a:rPr lang="en-IN" dirty="0"/>
              <a:t>These include the </a:t>
            </a:r>
            <a:r>
              <a:rPr lang="en-IN" dirty="0">
                <a:solidFill>
                  <a:srgbClr val="002060"/>
                </a:solidFill>
              </a:rPr>
              <a:t>aetiological agent, resistant of the host and factor influencing each of these</a:t>
            </a:r>
          </a:p>
          <a:p>
            <a:pPr algn="just">
              <a:buFont typeface="Wingdings" pitchFamily="2" charset="2"/>
              <a:buChar char="Ø"/>
            </a:pPr>
            <a:r>
              <a:rPr lang="en-IN" dirty="0"/>
              <a:t> In the production of most disease conditions, only a single aetiological factor, known as </a:t>
            </a:r>
            <a:r>
              <a:rPr lang="en-IN" b="1" dirty="0"/>
              <a:t>primary factor </a:t>
            </a:r>
            <a:r>
              <a:rPr lang="en-IN" dirty="0"/>
              <a:t>is essential. Besides, the primary factor, other factors, which are often non-specific also, play a role in disease production and are termed as </a:t>
            </a:r>
            <a:r>
              <a:rPr lang="en-IN" b="1" dirty="0"/>
              <a:t>secondary, contributory</a:t>
            </a:r>
            <a:r>
              <a:rPr lang="en-IN" dirty="0"/>
              <a:t> or </a:t>
            </a:r>
            <a:r>
              <a:rPr lang="en-IN" b="1" dirty="0"/>
              <a:t>predisposing factor</a:t>
            </a:r>
            <a:r>
              <a:rPr lang="en-IN" dirty="0"/>
              <a:t>. </a:t>
            </a:r>
          </a:p>
          <a:p>
            <a:pPr algn="just">
              <a:buFont typeface="Wingdings" pitchFamily="2" charset="2"/>
              <a:buChar char="Ø"/>
            </a:pPr>
            <a:r>
              <a:rPr lang="en-IN" dirty="0"/>
              <a:t>FMD in cattle -Specific virus is essential (primary factor) where as age, breed, sex and diet of the susceptible animal- (secondary factor)</a:t>
            </a:r>
          </a:p>
          <a:p>
            <a:pPr algn="just">
              <a:buFont typeface="Wingdings" pitchFamily="2" charset="2"/>
              <a:buChar char="Ø"/>
            </a:pPr>
            <a:endParaRPr lang="en-IN" dirty="0"/>
          </a:p>
          <a:p>
            <a:pPr algn="just">
              <a:buFont typeface="Wingdings" pitchFamily="2" charset="2"/>
              <a:buChar char="Ø"/>
            </a:pPr>
            <a:r>
              <a:rPr lang="en-IN" dirty="0"/>
              <a:t>Diseases are intrinsic or extrinsic, depending upon whether they are an integral part of the host itself or external to it  </a:t>
            </a:r>
          </a:p>
          <a:p>
            <a:pPr algn="just">
              <a:buFont typeface="Wingdings" pitchFamily="2" charset="2"/>
              <a:buChar char="Ø"/>
            </a:pPr>
            <a:r>
              <a:rPr lang="en-IN" dirty="0"/>
              <a:t>Intrinsic factors – Genetic constitution, state of nutrition and age and sex of host Extrinsic factors – Toxins, pathogenic living agent, causes of traumatic injury etc</a:t>
            </a:r>
          </a:p>
          <a:p>
            <a:pPr algn="just"/>
            <a:endParaRPr lang="en-IN" dirty="0"/>
          </a:p>
          <a:p>
            <a:pPr algn="just"/>
            <a:endParaRPr lang="en-IN" dirty="0"/>
          </a:p>
          <a:p>
            <a:pPr algn="just"/>
            <a:endParaRPr lang="en-IN" dirty="0"/>
          </a:p>
          <a:p>
            <a:pPr algn="just"/>
            <a:endParaRPr lang="en-IN" dirty="0"/>
          </a:p>
          <a:p>
            <a:pPr algn="just"/>
            <a:endParaRPr lang="en-US" dirty="0"/>
          </a:p>
        </p:txBody>
      </p:sp>
    </p:spTree>
    <p:extLst>
      <p:ext uri="{BB962C8B-B14F-4D97-AF65-F5344CB8AC3E}">
        <p14:creationId xmlns:p14="http://schemas.microsoft.com/office/powerpoint/2010/main" val="39070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9F567E-A7E0-16C7-9481-4A35A2E276DF}"/>
              </a:ext>
            </a:extLst>
          </p:cNvPr>
          <p:cNvSpPr>
            <a:spLocks noGrp="1"/>
          </p:cNvSpPr>
          <p:nvPr>
            <p:ph idx="1"/>
          </p:nvPr>
        </p:nvSpPr>
        <p:spPr>
          <a:xfrm>
            <a:off x="544530" y="503434"/>
            <a:ext cx="10809270" cy="5673529"/>
          </a:xfrm>
        </p:spPr>
        <p:txBody>
          <a:bodyPr>
            <a:normAutofit/>
          </a:bodyPr>
          <a:lstStyle/>
          <a:p>
            <a:pPr marL="0" indent="0" algn="just">
              <a:buNone/>
            </a:pPr>
            <a:r>
              <a:rPr lang="en-IN" b="1" dirty="0"/>
              <a:t>                                       </a:t>
            </a:r>
            <a:r>
              <a:rPr lang="en-IN" b="1" dirty="0">
                <a:solidFill>
                  <a:srgbClr val="C00000"/>
                </a:solidFill>
              </a:rPr>
              <a:t>Classification of Animal Diseases</a:t>
            </a:r>
          </a:p>
          <a:p>
            <a:pPr marL="0" lvl="0" indent="0" algn="just">
              <a:buNone/>
            </a:pPr>
            <a:r>
              <a:rPr lang="en-IN" sz="2400" b="1" dirty="0">
                <a:solidFill>
                  <a:srgbClr val="002060"/>
                </a:solidFill>
              </a:rPr>
              <a:t>A. Mode of origin</a:t>
            </a:r>
          </a:p>
          <a:p>
            <a:pPr marL="0" indent="0" algn="just">
              <a:buNone/>
            </a:pPr>
            <a:r>
              <a:rPr lang="en-IN" sz="2400" dirty="0"/>
              <a:t>Classified as hereditary, congenital or acquired</a:t>
            </a:r>
          </a:p>
          <a:p>
            <a:pPr marL="0" lvl="0" indent="0" algn="just">
              <a:buNone/>
            </a:pPr>
            <a:r>
              <a:rPr lang="en-IN" sz="2400" b="1" dirty="0"/>
              <a:t>1. Hereditary/genetic diseases</a:t>
            </a:r>
            <a:r>
              <a:rPr lang="en-IN" sz="2400" dirty="0"/>
              <a:t>: Here genome is responsible for the disease. These are transmitted by </a:t>
            </a:r>
            <a:r>
              <a:rPr lang="en-IN" sz="2400" dirty="0" err="1"/>
              <a:t>by</a:t>
            </a:r>
            <a:r>
              <a:rPr lang="en-IN" sz="2400" dirty="0"/>
              <a:t> either sire or dam to the offspring because  of genetic predisposition, </a:t>
            </a:r>
            <a:r>
              <a:rPr lang="en-IN" sz="2400" dirty="0" err="1"/>
              <a:t>e.g</a:t>
            </a:r>
            <a:r>
              <a:rPr lang="en-IN" sz="2400" dirty="0"/>
              <a:t>: Idiopathic epilepsy in Brown </a:t>
            </a:r>
            <a:r>
              <a:rPr lang="en-IN" sz="2400" dirty="0" err="1"/>
              <a:t>swiss</a:t>
            </a:r>
            <a:r>
              <a:rPr lang="en-IN" sz="2400" dirty="0"/>
              <a:t> cattle, Bulldog calves, Umbilical hernia in calves</a:t>
            </a:r>
          </a:p>
          <a:p>
            <a:pPr marL="0" lvl="0" indent="0" algn="just">
              <a:buNone/>
            </a:pPr>
            <a:r>
              <a:rPr lang="en-IN" sz="2400" b="1" dirty="0"/>
              <a:t>2. Congenital diseases</a:t>
            </a:r>
            <a:r>
              <a:rPr lang="en-IN" sz="2400" dirty="0"/>
              <a:t>: These diseases are acquired during intra-uterine life of the foetus and are usually appreciable at birth. </a:t>
            </a:r>
            <a:r>
              <a:rPr lang="en-IN" sz="2400" dirty="0" err="1"/>
              <a:t>Eg.</a:t>
            </a:r>
            <a:r>
              <a:rPr lang="en-IN" sz="2400" dirty="0"/>
              <a:t> Atresia ani, congenital </a:t>
            </a:r>
            <a:r>
              <a:rPr lang="en-IN" sz="2400" dirty="0" err="1"/>
              <a:t>goiter</a:t>
            </a:r>
            <a:r>
              <a:rPr lang="en-IN" sz="2400" dirty="0"/>
              <a:t> and congenital enzootic ataxia in  in lambs, congenital anomalies like cleft palate etc</a:t>
            </a:r>
          </a:p>
          <a:p>
            <a:pPr marL="0" lvl="0" indent="0" algn="just">
              <a:buNone/>
            </a:pPr>
            <a:r>
              <a:rPr lang="en-IN" sz="2400" b="1" dirty="0"/>
              <a:t>3. Acquired:</a:t>
            </a:r>
            <a:r>
              <a:rPr lang="en-IN" sz="2400" dirty="0"/>
              <a:t> These diseases are contracted during life span of animal, e.g. Cataract in senile dog, acquired hydrocephalus</a:t>
            </a:r>
          </a:p>
          <a:p>
            <a:pPr algn="just"/>
            <a:endParaRPr lang="en-US" dirty="0"/>
          </a:p>
        </p:txBody>
      </p:sp>
    </p:spTree>
    <p:extLst>
      <p:ext uri="{BB962C8B-B14F-4D97-AF65-F5344CB8AC3E}">
        <p14:creationId xmlns:p14="http://schemas.microsoft.com/office/powerpoint/2010/main" val="1395023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TotalTime>
  <Words>2755</Words>
  <Application>Microsoft Office PowerPoint</Application>
  <PresentationFormat>Widescreen</PresentationFormat>
  <Paragraphs>211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Black</vt:lpstr>
      <vt:lpstr>Calibri</vt:lpstr>
      <vt:lpstr>Calibri Light</vt:lpstr>
      <vt:lpstr>Wingdings</vt:lpstr>
      <vt:lpstr>Office Theme</vt:lpstr>
      <vt:lpstr>CONCEPT OF  DISEASE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Clinical signs and Symptoms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Lumpy skin disease (Pseudoarticaria, Neethling virus disease, Exanthema Nodularis Bovis, Knopvelsikte)</dc:title>
  <dc:creator>Dr.Mritunjay Kumar</dc:creator>
  <cp:lastModifiedBy>Dr.Mritunjay Kumar</cp:lastModifiedBy>
  <cp:revision>19</cp:revision>
  <dcterms:created xsi:type="dcterms:W3CDTF">2023-10-18T05:23:33Z</dcterms:created>
  <dcterms:modified xsi:type="dcterms:W3CDTF">2023-11-01T08:55:32Z</dcterms:modified>
</cp:coreProperties>
</file>