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2" r:id="rId3"/>
    <p:sldId id="286" r:id="rId4"/>
    <p:sldId id="287" r:id="rId5"/>
    <p:sldId id="288" r:id="rId6"/>
    <p:sldId id="273" r:id="rId7"/>
    <p:sldId id="282" r:id="rId8"/>
    <p:sldId id="283" r:id="rId9"/>
    <p:sldId id="284" r:id="rId10"/>
    <p:sldId id="285" r:id="rId11"/>
    <p:sldId id="289" r:id="rId12"/>
    <p:sldId id="277" r:id="rId13"/>
    <p:sldId id="278" r:id="rId14"/>
    <p:sldId id="279" r:id="rId15"/>
    <p:sldId id="290"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4"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Mritunjay Kumar" userId="ce6d84e442459372" providerId="LiveId" clId="{4BD9FBCA-14C6-45B9-9B10-A3DBB6C9FCD1}"/>
    <pc:docChg chg="undo custSel addSld delSld modSld">
      <pc:chgData name="Dr.Mritunjay Kumar" userId="ce6d84e442459372" providerId="LiveId" clId="{4BD9FBCA-14C6-45B9-9B10-A3DBB6C9FCD1}" dt="2023-10-19T03:03:19.034" v="432" actId="255"/>
      <pc:docMkLst>
        <pc:docMk/>
      </pc:docMkLst>
      <pc:sldChg chg="add">
        <pc:chgData name="Dr.Mritunjay Kumar" userId="ce6d84e442459372" providerId="LiveId" clId="{4BD9FBCA-14C6-45B9-9B10-A3DBB6C9FCD1}" dt="2023-10-18T16:31:22.095" v="21"/>
        <pc:sldMkLst>
          <pc:docMk/>
          <pc:sldMk cId="0" sldId="256"/>
        </pc:sldMkLst>
      </pc:sldChg>
      <pc:sldChg chg="add">
        <pc:chgData name="Dr.Mritunjay Kumar" userId="ce6d84e442459372" providerId="LiveId" clId="{4BD9FBCA-14C6-45B9-9B10-A3DBB6C9FCD1}" dt="2023-10-18T16:31:36.539" v="22"/>
        <pc:sldMkLst>
          <pc:docMk/>
          <pc:sldMk cId="0" sldId="257"/>
        </pc:sldMkLst>
      </pc:sldChg>
      <pc:sldChg chg="add">
        <pc:chgData name="Dr.Mritunjay Kumar" userId="ce6d84e442459372" providerId="LiveId" clId="{4BD9FBCA-14C6-45B9-9B10-A3DBB6C9FCD1}" dt="2023-10-18T16:31:51.690" v="23"/>
        <pc:sldMkLst>
          <pc:docMk/>
          <pc:sldMk cId="0" sldId="258"/>
        </pc:sldMkLst>
      </pc:sldChg>
      <pc:sldChg chg="add">
        <pc:chgData name="Dr.Mritunjay Kumar" userId="ce6d84e442459372" providerId="LiveId" clId="{4BD9FBCA-14C6-45B9-9B10-A3DBB6C9FCD1}" dt="2023-10-18T16:32:14.099" v="24"/>
        <pc:sldMkLst>
          <pc:docMk/>
          <pc:sldMk cId="0" sldId="259"/>
        </pc:sldMkLst>
      </pc:sldChg>
      <pc:sldChg chg="add">
        <pc:chgData name="Dr.Mritunjay Kumar" userId="ce6d84e442459372" providerId="LiveId" clId="{4BD9FBCA-14C6-45B9-9B10-A3DBB6C9FCD1}" dt="2023-10-18T16:32:29.718" v="25"/>
        <pc:sldMkLst>
          <pc:docMk/>
          <pc:sldMk cId="0" sldId="260"/>
        </pc:sldMkLst>
      </pc:sldChg>
      <pc:sldChg chg="modSp add del mod">
        <pc:chgData name="Dr.Mritunjay Kumar" userId="ce6d84e442459372" providerId="LiveId" clId="{4BD9FBCA-14C6-45B9-9B10-A3DBB6C9FCD1}" dt="2023-10-18T16:28:41.503" v="2" actId="47"/>
        <pc:sldMkLst>
          <pc:docMk/>
          <pc:sldMk cId="0" sldId="285"/>
        </pc:sldMkLst>
        <pc:spChg chg="mod">
          <ac:chgData name="Dr.Mritunjay Kumar" userId="ce6d84e442459372" providerId="LiveId" clId="{4BD9FBCA-14C6-45B9-9B10-A3DBB6C9FCD1}" dt="2023-10-18T16:28:32.034" v="1" actId="27636"/>
          <ac:spMkLst>
            <pc:docMk/>
            <pc:sldMk cId="0" sldId="285"/>
            <ac:spMk id="3" creationId="{00000000-0000-0000-0000-000000000000}"/>
          </ac:spMkLst>
        </pc:spChg>
      </pc:sldChg>
      <pc:sldChg chg="modSp add mod">
        <pc:chgData name="Dr.Mritunjay Kumar" userId="ce6d84e442459372" providerId="LiveId" clId="{4BD9FBCA-14C6-45B9-9B10-A3DBB6C9FCD1}" dt="2023-10-19T02:55:34.693" v="283" actId="1076"/>
        <pc:sldMkLst>
          <pc:docMk/>
          <pc:sldMk cId="0" sldId="297"/>
        </pc:sldMkLst>
        <pc:spChg chg="mod">
          <ac:chgData name="Dr.Mritunjay Kumar" userId="ce6d84e442459372" providerId="LiveId" clId="{4BD9FBCA-14C6-45B9-9B10-A3DBB6C9FCD1}" dt="2023-10-19T02:55:34.693" v="283" actId="1076"/>
          <ac:spMkLst>
            <pc:docMk/>
            <pc:sldMk cId="0" sldId="297"/>
            <ac:spMk id="2" creationId="{00000000-0000-0000-0000-000000000000}"/>
          </ac:spMkLst>
        </pc:spChg>
        <pc:spChg chg="mod">
          <ac:chgData name="Dr.Mritunjay Kumar" userId="ce6d84e442459372" providerId="LiveId" clId="{4BD9FBCA-14C6-45B9-9B10-A3DBB6C9FCD1}" dt="2023-10-19T02:55:16.334" v="282"/>
          <ac:spMkLst>
            <pc:docMk/>
            <pc:sldMk cId="0" sldId="297"/>
            <ac:spMk id="3" creationId="{00000000-0000-0000-0000-000000000000}"/>
          </ac:spMkLst>
        </pc:spChg>
      </pc:sldChg>
      <pc:sldChg chg="modSp add del mod">
        <pc:chgData name="Dr.Mritunjay Kumar" userId="ce6d84e442459372" providerId="LiveId" clId="{4BD9FBCA-14C6-45B9-9B10-A3DBB6C9FCD1}" dt="2023-10-19T02:55:40.680" v="284" actId="47"/>
        <pc:sldMkLst>
          <pc:docMk/>
          <pc:sldMk cId="0" sldId="298"/>
        </pc:sldMkLst>
        <pc:spChg chg="mod">
          <ac:chgData name="Dr.Mritunjay Kumar" userId="ce6d84e442459372" providerId="LiveId" clId="{4BD9FBCA-14C6-45B9-9B10-A3DBB6C9FCD1}" dt="2023-10-19T02:54:57.348" v="280" actId="15"/>
          <ac:spMkLst>
            <pc:docMk/>
            <pc:sldMk cId="0" sldId="298"/>
            <ac:spMk id="3" creationId="{00000000-0000-0000-0000-000000000000}"/>
          </ac:spMkLst>
        </pc:spChg>
      </pc:sldChg>
      <pc:sldChg chg="modSp add del mod">
        <pc:chgData name="Dr.Mritunjay Kumar" userId="ce6d84e442459372" providerId="LiveId" clId="{4BD9FBCA-14C6-45B9-9B10-A3DBB6C9FCD1}" dt="2023-10-19T02:56:52.035" v="289" actId="47"/>
        <pc:sldMkLst>
          <pc:docMk/>
          <pc:sldMk cId="0" sldId="299"/>
        </pc:sldMkLst>
        <pc:spChg chg="mod">
          <ac:chgData name="Dr.Mritunjay Kumar" userId="ce6d84e442459372" providerId="LiveId" clId="{4BD9FBCA-14C6-45B9-9B10-A3DBB6C9FCD1}" dt="2023-10-19T02:55:54.069" v="286" actId="27636"/>
          <ac:spMkLst>
            <pc:docMk/>
            <pc:sldMk cId="0" sldId="299"/>
            <ac:spMk id="3" creationId="{00000000-0000-0000-0000-000000000000}"/>
          </ac:spMkLst>
        </pc:spChg>
      </pc:sldChg>
      <pc:sldChg chg="modSp add del mod">
        <pc:chgData name="Dr.Mritunjay Kumar" userId="ce6d84e442459372" providerId="LiveId" clId="{4BD9FBCA-14C6-45B9-9B10-A3DBB6C9FCD1}" dt="2023-10-19T02:56:48.749" v="288" actId="47"/>
        <pc:sldMkLst>
          <pc:docMk/>
          <pc:sldMk cId="0" sldId="300"/>
        </pc:sldMkLst>
        <pc:spChg chg="mod">
          <ac:chgData name="Dr.Mritunjay Kumar" userId="ce6d84e442459372" providerId="LiveId" clId="{4BD9FBCA-14C6-45B9-9B10-A3DBB6C9FCD1}" dt="2023-10-19T02:56:10.981" v="287" actId="14100"/>
          <ac:spMkLst>
            <pc:docMk/>
            <pc:sldMk cId="0" sldId="300"/>
            <ac:spMk id="3" creationId="{00000000-0000-0000-0000-000000000000}"/>
          </ac:spMkLst>
        </pc:spChg>
      </pc:sldChg>
      <pc:sldChg chg="modSp add mod">
        <pc:chgData name="Dr.Mritunjay Kumar" userId="ce6d84e442459372" providerId="LiveId" clId="{4BD9FBCA-14C6-45B9-9B10-A3DBB6C9FCD1}" dt="2023-10-19T03:02:18.262" v="425" actId="20577"/>
        <pc:sldMkLst>
          <pc:docMk/>
          <pc:sldMk cId="0" sldId="301"/>
        </pc:sldMkLst>
        <pc:spChg chg="mod">
          <ac:chgData name="Dr.Mritunjay Kumar" userId="ce6d84e442459372" providerId="LiveId" clId="{4BD9FBCA-14C6-45B9-9B10-A3DBB6C9FCD1}" dt="2023-10-19T03:02:18.262" v="425" actId="20577"/>
          <ac:spMkLst>
            <pc:docMk/>
            <pc:sldMk cId="0" sldId="301"/>
            <ac:spMk id="3" creationId="{00000000-0000-0000-0000-000000000000}"/>
          </ac:spMkLst>
        </pc:spChg>
      </pc:sldChg>
      <pc:sldChg chg="modSp add del mod">
        <pc:chgData name="Dr.Mritunjay Kumar" userId="ce6d84e442459372" providerId="LiveId" clId="{4BD9FBCA-14C6-45B9-9B10-A3DBB6C9FCD1}" dt="2023-10-19T03:02:26.342" v="426" actId="47"/>
        <pc:sldMkLst>
          <pc:docMk/>
          <pc:sldMk cId="0" sldId="302"/>
        </pc:sldMkLst>
        <pc:spChg chg="mod">
          <ac:chgData name="Dr.Mritunjay Kumar" userId="ce6d84e442459372" providerId="LiveId" clId="{4BD9FBCA-14C6-45B9-9B10-A3DBB6C9FCD1}" dt="2023-10-19T03:01:11.877" v="401" actId="27636"/>
          <ac:spMkLst>
            <pc:docMk/>
            <pc:sldMk cId="0" sldId="302"/>
            <ac:spMk id="3" creationId="{00000000-0000-0000-0000-000000000000}"/>
          </ac:spMkLst>
        </pc:spChg>
      </pc:sldChg>
      <pc:sldChg chg="modSp add mod">
        <pc:chgData name="Dr.Mritunjay Kumar" userId="ce6d84e442459372" providerId="LiveId" clId="{4BD9FBCA-14C6-45B9-9B10-A3DBB6C9FCD1}" dt="2023-10-19T03:03:19.034" v="432" actId="255"/>
        <pc:sldMkLst>
          <pc:docMk/>
          <pc:sldMk cId="0" sldId="303"/>
        </pc:sldMkLst>
        <pc:spChg chg="mod">
          <ac:chgData name="Dr.Mritunjay Kumar" userId="ce6d84e442459372" providerId="LiveId" clId="{4BD9FBCA-14C6-45B9-9B10-A3DBB6C9FCD1}" dt="2023-10-19T03:03:19.034" v="432" actId="255"/>
          <ac:spMkLst>
            <pc:docMk/>
            <pc:sldMk cId="0" sldId="303"/>
            <ac:spMk id="3" creationId="{00000000-0000-0000-0000-000000000000}"/>
          </ac:spMkLst>
        </pc:spChg>
      </pc:sldChg>
      <pc:sldChg chg="modSp mod">
        <pc:chgData name="Dr.Mritunjay Kumar" userId="ce6d84e442459372" providerId="LiveId" clId="{4BD9FBCA-14C6-45B9-9B10-A3DBB6C9FCD1}" dt="2023-10-19T02:44:17.838" v="33" actId="255"/>
        <pc:sldMkLst>
          <pc:docMk/>
          <pc:sldMk cId="0" sldId="307"/>
        </pc:sldMkLst>
        <pc:spChg chg="mod">
          <ac:chgData name="Dr.Mritunjay Kumar" userId="ce6d84e442459372" providerId="LiveId" clId="{4BD9FBCA-14C6-45B9-9B10-A3DBB6C9FCD1}" dt="2023-10-19T02:44:17.838" v="33" actId="255"/>
          <ac:spMkLst>
            <pc:docMk/>
            <pc:sldMk cId="0" sldId="307"/>
            <ac:spMk id="3" creationId="{00000000-0000-0000-0000-000000000000}"/>
          </ac:spMkLst>
        </pc:spChg>
      </pc:sldChg>
      <pc:sldChg chg="new del">
        <pc:chgData name="Dr.Mritunjay Kumar" userId="ce6d84e442459372" providerId="LiveId" clId="{4BD9FBCA-14C6-45B9-9B10-A3DBB6C9FCD1}" dt="2023-10-18T16:30:15.222" v="14" actId="47"/>
        <pc:sldMkLst>
          <pc:docMk/>
          <pc:sldMk cId="1390465965" sldId="308"/>
        </pc:sldMkLst>
      </pc:sldChg>
      <pc:sldChg chg="new del">
        <pc:chgData name="Dr.Mritunjay Kumar" userId="ce6d84e442459372" providerId="LiveId" clId="{4BD9FBCA-14C6-45B9-9B10-A3DBB6C9FCD1}" dt="2023-10-18T16:30:40.197" v="18" actId="47"/>
        <pc:sldMkLst>
          <pc:docMk/>
          <pc:sldMk cId="2389445776" sldId="30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EC630D-CACD-329C-1B4F-21563390BF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06CDCCF-0216-4941-CFB6-D48E8AF2D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74A5F7E-32A3-21DB-E583-A91875C7910B}"/>
              </a:ext>
            </a:extLst>
          </p:cNvPr>
          <p:cNvSpPr>
            <a:spLocks noGrp="1"/>
          </p:cNvSpPr>
          <p:nvPr>
            <p:ph type="dt" sz="half" idx="10"/>
          </p:nvPr>
        </p:nvSpPr>
        <p:spPr/>
        <p:txBody>
          <a:bodyPr/>
          <a:lstStyle/>
          <a:p>
            <a:fld id="{6B22DE75-F72C-432E-9B2C-6D25059713F7}" type="datetimeFigureOut">
              <a:rPr lang="en-US" smtClean="0"/>
              <a:pPr/>
              <a:t>3/28/2025</a:t>
            </a:fld>
            <a:endParaRPr lang="en-US"/>
          </a:p>
        </p:txBody>
      </p:sp>
      <p:sp>
        <p:nvSpPr>
          <p:cNvPr id="5" name="Footer Placeholder 4">
            <a:extLst>
              <a:ext uri="{FF2B5EF4-FFF2-40B4-BE49-F238E27FC236}">
                <a16:creationId xmlns:a16="http://schemas.microsoft.com/office/drawing/2014/main" xmlns="" id="{DF5A9A9B-8491-802E-DD48-CF15865EF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D2D6E1-EE0C-D8DF-A293-52274AC85801}"/>
              </a:ext>
            </a:extLst>
          </p:cNvPr>
          <p:cNvSpPr>
            <a:spLocks noGrp="1"/>
          </p:cNvSpPr>
          <p:nvPr>
            <p:ph type="sldNum" sz="quarter" idx="12"/>
          </p:nvPr>
        </p:nvSpPr>
        <p:spPr/>
        <p:txBody>
          <a:bodyPr/>
          <a:lstStyle/>
          <a:p>
            <a:fld id="{DA585158-EB24-4B99-877F-420232D2C957}" type="slidenum">
              <a:rPr lang="en-US" smtClean="0"/>
              <a:pPr/>
              <a:t>‹#›</a:t>
            </a:fld>
            <a:endParaRPr lang="en-US"/>
          </a:p>
        </p:txBody>
      </p:sp>
    </p:spTree>
    <p:extLst>
      <p:ext uri="{BB962C8B-B14F-4D97-AF65-F5344CB8AC3E}">
        <p14:creationId xmlns:p14="http://schemas.microsoft.com/office/powerpoint/2010/main" xmlns="" val="7880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A7597-8CC7-04BF-98CE-0A2A3A4D22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D180E10-9196-0F92-6A59-E23E5412E6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F37335-9103-4EF3-2E78-8D3B59A1C14C}"/>
              </a:ext>
            </a:extLst>
          </p:cNvPr>
          <p:cNvSpPr>
            <a:spLocks noGrp="1"/>
          </p:cNvSpPr>
          <p:nvPr>
            <p:ph type="dt" sz="half" idx="10"/>
          </p:nvPr>
        </p:nvSpPr>
        <p:spPr/>
        <p:txBody>
          <a:bodyPr/>
          <a:lstStyle/>
          <a:p>
            <a:fld id="{6B22DE75-F72C-432E-9B2C-6D25059713F7}" type="datetimeFigureOut">
              <a:rPr lang="en-US" smtClean="0"/>
              <a:pPr/>
              <a:t>3/28/2025</a:t>
            </a:fld>
            <a:endParaRPr lang="en-US"/>
          </a:p>
        </p:txBody>
      </p:sp>
      <p:sp>
        <p:nvSpPr>
          <p:cNvPr id="5" name="Footer Placeholder 4">
            <a:extLst>
              <a:ext uri="{FF2B5EF4-FFF2-40B4-BE49-F238E27FC236}">
                <a16:creationId xmlns:a16="http://schemas.microsoft.com/office/drawing/2014/main" xmlns="" id="{A356ABD1-3130-3AEB-209E-A7A95F3D1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8A719C-EC5C-735F-7D96-C4CDCD8CF4EF}"/>
              </a:ext>
            </a:extLst>
          </p:cNvPr>
          <p:cNvSpPr>
            <a:spLocks noGrp="1"/>
          </p:cNvSpPr>
          <p:nvPr>
            <p:ph type="sldNum" sz="quarter" idx="12"/>
          </p:nvPr>
        </p:nvSpPr>
        <p:spPr/>
        <p:txBody>
          <a:bodyPr/>
          <a:lstStyle/>
          <a:p>
            <a:fld id="{DA585158-EB24-4B99-877F-420232D2C957}" type="slidenum">
              <a:rPr lang="en-US" smtClean="0"/>
              <a:pPr/>
              <a:t>‹#›</a:t>
            </a:fld>
            <a:endParaRPr lang="en-US"/>
          </a:p>
        </p:txBody>
      </p:sp>
    </p:spTree>
    <p:extLst>
      <p:ext uri="{BB962C8B-B14F-4D97-AF65-F5344CB8AC3E}">
        <p14:creationId xmlns:p14="http://schemas.microsoft.com/office/powerpoint/2010/main" xmlns="" val="423011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0ABE853-6B9F-6576-30B2-438783B7BD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53E6A9-91A5-3D7E-34CE-1F76BCCA20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979315-AC50-49E0-01BC-F87AD2CCABFB}"/>
              </a:ext>
            </a:extLst>
          </p:cNvPr>
          <p:cNvSpPr>
            <a:spLocks noGrp="1"/>
          </p:cNvSpPr>
          <p:nvPr>
            <p:ph type="dt" sz="half" idx="10"/>
          </p:nvPr>
        </p:nvSpPr>
        <p:spPr/>
        <p:txBody>
          <a:bodyPr/>
          <a:lstStyle/>
          <a:p>
            <a:fld id="{6B22DE75-F72C-432E-9B2C-6D25059713F7}" type="datetimeFigureOut">
              <a:rPr lang="en-US" smtClean="0"/>
              <a:pPr/>
              <a:t>3/28/2025</a:t>
            </a:fld>
            <a:endParaRPr lang="en-US"/>
          </a:p>
        </p:txBody>
      </p:sp>
      <p:sp>
        <p:nvSpPr>
          <p:cNvPr id="5" name="Footer Placeholder 4">
            <a:extLst>
              <a:ext uri="{FF2B5EF4-FFF2-40B4-BE49-F238E27FC236}">
                <a16:creationId xmlns:a16="http://schemas.microsoft.com/office/drawing/2014/main" xmlns="" id="{0571CB87-337A-3A0A-0598-100C9664A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12268F-6D7F-FD3C-435B-8F2CC791E2CD}"/>
              </a:ext>
            </a:extLst>
          </p:cNvPr>
          <p:cNvSpPr>
            <a:spLocks noGrp="1"/>
          </p:cNvSpPr>
          <p:nvPr>
            <p:ph type="sldNum" sz="quarter" idx="12"/>
          </p:nvPr>
        </p:nvSpPr>
        <p:spPr/>
        <p:txBody>
          <a:bodyPr/>
          <a:lstStyle/>
          <a:p>
            <a:fld id="{DA585158-EB24-4B99-877F-420232D2C957}" type="slidenum">
              <a:rPr lang="en-US" smtClean="0"/>
              <a:pPr/>
              <a:t>‹#›</a:t>
            </a:fld>
            <a:endParaRPr lang="en-US"/>
          </a:p>
        </p:txBody>
      </p:sp>
    </p:spTree>
    <p:extLst>
      <p:ext uri="{BB962C8B-B14F-4D97-AF65-F5344CB8AC3E}">
        <p14:creationId xmlns:p14="http://schemas.microsoft.com/office/powerpoint/2010/main" xmlns="" val="410186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4E7D0-F85D-E2C3-9CB3-4936B32C94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5494C0-94DE-2901-2E30-D4C98CA839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48F1A7-37BC-B206-459B-C3CE0DE2AF8E}"/>
              </a:ext>
            </a:extLst>
          </p:cNvPr>
          <p:cNvSpPr>
            <a:spLocks noGrp="1"/>
          </p:cNvSpPr>
          <p:nvPr>
            <p:ph type="dt" sz="half" idx="10"/>
          </p:nvPr>
        </p:nvSpPr>
        <p:spPr/>
        <p:txBody>
          <a:bodyPr/>
          <a:lstStyle/>
          <a:p>
            <a:fld id="{6B22DE75-F72C-432E-9B2C-6D25059713F7}" type="datetimeFigureOut">
              <a:rPr lang="en-US" smtClean="0"/>
              <a:pPr/>
              <a:t>3/28/2025</a:t>
            </a:fld>
            <a:endParaRPr lang="en-US"/>
          </a:p>
        </p:txBody>
      </p:sp>
      <p:sp>
        <p:nvSpPr>
          <p:cNvPr id="5" name="Footer Placeholder 4">
            <a:extLst>
              <a:ext uri="{FF2B5EF4-FFF2-40B4-BE49-F238E27FC236}">
                <a16:creationId xmlns:a16="http://schemas.microsoft.com/office/drawing/2014/main" xmlns="" id="{49971B29-E2EC-3C87-6C05-F7DED8381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A24AE0-DA6F-43B6-605C-B62FC879B740}"/>
              </a:ext>
            </a:extLst>
          </p:cNvPr>
          <p:cNvSpPr>
            <a:spLocks noGrp="1"/>
          </p:cNvSpPr>
          <p:nvPr>
            <p:ph type="sldNum" sz="quarter" idx="12"/>
          </p:nvPr>
        </p:nvSpPr>
        <p:spPr/>
        <p:txBody>
          <a:bodyPr/>
          <a:lstStyle/>
          <a:p>
            <a:fld id="{DA585158-EB24-4B99-877F-420232D2C957}" type="slidenum">
              <a:rPr lang="en-US" smtClean="0"/>
              <a:pPr/>
              <a:t>‹#›</a:t>
            </a:fld>
            <a:endParaRPr lang="en-US"/>
          </a:p>
        </p:txBody>
      </p:sp>
    </p:spTree>
    <p:extLst>
      <p:ext uri="{BB962C8B-B14F-4D97-AF65-F5344CB8AC3E}">
        <p14:creationId xmlns:p14="http://schemas.microsoft.com/office/powerpoint/2010/main" xmlns="" val="86621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48A2A-5B2D-4756-F88F-F75599B719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D817C81-16C0-04DC-0681-0F2A372D3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D20B80E-35B5-E7AD-585A-462623DF5F02}"/>
              </a:ext>
            </a:extLst>
          </p:cNvPr>
          <p:cNvSpPr>
            <a:spLocks noGrp="1"/>
          </p:cNvSpPr>
          <p:nvPr>
            <p:ph type="dt" sz="half" idx="10"/>
          </p:nvPr>
        </p:nvSpPr>
        <p:spPr/>
        <p:txBody>
          <a:bodyPr/>
          <a:lstStyle/>
          <a:p>
            <a:fld id="{6B22DE75-F72C-432E-9B2C-6D25059713F7}" type="datetimeFigureOut">
              <a:rPr lang="en-US" smtClean="0"/>
              <a:pPr/>
              <a:t>3/28/2025</a:t>
            </a:fld>
            <a:endParaRPr lang="en-US"/>
          </a:p>
        </p:txBody>
      </p:sp>
      <p:sp>
        <p:nvSpPr>
          <p:cNvPr id="5" name="Footer Placeholder 4">
            <a:extLst>
              <a:ext uri="{FF2B5EF4-FFF2-40B4-BE49-F238E27FC236}">
                <a16:creationId xmlns:a16="http://schemas.microsoft.com/office/drawing/2014/main" xmlns="" id="{7BC0E050-22B1-2EC0-FA86-7C7D4CB4F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6DDAC83-79EE-B841-82E5-387FB2DE529A}"/>
              </a:ext>
            </a:extLst>
          </p:cNvPr>
          <p:cNvSpPr>
            <a:spLocks noGrp="1"/>
          </p:cNvSpPr>
          <p:nvPr>
            <p:ph type="sldNum" sz="quarter" idx="12"/>
          </p:nvPr>
        </p:nvSpPr>
        <p:spPr/>
        <p:txBody>
          <a:bodyPr/>
          <a:lstStyle/>
          <a:p>
            <a:fld id="{DA585158-EB24-4B99-877F-420232D2C957}" type="slidenum">
              <a:rPr lang="en-US" smtClean="0"/>
              <a:pPr/>
              <a:t>‹#›</a:t>
            </a:fld>
            <a:endParaRPr lang="en-US"/>
          </a:p>
        </p:txBody>
      </p:sp>
    </p:spTree>
    <p:extLst>
      <p:ext uri="{BB962C8B-B14F-4D97-AF65-F5344CB8AC3E}">
        <p14:creationId xmlns:p14="http://schemas.microsoft.com/office/powerpoint/2010/main" xmlns="" val="79858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D2228-71BD-63FD-1E67-E58D28B83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A5B978-F7D8-A3B6-E200-5FCC987397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A4A6055-FF91-2568-CFF9-719EAAA071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99D3481-9CD2-FCFF-804B-7824659C9B12}"/>
              </a:ext>
            </a:extLst>
          </p:cNvPr>
          <p:cNvSpPr>
            <a:spLocks noGrp="1"/>
          </p:cNvSpPr>
          <p:nvPr>
            <p:ph type="dt" sz="half" idx="10"/>
          </p:nvPr>
        </p:nvSpPr>
        <p:spPr/>
        <p:txBody>
          <a:bodyPr/>
          <a:lstStyle/>
          <a:p>
            <a:fld id="{6B22DE75-F72C-432E-9B2C-6D25059713F7}" type="datetimeFigureOut">
              <a:rPr lang="en-US" smtClean="0"/>
              <a:pPr/>
              <a:t>3/28/2025</a:t>
            </a:fld>
            <a:endParaRPr lang="en-US"/>
          </a:p>
        </p:txBody>
      </p:sp>
      <p:sp>
        <p:nvSpPr>
          <p:cNvPr id="6" name="Footer Placeholder 5">
            <a:extLst>
              <a:ext uri="{FF2B5EF4-FFF2-40B4-BE49-F238E27FC236}">
                <a16:creationId xmlns:a16="http://schemas.microsoft.com/office/drawing/2014/main" xmlns="" id="{E9763E49-6A48-2BC6-C62C-DE0B37A60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B4A94D-6A46-99FE-6F0B-C69422851F9B}"/>
              </a:ext>
            </a:extLst>
          </p:cNvPr>
          <p:cNvSpPr>
            <a:spLocks noGrp="1"/>
          </p:cNvSpPr>
          <p:nvPr>
            <p:ph type="sldNum" sz="quarter" idx="12"/>
          </p:nvPr>
        </p:nvSpPr>
        <p:spPr/>
        <p:txBody>
          <a:bodyPr/>
          <a:lstStyle/>
          <a:p>
            <a:fld id="{DA585158-EB24-4B99-877F-420232D2C957}" type="slidenum">
              <a:rPr lang="en-US" smtClean="0"/>
              <a:pPr/>
              <a:t>‹#›</a:t>
            </a:fld>
            <a:endParaRPr lang="en-US"/>
          </a:p>
        </p:txBody>
      </p:sp>
    </p:spTree>
    <p:extLst>
      <p:ext uri="{BB962C8B-B14F-4D97-AF65-F5344CB8AC3E}">
        <p14:creationId xmlns:p14="http://schemas.microsoft.com/office/powerpoint/2010/main" xmlns="" val="207492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3F8B5-5774-30A0-F016-6E84A377F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C864381-0F3D-4D19-54B2-D0B95EAB1A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C8B5F7-A73D-0331-A3DC-F60C08C6CE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97ECEDF-5AF3-C112-BDF1-296A5E3E3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06041F1-C678-670A-E874-1A6B28F5F0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3A4708D-5FD4-5673-4D3A-4F60C7E0AAA4}"/>
              </a:ext>
            </a:extLst>
          </p:cNvPr>
          <p:cNvSpPr>
            <a:spLocks noGrp="1"/>
          </p:cNvSpPr>
          <p:nvPr>
            <p:ph type="dt" sz="half" idx="10"/>
          </p:nvPr>
        </p:nvSpPr>
        <p:spPr/>
        <p:txBody>
          <a:bodyPr/>
          <a:lstStyle/>
          <a:p>
            <a:fld id="{6B22DE75-F72C-432E-9B2C-6D25059713F7}" type="datetimeFigureOut">
              <a:rPr lang="en-US" smtClean="0"/>
              <a:pPr/>
              <a:t>3/28/2025</a:t>
            </a:fld>
            <a:endParaRPr lang="en-US"/>
          </a:p>
        </p:txBody>
      </p:sp>
      <p:sp>
        <p:nvSpPr>
          <p:cNvPr id="8" name="Footer Placeholder 7">
            <a:extLst>
              <a:ext uri="{FF2B5EF4-FFF2-40B4-BE49-F238E27FC236}">
                <a16:creationId xmlns:a16="http://schemas.microsoft.com/office/drawing/2014/main" xmlns="" id="{8E0323C2-B04B-F1AD-2E8E-B3A1E74042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41606E6-180C-96E7-E283-C52A14D47CB8}"/>
              </a:ext>
            </a:extLst>
          </p:cNvPr>
          <p:cNvSpPr>
            <a:spLocks noGrp="1"/>
          </p:cNvSpPr>
          <p:nvPr>
            <p:ph type="sldNum" sz="quarter" idx="12"/>
          </p:nvPr>
        </p:nvSpPr>
        <p:spPr/>
        <p:txBody>
          <a:bodyPr/>
          <a:lstStyle/>
          <a:p>
            <a:fld id="{DA585158-EB24-4B99-877F-420232D2C957}" type="slidenum">
              <a:rPr lang="en-US" smtClean="0"/>
              <a:pPr/>
              <a:t>‹#›</a:t>
            </a:fld>
            <a:endParaRPr lang="en-US"/>
          </a:p>
        </p:txBody>
      </p:sp>
    </p:spTree>
    <p:extLst>
      <p:ext uri="{BB962C8B-B14F-4D97-AF65-F5344CB8AC3E}">
        <p14:creationId xmlns:p14="http://schemas.microsoft.com/office/powerpoint/2010/main" xmlns="" val="26549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8A484-77CD-5440-059A-3C83DF5516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7BBEC42-900A-B340-E4B1-CC512226B5DB}"/>
              </a:ext>
            </a:extLst>
          </p:cNvPr>
          <p:cNvSpPr>
            <a:spLocks noGrp="1"/>
          </p:cNvSpPr>
          <p:nvPr>
            <p:ph type="dt" sz="half" idx="10"/>
          </p:nvPr>
        </p:nvSpPr>
        <p:spPr/>
        <p:txBody>
          <a:bodyPr/>
          <a:lstStyle/>
          <a:p>
            <a:fld id="{6B22DE75-F72C-432E-9B2C-6D25059713F7}" type="datetimeFigureOut">
              <a:rPr lang="en-US" smtClean="0"/>
              <a:pPr/>
              <a:t>3/28/2025</a:t>
            </a:fld>
            <a:endParaRPr lang="en-US"/>
          </a:p>
        </p:txBody>
      </p:sp>
      <p:sp>
        <p:nvSpPr>
          <p:cNvPr id="4" name="Footer Placeholder 3">
            <a:extLst>
              <a:ext uri="{FF2B5EF4-FFF2-40B4-BE49-F238E27FC236}">
                <a16:creationId xmlns:a16="http://schemas.microsoft.com/office/drawing/2014/main" xmlns="" id="{F2160FBF-839B-1783-F763-A1E5AF5BB2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C053057-417E-5500-92A2-EA32F6D8353D}"/>
              </a:ext>
            </a:extLst>
          </p:cNvPr>
          <p:cNvSpPr>
            <a:spLocks noGrp="1"/>
          </p:cNvSpPr>
          <p:nvPr>
            <p:ph type="sldNum" sz="quarter" idx="12"/>
          </p:nvPr>
        </p:nvSpPr>
        <p:spPr/>
        <p:txBody>
          <a:bodyPr/>
          <a:lstStyle/>
          <a:p>
            <a:fld id="{DA585158-EB24-4B99-877F-420232D2C957}" type="slidenum">
              <a:rPr lang="en-US" smtClean="0"/>
              <a:pPr/>
              <a:t>‹#›</a:t>
            </a:fld>
            <a:endParaRPr lang="en-US"/>
          </a:p>
        </p:txBody>
      </p:sp>
    </p:spTree>
    <p:extLst>
      <p:ext uri="{BB962C8B-B14F-4D97-AF65-F5344CB8AC3E}">
        <p14:creationId xmlns:p14="http://schemas.microsoft.com/office/powerpoint/2010/main" xmlns="" val="201858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306E7A2-E813-1841-D107-70A1D5A8EB6C}"/>
              </a:ext>
            </a:extLst>
          </p:cNvPr>
          <p:cNvSpPr>
            <a:spLocks noGrp="1"/>
          </p:cNvSpPr>
          <p:nvPr>
            <p:ph type="dt" sz="half" idx="10"/>
          </p:nvPr>
        </p:nvSpPr>
        <p:spPr/>
        <p:txBody>
          <a:bodyPr/>
          <a:lstStyle/>
          <a:p>
            <a:fld id="{6B22DE75-F72C-432E-9B2C-6D25059713F7}" type="datetimeFigureOut">
              <a:rPr lang="en-US" smtClean="0"/>
              <a:pPr/>
              <a:t>3/28/2025</a:t>
            </a:fld>
            <a:endParaRPr lang="en-US"/>
          </a:p>
        </p:txBody>
      </p:sp>
      <p:sp>
        <p:nvSpPr>
          <p:cNvPr id="3" name="Footer Placeholder 2">
            <a:extLst>
              <a:ext uri="{FF2B5EF4-FFF2-40B4-BE49-F238E27FC236}">
                <a16:creationId xmlns:a16="http://schemas.microsoft.com/office/drawing/2014/main" xmlns="" id="{585EF097-E973-BA7D-95F8-A770619149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C0ED7A7-530E-C39E-1167-32A2984EAC49}"/>
              </a:ext>
            </a:extLst>
          </p:cNvPr>
          <p:cNvSpPr>
            <a:spLocks noGrp="1"/>
          </p:cNvSpPr>
          <p:nvPr>
            <p:ph type="sldNum" sz="quarter" idx="12"/>
          </p:nvPr>
        </p:nvSpPr>
        <p:spPr/>
        <p:txBody>
          <a:bodyPr/>
          <a:lstStyle/>
          <a:p>
            <a:fld id="{DA585158-EB24-4B99-877F-420232D2C957}" type="slidenum">
              <a:rPr lang="en-US" smtClean="0"/>
              <a:pPr/>
              <a:t>‹#›</a:t>
            </a:fld>
            <a:endParaRPr lang="en-US"/>
          </a:p>
        </p:txBody>
      </p:sp>
    </p:spTree>
    <p:extLst>
      <p:ext uri="{BB962C8B-B14F-4D97-AF65-F5344CB8AC3E}">
        <p14:creationId xmlns:p14="http://schemas.microsoft.com/office/powerpoint/2010/main" xmlns="" val="16739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ABDA02-0C10-8F2A-738D-B3A83E077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58FF154-8C3E-A0C8-806F-97A41E326D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7A3994C-6BB9-6CD6-7634-67E9113F5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BF80897-4229-AB19-FAFB-EB3A7BE66288}"/>
              </a:ext>
            </a:extLst>
          </p:cNvPr>
          <p:cNvSpPr>
            <a:spLocks noGrp="1"/>
          </p:cNvSpPr>
          <p:nvPr>
            <p:ph type="dt" sz="half" idx="10"/>
          </p:nvPr>
        </p:nvSpPr>
        <p:spPr/>
        <p:txBody>
          <a:bodyPr/>
          <a:lstStyle/>
          <a:p>
            <a:fld id="{6B22DE75-F72C-432E-9B2C-6D25059713F7}" type="datetimeFigureOut">
              <a:rPr lang="en-US" smtClean="0"/>
              <a:pPr/>
              <a:t>3/28/2025</a:t>
            </a:fld>
            <a:endParaRPr lang="en-US"/>
          </a:p>
        </p:txBody>
      </p:sp>
      <p:sp>
        <p:nvSpPr>
          <p:cNvPr id="6" name="Footer Placeholder 5">
            <a:extLst>
              <a:ext uri="{FF2B5EF4-FFF2-40B4-BE49-F238E27FC236}">
                <a16:creationId xmlns:a16="http://schemas.microsoft.com/office/drawing/2014/main" xmlns="" id="{F34A93A2-3B26-EBC9-0C79-F0EAFDE6A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97B21D6-8081-CF10-015F-586D51203E45}"/>
              </a:ext>
            </a:extLst>
          </p:cNvPr>
          <p:cNvSpPr>
            <a:spLocks noGrp="1"/>
          </p:cNvSpPr>
          <p:nvPr>
            <p:ph type="sldNum" sz="quarter" idx="12"/>
          </p:nvPr>
        </p:nvSpPr>
        <p:spPr/>
        <p:txBody>
          <a:bodyPr/>
          <a:lstStyle/>
          <a:p>
            <a:fld id="{DA585158-EB24-4B99-877F-420232D2C957}" type="slidenum">
              <a:rPr lang="en-US" smtClean="0"/>
              <a:pPr/>
              <a:t>‹#›</a:t>
            </a:fld>
            <a:endParaRPr lang="en-US"/>
          </a:p>
        </p:txBody>
      </p:sp>
    </p:spTree>
    <p:extLst>
      <p:ext uri="{BB962C8B-B14F-4D97-AF65-F5344CB8AC3E}">
        <p14:creationId xmlns:p14="http://schemas.microsoft.com/office/powerpoint/2010/main" xmlns="" val="1177313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7FF6A-5D46-4901-10F1-5E3C3810D3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077E6C0-EFFF-9BDA-EA6B-653578710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9F363D9-BE25-DCAF-43FF-86822BCB4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0EAE42B-BBF7-BB23-FE06-85E86BDC6012}"/>
              </a:ext>
            </a:extLst>
          </p:cNvPr>
          <p:cNvSpPr>
            <a:spLocks noGrp="1"/>
          </p:cNvSpPr>
          <p:nvPr>
            <p:ph type="dt" sz="half" idx="10"/>
          </p:nvPr>
        </p:nvSpPr>
        <p:spPr/>
        <p:txBody>
          <a:bodyPr/>
          <a:lstStyle/>
          <a:p>
            <a:fld id="{6B22DE75-F72C-432E-9B2C-6D25059713F7}" type="datetimeFigureOut">
              <a:rPr lang="en-US" smtClean="0"/>
              <a:pPr/>
              <a:t>3/28/2025</a:t>
            </a:fld>
            <a:endParaRPr lang="en-US"/>
          </a:p>
        </p:txBody>
      </p:sp>
      <p:sp>
        <p:nvSpPr>
          <p:cNvPr id="6" name="Footer Placeholder 5">
            <a:extLst>
              <a:ext uri="{FF2B5EF4-FFF2-40B4-BE49-F238E27FC236}">
                <a16:creationId xmlns:a16="http://schemas.microsoft.com/office/drawing/2014/main" xmlns="" id="{9ABE0AA9-978C-54E2-B79E-241C327A4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14E2F0-62DD-D6FD-A81C-0404D0B9CD80}"/>
              </a:ext>
            </a:extLst>
          </p:cNvPr>
          <p:cNvSpPr>
            <a:spLocks noGrp="1"/>
          </p:cNvSpPr>
          <p:nvPr>
            <p:ph type="sldNum" sz="quarter" idx="12"/>
          </p:nvPr>
        </p:nvSpPr>
        <p:spPr/>
        <p:txBody>
          <a:bodyPr/>
          <a:lstStyle/>
          <a:p>
            <a:fld id="{DA585158-EB24-4B99-877F-420232D2C957}" type="slidenum">
              <a:rPr lang="en-US" smtClean="0"/>
              <a:pPr/>
              <a:t>‹#›</a:t>
            </a:fld>
            <a:endParaRPr lang="en-US"/>
          </a:p>
        </p:txBody>
      </p:sp>
    </p:spTree>
    <p:extLst>
      <p:ext uri="{BB962C8B-B14F-4D97-AF65-F5344CB8AC3E}">
        <p14:creationId xmlns:p14="http://schemas.microsoft.com/office/powerpoint/2010/main" xmlns="" val="189463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595CC23-74C0-B13E-082D-BED7EF6D78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0161DA0-DB61-B17F-3398-8A6D7E2FC6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C9AA7-26A9-745A-9A94-960DF5496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2DE75-F72C-432E-9B2C-6D25059713F7}" type="datetimeFigureOut">
              <a:rPr lang="en-US" smtClean="0"/>
              <a:pPr/>
              <a:t>3/28/2025</a:t>
            </a:fld>
            <a:endParaRPr lang="en-US"/>
          </a:p>
        </p:txBody>
      </p:sp>
      <p:sp>
        <p:nvSpPr>
          <p:cNvPr id="5" name="Footer Placeholder 4">
            <a:extLst>
              <a:ext uri="{FF2B5EF4-FFF2-40B4-BE49-F238E27FC236}">
                <a16:creationId xmlns:a16="http://schemas.microsoft.com/office/drawing/2014/main" xmlns="" id="{900CA73A-089F-BD48-3F94-9E106FA58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EC2FCC1-C6EB-D575-5C1A-87C1283F9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85158-EB24-4B99-877F-420232D2C957}" type="slidenum">
              <a:rPr lang="en-US" smtClean="0"/>
              <a:pPr/>
              <a:t>‹#›</a:t>
            </a:fld>
            <a:endParaRPr lang="en-US"/>
          </a:p>
        </p:txBody>
      </p:sp>
    </p:spTree>
    <p:extLst>
      <p:ext uri="{BB962C8B-B14F-4D97-AF65-F5344CB8AC3E}">
        <p14:creationId xmlns:p14="http://schemas.microsoft.com/office/powerpoint/2010/main" xmlns="" val="1534122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E7778-4E45-C19C-AA8C-C6D72F613426}"/>
              </a:ext>
            </a:extLst>
          </p:cNvPr>
          <p:cNvSpPr>
            <a:spLocks noGrp="1"/>
          </p:cNvSpPr>
          <p:nvPr>
            <p:ph type="ctrTitle"/>
          </p:nvPr>
        </p:nvSpPr>
        <p:spPr>
          <a:xfrm>
            <a:off x="2396019" y="2148698"/>
            <a:ext cx="7208178" cy="857251"/>
          </a:xfrm>
        </p:spPr>
        <p:txBody>
          <a:bodyPr>
            <a:noAutofit/>
          </a:bodyPr>
          <a:lstStyle/>
          <a:p>
            <a:r>
              <a:rPr lang="en-US" sz="2800" b="1" i="1" dirty="0">
                <a:solidFill>
                  <a:srgbClr val="FF0000"/>
                </a:solidFill>
                <a:latin typeface="+mn-lt"/>
              </a:rPr>
              <a:t>Diagnosis, Differential Diagnosis, Prognosis and Treatment</a:t>
            </a:r>
          </a:p>
        </p:txBody>
      </p:sp>
      <p:sp>
        <p:nvSpPr>
          <p:cNvPr id="3" name="Subtitle 2">
            <a:extLst>
              <a:ext uri="{FF2B5EF4-FFF2-40B4-BE49-F238E27FC236}">
                <a16:creationId xmlns:a16="http://schemas.microsoft.com/office/drawing/2014/main" xmlns="" id="{350EB708-5FF6-8DC2-6D31-09226FC113F2}"/>
              </a:ext>
            </a:extLst>
          </p:cNvPr>
          <p:cNvSpPr>
            <a:spLocks noGrp="1"/>
          </p:cNvSpPr>
          <p:nvPr>
            <p:ph type="subTitle" idx="1"/>
          </p:nvPr>
        </p:nvSpPr>
        <p:spPr>
          <a:xfrm>
            <a:off x="6324600" y="4419636"/>
            <a:ext cx="3962400" cy="1752600"/>
          </a:xfrm>
        </p:spPr>
        <p:txBody>
          <a:bodyPr>
            <a:normAutofit/>
          </a:bodyPr>
          <a:lstStyle/>
          <a:p>
            <a:r>
              <a:rPr lang="en-US" dirty="0">
                <a:solidFill>
                  <a:srgbClr val="002060"/>
                </a:solidFill>
              </a:rPr>
              <a:t>Dr </a:t>
            </a:r>
            <a:r>
              <a:rPr lang="en-US" dirty="0" err="1">
                <a:solidFill>
                  <a:srgbClr val="002060"/>
                </a:solidFill>
              </a:rPr>
              <a:t>Mritunjay</a:t>
            </a:r>
            <a:r>
              <a:rPr lang="en-US" dirty="0">
                <a:solidFill>
                  <a:srgbClr val="002060"/>
                </a:solidFill>
              </a:rPr>
              <a:t> Kumar</a:t>
            </a:r>
          </a:p>
          <a:p>
            <a:r>
              <a:rPr lang="en-US" dirty="0">
                <a:solidFill>
                  <a:srgbClr val="002060"/>
                </a:solidFill>
              </a:rPr>
              <a:t>Associate Professor</a:t>
            </a:r>
          </a:p>
          <a:p>
            <a:r>
              <a:rPr lang="en-US" dirty="0">
                <a:solidFill>
                  <a:srgbClr val="002060"/>
                </a:solidFill>
              </a:rPr>
              <a:t>VMD, BVC, BASU, Patna</a:t>
            </a:r>
          </a:p>
        </p:txBody>
      </p:sp>
      <p:pic>
        <p:nvPicPr>
          <p:cNvPr id="4" name="Picture 3">
            <a:extLst>
              <a:ext uri="{FF2B5EF4-FFF2-40B4-BE49-F238E27FC236}">
                <a16:creationId xmlns:a16="http://schemas.microsoft.com/office/drawing/2014/main" xmlns="" id="{EEDF7525-B6AC-BF71-734D-80FF342A548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9138" y="274961"/>
            <a:ext cx="1344254" cy="1038742"/>
          </a:xfrm>
          <a:prstGeom prst="rect">
            <a:avLst/>
          </a:prstGeom>
        </p:spPr>
      </p:pic>
      <p:pic>
        <p:nvPicPr>
          <p:cNvPr id="5" name="Picture 4">
            <a:extLst>
              <a:ext uri="{FF2B5EF4-FFF2-40B4-BE49-F238E27FC236}">
                <a16:creationId xmlns:a16="http://schemas.microsoft.com/office/drawing/2014/main" xmlns="" id="{F45CF877-BBB0-BB64-FAD4-ED97ADC9D67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4492" y="399837"/>
            <a:ext cx="1905000" cy="952500"/>
          </a:xfrm>
          <a:prstGeom prst="rect">
            <a:avLst/>
          </a:prstGeom>
        </p:spPr>
      </p:pic>
      <p:sp>
        <p:nvSpPr>
          <p:cNvPr id="6" name="TextBox 5">
            <a:extLst>
              <a:ext uri="{FF2B5EF4-FFF2-40B4-BE49-F238E27FC236}">
                <a16:creationId xmlns:a16="http://schemas.microsoft.com/office/drawing/2014/main" xmlns="" id="{898E4ECB-3DF1-3C80-B45E-458D5BAB85AC}"/>
              </a:ext>
            </a:extLst>
          </p:cNvPr>
          <p:cNvSpPr txBox="1"/>
          <p:nvPr/>
        </p:nvSpPr>
        <p:spPr>
          <a:xfrm>
            <a:off x="2229492" y="359596"/>
            <a:ext cx="7541232" cy="954107"/>
          </a:xfrm>
          <a:prstGeom prst="rect">
            <a:avLst/>
          </a:prstGeom>
          <a:noFill/>
        </p:spPr>
        <p:txBody>
          <a:bodyPr wrap="square" rtlCol="0">
            <a:spAutoFit/>
          </a:bodyPr>
          <a:lstStyle/>
          <a:p>
            <a:pPr algn="ctr"/>
            <a:r>
              <a:rPr lang="en-US" sz="2800" b="1" dirty="0">
                <a:solidFill>
                  <a:srgbClr val="002060"/>
                </a:solidFill>
              </a:rPr>
              <a:t>Department of Veterinary Medicine</a:t>
            </a:r>
          </a:p>
          <a:p>
            <a:pPr algn="ctr"/>
            <a:r>
              <a:rPr lang="en-US" sz="2800" b="1" dirty="0">
                <a:solidFill>
                  <a:srgbClr val="002060"/>
                </a:solidFill>
              </a:rPr>
              <a:t>Bihar Veterinary College, BASU, Patna</a:t>
            </a:r>
          </a:p>
        </p:txBody>
      </p:sp>
    </p:spTree>
    <p:extLst>
      <p:ext uri="{BB962C8B-B14F-4D97-AF65-F5344CB8AC3E}">
        <p14:creationId xmlns:p14="http://schemas.microsoft.com/office/powerpoint/2010/main" xmlns="" val="58229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5" y="163630"/>
            <a:ext cx="11858325" cy="6545178"/>
          </a:xfrm>
        </p:spPr>
        <p:txBody>
          <a:bodyPr>
            <a:normAutofit/>
          </a:bodyPr>
          <a:lstStyle/>
          <a:p>
            <a:pPr algn="ctr">
              <a:buNone/>
            </a:pPr>
            <a:r>
              <a:rPr lang="en-IN" b="1" dirty="0"/>
              <a:t>                 </a:t>
            </a:r>
            <a:r>
              <a:rPr lang="en-IN" b="1" dirty="0">
                <a:solidFill>
                  <a:srgbClr val="C00000"/>
                </a:solidFill>
              </a:rPr>
              <a:t>Prognosis of animal diseases</a:t>
            </a:r>
          </a:p>
          <a:p>
            <a:pPr algn="just"/>
            <a:endParaRPr lang="en-IN" sz="2400" b="1" dirty="0"/>
          </a:p>
          <a:p>
            <a:pPr algn="just"/>
            <a:r>
              <a:rPr lang="en-IN" sz="2400" b="1" dirty="0">
                <a:solidFill>
                  <a:srgbClr val="002060"/>
                </a:solidFill>
              </a:rPr>
              <a:t>Prognosis (Pro- before + gnosis- inquiry/investigation/knowing) </a:t>
            </a:r>
            <a:r>
              <a:rPr lang="en-IN" sz="2400" dirty="0">
                <a:solidFill>
                  <a:srgbClr val="002060"/>
                </a:solidFill>
              </a:rPr>
              <a:t>: </a:t>
            </a:r>
            <a:r>
              <a:rPr lang="en-IN" sz="2400" dirty="0"/>
              <a:t>The term prognosis (Greek word fore knowledge) refers to the opinion of a veterinarian regarding the probable duration and out come of the disease. </a:t>
            </a:r>
          </a:p>
          <a:p>
            <a:pPr algn="just"/>
            <a:endParaRPr lang="en-IN" sz="2400" dirty="0"/>
          </a:p>
          <a:p>
            <a:pPr algn="just"/>
            <a:r>
              <a:rPr lang="en-IN" sz="2400" dirty="0"/>
              <a:t> It is the forecast/prediction of the probable course and termination of a disease process.</a:t>
            </a:r>
          </a:p>
          <a:p>
            <a:pPr algn="just"/>
            <a:r>
              <a:rPr lang="en-IN" sz="2400" dirty="0"/>
              <a:t>The prognosis of animal diseases may be graded as</a:t>
            </a:r>
            <a:r>
              <a:rPr lang="en-IN" sz="2400" b="1" dirty="0"/>
              <a:t> favourable</a:t>
            </a:r>
            <a:r>
              <a:rPr lang="en-IN" sz="2400" dirty="0"/>
              <a:t>, </a:t>
            </a:r>
            <a:r>
              <a:rPr lang="en-IN" sz="2400" b="1" dirty="0"/>
              <a:t>doubtful,</a:t>
            </a:r>
            <a:r>
              <a:rPr lang="en-IN" sz="2400" dirty="0"/>
              <a:t> </a:t>
            </a:r>
            <a:r>
              <a:rPr lang="en-IN" sz="2400" b="1" dirty="0"/>
              <a:t>poor</a:t>
            </a:r>
            <a:r>
              <a:rPr lang="en-IN" sz="2400" dirty="0"/>
              <a:t> an </a:t>
            </a:r>
            <a:r>
              <a:rPr lang="en-IN" sz="2400" b="1" dirty="0"/>
              <a:t>grave </a:t>
            </a:r>
            <a:r>
              <a:rPr lang="en-IN" sz="2400" dirty="0"/>
              <a:t>depending n the nature of the disease. </a:t>
            </a:r>
          </a:p>
          <a:p>
            <a:pPr lvl="1">
              <a:buFont typeface="Wingdings" panose="05000000000000000000" pitchFamily="2" charset="2"/>
              <a:buChar char="Ø"/>
            </a:pPr>
            <a:r>
              <a:rPr lang="en-US" b="1" dirty="0">
                <a:solidFill>
                  <a:srgbClr val="002060"/>
                </a:solidFill>
              </a:rPr>
              <a:t>A prognosis is made based on </a:t>
            </a:r>
          </a:p>
          <a:p>
            <a:pPr lvl="1">
              <a:buFont typeface="Wingdings" panose="05000000000000000000" pitchFamily="2" charset="2"/>
              <a:buChar char="ü"/>
            </a:pPr>
            <a:r>
              <a:rPr lang="en-US" dirty="0"/>
              <a:t>Nature and course of disease</a:t>
            </a:r>
          </a:p>
          <a:p>
            <a:pPr lvl="1">
              <a:buFont typeface="Wingdings" panose="05000000000000000000" pitchFamily="2" charset="2"/>
              <a:buChar char="ü"/>
            </a:pPr>
            <a:r>
              <a:rPr lang="en-US" dirty="0"/>
              <a:t>Expected morbidity and case fatality of disease</a:t>
            </a:r>
          </a:p>
          <a:p>
            <a:pPr lvl="1">
              <a:buFont typeface="Wingdings" panose="05000000000000000000" pitchFamily="2" charset="2"/>
              <a:buChar char="ü"/>
            </a:pPr>
            <a:r>
              <a:rPr lang="en-US" dirty="0"/>
              <a:t>The stage of disease</a:t>
            </a:r>
          </a:p>
          <a:p>
            <a:pPr lvl="1">
              <a:buFont typeface="Wingdings" panose="05000000000000000000" pitchFamily="2" charset="2"/>
              <a:buChar char="ü"/>
            </a:pPr>
            <a:r>
              <a:rPr lang="en-US" dirty="0"/>
              <a:t>Success or failure of previous treatment</a:t>
            </a:r>
          </a:p>
          <a:p>
            <a:pPr lvl="1">
              <a:buFont typeface="Wingdings" panose="05000000000000000000" pitchFamily="2" charset="2"/>
              <a:buChar char="ü"/>
            </a:pPr>
            <a:r>
              <a:rPr lang="en-US" dirty="0"/>
              <a:t>Whether or not a specific treatment or surgical operation is available</a:t>
            </a:r>
          </a:p>
          <a:p>
            <a:pPr algn="just"/>
            <a:endParaRPr lang="en-IN"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CFC78A3-0CE5-E3A2-02AC-3E5B783B2C6E}"/>
              </a:ext>
            </a:extLst>
          </p:cNvPr>
          <p:cNvSpPr>
            <a:spLocks noGrp="1"/>
          </p:cNvSpPr>
          <p:nvPr>
            <p:ph idx="1"/>
          </p:nvPr>
        </p:nvSpPr>
        <p:spPr>
          <a:xfrm>
            <a:off x="308008" y="182880"/>
            <a:ext cx="11078678" cy="6675120"/>
          </a:xfrm>
        </p:spPr>
        <p:txBody>
          <a:bodyPr>
            <a:noAutofit/>
          </a:bodyPr>
          <a:lstStyle/>
          <a:p>
            <a:pPr lvl="1" algn="just">
              <a:buFont typeface="Wingdings" panose="05000000000000000000" pitchFamily="2" charset="2"/>
              <a:buChar char="ü"/>
            </a:pPr>
            <a:r>
              <a:rPr lang="en-US" dirty="0"/>
              <a:t>Involvement of vital organ</a:t>
            </a:r>
          </a:p>
          <a:p>
            <a:pPr lvl="1" algn="just">
              <a:buFont typeface="Wingdings" panose="05000000000000000000" pitchFamily="2" charset="2"/>
              <a:buChar char="ü"/>
            </a:pPr>
            <a:r>
              <a:rPr lang="en-US" dirty="0"/>
              <a:t>Appetite</a:t>
            </a:r>
          </a:p>
          <a:p>
            <a:pPr lvl="1" algn="just">
              <a:buFont typeface="Wingdings" panose="05000000000000000000" pitchFamily="2" charset="2"/>
              <a:buChar char="ü"/>
            </a:pPr>
            <a:r>
              <a:rPr lang="en-US" dirty="0"/>
              <a:t>Complication arises from primary condition</a:t>
            </a:r>
          </a:p>
          <a:p>
            <a:pPr lvl="1" algn="just">
              <a:buFont typeface="Wingdings" panose="05000000000000000000" pitchFamily="2" charset="2"/>
              <a:buChar char="ü"/>
            </a:pPr>
            <a:r>
              <a:rPr lang="en-US" dirty="0"/>
              <a:t>Individual physical or psychological condition</a:t>
            </a:r>
          </a:p>
          <a:p>
            <a:pPr marL="457200" lvl="1" indent="0" algn="just">
              <a:buNone/>
            </a:pPr>
            <a:endParaRPr lang="en-US" dirty="0"/>
          </a:p>
          <a:p>
            <a:pPr lvl="1" algn="just">
              <a:buFont typeface="Wingdings" panose="05000000000000000000" pitchFamily="2" charset="2"/>
              <a:buChar char="Ø"/>
            </a:pPr>
            <a:r>
              <a:rPr lang="en-US" b="1" dirty="0">
                <a:solidFill>
                  <a:srgbClr val="002060"/>
                </a:solidFill>
              </a:rPr>
              <a:t>Prognosis may be graded as </a:t>
            </a:r>
          </a:p>
          <a:p>
            <a:pPr marL="914400" lvl="1" indent="-457200" algn="just">
              <a:buAutoNum type="alphaLcParenR"/>
            </a:pPr>
            <a:r>
              <a:rPr lang="en-US" b="1" dirty="0" err="1">
                <a:solidFill>
                  <a:srgbClr val="002060"/>
                </a:solidFill>
              </a:rPr>
              <a:t>Favourable</a:t>
            </a:r>
            <a:r>
              <a:rPr lang="en-US" b="1" dirty="0">
                <a:solidFill>
                  <a:srgbClr val="002060"/>
                </a:solidFill>
              </a:rPr>
              <a:t>: </a:t>
            </a:r>
            <a:r>
              <a:rPr lang="en-US" dirty="0"/>
              <a:t>Good chance of treatment success </a:t>
            </a:r>
            <a:r>
              <a:rPr lang="en-US" dirty="0" err="1"/>
              <a:t>eg</a:t>
            </a:r>
            <a:r>
              <a:rPr lang="en-US" dirty="0"/>
              <a:t> Simple indigestion, rhinitis</a:t>
            </a:r>
          </a:p>
          <a:p>
            <a:pPr marL="914400" lvl="1" indent="-457200" algn="just">
              <a:buAutoNum type="alphaLcParenR"/>
            </a:pPr>
            <a:r>
              <a:rPr lang="en-US" b="1" dirty="0">
                <a:solidFill>
                  <a:srgbClr val="002060"/>
                </a:solidFill>
              </a:rPr>
              <a:t>Doubtful</a:t>
            </a:r>
            <a:r>
              <a:rPr lang="en-US" dirty="0"/>
              <a:t>: Doubt in treatment success </a:t>
            </a:r>
            <a:r>
              <a:rPr lang="en-US" dirty="0" err="1"/>
              <a:t>eg</a:t>
            </a:r>
            <a:r>
              <a:rPr lang="en-US" dirty="0"/>
              <a:t> TRP with adhesion of diaphragm with abdominal wall</a:t>
            </a:r>
          </a:p>
          <a:p>
            <a:pPr marL="914400" lvl="1" indent="-457200" algn="just">
              <a:buAutoNum type="alphaLcParenR"/>
            </a:pPr>
            <a:r>
              <a:rPr lang="en-US" b="1" dirty="0">
                <a:solidFill>
                  <a:srgbClr val="002060"/>
                </a:solidFill>
              </a:rPr>
              <a:t>Poor: </a:t>
            </a:r>
            <a:r>
              <a:rPr lang="en-US" dirty="0"/>
              <a:t>Poor chance of treatment success </a:t>
            </a:r>
            <a:r>
              <a:rPr lang="en-US" dirty="0" err="1"/>
              <a:t>eg</a:t>
            </a:r>
            <a:r>
              <a:rPr lang="en-US" dirty="0"/>
              <a:t> TRP complicated with abscess in liver</a:t>
            </a:r>
          </a:p>
          <a:p>
            <a:pPr marL="914400" lvl="1" indent="-457200" algn="just">
              <a:buAutoNum type="alphaLcParenR"/>
            </a:pPr>
            <a:r>
              <a:rPr lang="en-US" b="1" dirty="0">
                <a:solidFill>
                  <a:srgbClr val="002060"/>
                </a:solidFill>
              </a:rPr>
              <a:t>Grave: </a:t>
            </a:r>
            <a:r>
              <a:rPr lang="en-US" dirty="0"/>
              <a:t>Very less or no chance of treatment success </a:t>
            </a:r>
            <a:r>
              <a:rPr lang="en-US" dirty="0" err="1"/>
              <a:t>eg</a:t>
            </a:r>
            <a:r>
              <a:rPr lang="en-US" dirty="0"/>
              <a:t> bone marrow cancer, Stage IV renal failure, TP</a:t>
            </a:r>
          </a:p>
          <a:p>
            <a:pPr lvl="1" algn="just">
              <a:buFont typeface="Wingdings" panose="05000000000000000000" pitchFamily="2" charset="2"/>
              <a:buChar char="Ø"/>
            </a:pPr>
            <a:r>
              <a:rPr lang="en-IN" sz="2400" b="1" dirty="0">
                <a:solidFill>
                  <a:srgbClr val="002060"/>
                </a:solidFill>
              </a:rPr>
              <a:t>A disease may end/terminate  into cure, complication, </a:t>
            </a:r>
            <a:r>
              <a:rPr lang="en-IN" sz="2400" b="1" dirty="0" err="1">
                <a:solidFill>
                  <a:srgbClr val="002060"/>
                </a:solidFill>
              </a:rPr>
              <a:t>sequele</a:t>
            </a:r>
            <a:r>
              <a:rPr lang="en-IN" sz="2400" b="1" dirty="0">
                <a:solidFill>
                  <a:srgbClr val="002060"/>
                </a:solidFill>
              </a:rPr>
              <a:t>, relapse or death</a:t>
            </a:r>
            <a:endParaRPr lang="en-US" b="1" dirty="0">
              <a:solidFill>
                <a:srgbClr val="002060"/>
              </a:solidFill>
            </a:endParaRPr>
          </a:p>
          <a:p>
            <a:r>
              <a:rPr lang="en-IN" sz="2400" b="1" dirty="0"/>
              <a:t>Cure</a:t>
            </a:r>
            <a:r>
              <a:rPr lang="en-IN" sz="2400" dirty="0"/>
              <a:t>:  By lysis or crisis.</a:t>
            </a:r>
          </a:p>
          <a:p>
            <a:r>
              <a:rPr lang="en-IN" sz="2400" dirty="0"/>
              <a:t> </a:t>
            </a:r>
            <a:r>
              <a:rPr lang="en-IN" sz="2400" b="1" dirty="0">
                <a:solidFill>
                  <a:srgbClr val="002060"/>
                </a:solidFill>
              </a:rPr>
              <a:t>Cure by lysis </a:t>
            </a:r>
            <a:r>
              <a:rPr lang="en-IN" sz="2400" dirty="0"/>
              <a:t>means </a:t>
            </a:r>
            <a:r>
              <a:rPr lang="en-IN" sz="2400" dirty="0">
                <a:solidFill>
                  <a:srgbClr val="002060"/>
                </a:solidFill>
              </a:rPr>
              <a:t>gradual decrease of fever </a:t>
            </a:r>
            <a:r>
              <a:rPr lang="en-IN" sz="2400" dirty="0"/>
              <a:t>and </a:t>
            </a:r>
            <a:r>
              <a:rPr lang="en-IN" sz="2400" dirty="0">
                <a:solidFill>
                  <a:srgbClr val="002060"/>
                </a:solidFill>
              </a:rPr>
              <a:t>slow return to health </a:t>
            </a:r>
            <a:r>
              <a:rPr lang="en-IN" sz="2400" dirty="0"/>
              <a:t>as in case of distemper. </a:t>
            </a:r>
          </a:p>
          <a:p>
            <a:pPr marL="914400" lvl="1" indent="-457200" algn="just">
              <a:buAutoNum type="alphaLcParenR"/>
            </a:pPr>
            <a:endParaRPr lang="en-US" dirty="0"/>
          </a:p>
        </p:txBody>
      </p:sp>
    </p:spTree>
    <p:extLst>
      <p:ext uri="{BB962C8B-B14F-4D97-AF65-F5344CB8AC3E}">
        <p14:creationId xmlns:p14="http://schemas.microsoft.com/office/powerpoint/2010/main" xmlns="" val="46707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388" y="163630"/>
            <a:ext cx="10866922" cy="6265766"/>
          </a:xfrm>
        </p:spPr>
        <p:txBody>
          <a:bodyPr>
            <a:noAutofit/>
          </a:bodyPr>
          <a:lstStyle/>
          <a:p>
            <a:r>
              <a:rPr lang="en-IN" sz="2400" b="1" dirty="0">
                <a:solidFill>
                  <a:srgbClr val="002060"/>
                </a:solidFill>
              </a:rPr>
              <a:t>Cure by crisis </a:t>
            </a:r>
            <a:r>
              <a:rPr lang="en-IN" sz="2400" dirty="0"/>
              <a:t>means there is </a:t>
            </a:r>
            <a:r>
              <a:rPr lang="en-IN" sz="2400" dirty="0">
                <a:solidFill>
                  <a:srgbClr val="002060"/>
                </a:solidFill>
              </a:rPr>
              <a:t>rapid loss of fever and quick return to health </a:t>
            </a:r>
            <a:r>
              <a:rPr lang="en-IN" sz="2400" dirty="0"/>
              <a:t>as in case of pneumonia. In majority of cases cure by lysis is preferred to cure by crisis.</a:t>
            </a:r>
            <a:endParaRPr lang="en-IN" sz="2400" b="1" i="1" dirty="0"/>
          </a:p>
          <a:p>
            <a:r>
              <a:rPr lang="en-IN" sz="2400" b="1" i="1" dirty="0"/>
              <a:t>Convalescence</a:t>
            </a:r>
            <a:r>
              <a:rPr lang="en-IN" sz="2400" dirty="0"/>
              <a:t> is the period through which a patient passes, after an attack of some acute disease, till complete health and strength are regained.</a:t>
            </a:r>
          </a:p>
          <a:p>
            <a:endParaRPr lang="en-IN" sz="2400" dirty="0"/>
          </a:p>
          <a:p>
            <a:r>
              <a:rPr lang="en-IN" sz="2400" b="1" dirty="0"/>
              <a:t>Complication</a:t>
            </a:r>
            <a:r>
              <a:rPr lang="en-IN" sz="2400" dirty="0"/>
              <a:t>: It is defined as condition of different nature developed concurrently with the primary disease, e.g. laminitis in carbohydrate engorgement in cattle.</a:t>
            </a:r>
          </a:p>
          <a:p>
            <a:r>
              <a:rPr lang="en-IN" sz="2400" b="1" dirty="0" err="1"/>
              <a:t>Sequelae</a:t>
            </a:r>
            <a:r>
              <a:rPr lang="en-IN" sz="2400" dirty="0"/>
              <a:t>: It is the affection occurring after recovery from the primary disease, e.g. chorea after distemper.</a:t>
            </a:r>
          </a:p>
          <a:p>
            <a:r>
              <a:rPr lang="en-IN" sz="2400" b="1" dirty="0"/>
              <a:t>Relapse</a:t>
            </a:r>
            <a:r>
              <a:rPr lang="en-IN" sz="2400" dirty="0"/>
              <a:t>: It is the return of disease after a period of convalescence. Majority of relapses occur due to exposure, exertion, stress etc.</a:t>
            </a:r>
          </a:p>
          <a:p>
            <a:r>
              <a:rPr lang="en-IN" sz="2400" b="1" dirty="0"/>
              <a:t>Death:</a:t>
            </a:r>
            <a:r>
              <a:rPr lang="en-IN" sz="2400" dirty="0"/>
              <a:t> Death may occur by two way- death by syncope (heart failure) and death by asphyxia (respiratory failure).</a:t>
            </a:r>
          </a:p>
          <a:p>
            <a:r>
              <a:rPr lang="en-IN" sz="2400" dirty="0"/>
              <a:t>Death is usually of two types</a:t>
            </a:r>
          </a:p>
          <a:p>
            <a:r>
              <a:rPr lang="en-IN" sz="2400" b="1" dirty="0">
                <a:solidFill>
                  <a:srgbClr val="002060"/>
                </a:solidFill>
              </a:rPr>
              <a:t>Somatic Death </a:t>
            </a:r>
            <a:r>
              <a:rPr lang="en-IN" sz="2400" dirty="0"/>
              <a:t>refers to the cessation of vital functions like breathing and heartbeat while </a:t>
            </a:r>
            <a:r>
              <a:rPr lang="en-IN" sz="2400" b="1" dirty="0">
                <a:solidFill>
                  <a:srgbClr val="002060"/>
                </a:solidFill>
              </a:rPr>
              <a:t>molecular death or cellular death</a:t>
            </a:r>
            <a:r>
              <a:rPr lang="en-IN" sz="2400" dirty="0"/>
              <a:t>, is the subsequent breakdown and death of individual cells.</a:t>
            </a:r>
          </a:p>
          <a:p>
            <a:endParaRPr lang="en-IN" sz="2400" dirty="0"/>
          </a:p>
          <a:p>
            <a:endParaRPr lang="en-IN" sz="2400" dirty="0"/>
          </a:p>
          <a:p>
            <a:endParaRPr lang="en-IN" sz="2400" dirty="0"/>
          </a:p>
          <a:p>
            <a:endParaRPr lang="en-IN" sz="2400" dirty="0"/>
          </a:p>
          <a:p>
            <a:endParaRPr lang="en-IN" sz="2400" dirty="0"/>
          </a:p>
          <a:p>
            <a:endParaRPr lang="en-IN" sz="2400" dirty="0"/>
          </a:p>
          <a:p>
            <a:endParaRPr lang="en-IN"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888" y="279133"/>
            <a:ext cx="9891392" cy="6364577"/>
          </a:xfrm>
        </p:spPr>
        <p:txBody>
          <a:bodyPr>
            <a:normAutofit/>
          </a:bodyPr>
          <a:lstStyle/>
          <a:p>
            <a:pPr algn="just">
              <a:buNone/>
            </a:pPr>
            <a:r>
              <a:rPr lang="en-IN" b="1" dirty="0"/>
              <a:t>                              </a:t>
            </a:r>
            <a:r>
              <a:rPr lang="en-IN" b="1" dirty="0">
                <a:solidFill>
                  <a:srgbClr val="C00000"/>
                </a:solidFill>
              </a:rPr>
              <a:t>Treatment of animal diseases</a:t>
            </a:r>
          </a:p>
          <a:p>
            <a:pPr algn="just"/>
            <a:r>
              <a:rPr lang="en-IN" sz="2400" b="1" dirty="0">
                <a:solidFill>
                  <a:srgbClr val="002060"/>
                </a:solidFill>
              </a:rPr>
              <a:t>Veterinary therapeutics, </a:t>
            </a:r>
            <a:r>
              <a:rPr lang="en-IN" sz="2400" dirty="0"/>
              <a:t>the branch of medicine which is concerned with the treatment of animal diseases.</a:t>
            </a:r>
          </a:p>
          <a:p>
            <a:pPr algn="just"/>
            <a:r>
              <a:rPr lang="en-IN" sz="2400" dirty="0"/>
              <a:t> It covers medicinal agents, vaccines and sera, but also hygiene, dietetics and the care and management and nursing of sick animals.</a:t>
            </a:r>
          </a:p>
          <a:p>
            <a:pPr algn="just"/>
            <a:r>
              <a:rPr lang="en-IN" sz="2400" dirty="0"/>
              <a:t> When definite diagnosis is not possible leading clinical signs must received consideration</a:t>
            </a:r>
          </a:p>
          <a:p>
            <a:pPr algn="just"/>
            <a:r>
              <a:rPr lang="en-IN" sz="2400" dirty="0"/>
              <a:t> Economic considerations of the treatment</a:t>
            </a:r>
          </a:p>
          <a:p>
            <a:pPr algn="just"/>
            <a:r>
              <a:rPr lang="en-IN" sz="2400" b="1" dirty="0">
                <a:solidFill>
                  <a:srgbClr val="002060"/>
                </a:solidFill>
              </a:rPr>
              <a:t>Rational therapeutics</a:t>
            </a:r>
            <a:r>
              <a:rPr lang="en-IN" sz="2400" dirty="0">
                <a:solidFill>
                  <a:srgbClr val="002060"/>
                </a:solidFill>
              </a:rPr>
              <a:t>: </a:t>
            </a:r>
            <a:r>
              <a:rPr lang="en-IN" sz="2400" dirty="0"/>
              <a:t>It is a scientific method of administration of drug based on pathophysiology of the disease process and pharmacotherapeutics of drugs, e.g. sodium bicarbonate administration in acute carbohydrate engorgement, atropine sulphate administration in spasmodic colic in horse.</a:t>
            </a:r>
          </a:p>
          <a:p>
            <a:pPr algn="just"/>
            <a:endParaRPr lang="en-IN" dirty="0"/>
          </a:p>
          <a:p>
            <a:pPr algn="just"/>
            <a:endParaRPr lang="en-IN" dirty="0"/>
          </a:p>
          <a:p>
            <a:pPr algn="just"/>
            <a:endParaRPr lang="en-IN" dirty="0"/>
          </a:p>
          <a:p>
            <a:pPr algn="just"/>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381" y="616018"/>
            <a:ext cx="11059427" cy="5527626"/>
          </a:xfrm>
        </p:spPr>
        <p:txBody>
          <a:bodyPr>
            <a:normAutofit fontScale="85000" lnSpcReduction="20000"/>
          </a:bodyPr>
          <a:lstStyle/>
          <a:p>
            <a:pPr algn="just"/>
            <a:r>
              <a:rPr lang="en-IN" b="1" dirty="0">
                <a:solidFill>
                  <a:srgbClr val="002060"/>
                </a:solidFill>
              </a:rPr>
              <a:t>Empirical therapeutics: </a:t>
            </a:r>
            <a:r>
              <a:rPr lang="en-IN" dirty="0"/>
              <a:t>It is the art of treating a patient by experience gained through trial and error methods, e.g. inflation of udder with air to treat parturient paresis in cattle.</a:t>
            </a:r>
          </a:p>
          <a:p>
            <a:pPr algn="just">
              <a:buNone/>
            </a:pPr>
            <a:endParaRPr lang="en-IN" dirty="0"/>
          </a:p>
          <a:p>
            <a:pPr algn="just"/>
            <a:r>
              <a:rPr lang="en-IN" b="1" dirty="0">
                <a:solidFill>
                  <a:srgbClr val="002060"/>
                </a:solidFill>
              </a:rPr>
              <a:t>Specific therapy: </a:t>
            </a:r>
            <a:r>
              <a:rPr lang="en-IN" dirty="0"/>
              <a:t>It is the administration of specific curative medicines against certain diseases, e.g. calcium </a:t>
            </a:r>
            <a:r>
              <a:rPr lang="en-IN" dirty="0" err="1"/>
              <a:t>borogluconate</a:t>
            </a:r>
            <a:r>
              <a:rPr lang="en-IN" dirty="0"/>
              <a:t> therapy in parturient paresis.</a:t>
            </a:r>
          </a:p>
          <a:p>
            <a:pPr algn="just"/>
            <a:endParaRPr lang="en-IN" dirty="0"/>
          </a:p>
          <a:p>
            <a:pPr algn="just"/>
            <a:r>
              <a:rPr lang="en-IN" b="1" dirty="0">
                <a:solidFill>
                  <a:srgbClr val="002060"/>
                </a:solidFill>
              </a:rPr>
              <a:t>Symptomatic treatment</a:t>
            </a:r>
            <a:r>
              <a:rPr lang="en-IN" dirty="0"/>
              <a:t>: Refers to the treatment of symptoms of a disease without reference to their source or causation, </a:t>
            </a:r>
            <a:r>
              <a:rPr lang="en-IN" dirty="0" err="1"/>
              <a:t>eg.</a:t>
            </a:r>
            <a:r>
              <a:rPr lang="en-IN" dirty="0"/>
              <a:t> Astringent preparation in enteritis, expectorant in bronchitis</a:t>
            </a:r>
          </a:p>
          <a:p>
            <a:pPr algn="just">
              <a:buNone/>
            </a:pPr>
            <a:endParaRPr lang="en-IN" dirty="0"/>
          </a:p>
          <a:p>
            <a:r>
              <a:rPr lang="en-IN" b="1" dirty="0">
                <a:solidFill>
                  <a:srgbClr val="002060"/>
                </a:solidFill>
              </a:rPr>
              <a:t>Palliative treatment: </a:t>
            </a:r>
            <a:r>
              <a:rPr lang="en-IN" dirty="0" smtClean="0"/>
              <a:t>W</a:t>
            </a:r>
            <a:r>
              <a:rPr lang="en-IN" dirty="0" smtClean="0"/>
              <a:t>hen </a:t>
            </a:r>
            <a:r>
              <a:rPr lang="en-IN" dirty="0"/>
              <a:t>incurable diseases are treated to prolong the life of span of patient, e.g. insulin therapy in diabetes mellitus.</a:t>
            </a:r>
          </a:p>
          <a:p>
            <a:endParaRPr lang="en-IN" dirty="0"/>
          </a:p>
          <a:p>
            <a:r>
              <a:rPr lang="en-IN" b="1" dirty="0">
                <a:solidFill>
                  <a:srgbClr val="002060"/>
                </a:solidFill>
              </a:rPr>
              <a:t>Helio Treatment</a:t>
            </a:r>
            <a:r>
              <a:rPr lang="en-IN" dirty="0"/>
              <a:t>: Patients are exposed to sunlight for curing certain diseases, e. g. rickets and hypopigmentation. </a:t>
            </a:r>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0BA766-5DEE-6F89-9F79-50A7324511B7}"/>
              </a:ext>
            </a:extLst>
          </p:cNvPr>
          <p:cNvSpPr>
            <a:spLocks noGrp="1"/>
          </p:cNvSpPr>
          <p:nvPr>
            <p:ph idx="1"/>
          </p:nvPr>
        </p:nvSpPr>
        <p:spPr>
          <a:xfrm>
            <a:off x="327259" y="433137"/>
            <a:ext cx="11694695" cy="5743826"/>
          </a:xfrm>
        </p:spPr>
        <p:txBody>
          <a:bodyPr/>
          <a:lstStyle/>
          <a:p>
            <a:r>
              <a:rPr lang="en-US" b="1" dirty="0">
                <a:solidFill>
                  <a:srgbClr val="FF0000"/>
                </a:solidFill>
              </a:rPr>
              <a:t>Multiple choice questions</a:t>
            </a:r>
          </a:p>
          <a:p>
            <a:pPr marL="0" indent="0">
              <a:buNone/>
            </a:pPr>
            <a:r>
              <a:rPr lang="en-US" sz="2400" b="1" dirty="0">
                <a:solidFill>
                  <a:srgbClr val="002060"/>
                </a:solidFill>
              </a:rPr>
              <a:t>Q.1. Determination of nature of a disease  is </a:t>
            </a:r>
          </a:p>
          <a:p>
            <a:pPr marL="514350" indent="-514350">
              <a:buAutoNum type="alphaLcParenR"/>
            </a:pPr>
            <a:r>
              <a:rPr lang="en-US" sz="2400" b="1" dirty="0"/>
              <a:t>Diagnosis b) Prognosis c) Differential Diagnosis d) All of these</a:t>
            </a:r>
          </a:p>
          <a:p>
            <a:pPr marL="0" indent="0">
              <a:buNone/>
            </a:pPr>
            <a:r>
              <a:rPr lang="en-US" sz="2400" b="1" dirty="0">
                <a:solidFill>
                  <a:srgbClr val="002060"/>
                </a:solidFill>
              </a:rPr>
              <a:t>Q. 2. Diagnosis based on clinical sign and symptoms </a:t>
            </a:r>
          </a:p>
          <a:p>
            <a:pPr marL="457200" indent="-457200">
              <a:buAutoNum type="alphaLcParenR"/>
            </a:pPr>
            <a:r>
              <a:rPr lang="en-US" sz="2400" b="1" dirty="0"/>
              <a:t>Tentative diagnosis b) Lab diagnosis c) Confirmative diagnosis d) All of these </a:t>
            </a:r>
          </a:p>
          <a:p>
            <a:pPr marL="0" indent="0">
              <a:buNone/>
            </a:pPr>
            <a:r>
              <a:rPr lang="en-US" sz="2400" b="1" dirty="0">
                <a:solidFill>
                  <a:srgbClr val="002060"/>
                </a:solidFill>
              </a:rPr>
              <a:t>Q.3.</a:t>
            </a:r>
            <a:r>
              <a:rPr lang="en-IN" sz="2400" b="1" dirty="0">
                <a:solidFill>
                  <a:srgbClr val="002060"/>
                </a:solidFill>
              </a:rPr>
              <a:t> Diagnosis declared at a very approach of a patient at a glance</a:t>
            </a:r>
          </a:p>
          <a:p>
            <a:pPr marL="457200" indent="-457200">
              <a:buAutoNum type="alphaLcParenR"/>
            </a:pPr>
            <a:r>
              <a:rPr lang="en-US" sz="2400" b="1" dirty="0"/>
              <a:t>Tentative diagnosis b) Snap shot diagnosis c) Confirmative diagnosis d) All of these</a:t>
            </a:r>
          </a:p>
          <a:p>
            <a:pPr marL="0" indent="0">
              <a:buNone/>
            </a:pPr>
            <a:r>
              <a:rPr lang="en-US" sz="2400" b="1" dirty="0">
                <a:solidFill>
                  <a:srgbClr val="002060"/>
                </a:solidFill>
              </a:rPr>
              <a:t>Q.4. </a:t>
            </a:r>
            <a:r>
              <a:rPr lang="en-IN" sz="2400" b="1" dirty="0">
                <a:solidFill>
                  <a:srgbClr val="002060"/>
                </a:solidFill>
              </a:rPr>
              <a:t>Scientific method of administration of drug based on pathophysiology of the disease process and pharmacotherapeutics</a:t>
            </a:r>
            <a:r>
              <a:rPr lang="en-US" sz="2400" b="1" dirty="0">
                <a:solidFill>
                  <a:srgbClr val="002060"/>
                </a:solidFill>
              </a:rPr>
              <a:t> </a:t>
            </a:r>
          </a:p>
          <a:p>
            <a:pPr marL="0" indent="0">
              <a:buNone/>
            </a:pPr>
            <a:r>
              <a:rPr lang="en-US" sz="2400" b="1" dirty="0"/>
              <a:t>a)Rational therapy b) Specific therapy c)Empirical therapy  d) All of these</a:t>
            </a:r>
          </a:p>
          <a:p>
            <a:pPr marL="0" indent="0">
              <a:buNone/>
            </a:pPr>
            <a:r>
              <a:rPr lang="en-US" sz="2400" b="1" dirty="0">
                <a:solidFill>
                  <a:srgbClr val="002060"/>
                </a:solidFill>
              </a:rPr>
              <a:t>Q.4. </a:t>
            </a:r>
            <a:r>
              <a:rPr lang="en-IN" sz="2400" b="1" dirty="0">
                <a:solidFill>
                  <a:srgbClr val="002060"/>
                </a:solidFill>
              </a:rPr>
              <a:t>Incurable diseases are treated to prolong the life of span of patient</a:t>
            </a:r>
          </a:p>
          <a:p>
            <a:pPr marL="0" indent="0">
              <a:buNone/>
            </a:pPr>
            <a:r>
              <a:rPr lang="en-US" sz="2400" b="1" dirty="0"/>
              <a:t>a)Rational therapy b) Specific therapy c)Empirical therapy  d) </a:t>
            </a:r>
            <a:r>
              <a:rPr lang="en-US" sz="2400" b="1"/>
              <a:t>Palliative therapy</a:t>
            </a:r>
          </a:p>
          <a:p>
            <a:pPr marL="0" indent="0">
              <a:buNone/>
            </a:pPr>
            <a:endParaRPr lang="en-US" sz="2400" b="1" dirty="0">
              <a:solidFill>
                <a:srgbClr val="002060"/>
              </a:solidFill>
            </a:endParaRPr>
          </a:p>
          <a:p>
            <a:pPr marL="0" indent="0">
              <a:buNone/>
            </a:pPr>
            <a:endParaRPr lang="en-US" sz="2400" b="1" dirty="0">
              <a:solidFill>
                <a:srgbClr val="002060"/>
              </a:solidFill>
            </a:endParaRPr>
          </a:p>
          <a:p>
            <a:pPr marL="0" indent="0">
              <a:buNone/>
            </a:pPr>
            <a:endParaRPr lang="en-US" sz="2400" b="1" dirty="0">
              <a:solidFill>
                <a:srgbClr val="002060"/>
              </a:solidFill>
            </a:endParaRPr>
          </a:p>
        </p:txBody>
      </p:sp>
    </p:spTree>
    <p:extLst>
      <p:ext uri="{BB962C8B-B14F-4D97-AF65-F5344CB8AC3E}">
        <p14:creationId xmlns:p14="http://schemas.microsoft.com/office/powerpoint/2010/main" xmlns="" val="121736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buNone/>
            </a:pPr>
            <a:endParaRPr lang="en-US" sz="6600" dirty="0">
              <a:solidFill>
                <a:srgbClr val="00B0F0"/>
              </a:solidFill>
              <a:latin typeface="Arial Black" pitchFamily="34" charset="0"/>
            </a:endParaRPr>
          </a:p>
          <a:p>
            <a:pPr algn="ctr">
              <a:buNone/>
            </a:pPr>
            <a:r>
              <a:rPr lang="en-US" sz="6600" dirty="0">
                <a:solidFill>
                  <a:srgbClr val="00B0F0"/>
                </a:solidFill>
                <a:latin typeface="Arial Black" pitchFamily="34" charset="0"/>
              </a:rPr>
              <a:t>Thanks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009" y="789271"/>
            <a:ext cx="11415562" cy="6179419"/>
          </a:xfrm>
        </p:spPr>
        <p:txBody>
          <a:bodyPr>
            <a:normAutofit/>
          </a:bodyPr>
          <a:lstStyle/>
          <a:p>
            <a:pPr algn="ctr">
              <a:buNone/>
            </a:pPr>
            <a:r>
              <a:rPr lang="en-IN" sz="2400" b="1" dirty="0">
                <a:solidFill>
                  <a:srgbClr val="FF0000"/>
                </a:solidFill>
              </a:rPr>
              <a:t>Diagnosis of Animal  Diseases</a:t>
            </a:r>
          </a:p>
          <a:p>
            <a:pPr>
              <a:buFont typeface="Wingdings" panose="05000000000000000000" pitchFamily="2" charset="2"/>
              <a:buChar char="Ø"/>
            </a:pPr>
            <a:r>
              <a:rPr lang="en-IN" sz="2400" dirty="0"/>
              <a:t>Term </a:t>
            </a:r>
            <a:r>
              <a:rPr lang="en-IN" sz="2400" b="1" dirty="0">
                <a:solidFill>
                  <a:srgbClr val="002060"/>
                </a:solidFill>
              </a:rPr>
              <a:t>diagnosis</a:t>
            </a:r>
            <a:r>
              <a:rPr lang="en-IN" sz="2400" dirty="0"/>
              <a:t> from Greek word </a:t>
            </a:r>
            <a:r>
              <a:rPr lang="en-IN" sz="2400" b="1" dirty="0">
                <a:solidFill>
                  <a:srgbClr val="002060"/>
                </a:solidFill>
              </a:rPr>
              <a:t>“</a:t>
            </a:r>
            <a:r>
              <a:rPr lang="en-IN" sz="2400" b="1" dirty="0" err="1">
                <a:solidFill>
                  <a:srgbClr val="002060"/>
                </a:solidFill>
              </a:rPr>
              <a:t>diagignoskein</a:t>
            </a:r>
            <a:r>
              <a:rPr lang="en-IN" sz="2400" b="1" dirty="0">
                <a:solidFill>
                  <a:srgbClr val="002060"/>
                </a:solidFill>
              </a:rPr>
              <a:t>” </a:t>
            </a:r>
            <a:r>
              <a:rPr lang="en-IN" sz="2400" dirty="0"/>
              <a:t>(</a:t>
            </a:r>
            <a:r>
              <a:rPr lang="en-IN" sz="2400" b="1" dirty="0">
                <a:solidFill>
                  <a:srgbClr val="002060"/>
                </a:solidFill>
              </a:rPr>
              <a:t>Dia</a:t>
            </a:r>
            <a:r>
              <a:rPr lang="en-IN" sz="2400" dirty="0"/>
              <a:t>- through/across/ between and </a:t>
            </a:r>
            <a:r>
              <a:rPr lang="en-IN" sz="2400" b="1" dirty="0" err="1">
                <a:solidFill>
                  <a:srgbClr val="002060"/>
                </a:solidFill>
              </a:rPr>
              <a:t>gignoskein</a:t>
            </a:r>
            <a:r>
              <a:rPr lang="en-IN" sz="2400" dirty="0"/>
              <a:t> – to know)</a:t>
            </a:r>
          </a:p>
          <a:p>
            <a:pPr algn="just">
              <a:buFont typeface="Wingdings" panose="05000000000000000000" pitchFamily="2" charset="2"/>
              <a:buChar char="ü"/>
            </a:pPr>
            <a:r>
              <a:rPr lang="en-IN" sz="2400" b="1" dirty="0">
                <a:solidFill>
                  <a:srgbClr val="002060"/>
                </a:solidFill>
              </a:rPr>
              <a:t>Diagnosis: </a:t>
            </a:r>
            <a:r>
              <a:rPr lang="en-IN" sz="2400" dirty="0"/>
              <a:t>Art of recognising a disease and of distinguishing it from other disease with the help of externally visible or otherwise appreciable changes in the condition of an animal or its organs</a:t>
            </a:r>
          </a:p>
          <a:p>
            <a:pPr algn="just">
              <a:buFont typeface="Wingdings" panose="05000000000000000000" pitchFamily="2" charset="2"/>
              <a:buChar char="ü"/>
            </a:pPr>
            <a:r>
              <a:rPr lang="en-IN" sz="2400" dirty="0"/>
              <a:t> In other words diagnosis is the </a:t>
            </a:r>
            <a:r>
              <a:rPr lang="en-IN" sz="2400" i="1" dirty="0">
                <a:solidFill>
                  <a:schemeClr val="tx2"/>
                </a:solidFill>
              </a:rPr>
              <a:t>determination of the nature of a  disease</a:t>
            </a:r>
          </a:p>
          <a:p>
            <a:pPr algn="just">
              <a:buFont typeface="Wingdings" panose="05000000000000000000" pitchFamily="2" charset="2"/>
              <a:buChar char="ü"/>
            </a:pPr>
            <a:r>
              <a:rPr lang="en-IN" sz="2400" dirty="0"/>
              <a:t> A special effort should be made to establish at least the aetiological diagnosis, without this knowledge treatment cannot be other than empirical</a:t>
            </a:r>
          </a:p>
          <a:p>
            <a:pPr algn="just">
              <a:buFont typeface="Wingdings" panose="05000000000000000000" pitchFamily="2" charset="2"/>
              <a:buChar char="ü"/>
            </a:pPr>
            <a:r>
              <a:rPr lang="en-IN" sz="2400" b="1" dirty="0">
                <a:solidFill>
                  <a:schemeClr val="tx2"/>
                </a:solidFill>
              </a:rPr>
              <a:t>A complete diagnosis include three parts</a:t>
            </a:r>
          </a:p>
          <a:p>
            <a:pPr marL="457200" indent="-457200" algn="just">
              <a:buAutoNum type="arabicPeriod"/>
            </a:pPr>
            <a:r>
              <a:rPr lang="en-IN" sz="2400" dirty="0"/>
              <a:t>The specific cause</a:t>
            </a:r>
          </a:p>
          <a:p>
            <a:pPr marL="457200" indent="-457200" algn="just">
              <a:buAutoNum type="arabicPeriod"/>
            </a:pPr>
            <a:r>
              <a:rPr lang="en-IN" sz="2400" dirty="0"/>
              <a:t>Abnormality of function or structure produced by causative agent</a:t>
            </a:r>
          </a:p>
          <a:p>
            <a:pPr marL="457200" indent="-457200" algn="just">
              <a:buAutoNum type="arabicPeriod"/>
            </a:pPr>
            <a:r>
              <a:rPr lang="en-IN" sz="2400" dirty="0"/>
              <a:t>Clinical manifestation of that abnormality produced by causative agent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2760EC-01F1-AEC2-CD4B-BF1671EF4FB3}"/>
              </a:ext>
            </a:extLst>
          </p:cNvPr>
          <p:cNvSpPr>
            <a:spLocks noGrp="1"/>
          </p:cNvSpPr>
          <p:nvPr>
            <p:ph idx="1"/>
          </p:nvPr>
        </p:nvSpPr>
        <p:spPr>
          <a:xfrm>
            <a:off x="490887" y="375385"/>
            <a:ext cx="11511815" cy="6217920"/>
          </a:xfrm>
        </p:spPr>
        <p:txBody>
          <a:bodyPr>
            <a:noAutofit/>
          </a:bodyPr>
          <a:lstStyle/>
          <a:p>
            <a:pPr algn="just">
              <a:buFont typeface="Wingdings" panose="05000000000000000000" pitchFamily="2" charset="2"/>
              <a:buChar char="Ø"/>
            </a:pPr>
            <a:r>
              <a:rPr lang="en-US" sz="2400" b="1" dirty="0">
                <a:solidFill>
                  <a:srgbClr val="002060"/>
                </a:solidFill>
              </a:rPr>
              <a:t>Purpose of Diagnosis</a:t>
            </a:r>
          </a:p>
          <a:p>
            <a:pPr algn="just"/>
            <a:r>
              <a:rPr lang="en-US" sz="2400" dirty="0"/>
              <a:t>To recommend specific treatment</a:t>
            </a:r>
          </a:p>
          <a:p>
            <a:pPr algn="just"/>
            <a:r>
              <a:rPr lang="en-US" sz="2400" dirty="0"/>
              <a:t>To provide an accurate prognosis</a:t>
            </a:r>
          </a:p>
          <a:p>
            <a:pPr algn="just"/>
            <a:r>
              <a:rPr lang="en-US" sz="2400" dirty="0"/>
              <a:t>Recommendation for cost-effective control and prevention of new cases</a:t>
            </a:r>
          </a:p>
          <a:p>
            <a:pPr algn="just">
              <a:buFont typeface="Wingdings" panose="05000000000000000000" pitchFamily="2" charset="2"/>
              <a:buChar char="Ø"/>
            </a:pPr>
            <a:r>
              <a:rPr lang="en-US" sz="2400" b="1" dirty="0">
                <a:solidFill>
                  <a:schemeClr val="tx2"/>
                </a:solidFill>
              </a:rPr>
              <a:t>Diagnostic methods</a:t>
            </a:r>
          </a:p>
          <a:p>
            <a:pPr marL="514350" indent="-514350" algn="just">
              <a:buAutoNum type="arabicPeriod"/>
            </a:pPr>
            <a:r>
              <a:rPr lang="en-US" sz="2400" b="1" dirty="0">
                <a:solidFill>
                  <a:srgbClr val="002060"/>
                </a:solidFill>
              </a:rPr>
              <a:t>The syndrome or pattern recognizable method</a:t>
            </a:r>
          </a:p>
          <a:p>
            <a:pPr algn="just">
              <a:buFont typeface="Wingdings" panose="05000000000000000000" pitchFamily="2" charset="2"/>
              <a:buChar char="ü"/>
            </a:pPr>
            <a:r>
              <a:rPr lang="en-US" sz="2400" dirty="0"/>
              <a:t>In the first few movements of viewing the patient the diagnosis is made instantaneously and </a:t>
            </a:r>
            <a:r>
              <a:rPr lang="en-US" sz="2400" dirty="0" err="1"/>
              <a:t>reflexly</a:t>
            </a:r>
            <a:r>
              <a:rPr lang="en-US" sz="2400" dirty="0"/>
              <a:t> </a:t>
            </a:r>
            <a:r>
              <a:rPr lang="en-US" sz="2400" dirty="0" err="1"/>
              <a:t>eg</a:t>
            </a:r>
            <a:r>
              <a:rPr lang="en-US" sz="2400" dirty="0"/>
              <a:t> papillomatosis in cow</a:t>
            </a:r>
          </a:p>
          <a:p>
            <a:pPr algn="just">
              <a:buFont typeface="Wingdings" panose="05000000000000000000" pitchFamily="2" charset="2"/>
              <a:buChar char="ü"/>
            </a:pPr>
            <a:r>
              <a:rPr lang="en-US" sz="2400" dirty="0"/>
              <a:t>Identification of disease may be based on previous history and comparison of subject case and previous case</a:t>
            </a:r>
          </a:p>
          <a:p>
            <a:pPr marL="0" indent="0" algn="just">
              <a:buNone/>
            </a:pPr>
            <a:r>
              <a:rPr lang="en-US" sz="2400" b="1" dirty="0">
                <a:solidFill>
                  <a:srgbClr val="002060"/>
                </a:solidFill>
              </a:rPr>
              <a:t>2. Hypothetico-deductive reasoning method</a:t>
            </a:r>
          </a:p>
          <a:p>
            <a:pPr algn="just">
              <a:buFont typeface="Wingdings" panose="05000000000000000000" pitchFamily="2" charset="2"/>
              <a:buChar char="ü"/>
            </a:pPr>
            <a:r>
              <a:rPr lang="en-US" sz="2400" dirty="0"/>
              <a:t>In this method multiple possible hypothesis are generated from the initial clue, and clinician test the hypothesis based on question asked by clinician and clinical examination</a:t>
            </a:r>
          </a:p>
          <a:p>
            <a:pPr algn="just">
              <a:buFont typeface="Wingdings" panose="05000000000000000000" pitchFamily="2" charset="2"/>
              <a:buChar char="ü"/>
            </a:pPr>
            <a:r>
              <a:rPr lang="en-US" sz="2400" dirty="0"/>
              <a:t>This hypothesis and deduction process is carried on until one diagnosis is preferred to the others</a:t>
            </a:r>
          </a:p>
        </p:txBody>
      </p:sp>
    </p:spTree>
    <p:extLst>
      <p:ext uri="{BB962C8B-B14F-4D97-AF65-F5344CB8AC3E}">
        <p14:creationId xmlns:p14="http://schemas.microsoft.com/office/powerpoint/2010/main" xmlns="" val="129411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AF30B8C-DFFA-0B0B-9C2C-5C304F0F0865}"/>
              </a:ext>
            </a:extLst>
          </p:cNvPr>
          <p:cNvSpPr>
            <a:spLocks noGrp="1"/>
          </p:cNvSpPr>
          <p:nvPr>
            <p:ph idx="1"/>
          </p:nvPr>
        </p:nvSpPr>
        <p:spPr>
          <a:xfrm>
            <a:off x="202131" y="288758"/>
            <a:ext cx="11151669" cy="6497053"/>
          </a:xfrm>
        </p:spPr>
        <p:txBody>
          <a:bodyPr>
            <a:normAutofit/>
          </a:bodyPr>
          <a:lstStyle/>
          <a:p>
            <a:pPr marL="0" indent="0" algn="just">
              <a:buNone/>
            </a:pPr>
            <a:r>
              <a:rPr lang="en-US" sz="2400" b="1" dirty="0">
                <a:solidFill>
                  <a:schemeClr val="tx2"/>
                </a:solidFill>
              </a:rPr>
              <a:t>3. The </a:t>
            </a:r>
            <a:r>
              <a:rPr lang="en-US" sz="2400" b="1" dirty="0" err="1">
                <a:solidFill>
                  <a:schemeClr val="tx2"/>
                </a:solidFill>
              </a:rPr>
              <a:t>arboristaion</a:t>
            </a:r>
            <a:r>
              <a:rPr lang="en-US" sz="2400" b="1" dirty="0">
                <a:solidFill>
                  <a:schemeClr val="tx2"/>
                </a:solidFill>
              </a:rPr>
              <a:t> or algorithm method</a:t>
            </a:r>
          </a:p>
          <a:p>
            <a:pPr algn="just"/>
            <a:r>
              <a:rPr lang="en-US" sz="2400" dirty="0"/>
              <a:t>This is extension of hypothetico-deductive reasoning method</a:t>
            </a:r>
          </a:p>
          <a:p>
            <a:pPr algn="just"/>
            <a:r>
              <a:rPr lang="en-US" sz="2400" dirty="0"/>
              <a:t>This method similarly approaches a list of series of diagnosis and examines each one in turn with supporting or disproving questions; if they pass the proving test they stay in , but if they fail, they are removed </a:t>
            </a:r>
            <a:r>
              <a:rPr lang="en-US" sz="2400" dirty="0" err="1"/>
              <a:t>eg</a:t>
            </a:r>
            <a:r>
              <a:rPr lang="en-US" sz="2400" dirty="0"/>
              <a:t> red </a:t>
            </a:r>
            <a:r>
              <a:rPr lang="en-US" sz="2400" dirty="0" err="1"/>
              <a:t>colour</a:t>
            </a:r>
            <a:r>
              <a:rPr lang="en-US" sz="2400" dirty="0"/>
              <a:t> urine in cow (Q/? access to plant or not-no- </a:t>
            </a:r>
            <a:r>
              <a:rPr lang="en-US" sz="2400" dirty="0" err="1"/>
              <a:t>haemoglobinuria</a:t>
            </a:r>
            <a:r>
              <a:rPr lang="en-US" sz="2400" dirty="0"/>
              <a:t> or </a:t>
            </a:r>
            <a:r>
              <a:rPr lang="en-US" sz="2400" dirty="0" err="1"/>
              <a:t>haemoturia</a:t>
            </a:r>
            <a:r>
              <a:rPr lang="en-US" sz="2400" dirty="0"/>
              <a:t>- </a:t>
            </a:r>
            <a:r>
              <a:rPr lang="en-US" sz="2400" dirty="0" err="1"/>
              <a:t>haemoglobinuria</a:t>
            </a:r>
            <a:r>
              <a:rPr lang="en-US" sz="2400" dirty="0"/>
              <a:t>- PPH or any other )</a:t>
            </a:r>
          </a:p>
          <a:p>
            <a:pPr marL="0" indent="0" algn="just">
              <a:buNone/>
            </a:pPr>
            <a:r>
              <a:rPr lang="en-US" sz="2400" b="1" dirty="0">
                <a:solidFill>
                  <a:schemeClr val="tx2"/>
                </a:solidFill>
              </a:rPr>
              <a:t>4. The key abnormality method: </a:t>
            </a:r>
            <a:r>
              <a:rPr lang="en-US" sz="2400" dirty="0"/>
              <a:t>More time consuming as compared to previous one and requires that the </a:t>
            </a:r>
            <a:r>
              <a:rPr lang="en-US" sz="2400" i="1" dirty="0">
                <a:solidFill>
                  <a:schemeClr val="tx2"/>
                </a:solidFill>
              </a:rPr>
              <a:t>clinician rely on their knowledge of normal structure and function </a:t>
            </a:r>
            <a:r>
              <a:rPr lang="en-US" sz="2400" dirty="0"/>
              <a:t>to select the key abnormality or clinical clue</a:t>
            </a:r>
          </a:p>
          <a:p>
            <a:pPr marL="0" indent="0" algn="just">
              <a:buNone/>
            </a:pPr>
            <a:r>
              <a:rPr lang="en-US" sz="2400" b="1" i="1" dirty="0">
                <a:solidFill>
                  <a:schemeClr val="tx2"/>
                </a:solidFill>
              </a:rPr>
              <a:t>This method consists of five steps</a:t>
            </a:r>
          </a:p>
          <a:p>
            <a:pPr marL="514350" indent="-514350" algn="just">
              <a:buAutoNum type="arabicPeriod"/>
            </a:pPr>
            <a:r>
              <a:rPr lang="en-US" sz="2400" dirty="0"/>
              <a:t>Determination of the abnormality present </a:t>
            </a:r>
            <a:r>
              <a:rPr lang="en-US" sz="2400" dirty="0" err="1"/>
              <a:t>eg.</a:t>
            </a:r>
            <a:r>
              <a:rPr lang="en-US" sz="2400" dirty="0"/>
              <a:t> Paralysis, hypoxia </a:t>
            </a:r>
            <a:r>
              <a:rPr lang="en-US" sz="2400" dirty="0" err="1"/>
              <a:t>etc</a:t>
            </a:r>
            <a:endParaRPr lang="en-US" sz="2400" dirty="0"/>
          </a:p>
          <a:p>
            <a:pPr marL="514350" indent="-514350" algn="just">
              <a:buAutoNum type="arabicPeriod"/>
            </a:pPr>
            <a:r>
              <a:rPr lang="en-US" sz="2400" dirty="0"/>
              <a:t>Determination of the system or body as a whole or organ affected </a:t>
            </a:r>
            <a:r>
              <a:rPr lang="en-US" sz="2400" dirty="0" err="1"/>
              <a:t>eg</a:t>
            </a:r>
            <a:r>
              <a:rPr lang="en-US" sz="2400" dirty="0"/>
              <a:t> recumbency may be due to involvement of nervous system or musculoskeletal system or generalized weakness</a:t>
            </a:r>
          </a:p>
          <a:p>
            <a:pPr marL="514350" indent="-514350" algn="just">
              <a:buAutoNum type="arabicPeriod"/>
            </a:pPr>
            <a:r>
              <a:rPr lang="en-US" sz="2400" dirty="0"/>
              <a:t>Determination of location of the lesion within the system or organ affected. </a:t>
            </a:r>
            <a:r>
              <a:rPr lang="en-US" sz="2400" dirty="0" err="1"/>
              <a:t>Eg</a:t>
            </a:r>
            <a:r>
              <a:rPr lang="en-US" sz="2400" dirty="0"/>
              <a:t> Radiography for location of lesions in body</a:t>
            </a:r>
          </a:p>
          <a:p>
            <a:pPr marL="514350" indent="-514350" algn="just">
              <a:buAutoNum type="arabicPeriod"/>
            </a:pPr>
            <a:endParaRPr lang="en-US" dirty="0"/>
          </a:p>
        </p:txBody>
      </p:sp>
    </p:spTree>
    <p:extLst>
      <p:ext uri="{BB962C8B-B14F-4D97-AF65-F5344CB8AC3E}">
        <p14:creationId xmlns:p14="http://schemas.microsoft.com/office/powerpoint/2010/main" xmlns="" val="71955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522DD6-767E-4672-9148-D8907405B49D}"/>
              </a:ext>
            </a:extLst>
          </p:cNvPr>
          <p:cNvSpPr>
            <a:spLocks noGrp="1"/>
          </p:cNvSpPr>
          <p:nvPr>
            <p:ph idx="1"/>
          </p:nvPr>
        </p:nvSpPr>
        <p:spPr>
          <a:xfrm>
            <a:off x="375385" y="346509"/>
            <a:ext cx="10978415" cy="5830454"/>
          </a:xfrm>
        </p:spPr>
        <p:txBody>
          <a:bodyPr/>
          <a:lstStyle/>
          <a:p>
            <a:pPr marL="0" indent="0" algn="just">
              <a:buNone/>
            </a:pPr>
            <a:r>
              <a:rPr lang="en-US" sz="2400" dirty="0"/>
              <a:t>4. Determination of </a:t>
            </a:r>
            <a:r>
              <a:rPr lang="en-US" sz="2400" b="1" dirty="0">
                <a:solidFill>
                  <a:srgbClr val="002060"/>
                </a:solidFill>
              </a:rPr>
              <a:t>type of lesions </a:t>
            </a:r>
            <a:r>
              <a:rPr lang="en-US" sz="2400" dirty="0" err="1"/>
              <a:t>eg</a:t>
            </a:r>
            <a:r>
              <a:rPr lang="en-US" sz="2400" dirty="0"/>
              <a:t> lesions can be classified into anatomical or physical (degenerative or space occupying) lesions and functional disturbances </a:t>
            </a:r>
            <a:r>
              <a:rPr lang="en-US" sz="2400" dirty="0" err="1"/>
              <a:t>eg</a:t>
            </a:r>
            <a:r>
              <a:rPr lang="en-US" sz="2400" dirty="0"/>
              <a:t> Abscess in spinal cord or lungs</a:t>
            </a:r>
          </a:p>
          <a:p>
            <a:pPr marL="0" indent="0" algn="just">
              <a:buNone/>
            </a:pPr>
            <a:r>
              <a:rPr lang="en-US" sz="2400" dirty="0"/>
              <a:t>5. Determination of the </a:t>
            </a:r>
            <a:r>
              <a:rPr lang="en-US" sz="2400" b="1" dirty="0">
                <a:solidFill>
                  <a:srgbClr val="002060"/>
                </a:solidFill>
              </a:rPr>
              <a:t>specific cause of the lesion</a:t>
            </a:r>
            <a:r>
              <a:rPr lang="en-US" sz="2400" dirty="0"/>
              <a:t>: Nature of abnormality and the type of lesions in the system can be determined satisfactorily</a:t>
            </a:r>
          </a:p>
          <a:p>
            <a:pPr algn="just">
              <a:buFont typeface="Wingdings" panose="05000000000000000000" pitchFamily="2" charset="2"/>
              <a:buChar char="ü"/>
            </a:pPr>
            <a:r>
              <a:rPr lang="en-US" sz="2400" dirty="0"/>
              <a:t>The specific causative agent must then be determined </a:t>
            </a:r>
            <a:r>
              <a:rPr lang="en-US" sz="2400" dirty="0" err="1"/>
              <a:t>eg</a:t>
            </a:r>
            <a:r>
              <a:rPr lang="en-US" sz="2400" dirty="0"/>
              <a:t> calf paralysis caused by a degenerative lesion of the musculature</a:t>
            </a:r>
          </a:p>
          <a:p>
            <a:pPr marL="0" indent="0" algn="just">
              <a:buNone/>
            </a:pPr>
            <a:r>
              <a:rPr lang="en-US" sz="2400" b="1" dirty="0">
                <a:solidFill>
                  <a:schemeClr val="tx2"/>
                </a:solidFill>
              </a:rPr>
              <a:t>5. The database method/Weed or problem oriented method</a:t>
            </a:r>
          </a:p>
          <a:p>
            <a:pPr algn="just">
              <a:buFont typeface="Wingdings" panose="05000000000000000000" pitchFamily="2" charset="2"/>
              <a:buChar char="ü"/>
            </a:pPr>
            <a:r>
              <a:rPr lang="en-US" sz="2400" dirty="0"/>
              <a:t>Conduct a thorough clinical and clinic-pathological examination of the patient in order to compile a comprehensive patient data</a:t>
            </a:r>
          </a:p>
          <a:p>
            <a:pPr algn="just">
              <a:buFont typeface="Wingdings" panose="05000000000000000000" pitchFamily="2" charset="2"/>
              <a:buChar char="ü"/>
            </a:pPr>
            <a:r>
              <a:rPr lang="en-US" sz="2400" dirty="0"/>
              <a:t>The problems (key signs ) in this database are then matched with the diagnostic database, in which collection of signs or syndromes are labeled with diagnosis to select the best fit with the patients data</a:t>
            </a:r>
          </a:p>
          <a:p>
            <a:pPr algn="just">
              <a:buFont typeface="Wingdings" panose="05000000000000000000" pitchFamily="2" charset="2"/>
              <a:buChar char="ü"/>
            </a:pPr>
            <a:endParaRPr lang="en-US" sz="2400" dirty="0"/>
          </a:p>
          <a:p>
            <a:endParaRPr lang="en-US" dirty="0"/>
          </a:p>
        </p:txBody>
      </p:sp>
    </p:spTree>
    <p:extLst>
      <p:ext uri="{BB962C8B-B14F-4D97-AF65-F5344CB8AC3E}">
        <p14:creationId xmlns:p14="http://schemas.microsoft.com/office/powerpoint/2010/main" xmlns="" val="363291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133" y="250258"/>
            <a:ext cx="8450981" cy="6419102"/>
          </a:xfrm>
        </p:spPr>
        <p:txBody>
          <a:bodyPr>
            <a:normAutofit fontScale="25000" lnSpcReduction="20000"/>
          </a:bodyPr>
          <a:lstStyle/>
          <a:p>
            <a:pPr marL="0" indent="0" algn="just">
              <a:buNone/>
            </a:pPr>
            <a:r>
              <a:rPr lang="en-IN" sz="9600" b="1" dirty="0">
                <a:solidFill>
                  <a:srgbClr val="C00000"/>
                </a:solidFill>
              </a:rPr>
              <a:t>Classification of diagnosis</a:t>
            </a:r>
          </a:p>
          <a:p>
            <a:pPr algn="just"/>
            <a:r>
              <a:rPr lang="en-IN" sz="9600" dirty="0"/>
              <a:t>Depending on the method used to arrive at the diagnosis, it can be classified as</a:t>
            </a:r>
          </a:p>
          <a:p>
            <a:pPr algn="just"/>
            <a:endParaRPr lang="en-IN" sz="9600" dirty="0"/>
          </a:p>
          <a:p>
            <a:pPr lvl="0" algn="just"/>
            <a:r>
              <a:rPr lang="en-IN" sz="9600" b="1" dirty="0">
                <a:solidFill>
                  <a:srgbClr val="002060"/>
                </a:solidFill>
              </a:rPr>
              <a:t>Tentative diagnosis</a:t>
            </a:r>
            <a:r>
              <a:rPr lang="en-IN" sz="9600" dirty="0"/>
              <a:t>: This is a process of determination of </a:t>
            </a:r>
            <a:r>
              <a:rPr lang="en-IN" sz="9600" b="1" dirty="0"/>
              <a:t>nature of disease on the basis of subjective changes evident through clinical examination </a:t>
            </a:r>
            <a:r>
              <a:rPr lang="en-IN" sz="9600" dirty="0"/>
              <a:t>and usually it is </a:t>
            </a:r>
            <a:r>
              <a:rPr lang="en-IN" sz="9600" b="1" dirty="0"/>
              <a:t>presumptive type of diagnosis</a:t>
            </a:r>
            <a:r>
              <a:rPr lang="en-IN" sz="9600" dirty="0"/>
              <a:t>, it should be confirmed by suitable laboratory investigation</a:t>
            </a:r>
          </a:p>
          <a:p>
            <a:pPr lvl="0" algn="just"/>
            <a:endParaRPr lang="en-IN" sz="9600" dirty="0"/>
          </a:p>
          <a:p>
            <a:pPr lvl="0" algn="just"/>
            <a:r>
              <a:rPr lang="en-IN" sz="9600" b="1" dirty="0">
                <a:solidFill>
                  <a:srgbClr val="002060"/>
                </a:solidFill>
              </a:rPr>
              <a:t>Direct or definite diagnosis</a:t>
            </a:r>
            <a:r>
              <a:rPr lang="en-IN" sz="9600" dirty="0"/>
              <a:t>: Disease is clearly recognised by observing structural lesions or pathognomonic lesions directly, e.g. Hard swelling over mandible-Actinomycosis.</a:t>
            </a:r>
          </a:p>
          <a:p>
            <a:pPr lvl="0" algn="just"/>
            <a:endParaRPr lang="en-IN" sz="9600" dirty="0"/>
          </a:p>
          <a:p>
            <a:pPr lvl="0" algn="just"/>
            <a:r>
              <a:rPr lang="en-IN" sz="9600" b="1" dirty="0">
                <a:solidFill>
                  <a:srgbClr val="002060"/>
                </a:solidFill>
              </a:rPr>
              <a:t>Confirmatory diagnosis: </a:t>
            </a:r>
            <a:r>
              <a:rPr lang="en-IN" sz="9600" dirty="0"/>
              <a:t>It denotes the actual disease condition of an animal through clinical, clinic-pathological and immunological investigations, e.g. bottle jaw in </a:t>
            </a:r>
            <a:r>
              <a:rPr lang="en-IN" sz="9600" dirty="0" err="1"/>
              <a:t>hypoproteinemia</a:t>
            </a:r>
            <a:r>
              <a:rPr lang="en-IN" sz="9600" dirty="0"/>
              <a:t>- lab investigation to check internal parasitism.</a:t>
            </a:r>
          </a:p>
          <a:p>
            <a:pPr lvl="0" algn="just"/>
            <a:endParaRPr lang="en-IN" sz="9600" dirty="0"/>
          </a:p>
          <a:p>
            <a:pPr algn="just"/>
            <a:endParaRPr lang="en-IN" sz="5500" dirty="0"/>
          </a:p>
          <a:p>
            <a:pPr algn="just"/>
            <a:endParaRPr lang="en-IN" sz="5500" dirty="0"/>
          </a:p>
          <a:p>
            <a:pPr algn="just"/>
            <a:endParaRPr lang="en-IN" sz="5500" dirty="0"/>
          </a:p>
          <a:p>
            <a:pPr algn="just"/>
            <a:endParaRPr lang="en-IN" sz="5500" dirty="0"/>
          </a:p>
          <a:p>
            <a:pPr algn="just"/>
            <a:endParaRPr lang="en-IN" sz="5500" dirty="0"/>
          </a:p>
          <a:p>
            <a:pPr algn="just"/>
            <a:endParaRPr lang="en-IN" sz="5500" dirty="0"/>
          </a:p>
          <a:p>
            <a:pPr algn="just"/>
            <a:endParaRPr lang="en-IN" sz="5500" dirty="0"/>
          </a:p>
          <a:p>
            <a:pPr algn="just"/>
            <a:endParaRPr lang="en-IN" sz="5500" dirty="0"/>
          </a:p>
          <a:p>
            <a:pPr algn="just"/>
            <a:endParaRPr lang="en-IN" sz="5500" dirty="0"/>
          </a:p>
        </p:txBody>
      </p:sp>
      <p:pic>
        <p:nvPicPr>
          <p:cNvPr id="5" name="Picture 4">
            <a:extLst>
              <a:ext uri="{FF2B5EF4-FFF2-40B4-BE49-F238E27FC236}">
                <a16:creationId xmlns:a16="http://schemas.microsoft.com/office/drawing/2014/main" xmlns="" id="{62E43812-1369-F669-99C2-6F3F5A2A8E33}"/>
              </a:ext>
            </a:extLst>
          </p:cNvPr>
          <p:cNvPicPr>
            <a:picLocks noChangeAspect="1"/>
          </p:cNvPicPr>
          <p:nvPr/>
        </p:nvPicPr>
        <p:blipFill>
          <a:blip r:embed="rId2"/>
          <a:stretch>
            <a:fillRect/>
          </a:stretch>
        </p:blipFill>
        <p:spPr>
          <a:xfrm>
            <a:off x="8874907" y="1280160"/>
            <a:ext cx="3192827" cy="38260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386" y="365760"/>
            <a:ext cx="11482940" cy="10341293"/>
          </a:xfrm>
          <a:prstGeom prst="rect">
            <a:avLst/>
          </a:prstGeom>
        </p:spPr>
        <p:txBody>
          <a:bodyPr wrap="square">
            <a:spAutoFit/>
          </a:bodyPr>
          <a:lstStyle/>
          <a:p>
            <a:pPr algn="just"/>
            <a:endParaRPr lang="en-IN" b="1" dirty="0"/>
          </a:p>
          <a:p>
            <a:pPr lvl="0" algn="just"/>
            <a:r>
              <a:rPr lang="en-IN" sz="2400" b="1" dirty="0">
                <a:solidFill>
                  <a:srgbClr val="002060"/>
                </a:solidFill>
              </a:rPr>
              <a:t>Snap shot diagnosis: </a:t>
            </a:r>
            <a:r>
              <a:rPr lang="en-IN" sz="2400" dirty="0"/>
              <a:t>It is a diagnosis declared </a:t>
            </a:r>
            <a:r>
              <a:rPr lang="en-IN" sz="2400" b="1" dirty="0">
                <a:solidFill>
                  <a:srgbClr val="002060"/>
                </a:solidFill>
              </a:rPr>
              <a:t>at a very approach </a:t>
            </a:r>
            <a:r>
              <a:rPr lang="en-IN" sz="2400" dirty="0"/>
              <a:t>of a patient at a glance, e.g.</a:t>
            </a:r>
          </a:p>
          <a:p>
            <a:pPr marL="342900" lvl="0" indent="-342900" algn="just">
              <a:buFont typeface="Wingdings" panose="05000000000000000000" pitchFamily="2" charset="2"/>
              <a:buChar char="ü"/>
            </a:pPr>
            <a:r>
              <a:rPr lang="en-IN" sz="2400" dirty="0"/>
              <a:t>       Snoring disease –  Nasal schistosomiasis/nasal granuloma, here respiration is so loud that can be heard from 10-15 feet distance</a:t>
            </a:r>
          </a:p>
          <a:p>
            <a:pPr marL="285750" lvl="0" indent="-285750" algn="just">
              <a:buFont typeface="Wingdings" panose="05000000000000000000" pitchFamily="2" charset="2"/>
              <a:buChar char="ü"/>
            </a:pPr>
            <a:r>
              <a:rPr lang="en-IN" sz="2400" dirty="0"/>
              <a:t> Dragging of leg in patellar fixation.</a:t>
            </a:r>
          </a:p>
          <a:p>
            <a:pPr marL="342900" lvl="0" indent="-342900" algn="just">
              <a:buFont typeface="Wingdings" panose="05000000000000000000" pitchFamily="2" charset="2"/>
              <a:buChar char="Ø"/>
            </a:pPr>
            <a:r>
              <a:rPr lang="en-IN" sz="2400" dirty="0"/>
              <a:t>      This type of diagnosis may be biased and erroneous, e.g. </a:t>
            </a:r>
          </a:p>
          <a:p>
            <a:pPr marL="285750" lvl="0" indent="-285750" algn="just">
              <a:buFont typeface="Wingdings" panose="05000000000000000000" pitchFamily="2" charset="2"/>
              <a:buChar char="ü"/>
            </a:pPr>
            <a:r>
              <a:rPr lang="en-IN" sz="2400" dirty="0"/>
              <a:t>       snoring is also seen in </a:t>
            </a:r>
            <a:r>
              <a:rPr lang="en-IN" sz="2400" dirty="0" err="1"/>
              <a:t>ethymoid</a:t>
            </a:r>
            <a:r>
              <a:rPr lang="en-IN" sz="2400" dirty="0"/>
              <a:t> carcinoma or nasal polyp.</a:t>
            </a:r>
            <a:endParaRPr lang="en-IN" sz="2400" b="1" dirty="0"/>
          </a:p>
          <a:p>
            <a:pPr algn="just"/>
            <a:r>
              <a:rPr lang="en-IN" sz="2400" b="1" dirty="0">
                <a:solidFill>
                  <a:srgbClr val="002060"/>
                </a:solidFill>
              </a:rPr>
              <a:t>Symptomatic diagnosis: </a:t>
            </a:r>
            <a:r>
              <a:rPr lang="en-IN" sz="2400" dirty="0"/>
              <a:t>If a </a:t>
            </a:r>
            <a:r>
              <a:rPr lang="en-IN" sz="2400" b="1" dirty="0">
                <a:solidFill>
                  <a:srgbClr val="002060"/>
                </a:solidFill>
              </a:rPr>
              <a:t>particular prominent clinical sign is present</a:t>
            </a:r>
            <a:r>
              <a:rPr lang="en-IN" sz="2400" dirty="0"/>
              <a:t>, but the </a:t>
            </a:r>
            <a:r>
              <a:rPr lang="en-IN" sz="2400" b="1" dirty="0">
                <a:solidFill>
                  <a:srgbClr val="002060"/>
                </a:solidFill>
              </a:rPr>
              <a:t>site and cause of primary abnormality are unknown</a:t>
            </a:r>
            <a:r>
              <a:rPr lang="en-IN" sz="2400" dirty="0"/>
              <a:t>, the diagnosis is said to be symptomatic, e. g. jaundice</a:t>
            </a:r>
          </a:p>
          <a:p>
            <a:pPr lvl="0" algn="just"/>
            <a:r>
              <a:rPr lang="en-IN" sz="2400" b="1" dirty="0">
                <a:solidFill>
                  <a:srgbClr val="002060"/>
                </a:solidFill>
              </a:rPr>
              <a:t>Test therapy diagnosis: </a:t>
            </a:r>
            <a:r>
              <a:rPr lang="en-IN" sz="2400" dirty="0"/>
              <a:t>When the diagnosis of a disease depends on the response of the animal  to a particular drug or medicine, e.g. </a:t>
            </a:r>
          </a:p>
          <a:p>
            <a:pPr lvl="0" algn="just"/>
            <a:r>
              <a:rPr lang="en-IN" sz="2400" dirty="0" err="1"/>
              <a:t>Polioencephalomalacia</a:t>
            </a:r>
            <a:r>
              <a:rPr lang="en-IN" sz="2400" dirty="0"/>
              <a:t> In calves or sheep  cab be diagnosed by the favourable response to iv administration of thiamine hydrochloride within a few hour</a:t>
            </a:r>
            <a:endParaRPr lang="en-US" sz="2400" dirty="0"/>
          </a:p>
          <a:p>
            <a:pPr lvl="0" algn="just"/>
            <a:r>
              <a:rPr lang="en-IN" sz="2400" b="1" dirty="0">
                <a:solidFill>
                  <a:srgbClr val="002060"/>
                </a:solidFill>
              </a:rPr>
              <a:t>Exclusion diagnosis: </a:t>
            </a:r>
            <a:r>
              <a:rPr lang="en-IN" sz="2400" dirty="0"/>
              <a:t>It is determining of  a disease by excluding all other diseases</a:t>
            </a:r>
          </a:p>
          <a:p>
            <a:pPr algn="just"/>
            <a:endParaRPr lang="en-IN"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02" y="77002"/>
            <a:ext cx="11579191" cy="6699183"/>
          </a:xfrm>
        </p:spPr>
        <p:txBody>
          <a:bodyPr>
            <a:normAutofit/>
          </a:bodyPr>
          <a:lstStyle/>
          <a:p>
            <a:pPr lvl="0" algn="just"/>
            <a:endParaRPr lang="en-IN" dirty="0"/>
          </a:p>
          <a:p>
            <a:pPr lvl="0" algn="just"/>
            <a:r>
              <a:rPr lang="en-IN" sz="2400" b="1" dirty="0">
                <a:solidFill>
                  <a:srgbClr val="002060"/>
                </a:solidFill>
              </a:rPr>
              <a:t>Laboratory diagnosis: </a:t>
            </a:r>
            <a:r>
              <a:rPr lang="en-IN" sz="2400" dirty="0"/>
              <a:t>It denotes the diagnosis of  diseases </a:t>
            </a:r>
            <a:r>
              <a:rPr lang="en-IN" sz="2400" b="1" dirty="0">
                <a:solidFill>
                  <a:srgbClr val="002060"/>
                </a:solidFill>
              </a:rPr>
              <a:t>through clinical pathology </a:t>
            </a:r>
            <a:r>
              <a:rPr lang="en-IN" sz="2400" dirty="0"/>
              <a:t>on the basis of examination of stool, urine, blood, milk etc.</a:t>
            </a:r>
          </a:p>
          <a:p>
            <a:pPr lvl="0" algn="just"/>
            <a:r>
              <a:rPr lang="en-IN" sz="2400" b="1" dirty="0">
                <a:solidFill>
                  <a:srgbClr val="002060"/>
                </a:solidFill>
              </a:rPr>
              <a:t>Herd diagnosis: </a:t>
            </a:r>
            <a:r>
              <a:rPr lang="en-IN" sz="2400" dirty="0"/>
              <a:t>The herd diagnosis should be based on complete clinical examination of majority of clinically affected animals, meticulous examination of animal environment including feed, etc provided, post-mortem examination of dead animals and clinical pathological examination of suitable samples.</a:t>
            </a:r>
          </a:p>
          <a:p>
            <a:pPr lvl="0" algn="just"/>
            <a:r>
              <a:rPr lang="en-IN" sz="2400" b="1" dirty="0">
                <a:solidFill>
                  <a:srgbClr val="002060"/>
                </a:solidFill>
              </a:rPr>
              <a:t>Open diagnosis</a:t>
            </a:r>
            <a:r>
              <a:rPr lang="en-IN" sz="2400" dirty="0"/>
              <a:t>: Diagnosis in </a:t>
            </a:r>
            <a:r>
              <a:rPr lang="en-IN" sz="2400" dirty="0">
                <a:solidFill>
                  <a:srgbClr val="002060"/>
                </a:solidFill>
              </a:rPr>
              <a:t>which clinical abnormalities are detected but their cause can not be detected</a:t>
            </a:r>
            <a:r>
              <a:rPr lang="en-IN" sz="2400" dirty="0"/>
              <a:t> </a:t>
            </a:r>
            <a:r>
              <a:rPr lang="en-IN" sz="2400" dirty="0" err="1"/>
              <a:t>eg</a:t>
            </a:r>
            <a:r>
              <a:rPr lang="en-IN" sz="2400" dirty="0"/>
              <a:t> sudden onset of convulsion and a high case fatality rate in mature lactating cows on pasture</a:t>
            </a:r>
          </a:p>
          <a:p>
            <a:pPr lvl="0" algn="just"/>
            <a:r>
              <a:rPr lang="en-IN" sz="2400" b="1" dirty="0">
                <a:solidFill>
                  <a:srgbClr val="002060"/>
                </a:solidFill>
              </a:rPr>
              <a:t>Undetermined Diagnosis: </a:t>
            </a:r>
            <a:r>
              <a:rPr lang="en-IN" sz="2400" dirty="0"/>
              <a:t>If diagnosis can not be made even with extensive epidemiological, clinical and laboratory investigations</a:t>
            </a:r>
          </a:p>
          <a:p>
            <a:pPr lvl="0" algn="just"/>
            <a:r>
              <a:rPr lang="en-IN" sz="2400" b="1" dirty="0">
                <a:solidFill>
                  <a:srgbClr val="002060"/>
                </a:solidFill>
              </a:rPr>
              <a:t>Differential Diagnosis: </a:t>
            </a:r>
            <a:r>
              <a:rPr lang="en-IN" sz="2400" dirty="0"/>
              <a:t>It is an art of differentiation of a disease by </a:t>
            </a:r>
            <a:r>
              <a:rPr lang="en-IN" sz="2400" b="1" dirty="0"/>
              <a:t>comparison and contrast</a:t>
            </a:r>
            <a:r>
              <a:rPr lang="en-IN" sz="2400" dirty="0"/>
              <a:t> with similar diseases</a:t>
            </a:r>
          </a:p>
          <a:p>
            <a:pPr lvl="0" algn="just"/>
            <a:r>
              <a:rPr lang="en-IN" sz="2400" dirty="0"/>
              <a:t> e.g. Post parturient </a:t>
            </a:r>
            <a:r>
              <a:rPr lang="en-IN" sz="2400" dirty="0" err="1"/>
              <a:t>haemoglobinuria</a:t>
            </a:r>
            <a:r>
              <a:rPr lang="en-IN" sz="2400" dirty="0"/>
              <a:t> needs to be differentiated from </a:t>
            </a:r>
            <a:r>
              <a:rPr lang="en-IN" sz="2400" dirty="0" err="1"/>
              <a:t>babesiosis</a:t>
            </a:r>
            <a:r>
              <a:rPr lang="en-IN" sz="2400" dirty="0"/>
              <a:t>, </a:t>
            </a:r>
            <a:r>
              <a:rPr lang="en-IN" sz="2400" dirty="0" err="1"/>
              <a:t>leptospirosis</a:t>
            </a:r>
            <a:r>
              <a:rPr lang="en-IN" sz="2400" dirty="0"/>
              <a:t>, bacillary </a:t>
            </a:r>
            <a:r>
              <a:rPr lang="en-IN" sz="2400" dirty="0" err="1"/>
              <a:t>haemoglobinuria</a:t>
            </a:r>
            <a:r>
              <a:rPr lang="en-IN" sz="2400" dirty="0"/>
              <a:t>.</a:t>
            </a:r>
          </a:p>
          <a:p>
            <a:pPr marL="0" indent="0" algn="just">
              <a:buNone/>
            </a:pPr>
            <a:endParaRPr lang="en-IN" dirty="0"/>
          </a:p>
          <a:p>
            <a:pPr algn="just"/>
            <a:endParaRPr lang="en-IN" dirty="0"/>
          </a:p>
          <a:p>
            <a:pPr algn="just"/>
            <a:endParaRPr lang="en-IN" dirty="0"/>
          </a:p>
          <a:p>
            <a:pPr algn="just"/>
            <a:endParaRPr lang="en-IN" dirty="0"/>
          </a:p>
          <a:p>
            <a:pPr algn="just"/>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397" y="644893"/>
            <a:ext cx="10934299" cy="5784503"/>
          </a:xfrm>
        </p:spPr>
        <p:txBody>
          <a:bodyPr>
            <a:normAutofit/>
          </a:bodyPr>
          <a:lstStyle/>
          <a:p>
            <a:pPr algn="just"/>
            <a:r>
              <a:rPr lang="en-IN" sz="2400" b="1" dirty="0">
                <a:solidFill>
                  <a:srgbClr val="002060"/>
                </a:solidFill>
              </a:rPr>
              <a:t>Problems of diagnosis</a:t>
            </a:r>
          </a:p>
          <a:p>
            <a:pPr algn="just"/>
            <a:endParaRPr lang="en-IN" sz="2400" b="1" dirty="0"/>
          </a:p>
          <a:p>
            <a:pPr lvl="0" algn="just">
              <a:buFont typeface="Wingdings" panose="05000000000000000000" pitchFamily="2" charset="2"/>
              <a:buChar char="ü"/>
            </a:pPr>
            <a:r>
              <a:rPr lang="en-IN" sz="2400" dirty="0"/>
              <a:t>The patient is unable to express about its illness.</a:t>
            </a:r>
          </a:p>
          <a:p>
            <a:pPr lvl="0" algn="just">
              <a:buFont typeface="Wingdings" panose="05000000000000000000" pitchFamily="2" charset="2"/>
              <a:buChar char="ü"/>
            </a:pPr>
            <a:r>
              <a:rPr lang="en-IN" sz="2400" dirty="0"/>
              <a:t>Animal owner/attendant/client may not reveal the correct picture of the illness of animal, history of disease.</a:t>
            </a:r>
          </a:p>
          <a:p>
            <a:pPr lvl="0" algn="just">
              <a:buFont typeface="Wingdings" panose="05000000000000000000" pitchFamily="2" charset="2"/>
              <a:buChar char="ü"/>
            </a:pPr>
            <a:r>
              <a:rPr lang="en-IN" sz="2400" dirty="0"/>
              <a:t>Non-cooperation from the patient, </a:t>
            </a:r>
            <a:r>
              <a:rPr lang="en-IN" sz="2400" dirty="0" err="1"/>
              <a:t>e.g</a:t>
            </a:r>
            <a:r>
              <a:rPr lang="en-IN" sz="2400" dirty="0"/>
              <a:t> </a:t>
            </a:r>
            <a:r>
              <a:rPr lang="en-IN" sz="2400" dirty="0" err="1"/>
              <a:t>ruminal</a:t>
            </a:r>
            <a:r>
              <a:rPr lang="en-IN" sz="2400" dirty="0"/>
              <a:t> motility has to be checked but if animal is not cooperating then it is very difficult to diagnose.</a:t>
            </a:r>
          </a:p>
          <a:p>
            <a:pPr lvl="0" algn="just">
              <a:buFont typeface="Wingdings" panose="05000000000000000000" pitchFamily="2" charset="2"/>
              <a:buChar char="ü"/>
            </a:pPr>
            <a:r>
              <a:rPr lang="en-IN" sz="2400" dirty="0"/>
              <a:t>Various species of animal has to be interacted by the veterinary doctor with varied physiological parameters.</a:t>
            </a:r>
          </a:p>
          <a:p>
            <a:pPr lvl="0" algn="just">
              <a:buFont typeface="Wingdings" panose="05000000000000000000" pitchFamily="2" charset="2"/>
              <a:buChar char="ü"/>
            </a:pPr>
            <a:r>
              <a:rPr lang="en-IN" sz="2400" dirty="0"/>
              <a:t>In the diagnosis of animals diseases, factors such as susceptibility, anatomy, physiology, regional diseases and the purpose for which patient is used must be consider.</a:t>
            </a:r>
          </a:p>
          <a:p>
            <a:pPr lvl="0" algn="just"/>
            <a:endParaRPr lang="en-IN" dirty="0"/>
          </a:p>
          <a:p>
            <a:pPr lvl="0" algn="just"/>
            <a:endParaRPr lang="en-IN" dirty="0"/>
          </a:p>
          <a:p>
            <a:pPr algn="just"/>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1961</Words>
  <Application>Microsoft Office PowerPoint</Application>
  <PresentationFormat>Custom</PresentationFormat>
  <Paragraphs>168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Diagnosis, Differential Diagnosis, Prognosis and Treatment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SCOPE AND SYSTEM OF MEDICINE</dc:title>
  <dc:creator>Dr.Mritunjay Kumar</dc:creator>
  <cp:lastModifiedBy>Bvc</cp:lastModifiedBy>
  <cp:revision>26</cp:revision>
  <dcterms:created xsi:type="dcterms:W3CDTF">2023-10-18T15:58:01Z</dcterms:created>
  <dcterms:modified xsi:type="dcterms:W3CDTF">2025-03-28T09:55:57Z</dcterms:modified>
</cp:coreProperties>
</file>