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5454D-B53C-4A86-8BC4-D8C6FF0AE164}" type="datetimeFigureOut">
              <a:rPr lang="en-IN" smtClean="0"/>
              <a:t>21-05-2025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11ABC-1AA1-440B-82CD-C8D7C098DBC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39442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5454D-B53C-4A86-8BC4-D8C6FF0AE164}" type="datetimeFigureOut">
              <a:rPr lang="en-IN" smtClean="0"/>
              <a:t>21-05-2025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11ABC-1AA1-440B-82CD-C8D7C098DBC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81197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5454D-B53C-4A86-8BC4-D8C6FF0AE164}" type="datetimeFigureOut">
              <a:rPr lang="en-IN" smtClean="0"/>
              <a:t>21-05-2025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11ABC-1AA1-440B-82CD-C8D7C098DBC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4116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5454D-B53C-4A86-8BC4-D8C6FF0AE164}" type="datetimeFigureOut">
              <a:rPr lang="en-IN" smtClean="0"/>
              <a:t>21-05-2025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11ABC-1AA1-440B-82CD-C8D7C098DBC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51046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5454D-B53C-4A86-8BC4-D8C6FF0AE164}" type="datetimeFigureOut">
              <a:rPr lang="en-IN" smtClean="0"/>
              <a:t>21-05-2025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11ABC-1AA1-440B-82CD-C8D7C098DBC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72137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5454D-B53C-4A86-8BC4-D8C6FF0AE164}" type="datetimeFigureOut">
              <a:rPr lang="en-IN" smtClean="0"/>
              <a:t>21-05-2025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11ABC-1AA1-440B-82CD-C8D7C098DBC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41231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5454D-B53C-4A86-8BC4-D8C6FF0AE164}" type="datetimeFigureOut">
              <a:rPr lang="en-IN" smtClean="0"/>
              <a:t>21-05-2025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11ABC-1AA1-440B-82CD-C8D7C098DBC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62674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5454D-B53C-4A86-8BC4-D8C6FF0AE164}" type="datetimeFigureOut">
              <a:rPr lang="en-IN" smtClean="0"/>
              <a:t>21-05-2025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11ABC-1AA1-440B-82CD-C8D7C098DBC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5797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5454D-B53C-4A86-8BC4-D8C6FF0AE164}" type="datetimeFigureOut">
              <a:rPr lang="en-IN" smtClean="0"/>
              <a:t>21-05-2025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11ABC-1AA1-440B-82CD-C8D7C098DBC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91793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5454D-B53C-4A86-8BC4-D8C6FF0AE164}" type="datetimeFigureOut">
              <a:rPr lang="en-IN" smtClean="0"/>
              <a:t>21-05-2025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11ABC-1AA1-440B-82CD-C8D7C098DBC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69366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5454D-B53C-4A86-8BC4-D8C6FF0AE164}" type="datetimeFigureOut">
              <a:rPr lang="en-IN" smtClean="0"/>
              <a:t>21-05-2025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11ABC-1AA1-440B-82CD-C8D7C098DBC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73892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5454D-B53C-4A86-8BC4-D8C6FF0AE164}" type="datetimeFigureOut">
              <a:rPr lang="en-IN" smtClean="0"/>
              <a:t>21-05-2025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11ABC-1AA1-440B-82CD-C8D7C098DBC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3972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66995" y="1919088"/>
            <a:ext cx="83852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ENVIRONMENTAL ENRICHMENT</a:t>
            </a:r>
            <a:endParaRPr lang="en-IN" sz="4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Environmental enrichment strategies are used to improve the physical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91" y="0"/>
            <a:ext cx="12032095" cy="5301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246419" y="5519094"/>
            <a:ext cx="417226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Dr. Ravi Shankar Kr </a:t>
            </a:r>
            <a:r>
              <a:rPr lang="en-US" sz="16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Mandal</a:t>
            </a:r>
            <a:endParaRPr lang="en-US" sz="16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Assistant Professor</a:t>
            </a:r>
          </a:p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Veterinary Medicine</a:t>
            </a:r>
          </a:p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BVC, Patna</a:t>
            </a:r>
            <a:endParaRPr lang="en-US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 descr="B. F. Sc. Programme – Bihar Animal Sciences University | बिहार पशु ..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91" y="176842"/>
            <a:ext cx="1834381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Downloads – Bihar Animal Sciences University | बिहार पशु विज्ञान ...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5728" y="176842"/>
            <a:ext cx="1152465" cy="1208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7791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9378" y="2860098"/>
            <a:ext cx="10515600" cy="1434811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Most commonly reported as interactions between care staff and animals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Keepers and veterinary staff also play a role with training for basic behaviors and medical procedures.</a:t>
            </a:r>
          </a:p>
          <a:p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14606" y="2313302"/>
            <a:ext cx="50888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HUMAN–ANIMAL INTERACTION</a:t>
            </a:r>
            <a:endParaRPr lang="en-I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53998" y="4294909"/>
            <a:ext cx="10760363" cy="1613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I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OCCUPATIONAL ENRICHMENT</a:t>
            </a:r>
          </a:p>
          <a:p>
            <a:pPr marL="342900" lvl="1" indent="-342900">
              <a:lnSpc>
                <a:spcPct val="90000"/>
              </a:lnSpc>
              <a:spcBef>
                <a:spcPts val="1000"/>
              </a:spcBef>
              <a:spcAft>
                <a:spcPts val="800"/>
              </a:spcAft>
              <a:buSzPts val="1000"/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Offering activities that align with the animal’s natural instincts or jobs.</a:t>
            </a:r>
          </a:p>
          <a:p>
            <a:pPr marL="228600" lvl="1" indent="-228600">
              <a:lnSpc>
                <a:spcPct val="90000"/>
              </a:lnSpc>
              <a:spcBef>
                <a:spcPts val="1000"/>
              </a:spcBef>
              <a:spcAft>
                <a:spcPts val="800"/>
              </a:spcAft>
              <a:buSzPts val="1000"/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Example: Herding tasks for dogs or nest-building materials for birds.</a:t>
            </a:r>
          </a:p>
        </p:txBody>
      </p:sp>
      <p:sp>
        <p:nvSpPr>
          <p:cNvPr id="5" name="Rectangle 4"/>
          <p:cNvSpPr/>
          <p:nvPr/>
        </p:nvSpPr>
        <p:spPr>
          <a:xfrm>
            <a:off x="4176458" y="362592"/>
            <a:ext cx="35820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SOCIAL ENRICHMENT</a:t>
            </a:r>
            <a:endParaRPr lang="en-I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88817" y="604498"/>
            <a:ext cx="10515600" cy="1939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IN" smtClean="0"/>
          </a:p>
          <a:p>
            <a:pPr lvl="1"/>
            <a:r>
              <a:rPr lang="en-IN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Interaction with conspecifics (animals of the same species) or other species, including humans.</a:t>
            </a:r>
          </a:p>
          <a:p>
            <a:pPr lvl="1"/>
            <a:r>
              <a:rPr lang="en-IN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Example: Group housing for social animals like parrots, primates, or dogs.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874872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91491"/>
            <a:ext cx="10515600" cy="4100945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Cognitive enrichment refers to the process of challenging and stimulating an organism’s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memory, decision making, judgment, perception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attention,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problem solving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executive functioning, learning and species-specific abilities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types of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cognitive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enrichment range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 simple manipulations to more complex, computerized test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systems and can be implemented with almost any species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Problem-solving task such as a foraging opportunity that promoted species-typical behaviors (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e.G.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Extraction, manipulation, hunting)</a:t>
            </a:r>
          </a:p>
          <a:p>
            <a:pPr algn="just"/>
            <a:r>
              <a:rPr lang="en-IN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Training sessions, interactive toys, or tasks that reward animals with food or play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Computerized or manual tasks can be introduced to explore issues such as self control, decision-making, social learning, memory, and perception.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212467" y="325643"/>
            <a:ext cx="42146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COGNITIVE ENRICHMENT</a:t>
            </a:r>
            <a:endParaRPr lang="en-I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565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0490" y="92363"/>
            <a:ext cx="10984345" cy="7472219"/>
          </a:xfrm>
        </p:spPr>
        <p:txBody>
          <a:bodyPr>
            <a:noAutofit/>
          </a:bodyPr>
          <a:lstStyle/>
          <a:p>
            <a:pPr lvl="0"/>
            <a:r>
              <a:rPr lang="en-I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Dogs</a:t>
            </a:r>
            <a:endParaRPr lang="en-I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I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Physical</a:t>
            </a:r>
            <a:r>
              <a:rPr lang="en-I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Regular exercise, interactive toys (e.g., tug ropes, </a:t>
            </a:r>
            <a:r>
              <a:rPr lang="en-I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frisbees</a:t>
            </a:r>
            <a:r>
              <a:rPr lang="en-I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lvl="1"/>
            <a:r>
              <a:rPr lang="en-I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Cognitive</a:t>
            </a:r>
            <a:r>
              <a:rPr lang="en-I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Puzzle feeders, obedience training, scent work.</a:t>
            </a:r>
          </a:p>
          <a:p>
            <a:pPr lvl="1"/>
            <a:r>
              <a:rPr lang="en-I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lang="en-I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Playdates with other dogs, interaction with humans.</a:t>
            </a:r>
          </a:p>
          <a:p>
            <a:pPr lvl="0"/>
            <a:r>
              <a:rPr lang="en-I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Cats</a:t>
            </a:r>
            <a:endParaRPr lang="en-I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I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Physical</a:t>
            </a:r>
            <a:r>
              <a:rPr lang="en-I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Scratching posts, climbing trees, laser pointers.</a:t>
            </a:r>
          </a:p>
          <a:p>
            <a:pPr lvl="1"/>
            <a:r>
              <a:rPr lang="en-I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Cognitive</a:t>
            </a:r>
            <a:r>
              <a:rPr lang="en-I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Food-dispensing toys, interactive games.</a:t>
            </a:r>
          </a:p>
          <a:p>
            <a:pPr lvl="1"/>
            <a:r>
              <a:rPr lang="en-I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Sensory</a:t>
            </a:r>
            <a:r>
              <a:rPr lang="en-I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Catnip toys, perches for watching outside activity.</a:t>
            </a:r>
          </a:p>
          <a:p>
            <a:pPr lvl="0"/>
            <a:r>
              <a:rPr lang="en-I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Rabbits</a:t>
            </a:r>
            <a:endParaRPr lang="en-I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I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Physical</a:t>
            </a:r>
            <a:r>
              <a:rPr lang="en-I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Tunnels, ramps, chewable toys (e.g., untreated wood).</a:t>
            </a:r>
          </a:p>
          <a:p>
            <a:pPr lvl="1"/>
            <a:r>
              <a:rPr lang="en-I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lang="en-I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Bonded pairs or groups, human interaction.</a:t>
            </a:r>
          </a:p>
          <a:p>
            <a:pPr lvl="1"/>
            <a:r>
              <a:rPr lang="en-I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Dietary</a:t>
            </a:r>
            <a:r>
              <a:rPr lang="en-I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Hiding vegetables or hay for foraging.</a:t>
            </a:r>
          </a:p>
          <a:p>
            <a:pPr lvl="0"/>
            <a:r>
              <a:rPr lang="en-I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Birds</a:t>
            </a:r>
            <a:endParaRPr lang="en-I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I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Physical</a:t>
            </a:r>
            <a:r>
              <a:rPr lang="en-I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Perches of varying sizes, swings, ladders.</a:t>
            </a:r>
          </a:p>
          <a:p>
            <a:pPr lvl="1"/>
            <a:r>
              <a:rPr lang="en-I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Cognitive</a:t>
            </a:r>
            <a:r>
              <a:rPr lang="en-I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Puzzle feeders, mirrors, training for tricks.</a:t>
            </a:r>
          </a:p>
          <a:p>
            <a:pPr lvl="1"/>
            <a:r>
              <a:rPr lang="en-I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Sensory</a:t>
            </a:r>
            <a:r>
              <a:rPr lang="en-I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Music, natural sounds, bird-safe plants.</a:t>
            </a:r>
          </a:p>
          <a:p>
            <a:pPr lvl="0"/>
            <a:r>
              <a:rPr lang="en-I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Livestock </a:t>
            </a:r>
            <a:endParaRPr lang="en-I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I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Physical</a:t>
            </a:r>
            <a:r>
              <a:rPr lang="en-I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Pasture grazing, obstacle courses, scratching posts.</a:t>
            </a:r>
          </a:p>
          <a:p>
            <a:pPr lvl="1"/>
            <a:r>
              <a:rPr lang="en-I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lang="en-I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Herd living or interaction with </a:t>
            </a:r>
            <a:r>
              <a:rPr lang="en-I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conspecifics.</a:t>
            </a:r>
          </a:p>
          <a:p>
            <a:pPr lvl="1"/>
            <a:r>
              <a:rPr lang="en-IN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Nutritional</a:t>
            </a:r>
            <a:r>
              <a:rPr lang="en-I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Scatter feeding or hay nets for foraging</a:t>
            </a:r>
          </a:p>
        </p:txBody>
      </p:sp>
    </p:spTree>
    <p:extLst>
      <p:ext uri="{BB962C8B-B14F-4D97-AF65-F5344CB8AC3E}">
        <p14:creationId xmlns:p14="http://schemas.microsoft.com/office/powerpoint/2010/main" val="7019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Primates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Swinging ropes, fruit hidden in puzzle feeders, mirrors for grooming.</a:t>
            </a:r>
          </a:p>
          <a:p>
            <a:pPr lvl="0"/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Big Cats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Scented enrichment (spices, perfumes), cardboard boxes, climbing platforms.</a:t>
            </a:r>
          </a:p>
          <a:p>
            <a:pPr lvl="0"/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Elephants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Large sandpits, tree logs for pushing or tearing, swimming pools.</a:t>
            </a:r>
          </a:p>
          <a:p>
            <a:pPr lvl="0"/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Aquatic </a:t>
            </a:r>
            <a:r>
              <a:rPr lang="en-I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Mammals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Floating toys, interactive training, varying water depths.</a:t>
            </a:r>
          </a:p>
          <a:p>
            <a:pPr lvl="0"/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Reptiles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Logs for basking, hiding spots, thermal gradients.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21675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9036" y="1049771"/>
            <a:ext cx="10515600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I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Challenges in Implementing Enrichment</a:t>
            </a:r>
            <a:endParaRPr lang="en-IN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Species-Specific Needs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Enrichment must be tailored to each species’ biology and </a:t>
            </a:r>
            <a:r>
              <a:rPr lang="en-I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behavior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Logistical Constraints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Space, budget, and staff availability can limit enrichment options.</a:t>
            </a:r>
          </a:p>
          <a:p>
            <a:pPr lvl="0"/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Safety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Enrichment items must be safe and non-toxic.</a:t>
            </a:r>
          </a:p>
          <a:p>
            <a:pPr lvl="0"/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Evaluation and Adjustment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Regular monitoring is required to ensure the enrichment remains effective and engaging.</a:t>
            </a:r>
          </a:p>
        </p:txBody>
      </p:sp>
    </p:spTree>
    <p:extLst>
      <p:ext uri="{BB962C8B-B14F-4D97-AF65-F5344CB8AC3E}">
        <p14:creationId xmlns:p14="http://schemas.microsoft.com/office/powerpoint/2010/main" val="8125786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13053" y="2405578"/>
            <a:ext cx="4703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800" dirty="0">
                <a:solidFill>
                  <a:srgbClr val="00B0F0"/>
                </a:solidFill>
                <a:latin typeface="Arial Black" panose="020B0A04020102020204" pitchFamily="34" charset="0"/>
              </a:rPr>
              <a:t>Thank You</a:t>
            </a:r>
            <a:endParaRPr lang="en-IN" sz="4800" dirty="0">
              <a:solidFill>
                <a:srgbClr val="00B0F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426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5909" y="1016000"/>
            <a:ext cx="10515600" cy="5652655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Process of improving an animal's environment to enhance its physical and psychological well-being by encouraging natural behaviors and reducing stress</a:t>
            </a: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One of the most powerful tools an animal caretaker has to improve welfare for an individual</a:t>
            </a:r>
          </a:p>
          <a:p>
            <a:pPr lvl="0"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Generally relate to adding sensory stimuli or providing choices in the environment</a:t>
            </a:r>
          </a:p>
          <a:p>
            <a:pPr lvl="0"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provision of stimuli which promote the expression of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species-appropriate behaviora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 and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mental activities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an under stimulating environment</a:t>
            </a:r>
          </a:p>
          <a:p>
            <a:pPr lvl="0" algn="just">
              <a:buFont typeface="Wingdings" panose="05000000000000000000" pitchFamily="2" charset="2"/>
              <a:buChar char="q"/>
            </a:pPr>
            <a:r>
              <a:rPr lang="en-IN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GOALS FOR ENRICHMENT</a:t>
            </a: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Increase behavioral diversity</a:t>
            </a: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Reduce the frequencies of abnormal behavior</a:t>
            </a: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Increase the range of normal (i.e., wild) behavior patterns</a:t>
            </a: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Increase positive utilization of the environment</a:t>
            </a: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Increase the ability to cope with challenges in a more normal way</a:t>
            </a:r>
          </a:p>
        </p:txBody>
      </p:sp>
      <p:sp>
        <p:nvSpPr>
          <p:cNvPr id="4" name="Rectangle 3"/>
          <p:cNvSpPr/>
          <p:nvPr/>
        </p:nvSpPr>
        <p:spPr>
          <a:xfrm>
            <a:off x="3354537" y="418007"/>
            <a:ext cx="60099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ENVIRONMENTAL ENRICHMENT</a:t>
            </a:r>
            <a:endParaRPr lang="en-I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68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1255" y="1502352"/>
            <a:ext cx="10515600" cy="4351338"/>
          </a:xfrm>
        </p:spPr>
        <p:txBody>
          <a:bodyPr>
            <a:normAutofit/>
          </a:bodyPr>
          <a:lstStyle/>
          <a:p>
            <a:pPr lvl="0" algn="just">
              <a:buFont typeface="Wingdings" panose="05000000000000000000" pitchFamily="2" charset="2"/>
              <a:buChar char="q"/>
            </a:pPr>
            <a:r>
              <a:rPr lang="en-IN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GOALS FOR ENRICHMENT</a:t>
            </a: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Encourage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natural behaviors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Reduce the frequencies of abnormal behavior</a:t>
            </a: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Increase the range of normal (i.e., wild) behavior patterns</a:t>
            </a: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Increase positive utilization of the environment</a:t>
            </a: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Increase the ability to cope with challenges in a more normal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way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Prevent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boredom and destructive 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behavior.</a:t>
            </a: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Promote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physical health and mental stimulation.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2914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43709"/>
            <a:ext cx="10515600" cy="3916218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IN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Importance in Veterinary Practice</a:t>
            </a:r>
          </a:p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Welfare Improvement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Promotes better mental and physical health in animals</a:t>
            </a:r>
          </a:p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Behavioral Support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Reduces abnormal or stereotypic behaviors (e.g., pacing, feather plucking).</a:t>
            </a:r>
          </a:p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Rehabilitation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Assists in recovery and healing during treatment.</a:t>
            </a:r>
          </a:p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Ethical Responsibility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Part of providing high standards of care in clinical and non-clinical settings.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81983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80655"/>
            <a:ext cx="10515600" cy="5096308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Feeding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Tactile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Structural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Auditory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Olfactory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Visual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</a:p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Cognitive </a:t>
            </a:r>
          </a:p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Occupational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Human-animal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30086" y="233280"/>
            <a:ext cx="29318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Types of Enrichment</a:t>
            </a:r>
            <a:endParaRPr lang="en-I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455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072" y="1145310"/>
            <a:ext cx="10515600" cy="4689908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Manipulation of the food itself or the means through which it is delivered</a:t>
            </a: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Rather than providing all of an animal’s daily rations in an easily accessible, single delivery, zoos have shifted towards practices such as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scatter feeding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(spreading food around to require travel between locations to obtain all items)</a:t>
            </a:r>
          </a:p>
          <a:p>
            <a:pPr algn="just"/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382772" y="390298"/>
            <a:ext cx="28761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Feeding Enrichment</a:t>
            </a:r>
            <a:endParaRPr lang="en-I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97956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52945"/>
            <a:ext cx="10515600" cy="5124018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Provisioning of objects such as bags or balls that are physically stimulating to an animal</a:t>
            </a: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Installing floor panels that provide extra heat or cooling when reclining</a:t>
            </a: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Bears and some great cats need water features so they can swim</a:t>
            </a: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comfortable environment for many animals requires a full immersion pool, mud, and plenty of available dust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331724" y="316407"/>
            <a:ext cx="37814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TACTILE ENRICHMENT</a:t>
            </a:r>
            <a:endParaRPr lang="en-I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35236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2255"/>
            <a:ext cx="10515600" cy="2530763"/>
          </a:xfrm>
        </p:spPr>
        <p:txBody>
          <a:bodyPr>
            <a:normAutofit/>
          </a:bodyPr>
          <a:lstStyle/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longer-term or semi-permanent changes to an animal’s environment such as the introduction of a new platform for sitting or ropes for swinging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I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Artificial tree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was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built in the </a:t>
            </a:r>
            <a:r>
              <a:rPr lang="en-I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orangutan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exhibit.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tree contained several enrichment devices such as a computer for cognitive testing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a pellet-delivery system, water sprayers, and a heated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platform</a:t>
            </a:r>
          </a:p>
          <a:p>
            <a:pPr algn="just"/>
            <a:r>
              <a:rPr lang="en-IN" sz="2400" b="1" dirty="0"/>
              <a:t>Artificial climbing </a:t>
            </a:r>
            <a:r>
              <a:rPr lang="en-IN" sz="2400" b="1" dirty="0" smtClean="0"/>
              <a:t>structures</a:t>
            </a:r>
          </a:p>
          <a:p>
            <a:pPr algn="just"/>
            <a:endParaRPr lang="en-I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33681" y="482662"/>
            <a:ext cx="45246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STRUCTURAL ENRICHMENT</a:t>
            </a:r>
            <a:endParaRPr lang="en-I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44376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2709" y="1197551"/>
            <a:ext cx="8398164" cy="5249431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Providing species-appropriate sounds may have the effect of enriching an animal’s environment. </a:t>
            </a: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Curatorial knowledge about which sounds are appropriate for a given specie</a:t>
            </a: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Playing lion roars</a:t>
            </a: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Authentic forest sounds of birds and insects:- decrease stress related behavior and marginally affect abnormal behavior</a:t>
            </a: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Odors from other individuals, even other species, can be spread in an animal’s enclosure through urine, feces, or materials that promote interaction with the substance</a:t>
            </a: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Visual forms of enrichment are commonly used with great apes in the form of television shows or movies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Howdy door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10041" y="334880"/>
            <a:ext cx="74012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AUDITORY, OLFACTORY, VISUAL ENRICHMENT</a:t>
            </a:r>
            <a:endParaRPr lang="en-I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owdy, neighbor! | San Diego Zoo Wildlife Allianc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419829" y="708024"/>
            <a:ext cx="2282645" cy="3043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26793" y="4023247"/>
            <a:ext cx="2868715" cy="2334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09114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1027</Words>
  <Application>Microsoft Office PowerPoint</Application>
  <PresentationFormat>Widescreen</PresentationFormat>
  <Paragraphs>116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Arial Black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Bvc</dc:creator>
  <cp:lastModifiedBy>Bvc</cp:lastModifiedBy>
  <cp:revision>22</cp:revision>
  <dcterms:created xsi:type="dcterms:W3CDTF">2024-12-07T13:51:56Z</dcterms:created>
  <dcterms:modified xsi:type="dcterms:W3CDTF">2025-05-21T05:53:55Z</dcterms:modified>
</cp:coreProperties>
</file>