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F36BDD-9DDA-4A39-8408-D8C68932F22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7303179-9E31-4080-AFEB-4F24A560F351}">
      <dgm:prSet phldrT="[Text]" custT="1"/>
      <dgm:spPr/>
      <dgm:t>
        <a:bodyPr/>
        <a:lstStyle/>
        <a:p>
          <a:r>
            <a:rPr lang="en-US" sz="2400" b="1" dirty="0" smtClean="0">
              <a:solidFill>
                <a:srgbClr val="FF0000"/>
              </a:solidFill>
              <a:latin typeface="Arial" panose="020B0604020202020204" pitchFamily="34" charset="0"/>
              <a:cs typeface="Arial" panose="020B0604020202020204" pitchFamily="34" charset="0"/>
            </a:rPr>
            <a:t>Methods of euthanasia</a:t>
          </a:r>
          <a:endParaRPr lang="en-US" sz="2400" b="1" dirty="0">
            <a:solidFill>
              <a:srgbClr val="FF0000"/>
            </a:solidFill>
            <a:latin typeface="Arial" panose="020B0604020202020204" pitchFamily="34" charset="0"/>
            <a:cs typeface="Arial" panose="020B0604020202020204" pitchFamily="34" charset="0"/>
          </a:endParaRPr>
        </a:p>
      </dgm:t>
    </dgm:pt>
    <dgm:pt modelId="{80E1C156-3F16-41A6-AAA9-C1BD891A4955}" type="parTrans" cxnId="{507A9CFA-60C5-4B2E-9F9D-4CD46D8DE012}">
      <dgm:prSet/>
      <dgm:spPr/>
      <dgm:t>
        <a:bodyPr/>
        <a:lstStyle/>
        <a:p>
          <a:endParaRPr lang="en-US"/>
        </a:p>
      </dgm:t>
    </dgm:pt>
    <dgm:pt modelId="{D3AE2D17-F115-4631-9761-8BC8D4621094}" type="sibTrans" cxnId="{507A9CFA-60C5-4B2E-9F9D-4CD46D8DE012}">
      <dgm:prSet/>
      <dgm:spPr/>
      <dgm:t>
        <a:bodyPr/>
        <a:lstStyle/>
        <a:p>
          <a:endParaRPr lang="en-US"/>
        </a:p>
      </dgm:t>
    </dgm:pt>
    <dgm:pt modelId="{288DCA06-3D7C-4344-93A1-1B51345D4B4B}">
      <dgm:prSet phldrT="[Text]" custT="1"/>
      <dgm:spPr/>
      <dgm:t>
        <a:bodyPr/>
        <a:lstStyle/>
        <a:p>
          <a:r>
            <a:rPr lang="en-IN" sz="2400" b="1" dirty="0" smtClean="0">
              <a:solidFill>
                <a:srgbClr val="FF0000"/>
              </a:solidFill>
              <a:latin typeface="Arial" panose="020B0604020202020204" pitchFamily="34" charset="0"/>
              <a:cs typeface="Arial" panose="020B0604020202020204" pitchFamily="34" charset="0"/>
            </a:rPr>
            <a:t>Pharmacological methods</a:t>
          </a:r>
          <a:endParaRPr lang="en-US" sz="2400" b="1" dirty="0">
            <a:solidFill>
              <a:srgbClr val="FF0000"/>
            </a:solidFill>
            <a:latin typeface="Arial" panose="020B0604020202020204" pitchFamily="34" charset="0"/>
            <a:cs typeface="Arial" panose="020B0604020202020204" pitchFamily="34" charset="0"/>
          </a:endParaRPr>
        </a:p>
      </dgm:t>
    </dgm:pt>
    <dgm:pt modelId="{2B6E2FF7-4E1D-4B2D-AF86-85054D8CDC80}" type="parTrans" cxnId="{51768010-3E06-404F-952E-2815C95C0209}">
      <dgm:prSet/>
      <dgm:spPr/>
      <dgm:t>
        <a:bodyPr/>
        <a:lstStyle/>
        <a:p>
          <a:endParaRPr lang="en-US"/>
        </a:p>
      </dgm:t>
    </dgm:pt>
    <dgm:pt modelId="{171BCAF9-4BEA-4D76-9510-979845D20D62}" type="sibTrans" cxnId="{51768010-3E06-404F-952E-2815C95C0209}">
      <dgm:prSet/>
      <dgm:spPr/>
      <dgm:t>
        <a:bodyPr/>
        <a:lstStyle/>
        <a:p>
          <a:endParaRPr lang="en-US"/>
        </a:p>
      </dgm:t>
    </dgm:pt>
    <dgm:pt modelId="{BAB7132D-2858-4C5F-87AB-30B513E66837}">
      <dgm:prSet phldrT="[Text]" custT="1"/>
      <dgm:spPr/>
      <dgm:t>
        <a:bodyPr/>
        <a:lstStyle/>
        <a:p>
          <a:r>
            <a:rPr lang="en-US" sz="2400" b="1" dirty="0" smtClean="0">
              <a:solidFill>
                <a:srgbClr val="C00000"/>
              </a:solidFill>
              <a:latin typeface="Arial" panose="020B0604020202020204" pitchFamily="34" charset="0"/>
              <a:cs typeface="Arial" panose="020B0604020202020204" pitchFamily="34" charset="0"/>
            </a:rPr>
            <a:t>Inhalant </a:t>
          </a:r>
          <a:endParaRPr lang="en-US" sz="2400" b="1" dirty="0">
            <a:solidFill>
              <a:srgbClr val="C00000"/>
            </a:solidFill>
            <a:latin typeface="Arial" panose="020B0604020202020204" pitchFamily="34" charset="0"/>
            <a:cs typeface="Arial" panose="020B0604020202020204" pitchFamily="34" charset="0"/>
          </a:endParaRPr>
        </a:p>
      </dgm:t>
    </dgm:pt>
    <dgm:pt modelId="{237CAD9A-B71E-4E20-A345-72F8B4DF1B00}" type="parTrans" cxnId="{D74E59EB-E7F7-4B21-A336-3734C28A5352}">
      <dgm:prSet/>
      <dgm:spPr/>
      <dgm:t>
        <a:bodyPr/>
        <a:lstStyle/>
        <a:p>
          <a:endParaRPr lang="en-US"/>
        </a:p>
      </dgm:t>
    </dgm:pt>
    <dgm:pt modelId="{C9008651-71CB-4015-9BA2-701D77FF527A}" type="sibTrans" cxnId="{D74E59EB-E7F7-4B21-A336-3734C28A5352}">
      <dgm:prSet/>
      <dgm:spPr/>
      <dgm:t>
        <a:bodyPr/>
        <a:lstStyle/>
        <a:p>
          <a:endParaRPr lang="en-US"/>
        </a:p>
      </dgm:t>
    </dgm:pt>
    <dgm:pt modelId="{633D6E8E-2232-4AC7-9698-853F07B61ABC}">
      <dgm:prSet phldrT="[Text]" custT="1"/>
      <dgm:spPr/>
      <dgm:t>
        <a:bodyPr/>
        <a:lstStyle/>
        <a:p>
          <a:r>
            <a:rPr lang="en-US" sz="2400" b="1" dirty="0" smtClean="0">
              <a:solidFill>
                <a:srgbClr val="C00000"/>
              </a:solidFill>
              <a:latin typeface="Arial" panose="020B0604020202020204" pitchFamily="34" charset="0"/>
              <a:cs typeface="Arial" panose="020B0604020202020204" pitchFamily="34" charset="0"/>
            </a:rPr>
            <a:t>Non-inhalant</a:t>
          </a:r>
          <a:endParaRPr lang="en-US" sz="2400" b="1" dirty="0">
            <a:solidFill>
              <a:srgbClr val="C00000"/>
            </a:solidFill>
            <a:latin typeface="Arial" panose="020B0604020202020204" pitchFamily="34" charset="0"/>
            <a:cs typeface="Arial" panose="020B0604020202020204" pitchFamily="34" charset="0"/>
          </a:endParaRPr>
        </a:p>
      </dgm:t>
    </dgm:pt>
    <dgm:pt modelId="{4F9E61B8-1A6F-4644-93EA-2E47410A1DCC}" type="parTrans" cxnId="{8CB364C6-8730-420C-9332-2E5C1FB2F22F}">
      <dgm:prSet/>
      <dgm:spPr/>
      <dgm:t>
        <a:bodyPr/>
        <a:lstStyle/>
        <a:p>
          <a:endParaRPr lang="en-US"/>
        </a:p>
      </dgm:t>
    </dgm:pt>
    <dgm:pt modelId="{DA20FD10-BCB6-4AA5-8464-8B6131EFB86F}" type="sibTrans" cxnId="{8CB364C6-8730-420C-9332-2E5C1FB2F22F}">
      <dgm:prSet/>
      <dgm:spPr/>
      <dgm:t>
        <a:bodyPr/>
        <a:lstStyle/>
        <a:p>
          <a:endParaRPr lang="en-US"/>
        </a:p>
      </dgm:t>
    </dgm:pt>
    <dgm:pt modelId="{5382ED10-5B38-4CE4-BA97-A47AB073BF23}">
      <dgm:prSet phldrT="[Text]" custT="1"/>
      <dgm:spPr/>
      <dgm:t>
        <a:bodyPr/>
        <a:lstStyle/>
        <a:p>
          <a:r>
            <a:rPr lang="en-US" sz="2400" b="1" dirty="0" smtClean="0">
              <a:solidFill>
                <a:srgbClr val="7030A0"/>
              </a:solidFill>
              <a:latin typeface="Arial" panose="020B0604020202020204" pitchFamily="34" charset="0"/>
              <a:cs typeface="Arial" panose="020B0604020202020204" pitchFamily="34" charset="0"/>
            </a:rPr>
            <a:t>Physical methods</a:t>
          </a:r>
          <a:endParaRPr lang="en-US" sz="2400" b="1" dirty="0">
            <a:solidFill>
              <a:srgbClr val="7030A0"/>
            </a:solidFill>
            <a:latin typeface="Arial" panose="020B0604020202020204" pitchFamily="34" charset="0"/>
            <a:cs typeface="Arial" panose="020B0604020202020204" pitchFamily="34" charset="0"/>
          </a:endParaRPr>
        </a:p>
      </dgm:t>
    </dgm:pt>
    <dgm:pt modelId="{689A898D-0EE7-4027-A6BB-BEBD3504B767}" type="parTrans" cxnId="{46F7EC2B-1C8D-48D3-9870-303A717A5874}">
      <dgm:prSet/>
      <dgm:spPr/>
      <dgm:t>
        <a:bodyPr/>
        <a:lstStyle/>
        <a:p>
          <a:endParaRPr lang="en-US"/>
        </a:p>
      </dgm:t>
    </dgm:pt>
    <dgm:pt modelId="{ED2A72B4-A5B6-4FED-A145-90647DE8F2B7}" type="sibTrans" cxnId="{46F7EC2B-1C8D-48D3-9870-303A717A5874}">
      <dgm:prSet/>
      <dgm:spPr/>
      <dgm:t>
        <a:bodyPr/>
        <a:lstStyle/>
        <a:p>
          <a:endParaRPr lang="en-US"/>
        </a:p>
      </dgm:t>
    </dgm:pt>
    <dgm:pt modelId="{6BD28F65-92C5-4CD3-9E46-DB118F3C67DF}">
      <dgm:prSet phldrT="[Text]" custT="1"/>
      <dgm:spPr/>
      <dgm:t>
        <a:bodyPr/>
        <a:lstStyle/>
        <a:p>
          <a:r>
            <a:rPr lang="en-IN" sz="2400" b="1" dirty="0" smtClean="0">
              <a:solidFill>
                <a:srgbClr val="0070C0"/>
              </a:solidFill>
              <a:latin typeface="Arial" panose="020B0604020202020204" pitchFamily="34" charset="0"/>
              <a:cs typeface="Arial" panose="020B0604020202020204" pitchFamily="34" charset="0"/>
            </a:rPr>
            <a:t>Electrocution</a:t>
          </a:r>
        </a:p>
        <a:p>
          <a:r>
            <a:rPr lang="en-IN" sz="2400" b="1" dirty="0" smtClean="0">
              <a:solidFill>
                <a:srgbClr val="0070C0"/>
              </a:solidFill>
              <a:latin typeface="Arial" panose="020B0604020202020204" pitchFamily="34" charset="0"/>
              <a:cs typeface="Arial" panose="020B0604020202020204" pitchFamily="34" charset="0"/>
            </a:rPr>
            <a:t>Shooting</a:t>
          </a:r>
          <a:endParaRPr lang="en-US" sz="2400" b="1" dirty="0">
            <a:solidFill>
              <a:srgbClr val="0070C0"/>
            </a:solidFill>
            <a:latin typeface="Arial" panose="020B0604020202020204" pitchFamily="34" charset="0"/>
            <a:cs typeface="Arial" panose="020B0604020202020204" pitchFamily="34" charset="0"/>
          </a:endParaRPr>
        </a:p>
      </dgm:t>
    </dgm:pt>
    <dgm:pt modelId="{98642F2C-7FD4-4D9F-A1AE-5A637211C96E}" type="parTrans" cxnId="{5F3EA269-2935-41E6-9B79-C291766F3659}">
      <dgm:prSet/>
      <dgm:spPr/>
      <dgm:t>
        <a:bodyPr/>
        <a:lstStyle/>
        <a:p>
          <a:endParaRPr lang="en-US"/>
        </a:p>
      </dgm:t>
    </dgm:pt>
    <dgm:pt modelId="{E27721C9-32C3-420B-9CBC-A89114C0CA28}" type="sibTrans" cxnId="{5F3EA269-2935-41E6-9B79-C291766F3659}">
      <dgm:prSet/>
      <dgm:spPr/>
      <dgm:t>
        <a:bodyPr/>
        <a:lstStyle/>
        <a:p>
          <a:endParaRPr lang="en-US"/>
        </a:p>
      </dgm:t>
    </dgm:pt>
    <dgm:pt modelId="{2EFB54CE-7E1E-415A-BCA5-DCACDD48C18C}" type="pres">
      <dgm:prSet presAssocID="{C8F36BDD-9DDA-4A39-8408-D8C68932F229}" presName="hierChild1" presStyleCnt="0">
        <dgm:presLayoutVars>
          <dgm:chPref val="1"/>
          <dgm:dir/>
          <dgm:animOne val="branch"/>
          <dgm:animLvl val="lvl"/>
          <dgm:resizeHandles/>
        </dgm:presLayoutVars>
      </dgm:prSet>
      <dgm:spPr/>
      <dgm:t>
        <a:bodyPr/>
        <a:lstStyle/>
        <a:p>
          <a:endParaRPr lang="en-US"/>
        </a:p>
      </dgm:t>
    </dgm:pt>
    <dgm:pt modelId="{6F17C90B-22C9-463E-9136-22BF45495E63}" type="pres">
      <dgm:prSet presAssocID="{D7303179-9E31-4080-AFEB-4F24A560F351}" presName="hierRoot1" presStyleCnt="0"/>
      <dgm:spPr/>
    </dgm:pt>
    <dgm:pt modelId="{AA422B5A-620D-416A-A682-BB08CF3C530F}" type="pres">
      <dgm:prSet presAssocID="{D7303179-9E31-4080-AFEB-4F24A560F351}" presName="composite" presStyleCnt="0"/>
      <dgm:spPr/>
    </dgm:pt>
    <dgm:pt modelId="{752FFAEB-7009-4D14-B19C-E1E4460A0D9E}" type="pres">
      <dgm:prSet presAssocID="{D7303179-9E31-4080-AFEB-4F24A560F351}" presName="background" presStyleLbl="node0" presStyleIdx="0" presStyleCnt="1"/>
      <dgm:spPr/>
    </dgm:pt>
    <dgm:pt modelId="{D30B0689-08DA-4E42-A28C-4C8479E23618}" type="pres">
      <dgm:prSet presAssocID="{D7303179-9E31-4080-AFEB-4F24A560F351}" presName="text" presStyleLbl="fgAcc0" presStyleIdx="0" presStyleCnt="1">
        <dgm:presLayoutVars>
          <dgm:chPref val="3"/>
        </dgm:presLayoutVars>
      </dgm:prSet>
      <dgm:spPr/>
      <dgm:t>
        <a:bodyPr/>
        <a:lstStyle/>
        <a:p>
          <a:endParaRPr lang="en-US"/>
        </a:p>
      </dgm:t>
    </dgm:pt>
    <dgm:pt modelId="{A2CBC9F2-348A-40D9-9409-1D139669204B}" type="pres">
      <dgm:prSet presAssocID="{D7303179-9E31-4080-AFEB-4F24A560F351}" presName="hierChild2" presStyleCnt="0"/>
      <dgm:spPr/>
    </dgm:pt>
    <dgm:pt modelId="{EC9EEB86-7AE3-40E4-B6F8-248E1B392B8F}" type="pres">
      <dgm:prSet presAssocID="{2B6E2FF7-4E1D-4B2D-AF86-85054D8CDC80}" presName="Name10" presStyleLbl="parChTrans1D2" presStyleIdx="0" presStyleCnt="2"/>
      <dgm:spPr/>
      <dgm:t>
        <a:bodyPr/>
        <a:lstStyle/>
        <a:p>
          <a:endParaRPr lang="en-US"/>
        </a:p>
      </dgm:t>
    </dgm:pt>
    <dgm:pt modelId="{7C3E5A27-C37F-45C8-A5AA-C3B0A24749F4}" type="pres">
      <dgm:prSet presAssocID="{288DCA06-3D7C-4344-93A1-1B51345D4B4B}" presName="hierRoot2" presStyleCnt="0"/>
      <dgm:spPr/>
    </dgm:pt>
    <dgm:pt modelId="{2FF2EE32-61ED-4A91-886D-AA8F985BB0D9}" type="pres">
      <dgm:prSet presAssocID="{288DCA06-3D7C-4344-93A1-1B51345D4B4B}" presName="composite2" presStyleCnt="0"/>
      <dgm:spPr/>
    </dgm:pt>
    <dgm:pt modelId="{38AFA7C8-5DBA-4A19-A650-6A1E8BB1BACA}" type="pres">
      <dgm:prSet presAssocID="{288DCA06-3D7C-4344-93A1-1B51345D4B4B}" presName="background2" presStyleLbl="node2" presStyleIdx="0" presStyleCnt="2"/>
      <dgm:spPr/>
    </dgm:pt>
    <dgm:pt modelId="{B92098A6-E80D-49C4-8919-3AE91743A7F2}" type="pres">
      <dgm:prSet presAssocID="{288DCA06-3D7C-4344-93A1-1B51345D4B4B}" presName="text2" presStyleLbl="fgAcc2" presStyleIdx="0" presStyleCnt="2" custScaleX="130236">
        <dgm:presLayoutVars>
          <dgm:chPref val="3"/>
        </dgm:presLayoutVars>
      </dgm:prSet>
      <dgm:spPr/>
      <dgm:t>
        <a:bodyPr/>
        <a:lstStyle/>
        <a:p>
          <a:endParaRPr lang="en-US"/>
        </a:p>
      </dgm:t>
    </dgm:pt>
    <dgm:pt modelId="{EAC8FE1E-63F5-457F-9831-E8B5330422A0}" type="pres">
      <dgm:prSet presAssocID="{288DCA06-3D7C-4344-93A1-1B51345D4B4B}" presName="hierChild3" presStyleCnt="0"/>
      <dgm:spPr/>
    </dgm:pt>
    <dgm:pt modelId="{651830EA-7932-4E12-A4D7-5D5B68C77724}" type="pres">
      <dgm:prSet presAssocID="{237CAD9A-B71E-4E20-A345-72F8B4DF1B00}" presName="Name17" presStyleLbl="parChTrans1D3" presStyleIdx="0" presStyleCnt="3"/>
      <dgm:spPr/>
      <dgm:t>
        <a:bodyPr/>
        <a:lstStyle/>
        <a:p>
          <a:endParaRPr lang="en-US"/>
        </a:p>
      </dgm:t>
    </dgm:pt>
    <dgm:pt modelId="{F65C5927-B88D-486B-A1B9-9ADF832BDE92}" type="pres">
      <dgm:prSet presAssocID="{BAB7132D-2858-4C5F-87AB-30B513E66837}" presName="hierRoot3" presStyleCnt="0"/>
      <dgm:spPr/>
    </dgm:pt>
    <dgm:pt modelId="{2DA9A2C0-5556-45ED-9AB7-3FA37B8B893E}" type="pres">
      <dgm:prSet presAssocID="{BAB7132D-2858-4C5F-87AB-30B513E66837}" presName="composite3" presStyleCnt="0"/>
      <dgm:spPr/>
    </dgm:pt>
    <dgm:pt modelId="{0BD429E2-288E-4E1B-9771-9918F6789958}" type="pres">
      <dgm:prSet presAssocID="{BAB7132D-2858-4C5F-87AB-30B513E66837}" presName="background3" presStyleLbl="node3" presStyleIdx="0" presStyleCnt="3"/>
      <dgm:spPr/>
    </dgm:pt>
    <dgm:pt modelId="{3BD322E2-9227-44AD-B4F5-2F761F545BD3}" type="pres">
      <dgm:prSet presAssocID="{BAB7132D-2858-4C5F-87AB-30B513E66837}" presName="text3" presStyleLbl="fgAcc3" presStyleIdx="0" presStyleCnt="3" custLinFactNeighborX="-28267" custLinFactNeighborY="-20883">
        <dgm:presLayoutVars>
          <dgm:chPref val="3"/>
        </dgm:presLayoutVars>
      </dgm:prSet>
      <dgm:spPr/>
      <dgm:t>
        <a:bodyPr/>
        <a:lstStyle/>
        <a:p>
          <a:endParaRPr lang="en-US"/>
        </a:p>
      </dgm:t>
    </dgm:pt>
    <dgm:pt modelId="{ED3E73E2-5A75-4FA1-8760-2408B8B2C54F}" type="pres">
      <dgm:prSet presAssocID="{BAB7132D-2858-4C5F-87AB-30B513E66837}" presName="hierChild4" presStyleCnt="0"/>
      <dgm:spPr/>
    </dgm:pt>
    <dgm:pt modelId="{54CDEFD7-15DE-46E5-AB11-2D6E5FFD7CCA}" type="pres">
      <dgm:prSet presAssocID="{4F9E61B8-1A6F-4644-93EA-2E47410A1DCC}" presName="Name17" presStyleLbl="parChTrans1D3" presStyleIdx="1" presStyleCnt="3"/>
      <dgm:spPr/>
      <dgm:t>
        <a:bodyPr/>
        <a:lstStyle/>
        <a:p>
          <a:endParaRPr lang="en-US"/>
        </a:p>
      </dgm:t>
    </dgm:pt>
    <dgm:pt modelId="{935099A9-5579-46E9-9CD3-CD35EDFEF3E6}" type="pres">
      <dgm:prSet presAssocID="{633D6E8E-2232-4AC7-9698-853F07B61ABC}" presName="hierRoot3" presStyleCnt="0"/>
      <dgm:spPr/>
    </dgm:pt>
    <dgm:pt modelId="{5882B8E7-BB3B-445C-93F4-F65832B800BF}" type="pres">
      <dgm:prSet presAssocID="{633D6E8E-2232-4AC7-9698-853F07B61ABC}" presName="composite3" presStyleCnt="0"/>
      <dgm:spPr/>
    </dgm:pt>
    <dgm:pt modelId="{C01E727A-472E-45EB-88DC-6E561768E826}" type="pres">
      <dgm:prSet presAssocID="{633D6E8E-2232-4AC7-9698-853F07B61ABC}" presName="background3" presStyleLbl="node3" presStyleIdx="1" presStyleCnt="3"/>
      <dgm:spPr/>
    </dgm:pt>
    <dgm:pt modelId="{A927FFA8-4D02-45B8-84E0-14AF59CAE752}" type="pres">
      <dgm:prSet presAssocID="{633D6E8E-2232-4AC7-9698-853F07B61ABC}" presName="text3" presStyleLbl="fgAcc3" presStyleIdx="1" presStyleCnt="3" custLinFactNeighborX="-1326" custLinFactNeighborY="-9049">
        <dgm:presLayoutVars>
          <dgm:chPref val="3"/>
        </dgm:presLayoutVars>
      </dgm:prSet>
      <dgm:spPr/>
      <dgm:t>
        <a:bodyPr/>
        <a:lstStyle/>
        <a:p>
          <a:endParaRPr lang="en-US"/>
        </a:p>
      </dgm:t>
    </dgm:pt>
    <dgm:pt modelId="{223FDA45-BCA7-471E-B80D-8F3BC167E54B}" type="pres">
      <dgm:prSet presAssocID="{633D6E8E-2232-4AC7-9698-853F07B61ABC}" presName="hierChild4" presStyleCnt="0"/>
      <dgm:spPr/>
    </dgm:pt>
    <dgm:pt modelId="{21A027CF-6D6E-4B5B-AD04-6CC1F7873233}" type="pres">
      <dgm:prSet presAssocID="{689A898D-0EE7-4027-A6BB-BEBD3504B767}" presName="Name10" presStyleLbl="parChTrans1D2" presStyleIdx="1" presStyleCnt="2"/>
      <dgm:spPr/>
      <dgm:t>
        <a:bodyPr/>
        <a:lstStyle/>
        <a:p>
          <a:endParaRPr lang="en-US"/>
        </a:p>
      </dgm:t>
    </dgm:pt>
    <dgm:pt modelId="{1E918335-F67E-4257-A763-CAC08AB0B76F}" type="pres">
      <dgm:prSet presAssocID="{5382ED10-5B38-4CE4-BA97-A47AB073BF23}" presName="hierRoot2" presStyleCnt="0"/>
      <dgm:spPr/>
    </dgm:pt>
    <dgm:pt modelId="{CC39A18A-5566-4DFF-B3D5-83A751CB4C00}" type="pres">
      <dgm:prSet presAssocID="{5382ED10-5B38-4CE4-BA97-A47AB073BF23}" presName="composite2" presStyleCnt="0"/>
      <dgm:spPr/>
    </dgm:pt>
    <dgm:pt modelId="{AA84601D-EAAD-489F-AE0E-0AC56434C38B}" type="pres">
      <dgm:prSet presAssocID="{5382ED10-5B38-4CE4-BA97-A47AB073BF23}" presName="background2" presStyleLbl="node2" presStyleIdx="1" presStyleCnt="2"/>
      <dgm:spPr/>
    </dgm:pt>
    <dgm:pt modelId="{D2F9F428-9F3B-45A2-8884-2419B10F7060}" type="pres">
      <dgm:prSet presAssocID="{5382ED10-5B38-4CE4-BA97-A47AB073BF23}" presName="text2" presStyleLbl="fgAcc2" presStyleIdx="1" presStyleCnt="2">
        <dgm:presLayoutVars>
          <dgm:chPref val="3"/>
        </dgm:presLayoutVars>
      </dgm:prSet>
      <dgm:spPr/>
      <dgm:t>
        <a:bodyPr/>
        <a:lstStyle/>
        <a:p>
          <a:endParaRPr lang="en-US"/>
        </a:p>
      </dgm:t>
    </dgm:pt>
    <dgm:pt modelId="{20C867D4-D5DD-4E82-8DED-EDD35194FFF9}" type="pres">
      <dgm:prSet presAssocID="{5382ED10-5B38-4CE4-BA97-A47AB073BF23}" presName="hierChild3" presStyleCnt="0"/>
      <dgm:spPr/>
    </dgm:pt>
    <dgm:pt modelId="{F870CE2F-7AF6-4A87-BF12-8F57D579DFA7}" type="pres">
      <dgm:prSet presAssocID="{98642F2C-7FD4-4D9F-A1AE-5A637211C96E}" presName="Name17" presStyleLbl="parChTrans1D3" presStyleIdx="2" presStyleCnt="3"/>
      <dgm:spPr/>
      <dgm:t>
        <a:bodyPr/>
        <a:lstStyle/>
        <a:p>
          <a:endParaRPr lang="en-US"/>
        </a:p>
      </dgm:t>
    </dgm:pt>
    <dgm:pt modelId="{B24625C6-5343-44DE-B2A2-4122D1A0F2E8}" type="pres">
      <dgm:prSet presAssocID="{6BD28F65-92C5-4CD3-9E46-DB118F3C67DF}" presName="hierRoot3" presStyleCnt="0"/>
      <dgm:spPr/>
    </dgm:pt>
    <dgm:pt modelId="{62F3B2A1-CAE1-4E85-B57D-F71C6F98CBF3}" type="pres">
      <dgm:prSet presAssocID="{6BD28F65-92C5-4CD3-9E46-DB118F3C67DF}" presName="composite3" presStyleCnt="0"/>
      <dgm:spPr/>
    </dgm:pt>
    <dgm:pt modelId="{88A3E0D7-A934-4BB0-A5DF-B900CB86640E}" type="pres">
      <dgm:prSet presAssocID="{6BD28F65-92C5-4CD3-9E46-DB118F3C67DF}" presName="background3" presStyleLbl="node3" presStyleIdx="2" presStyleCnt="3"/>
      <dgm:spPr/>
    </dgm:pt>
    <dgm:pt modelId="{89399E56-2214-44F2-BAF7-F905D9565707}" type="pres">
      <dgm:prSet presAssocID="{6BD28F65-92C5-4CD3-9E46-DB118F3C67DF}" presName="text3" presStyleLbl="fgAcc3" presStyleIdx="2" presStyleCnt="3" custScaleX="108675" custLinFactNeighborX="2652">
        <dgm:presLayoutVars>
          <dgm:chPref val="3"/>
        </dgm:presLayoutVars>
      </dgm:prSet>
      <dgm:spPr/>
      <dgm:t>
        <a:bodyPr/>
        <a:lstStyle/>
        <a:p>
          <a:endParaRPr lang="en-US"/>
        </a:p>
      </dgm:t>
    </dgm:pt>
    <dgm:pt modelId="{C3227193-7E3A-4EFA-A883-A40DF881DC9A}" type="pres">
      <dgm:prSet presAssocID="{6BD28F65-92C5-4CD3-9E46-DB118F3C67DF}" presName="hierChild4" presStyleCnt="0"/>
      <dgm:spPr/>
    </dgm:pt>
  </dgm:ptLst>
  <dgm:cxnLst>
    <dgm:cxn modelId="{708DB3E2-B4FB-4757-9AB5-C86B86225C8E}" type="presOf" srcId="{689A898D-0EE7-4027-A6BB-BEBD3504B767}" destId="{21A027CF-6D6E-4B5B-AD04-6CC1F7873233}" srcOrd="0" destOrd="0" presId="urn:microsoft.com/office/officeart/2005/8/layout/hierarchy1"/>
    <dgm:cxn modelId="{F854A166-68C4-4647-AEF1-20D2A6207763}" type="presOf" srcId="{C8F36BDD-9DDA-4A39-8408-D8C68932F229}" destId="{2EFB54CE-7E1E-415A-BCA5-DCACDD48C18C}" srcOrd="0" destOrd="0" presId="urn:microsoft.com/office/officeart/2005/8/layout/hierarchy1"/>
    <dgm:cxn modelId="{EEFEB0A7-3DAA-4007-829C-2B049D25C804}" type="presOf" srcId="{BAB7132D-2858-4C5F-87AB-30B513E66837}" destId="{3BD322E2-9227-44AD-B4F5-2F761F545BD3}" srcOrd="0" destOrd="0" presId="urn:microsoft.com/office/officeart/2005/8/layout/hierarchy1"/>
    <dgm:cxn modelId="{D74E59EB-E7F7-4B21-A336-3734C28A5352}" srcId="{288DCA06-3D7C-4344-93A1-1B51345D4B4B}" destId="{BAB7132D-2858-4C5F-87AB-30B513E66837}" srcOrd="0" destOrd="0" parTransId="{237CAD9A-B71E-4E20-A345-72F8B4DF1B00}" sibTransId="{C9008651-71CB-4015-9BA2-701D77FF527A}"/>
    <dgm:cxn modelId="{46F7EC2B-1C8D-48D3-9870-303A717A5874}" srcId="{D7303179-9E31-4080-AFEB-4F24A560F351}" destId="{5382ED10-5B38-4CE4-BA97-A47AB073BF23}" srcOrd="1" destOrd="0" parTransId="{689A898D-0EE7-4027-A6BB-BEBD3504B767}" sibTransId="{ED2A72B4-A5B6-4FED-A145-90647DE8F2B7}"/>
    <dgm:cxn modelId="{4BD79648-2D56-4F6F-B5C6-283E7378BF21}" type="presOf" srcId="{288DCA06-3D7C-4344-93A1-1B51345D4B4B}" destId="{B92098A6-E80D-49C4-8919-3AE91743A7F2}" srcOrd="0" destOrd="0" presId="urn:microsoft.com/office/officeart/2005/8/layout/hierarchy1"/>
    <dgm:cxn modelId="{569DB696-1341-4548-A6ED-F9DA6A3137C9}" type="presOf" srcId="{237CAD9A-B71E-4E20-A345-72F8B4DF1B00}" destId="{651830EA-7932-4E12-A4D7-5D5B68C77724}" srcOrd="0" destOrd="0" presId="urn:microsoft.com/office/officeart/2005/8/layout/hierarchy1"/>
    <dgm:cxn modelId="{8CB364C6-8730-420C-9332-2E5C1FB2F22F}" srcId="{288DCA06-3D7C-4344-93A1-1B51345D4B4B}" destId="{633D6E8E-2232-4AC7-9698-853F07B61ABC}" srcOrd="1" destOrd="0" parTransId="{4F9E61B8-1A6F-4644-93EA-2E47410A1DCC}" sibTransId="{DA20FD10-BCB6-4AA5-8464-8B6131EFB86F}"/>
    <dgm:cxn modelId="{ED5C1E37-DBC3-4A3E-B4C6-0A0EE869BAFB}" type="presOf" srcId="{633D6E8E-2232-4AC7-9698-853F07B61ABC}" destId="{A927FFA8-4D02-45B8-84E0-14AF59CAE752}" srcOrd="0" destOrd="0" presId="urn:microsoft.com/office/officeart/2005/8/layout/hierarchy1"/>
    <dgm:cxn modelId="{84325285-7C77-49CD-9F73-97A7DDAFFC6E}" type="presOf" srcId="{6BD28F65-92C5-4CD3-9E46-DB118F3C67DF}" destId="{89399E56-2214-44F2-BAF7-F905D9565707}" srcOrd="0" destOrd="0" presId="urn:microsoft.com/office/officeart/2005/8/layout/hierarchy1"/>
    <dgm:cxn modelId="{507A9CFA-60C5-4B2E-9F9D-4CD46D8DE012}" srcId="{C8F36BDD-9DDA-4A39-8408-D8C68932F229}" destId="{D7303179-9E31-4080-AFEB-4F24A560F351}" srcOrd="0" destOrd="0" parTransId="{80E1C156-3F16-41A6-AAA9-C1BD891A4955}" sibTransId="{D3AE2D17-F115-4631-9761-8BC8D4621094}"/>
    <dgm:cxn modelId="{052DE2C1-9014-49F5-901D-CF6C4CE3836D}" type="presOf" srcId="{4F9E61B8-1A6F-4644-93EA-2E47410A1DCC}" destId="{54CDEFD7-15DE-46E5-AB11-2D6E5FFD7CCA}" srcOrd="0" destOrd="0" presId="urn:microsoft.com/office/officeart/2005/8/layout/hierarchy1"/>
    <dgm:cxn modelId="{6F4108A5-9E57-410A-9408-690C37B855E2}" type="presOf" srcId="{5382ED10-5B38-4CE4-BA97-A47AB073BF23}" destId="{D2F9F428-9F3B-45A2-8884-2419B10F7060}" srcOrd="0" destOrd="0" presId="urn:microsoft.com/office/officeart/2005/8/layout/hierarchy1"/>
    <dgm:cxn modelId="{0B982F88-9CC4-4323-B179-D53343281907}" type="presOf" srcId="{2B6E2FF7-4E1D-4B2D-AF86-85054D8CDC80}" destId="{EC9EEB86-7AE3-40E4-B6F8-248E1B392B8F}" srcOrd="0" destOrd="0" presId="urn:microsoft.com/office/officeart/2005/8/layout/hierarchy1"/>
    <dgm:cxn modelId="{5F3EA269-2935-41E6-9B79-C291766F3659}" srcId="{5382ED10-5B38-4CE4-BA97-A47AB073BF23}" destId="{6BD28F65-92C5-4CD3-9E46-DB118F3C67DF}" srcOrd="0" destOrd="0" parTransId="{98642F2C-7FD4-4D9F-A1AE-5A637211C96E}" sibTransId="{E27721C9-32C3-420B-9CBC-A89114C0CA28}"/>
    <dgm:cxn modelId="{ADAE98DD-A4A7-4C8F-B91E-65516F8E7BEB}" type="presOf" srcId="{D7303179-9E31-4080-AFEB-4F24A560F351}" destId="{D30B0689-08DA-4E42-A28C-4C8479E23618}" srcOrd="0" destOrd="0" presId="urn:microsoft.com/office/officeart/2005/8/layout/hierarchy1"/>
    <dgm:cxn modelId="{E2021759-8B6E-49B8-850F-40B9F2E82321}" type="presOf" srcId="{98642F2C-7FD4-4D9F-A1AE-5A637211C96E}" destId="{F870CE2F-7AF6-4A87-BF12-8F57D579DFA7}" srcOrd="0" destOrd="0" presId="urn:microsoft.com/office/officeart/2005/8/layout/hierarchy1"/>
    <dgm:cxn modelId="{51768010-3E06-404F-952E-2815C95C0209}" srcId="{D7303179-9E31-4080-AFEB-4F24A560F351}" destId="{288DCA06-3D7C-4344-93A1-1B51345D4B4B}" srcOrd="0" destOrd="0" parTransId="{2B6E2FF7-4E1D-4B2D-AF86-85054D8CDC80}" sibTransId="{171BCAF9-4BEA-4D76-9510-979845D20D62}"/>
    <dgm:cxn modelId="{673BC1EC-4486-44BA-9D70-CBDC773F88B5}" type="presParOf" srcId="{2EFB54CE-7E1E-415A-BCA5-DCACDD48C18C}" destId="{6F17C90B-22C9-463E-9136-22BF45495E63}" srcOrd="0" destOrd="0" presId="urn:microsoft.com/office/officeart/2005/8/layout/hierarchy1"/>
    <dgm:cxn modelId="{5BBDE3B9-D9E8-48F8-A2BB-92DDEF4B151A}" type="presParOf" srcId="{6F17C90B-22C9-463E-9136-22BF45495E63}" destId="{AA422B5A-620D-416A-A682-BB08CF3C530F}" srcOrd="0" destOrd="0" presId="urn:microsoft.com/office/officeart/2005/8/layout/hierarchy1"/>
    <dgm:cxn modelId="{145EA309-D97E-445D-A8E5-95CF14B571D2}" type="presParOf" srcId="{AA422B5A-620D-416A-A682-BB08CF3C530F}" destId="{752FFAEB-7009-4D14-B19C-E1E4460A0D9E}" srcOrd="0" destOrd="0" presId="urn:microsoft.com/office/officeart/2005/8/layout/hierarchy1"/>
    <dgm:cxn modelId="{CFDB325E-DEA7-4AC2-9A4A-0336F6B01C43}" type="presParOf" srcId="{AA422B5A-620D-416A-A682-BB08CF3C530F}" destId="{D30B0689-08DA-4E42-A28C-4C8479E23618}" srcOrd="1" destOrd="0" presId="urn:microsoft.com/office/officeart/2005/8/layout/hierarchy1"/>
    <dgm:cxn modelId="{C2592A6E-7E22-4CE6-AD37-206DD53ECF2F}" type="presParOf" srcId="{6F17C90B-22C9-463E-9136-22BF45495E63}" destId="{A2CBC9F2-348A-40D9-9409-1D139669204B}" srcOrd="1" destOrd="0" presId="urn:microsoft.com/office/officeart/2005/8/layout/hierarchy1"/>
    <dgm:cxn modelId="{C92018E1-7C51-49AC-8BDE-3BE80000523B}" type="presParOf" srcId="{A2CBC9F2-348A-40D9-9409-1D139669204B}" destId="{EC9EEB86-7AE3-40E4-B6F8-248E1B392B8F}" srcOrd="0" destOrd="0" presId="urn:microsoft.com/office/officeart/2005/8/layout/hierarchy1"/>
    <dgm:cxn modelId="{5F164220-90AF-44EF-928C-6B12F11DB64B}" type="presParOf" srcId="{A2CBC9F2-348A-40D9-9409-1D139669204B}" destId="{7C3E5A27-C37F-45C8-A5AA-C3B0A24749F4}" srcOrd="1" destOrd="0" presId="urn:microsoft.com/office/officeart/2005/8/layout/hierarchy1"/>
    <dgm:cxn modelId="{F5E7D979-D0D1-49F3-B0CB-8FBE3C41FA6C}" type="presParOf" srcId="{7C3E5A27-C37F-45C8-A5AA-C3B0A24749F4}" destId="{2FF2EE32-61ED-4A91-886D-AA8F985BB0D9}" srcOrd="0" destOrd="0" presId="urn:microsoft.com/office/officeart/2005/8/layout/hierarchy1"/>
    <dgm:cxn modelId="{F100A9F5-7F71-430C-9422-DB4CDE13D4A7}" type="presParOf" srcId="{2FF2EE32-61ED-4A91-886D-AA8F985BB0D9}" destId="{38AFA7C8-5DBA-4A19-A650-6A1E8BB1BACA}" srcOrd="0" destOrd="0" presId="urn:microsoft.com/office/officeart/2005/8/layout/hierarchy1"/>
    <dgm:cxn modelId="{D240556F-2441-4993-A271-0D458F9474FA}" type="presParOf" srcId="{2FF2EE32-61ED-4A91-886D-AA8F985BB0D9}" destId="{B92098A6-E80D-49C4-8919-3AE91743A7F2}" srcOrd="1" destOrd="0" presId="urn:microsoft.com/office/officeart/2005/8/layout/hierarchy1"/>
    <dgm:cxn modelId="{0ED6CA41-2546-4E39-8B8F-C96B6DEC9287}" type="presParOf" srcId="{7C3E5A27-C37F-45C8-A5AA-C3B0A24749F4}" destId="{EAC8FE1E-63F5-457F-9831-E8B5330422A0}" srcOrd="1" destOrd="0" presId="urn:microsoft.com/office/officeart/2005/8/layout/hierarchy1"/>
    <dgm:cxn modelId="{E420ABA6-6F9A-4EF5-9E8E-6AD3B084CB42}" type="presParOf" srcId="{EAC8FE1E-63F5-457F-9831-E8B5330422A0}" destId="{651830EA-7932-4E12-A4D7-5D5B68C77724}" srcOrd="0" destOrd="0" presId="urn:microsoft.com/office/officeart/2005/8/layout/hierarchy1"/>
    <dgm:cxn modelId="{98777844-CFE2-48D5-BD0C-88AADC505963}" type="presParOf" srcId="{EAC8FE1E-63F5-457F-9831-E8B5330422A0}" destId="{F65C5927-B88D-486B-A1B9-9ADF832BDE92}" srcOrd="1" destOrd="0" presId="urn:microsoft.com/office/officeart/2005/8/layout/hierarchy1"/>
    <dgm:cxn modelId="{16CCFAB7-5A2B-4676-956B-25D18B2FB302}" type="presParOf" srcId="{F65C5927-B88D-486B-A1B9-9ADF832BDE92}" destId="{2DA9A2C0-5556-45ED-9AB7-3FA37B8B893E}" srcOrd="0" destOrd="0" presId="urn:microsoft.com/office/officeart/2005/8/layout/hierarchy1"/>
    <dgm:cxn modelId="{B4712E53-C332-4498-BCFF-6A0326401611}" type="presParOf" srcId="{2DA9A2C0-5556-45ED-9AB7-3FA37B8B893E}" destId="{0BD429E2-288E-4E1B-9771-9918F6789958}" srcOrd="0" destOrd="0" presId="urn:microsoft.com/office/officeart/2005/8/layout/hierarchy1"/>
    <dgm:cxn modelId="{22712717-8ABB-404D-8480-1DC9D5803792}" type="presParOf" srcId="{2DA9A2C0-5556-45ED-9AB7-3FA37B8B893E}" destId="{3BD322E2-9227-44AD-B4F5-2F761F545BD3}" srcOrd="1" destOrd="0" presId="urn:microsoft.com/office/officeart/2005/8/layout/hierarchy1"/>
    <dgm:cxn modelId="{FBA2B61F-D685-470F-9012-CBCE22D322EB}" type="presParOf" srcId="{F65C5927-B88D-486B-A1B9-9ADF832BDE92}" destId="{ED3E73E2-5A75-4FA1-8760-2408B8B2C54F}" srcOrd="1" destOrd="0" presId="urn:microsoft.com/office/officeart/2005/8/layout/hierarchy1"/>
    <dgm:cxn modelId="{0FA04A52-1E71-4AA6-A2C3-DC92FE8D05E7}" type="presParOf" srcId="{EAC8FE1E-63F5-457F-9831-E8B5330422A0}" destId="{54CDEFD7-15DE-46E5-AB11-2D6E5FFD7CCA}" srcOrd="2" destOrd="0" presId="urn:microsoft.com/office/officeart/2005/8/layout/hierarchy1"/>
    <dgm:cxn modelId="{19029442-CFC6-440B-A363-671D06DF159A}" type="presParOf" srcId="{EAC8FE1E-63F5-457F-9831-E8B5330422A0}" destId="{935099A9-5579-46E9-9CD3-CD35EDFEF3E6}" srcOrd="3" destOrd="0" presId="urn:microsoft.com/office/officeart/2005/8/layout/hierarchy1"/>
    <dgm:cxn modelId="{C7B21120-B46D-4FDD-A299-15DC17194691}" type="presParOf" srcId="{935099A9-5579-46E9-9CD3-CD35EDFEF3E6}" destId="{5882B8E7-BB3B-445C-93F4-F65832B800BF}" srcOrd="0" destOrd="0" presId="urn:microsoft.com/office/officeart/2005/8/layout/hierarchy1"/>
    <dgm:cxn modelId="{3A480D9E-D556-4E99-8F8A-604D25635DA1}" type="presParOf" srcId="{5882B8E7-BB3B-445C-93F4-F65832B800BF}" destId="{C01E727A-472E-45EB-88DC-6E561768E826}" srcOrd="0" destOrd="0" presId="urn:microsoft.com/office/officeart/2005/8/layout/hierarchy1"/>
    <dgm:cxn modelId="{768ED11D-A914-4794-88B6-54F67BCAC49A}" type="presParOf" srcId="{5882B8E7-BB3B-445C-93F4-F65832B800BF}" destId="{A927FFA8-4D02-45B8-84E0-14AF59CAE752}" srcOrd="1" destOrd="0" presId="urn:microsoft.com/office/officeart/2005/8/layout/hierarchy1"/>
    <dgm:cxn modelId="{D17D4A71-33C6-48A0-BE65-FD5D4E026C67}" type="presParOf" srcId="{935099A9-5579-46E9-9CD3-CD35EDFEF3E6}" destId="{223FDA45-BCA7-471E-B80D-8F3BC167E54B}" srcOrd="1" destOrd="0" presId="urn:microsoft.com/office/officeart/2005/8/layout/hierarchy1"/>
    <dgm:cxn modelId="{294C988B-CC6F-48B0-A706-39FBF6A847A3}" type="presParOf" srcId="{A2CBC9F2-348A-40D9-9409-1D139669204B}" destId="{21A027CF-6D6E-4B5B-AD04-6CC1F7873233}" srcOrd="2" destOrd="0" presId="urn:microsoft.com/office/officeart/2005/8/layout/hierarchy1"/>
    <dgm:cxn modelId="{94697C6B-EFE4-4B99-A93D-1CFDAB2BDE5C}" type="presParOf" srcId="{A2CBC9F2-348A-40D9-9409-1D139669204B}" destId="{1E918335-F67E-4257-A763-CAC08AB0B76F}" srcOrd="3" destOrd="0" presId="urn:microsoft.com/office/officeart/2005/8/layout/hierarchy1"/>
    <dgm:cxn modelId="{0AFF0C89-73E6-49FD-A64E-349C0B473AB8}" type="presParOf" srcId="{1E918335-F67E-4257-A763-CAC08AB0B76F}" destId="{CC39A18A-5566-4DFF-B3D5-83A751CB4C00}" srcOrd="0" destOrd="0" presId="urn:microsoft.com/office/officeart/2005/8/layout/hierarchy1"/>
    <dgm:cxn modelId="{5F6412EA-6E27-426F-B8E9-528CC5F94099}" type="presParOf" srcId="{CC39A18A-5566-4DFF-B3D5-83A751CB4C00}" destId="{AA84601D-EAAD-489F-AE0E-0AC56434C38B}" srcOrd="0" destOrd="0" presId="urn:microsoft.com/office/officeart/2005/8/layout/hierarchy1"/>
    <dgm:cxn modelId="{C73E1DD5-2EB9-41AD-9C8D-6E9819570C6A}" type="presParOf" srcId="{CC39A18A-5566-4DFF-B3D5-83A751CB4C00}" destId="{D2F9F428-9F3B-45A2-8884-2419B10F7060}" srcOrd="1" destOrd="0" presId="urn:microsoft.com/office/officeart/2005/8/layout/hierarchy1"/>
    <dgm:cxn modelId="{1D9D8678-0F99-45E6-B881-87C728C1DD78}" type="presParOf" srcId="{1E918335-F67E-4257-A763-CAC08AB0B76F}" destId="{20C867D4-D5DD-4E82-8DED-EDD35194FFF9}" srcOrd="1" destOrd="0" presId="urn:microsoft.com/office/officeart/2005/8/layout/hierarchy1"/>
    <dgm:cxn modelId="{E6E18709-B079-45CF-BF61-F4C5E8F2AF51}" type="presParOf" srcId="{20C867D4-D5DD-4E82-8DED-EDD35194FFF9}" destId="{F870CE2F-7AF6-4A87-BF12-8F57D579DFA7}" srcOrd="0" destOrd="0" presId="urn:microsoft.com/office/officeart/2005/8/layout/hierarchy1"/>
    <dgm:cxn modelId="{AEF7E4CA-5086-4851-B2DE-49F80F74F8C0}" type="presParOf" srcId="{20C867D4-D5DD-4E82-8DED-EDD35194FFF9}" destId="{B24625C6-5343-44DE-B2A2-4122D1A0F2E8}" srcOrd="1" destOrd="0" presId="urn:microsoft.com/office/officeart/2005/8/layout/hierarchy1"/>
    <dgm:cxn modelId="{D0339309-8D86-4F57-A44C-4D4FE5554E22}" type="presParOf" srcId="{B24625C6-5343-44DE-B2A2-4122D1A0F2E8}" destId="{62F3B2A1-CAE1-4E85-B57D-F71C6F98CBF3}" srcOrd="0" destOrd="0" presId="urn:microsoft.com/office/officeart/2005/8/layout/hierarchy1"/>
    <dgm:cxn modelId="{5AA5048E-89C2-45DF-99BB-68EB6DBE82BD}" type="presParOf" srcId="{62F3B2A1-CAE1-4E85-B57D-F71C6F98CBF3}" destId="{88A3E0D7-A934-4BB0-A5DF-B900CB86640E}" srcOrd="0" destOrd="0" presId="urn:microsoft.com/office/officeart/2005/8/layout/hierarchy1"/>
    <dgm:cxn modelId="{2C6538E9-BF77-4ACC-A299-4DADF59B952D}" type="presParOf" srcId="{62F3B2A1-CAE1-4E85-B57D-F71C6F98CBF3}" destId="{89399E56-2214-44F2-BAF7-F905D9565707}" srcOrd="1" destOrd="0" presId="urn:microsoft.com/office/officeart/2005/8/layout/hierarchy1"/>
    <dgm:cxn modelId="{D5884601-A2CF-4FA8-8D5F-D8DF51D66A83}" type="presParOf" srcId="{B24625C6-5343-44DE-B2A2-4122D1A0F2E8}" destId="{C3227193-7E3A-4EFA-A883-A40DF881DC9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0CE2F-7AF6-4A87-BF12-8F57D579DFA7}">
      <dsp:nvSpPr>
        <dsp:cNvPr id="0" name=""/>
        <dsp:cNvSpPr/>
      </dsp:nvSpPr>
      <dsp:spPr>
        <a:xfrm>
          <a:off x="6456084" y="3262482"/>
          <a:ext cx="91440" cy="607709"/>
        </a:xfrm>
        <a:custGeom>
          <a:avLst/>
          <a:gdLst/>
          <a:ahLst/>
          <a:cxnLst/>
          <a:rect l="0" t="0" r="0" b="0"/>
          <a:pathLst>
            <a:path>
              <a:moveTo>
                <a:pt x="45720" y="0"/>
              </a:moveTo>
              <a:lnTo>
                <a:pt x="45720" y="414136"/>
              </a:lnTo>
              <a:lnTo>
                <a:pt x="101134" y="414136"/>
              </a:lnTo>
              <a:lnTo>
                <a:pt x="101134" y="60770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A027CF-6D6E-4B5B-AD04-6CC1F7873233}">
      <dsp:nvSpPr>
        <dsp:cNvPr id="0" name=""/>
        <dsp:cNvSpPr/>
      </dsp:nvSpPr>
      <dsp:spPr>
        <a:xfrm>
          <a:off x="4383120" y="1327910"/>
          <a:ext cx="2118683" cy="607709"/>
        </a:xfrm>
        <a:custGeom>
          <a:avLst/>
          <a:gdLst/>
          <a:ahLst/>
          <a:cxnLst/>
          <a:rect l="0" t="0" r="0" b="0"/>
          <a:pathLst>
            <a:path>
              <a:moveTo>
                <a:pt x="0" y="0"/>
              </a:moveTo>
              <a:lnTo>
                <a:pt x="0" y="414136"/>
              </a:lnTo>
              <a:lnTo>
                <a:pt x="2118683" y="414136"/>
              </a:lnTo>
              <a:lnTo>
                <a:pt x="2118683" y="6077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CDEFD7-15DE-46E5-AB11-2D6E5FFD7CCA}">
      <dsp:nvSpPr>
        <dsp:cNvPr id="0" name=""/>
        <dsp:cNvSpPr/>
      </dsp:nvSpPr>
      <dsp:spPr>
        <a:xfrm>
          <a:off x="2580334" y="3262482"/>
          <a:ext cx="1249237" cy="487642"/>
        </a:xfrm>
        <a:custGeom>
          <a:avLst/>
          <a:gdLst/>
          <a:ahLst/>
          <a:cxnLst/>
          <a:rect l="0" t="0" r="0" b="0"/>
          <a:pathLst>
            <a:path>
              <a:moveTo>
                <a:pt x="0" y="0"/>
              </a:moveTo>
              <a:lnTo>
                <a:pt x="0" y="294068"/>
              </a:lnTo>
              <a:lnTo>
                <a:pt x="1249237" y="294068"/>
              </a:lnTo>
              <a:lnTo>
                <a:pt x="1249237" y="4876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1830EA-7932-4E12-A4D7-5D5B68C77724}">
      <dsp:nvSpPr>
        <dsp:cNvPr id="0" name=""/>
        <dsp:cNvSpPr/>
      </dsp:nvSpPr>
      <dsp:spPr>
        <a:xfrm>
          <a:off x="812601" y="3262482"/>
          <a:ext cx="1767733" cy="330621"/>
        </a:xfrm>
        <a:custGeom>
          <a:avLst/>
          <a:gdLst/>
          <a:ahLst/>
          <a:cxnLst/>
          <a:rect l="0" t="0" r="0" b="0"/>
          <a:pathLst>
            <a:path>
              <a:moveTo>
                <a:pt x="1767733" y="0"/>
              </a:moveTo>
              <a:lnTo>
                <a:pt x="1767733" y="137047"/>
              </a:lnTo>
              <a:lnTo>
                <a:pt x="0" y="137047"/>
              </a:lnTo>
              <a:lnTo>
                <a:pt x="0" y="3306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9EEB86-7AE3-40E4-B6F8-248E1B392B8F}">
      <dsp:nvSpPr>
        <dsp:cNvPr id="0" name=""/>
        <dsp:cNvSpPr/>
      </dsp:nvSpPr>
      <dsp:spPr>
        <a:xfrm>
          <a:off x="2580334" y="1327910"/>
          <a:ext cx="1802786" cy="607709"/>
        </a:xfrm>
        <a:custGeom>
          <a:avLst/>
          <a:gdLst/>
          <a:ahLst/>
          <a:cxnLst/>
          <a:rect l="0" t="0" r="0" b="0"/>
          <a:pathLst>
            <a:path>
              <a:moveTo>
                <a:pt x="1802786" y="0"/>
              </a:moveTo>
              <a:lnTo>
                <a:pt x="1802786" y="414136"/>
              </a:lnTo>
              <a:lnTo>
                <a:pt x="0" y="414136"/>
              </a:lnTo>
              <a:lnTo>
                <a:pt x="0" y="6077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2FFAEB-7009-4D14-B19C-E1E4460A0D9E}">
      <dsp:nvSpPr>
        <dsp:cNvPr id="0" name=""/>
        <dsp:cNvSpPr/>
      </dsp:nvSpPr>
      <dsp:spPr>
        <a:xfrm>
          <a:off x="3338347" y="1048"/>
          <a:ext cx="2089546"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0B0689-08DA-4E42-A28C-4C8479E23618}">
      <dsp:nvSpPr>
        <dsp:cNvPr id="0" name=""/>
        <dsp:cNvSpPr/>
      </dsp:nvSpPr>
      <dsp:spPr>
        <a:xfrm>
          <a:off x="3570519" y="221611"/>
          <a:ext cx="2089546"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FF0000"/>
              </a:solidFill>
              <a:latin typeface="Arial" panose="020B0604020202020204" pitchFamily="34" charset="0"/>
              <a:cs typeface="Arial" panose="020B0604020202020204" pitchFamily="34" charset="0"/>
            </a:rPr>
            <a:t>Methods of euthanasia</a:t>
          </a:r>
          <a:endParaRPr lang="en-US" sz="2400" b="1" kern="1200" dirty="0">
            <a:solidFill>
              <a:srgbClr val="FF0000"/>
            </a:solidFill>
            <a:latin typeface="Arial" panose="020B0604020202020204" pitchFamily="34" charset="0"/>
            <a:cs typeface="Arial" panose="020B0604020202020204" pitchFamily="34" charset="0"/>
          </a:endParaRPr>
        </a:p>
      </dsp:txBody>
      <dsp:txXfrm>
        <a:off x="3609381" y="260473"/>
        <a:ext cx="2011822" cy="1249138"/>
      </dsp:txXfrm>
    </dsp:sp>
    <dsp:sp modelId="{38AFA7C8-5DBA-4A19-A650-6A1E8BB1BACA}">
      <dsp:nvSpPr>
        <dsp:cNvPr id="0" name=""/>
        <dsp:cNvSpPr/>
      </dsp:nvSpPr>
      <dsp:spPr>
        <a:xfrm>
          <a:off x="1219663" y="1935620"/>
          <a:ext cx="2721342"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2098A6-E80D-49C4-8919-3AE91743A7F2}">
      <dsp:nvSpPr>
        <dsp:cNvPr id="0" name=""/>
        <dsp:cNvSpPr/>
      </dsp:nvSpPr>
      <dsp:spPr>
        <a:xfrm>
          <a:off x="1451835" y="2156184"/>
          <a:ext cx="2721342"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smtClean="0">
              <a:solidFill>
                <a:srgbClr val="FF0000"/>
              </a:solidFill>
              <a:latin typeface="Arial" panose="020B0604020202020204" pitchFamily="34" charset="0"/>
              <a:cs typeface="Arial" panose="020B0604020202020204" pitchFamily="34" charset="0"/>
            </a:rPr>
            <a:t>Pharmacological methods</a:t>
          </a:r>
          <a:endParaRPr lang="en-US" sz="2400" b="1" kern="1200" dirty="0">
            <a:solidFill>
              <a:srgbClr val="FF0000"/>
            </a:solidFill>
            <a:latin typeface="Arial" panose="020B0604020202020204" pitchFamily="34" charset="0"/>
            <a:cs typeface="Arial" panose="020B0604020202020204" pitchFamily="34" charset="0"/>
          </a:endParaRPr>
        </a:p>
      </dsp:txBody>
      <dsp:txXfrm>
        <a:off x="1490697" y="2195046"/>
        <a:ext cx="2643618" cy="1249138"/>
      </dsp:txXfrm>
    </dsp:sp>
    <dsp:sp modelId="{0BD429E2-288E-4E1B-9771-9918F6789958}">
      <dsp:nvSpPr>
        <dsp:cNvPr id="0" name=""/>
        <dsp:cNvSpPr/>
      </dsp:nvSpPr>
      <dsp:spPr>
        <a:xfrm>
          <a:off x="-232171" y="3593104"/>
          <a:ext cx="2089546"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D322E2-9227-44AD-B4F5-2F761F545BD3}">
      <dsp:nvSpPr>
        <dsp:cNvPr id="0" name=""/>
        <dsp:cNvSpPr/>
      </dsp:nvSpPr>
      <dsp:spPr>
        <a:xfrm>
          <a:off x="0" y="3813667"/>
          <a:ext cx="2089546"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Arial" panose="020B0604020202020204" pitchFamily="34" charset="0"/>
              <a:cs typeface="Arial" panose="020B0604020202020204" pitchFamily="34" charset="0"/>
            </a:rPr>
            <a:t>Inhalant </a:t>
          </a:r>
          <a:endParaRPr lang="en-US" sz="2400" b="1" kern="1200" dirty="0">
            <a:solidFill>
              <a:srgbClr val="C00000"/>
            </a:solidFill>
            <a:latin typeface="Arial" panose="020B0604020202020204" pitchFamily="34" charset="0"/>
            <a:cs typeface="Arial" panose="020B0604020202020204" pitchFamily="34" charset="0"/>
          </a:endParaRPr>
        </a:p>
      </dsp:txBody>
      <dsp:txXfrm>
        <a:off x="38862" y="3852529"/>
        <a:ext cx="2011822" cy="1249138"/>
      </dsp:txXfrm>
    </dsp:sp>
    <dsp:sp modelId="{C01E727A-472E-45EB-88DC-6E561768E826}">
      <dsp:nvSpPr>
        <dsp:cNvPr id="0" name=""/>
        <dsp:cNvSpPr/>
      </dsp:nvSpPr>
      <dsp:spPr>
        <a:xfrm>
          <a:off x="2784799" y="3750125"/>
          <a:ext cx="2089546"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27FFA8-4D02-45B8-84E0-14AF59CAE752}">
      <dsp:nvSpPr>
        <dsp:cNvPr id="0" name=""/>
        <dsp:cNvSpPr/>
      </dsp:nvSpPr>
      <dsp:spPr>
        <a:xfrm>
          <a:off x="3016971" y="3970688"/>
          <a:ext cx="2089546"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Arial" panose="020B0604020202020204" pitchFamily="34" charset="0"/>
              <a:cs typeface="Arial" panose="020B0604020202020204" pitchFamily="34" charset="0"/>
            </a:rPr>
            <a:t>Non-inhalant</a:t>
          </a:r>
          <a:endParaRPr lang="en-US" sz="2400" b="1" kern="1200" dirty="0">
            <a:solidFill>
              <a:srgbClr val="C00000"/>
            </a:solidFill>
            <a:latin typeface="Arial" panose="020B0604020202020204" pitchFamily="34" charset="0"/>
            <a:cs typeface="Arial" panose="020B0604020202020204" pitchFamily="34" charset="0"/>
          </a:endParaRPr>
        </a:p>
      </dsp:txBody>
      <dsp:txXfrm>
        <a:off x="3055833" y="4009550"/>
        <a:ext cx="2011822" cy="1249138"/>
      </dsp:txXfrm>
    </dsp:sp>
    <dsp:sp modelId="{AA84601D-EAAD-489F-AE0E-0AC56434C38B}">
      <dsp:nvSpPr>
        <dsp:cNvPr id="0" name=""/>
        <dsp:cNvSpPr/>
      </dsp:nvSpPr>
      <dsp:spPr>
        <a:xfrm>
          <a:off x="5457031" y="1935620"/>
          <a:ext cx="2089546"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F9F428-9F3B-45A2-8884-2419B10F7060}">
      <dsp:nvSpPr>
        <dsp:cNvPr id="0" name=""/>
        <dsp:cNvSpPr/>
      </dsp:nvSpPr>
      <dsp:spPr>
        <a:xfrm>
          <a:off x="5689203" y="2156184"/>
          <a:ext cx="2089546"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7030A0"/>
              </a:solidFill>
              <a:latin typeface="Arial" panose="020B0604020202020204" pitchFamily="34" charset="0"/>
              <a:cs typeface="Arial" panose="020B0604020202020204" pitchFamily="34" charset="0"/>
            </a:rPr>
            <a:t>Physical methods</a:t>
          </a:r>
          <a:endParaRPr lang="en-US" sz="2400" b="1" kern="1200" dirty="0">
            <a:solidFill>
              <a:srgbClr val="7030A0"/>
            </a:solidFill>
            <a:latin typeface="Arial" panose="020B0604020202020204" pitchFamily="34" charset="0"/>
            <a:cs typeface="Arial" panose="020B0604020202020204" pitchFamily="34" charset="0"/>
          </a:endParaRPr>
        </a:p>
      </dsp:txBody>
      <dsp:txXfrm>
        <a:off x="5728065" y="2195046"/>
        <a:ext cx="2011822" cy="1249138"/>
      </dsp:txXfrm>
    </dsp:sp>
    <dsp:sp modelId="{88A3E0D7-A934-4BB0-A5DF-B900CB86640E}">
      <dsp:nvSpPr>
        <dsp:cNvPr id="0" name=""/>
        <dsp:cNvSpPr/>
      </dsp:nvSpPr>
      <dsp:spPr>
        <a:xfrm>
          <a:off x="5421811" y="3870192"/>
          <a:ext cx="2270815" cy="13268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99E56-2214-44F2-BAF7-F905D9565707}">
      <dsp:nvSpPr>
        <dsp:cNvPr id="0" name=""/>
        <dsp:cNvSpPr/>
      </dsp:nvSpPr>
      <dsp:spPr>
        <a:xfrm>
          <a:off x="5653983" y="4090756"/>
          <a:ext cx="2270815" cy="13268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smtClean="0">
              <a:solidFill>
                <a:srgbClr val="0070C0"/>
              </a:solidFill>
              <a:latin typeface="Arial" panose="020B0604020202020204" pitchFamily="34" charset="0"/>
              <a:cs typeface="Arial" panose="020B0604020202020204" pitchFamily="34" charset="0"/>
            </a:rPr>
            <a:t>Electrocution</a:t>
          </a:r>
        </a:p>
        <a:p>
          <a:pPr lvl="0" algn="ctr" defTabSz="1066800">
            <a:lnSpc>
              <a:spcPct val="90000"/>
            </a:lnSpc>
            <a:spcBef>
              <a:spcPct val="0"/>
            </a:spcBef>
            <a:spcAft>
              <a:spcPct val="35000"/>
            </a:spcAft>
          </a:pPr>
          <a:r>
            <a:rPr lang="en-IN" sz="2400" b="1" kern="1200" dirty="0" smtClean="0">
              <a:solidFill>
                <a:srgbClr val="0070C0"/>
              </a:solidFill>
              <a:latin typeface="Arial" panose="020B0604020202020204" pitchFamily="34" charset="0"/>
              <a:cs typeface="Arial" panose="020B0604020202020204" pitchFamily="34" charset="0"/>
            </a:rPr>
            <a:t>Shooting</a:t>
          </a:r>
          <a:endParaRPr lang="en-US" sz="2400" b="1" kern="1200" dirty="0">
            <a:solidFill>
              <a:srgbClr val="0070C0"/>
            </a:solidFill>
            <a:latin typeface="Arial" panose="020B0604020202020204" pitchFamily="34" charset="0"/>
            <a:cs typeface="Arial" panose="020B0604020202020204" pitchFamily="34" charset="0"/>
          </a:endParaRPr>
        </a:p>
      </dsp:txBody>
      <dsp:txXfrm>
        <a:off x="5692845" y="4129618"/>
        <a:ext cx="2193091" cy="12491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3342F80-F869-4EBD-83A9-D4914735380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104370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42F80-F869-4EBD-83A9-D4914735380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143332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42F80-F869-4EBD-83A9-D4914735380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188767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3342F80-F869-4EBD-83A9-D4914735380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2558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342F80-F869-4EBD-83A9-D49147353800}" type="datetimeFigureOut">
              <a:rPr lang="en-IN" smtClean="0"/>
              <a:t>21-05-2025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387668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3342F80-F869-4EBD-83A9-D4914735380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4064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3342F80-F869-4EBD-83A9-D49147353800}" type="datetimeFigureOut">
              <a:rPr lang="en-IN" smtClean="0"/>
              <a:t>21-05-2025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345787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3342F80-F869-4EBD-83A9-D49147353800}" type="datetimeFigureOut">
              <a:rPr lang="en-IN" smtClean="0"/>
              <a:t>21-05-2025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163576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42F80-F869-4EBD-83A9-D49147353800}" type="datetimeFigureOut">
              <a:rPr lang="en-IN" smtClean="0"/>
              <a:t>21-05-2025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7639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342F80-F869-4EBD-83A9-D4914735380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357886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342F80-F869-4EBD-83A9-D49147353800}" type="datetimeFigureOut">
              <a:rPr lang="en-IN" smtClean="0"/>
              <a:t>21-05-2025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C8F6CC-25E9-4F63-976F-963861872ABE}" type="slidenum">
              <a:rPr lang="en-IN" smtClean="0"/>
              <a:t>‹#›</a:t>
            </a:fld>
            <a:endParaRPr lang="en-IN"/>
          </a:p>
        </p:txBody>
      </p:sp>
    </p:spTree>
    <p:extLst>
      <p:ext uri="{BB962C8B-B14F-4D97-AF65-F5344CB8AC3E}">
        <p14:creationId xmlns:p14="http://schemas.microsoft.com/office/powerpoint/2010/main" val="422805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42F80-F869-4EBD-83A9-D49147353800}" type="datetimeFigureOut">
              <a:rPr lang="en-IN" smtClean="0"/>
              <a:t>21-05-2025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8F6CC-25E9-4F63-976F-963861872ABE}" type="slidenum">
              <a:rPr lang="en-IN" smtClean="0"/>
              <a:t>‹#›</a:t>
            </a:fld>
            <a:endParaRPr lang="en-IN"/>
          </a:p>
        </p:txBody>
      </p:sp>
    </p:spTree>
    <p:extLst>
      <p:ext uri="{BB962C8B-B14F-4D97-AF65-F5344CB8AC3E}">
        <p14:creationId xmlns:p14="http://schemas.microsoft.com/office/powerpoint/2010/main" val="3568540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6941" y="121762"/>
            <a:ext cx="2955937" cy="523220"/>
          </a:xfrm>
          <a:prstGeom prst="rect">
            <a:avLst/>
          </a:prstGeom>
        </p:spPr>
        <p:txBody>
          <a:bodyPr wrap="none">
            <a:spAutoFit/>
          </a:bodyPr>
          <a:lstStyle/>
          <a:p>
            <a:r>
              <a:rPr lang="en-IN" sz="2800" dirty="0" smtClean="0">
                <a:solidFill>
                  <a:srgbClr val="FF0000"/>
                </a:solidFill>
                <a:latin typeface="Arial Black" panose="020B0A04020102020204" pitchFamily="34" charset="0"/>
              </a:rPr>
              <a:t>EUTHANASIA </a:t>
            </a:r>
            <a:endParaRPr lang="en-IN" sz="2800" dirty="0">
              <a:solidFill>
                <a:srgbClr val="FF0000"/>
              </a:solidFill>
              <a:latin typeface="Arial Black" panose="020B0A04020102020204" pitchFamily="34" charset="0"/>
            </a:endParaRPr>
          </a:p>
        </p:txBody>
      </p:sp>
      <p:pic>
        <p:nvPicPr>
          <p:cNvPr id="1026" name="Picture 2" descr="Pet Euthanasia | Dog Euthana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363" y="644982"/>
            <a:ext cx="11129818" cy="52589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81570" y="5903893"/>
            <a:ext cx="3846681" cy="954107"/>
          </a:xfrm>
          <a:prstGeom prst="rect">
            <a:avLst/>
          </a:prstGeom>
          <a:noFill/>
        </p:spPr>
        <p:txBody>
          <a:bodyPr wrap="square" rtlCol="0">
            <a:spAutoFit/>
          </a:bodyPr>
          <a:lstStyle/>
          <a:p>
            <a:pPr algn="ctr"/>
            <a:r>
              <a:rPr lang="en-US" sz="1400" b="1" dirty="0" smtClean="0">
                <a:solidFill>
                  <a:srgbClr val="FF0000"/>
                </a:solidFill>
                <a:latin typeface="Arial" pitchFamily="34" charset="0"/>
                <a:cs typeface="Arial" pitchFamily="34" charset="0"/>
              </a:rPr>
              <a:t>Dr. Ravi Shankar Kr </a:t>
            </a:r>
            <a:r>
              <a:rPr lang="en-US" sz="1400" b="1" dirty="0" err="1" smtClean="0">
                <a:solidFill>
                  <a:srgbClr val="FF0000"/>
                </a:solidFill>
                <a:latin typeface="Arial" pitchFamily="34" charset="0"/>
                <a:cs typeface="Arial" pitchFamily="34" charset="0"/>
              </a:rPr>
              <a:t>Mandal</a:t>
            </a:r>
            <a:endParaRPr lang="en-US" sz="1400" b="1" dirty="0" smtClean="0">
              <a:solidFill>
                <a:srgbClr val="FF0000"/>
              </a:solidFill>
              <a:latin typeface="Arial" pitchFamily="34" charset="0"/>
              <a:cs typeface="Arial" pitchFamily="34" charset="0"/>
            </a:endParaRPr>
          </a:p>
          <a:p>
            <a:pPr algn="ctr"/>
            <a:r>
              <a:rPr lang="en-US" sz="1400" b="1" dirty="0" smtClean="0">
                <a:solidFill>
                  <a:srgbClr val="FF0000"/>
                </a:solidFill>
                <a:latin typeface="Arial" pitchFamily="34" charset="0"/>
                <a:cs typeface="Arial" pitchFamily="34" charset="0"/>
              </a:rPr>
              <a:t>Assistant Professor</a:t>
            </a:r>
          </a:p>
          <a:p>
            <a:pPr algn="ctr"/>
            <a:r>
              <a:rPr lang="en-US" sz="1400" b="1" dirty="0" smtClean="0">
                <a:solidFill>
                  <a:srgbClr val="FF0000"/>
                </a:solidFill>
                <a:latin typeface="Arial" pitchFamily="34" charset="0"/>
                <a:cs typeface="Arial" pitchFamily="34" charset="0"/>
              </a:rPr>
              <a:t>Veterinary Medicine</a:t>
            </a:r>
          </a:p>
          <a:p>
            <a:pPr algn="ctr"/>
            <a:r>
              <a:rPr lang="en-US" sz="1400" b="1" dirty="0" smtClean="0">
                <a:solidFill>
                  <a:srgbClr val="FF0000"/>
                </a:solidFill>
                <a:latin typeface="Arial" pitchFamily="34" charset="0"/>
                <a:cs typeface="Arial" pitchFamily="34" charset="0"/>
              </a:rPr>
              <a:t>BVC, Patna</a:t>
            </a:r>
            <a:endParaRPr lang="en-US" sz="1400" b="1" dirty="0">
              <a:solidFill>
                <a:srgbClr val="FF0000"/>
              </a:solidFill>
              <a:latin typeface="Arial" pitchFamily="34" charset="0"/>
              <a:cs typeface="Arial" pitchFamily="34" charset="0"/>
            </a:endParaRPr>
          </a:p>
        </p:txBody>
      </p:sp>
      <p:pic>
        <p:nvPicPr>
          <p:cNvPr id="6" name="Picture 5" descr="B. F. Sc. Programme – Bihar Animal Sciences University | बिहार पशु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52400"/>
            <a:ext cx="1834381"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ownloads – Bihar Animal Sciences University | बिहार पशु विज्ञान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73279" y="152400"/>
            <a:ext cx="1152465" cy="1208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827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018" y="458643"/>
            <a:ext cx="10515600" cy="4351338"/>
          </a:xfrm>
        </p:spPr>
        <p:txBody>
          <a:bodyPr>
            <a:normAutofit/>
          </a:bodyPr>
          <a:lstStyle/>
          <a:p>
            <a:pPr algn="just">
              <a:buFont typeface="Wingdings" panose="05000000000000000000" pitchFamily="2" charset="2"/>
              <a:buChar char="v"/>
            </a:pPr>
            <a:r>
              <a:rPr lang="en-IN" sz="2400" b="1" dirty="0" smtClean="0">
                <a:solidFill>
                  <a:srgbClr val="FF0000"/>
                </a:solidFill>
                <a:latin typeface="Arial Black" panose="020B0A04020102020204" pitchFamily="34" charset="0"/>
                <a:cs typeface="Arial" panose="020B0604020202020204" pitchFamily="34" charset="0"/>
              </a:rPr>
              <a:t>CHLORAL HYDRATE</a:t>
            </a:r>
          </a:p>
          <a:p>
            <a:pPr algn="just"/>
            <a:r>
              <a:rPr lang="en-IN" sz="2400" dirty="0" smtClean="0">
                <a:latin typeface="Arial" panose="020B0604020202020204" pitchFamily="34" charset="0"/>
                <a:cs typeface="Arial" panose="020B0604020202020204" pitchFamily="34" charset="0"/>
              </a:rPr>
              <a:t>Used for euthanasia in </a:t>
            </a:r>
            <a:r>
              <a:rPr lang="en-IN" sz="2400" dirty="0" smtClean="0">
                <a:solidFill>
                  <a:srgbClr val="FF0000"/>
                </a:solidFill>
                <a:latin typeface="Arial" panose="020B0604020202020204" pitchFamily="34" charset="0"/>
                <a:cs typeface="Arial" panose="020B0604020202020204" pitchFamily="34" charset="0"/>
              </a:rPr>
              <a:t>large animals. </a:t>
            </a:r>
          </a:p>
          <a:p>
            <a:pPr algn="just"/>
            <a:r>
              <a:rPr lang="en-IN" sz="2400" dirty="0" smtClean="0">
                <a:latin typeface="Arial" panose="020B0604020202020204" pitchFamily="34" charset="0"/>
                <a:cs typeface="Arial" panose="020B0604020202020204" pitchFamily="34" charset="0"/>
              </a:rPr>
              <a:t>It fatally depresses the respiratory centres. </a:t>
            </a:r>
          </a:p>
          <a:p>
            <a:pPr algn="just"/>
            <a:r>
              <a:rPr lang="en-IN" sz="2400" dirty="0" smtClean="0">
                <a:latin typeface="Arial" panose="020B0604020202020204" pitchFamily="34" charset="0"/>
                <a:cs typeface="Arial" panose="020B0604020202020204" pitchFamily="34" charset="0"/>
              </a:rPr>
              <a:t>It is not recommended for use in small animals because of its slow action and death is preceded by unpleasant manifestations such as crying, muscular spasms and gasping. </a:t>
            </a:r>
          </a:p>
          <a:p>
            <a:pPr algn="just"/>
            <a:r>
              <a:rPr lang="en-IN" sz="2400" dirty="0" smtClean="0">
                <a:latin typeface="Arial" panose="020B0604020202020204" pitchFamily="34" charset="0"/>
                <a:cs typeface="Arial" panose="020B0604020202020204" pitchFamily="34" charset="0"/>
              </a:rPr>
              <a:t>The fatal dose is 0.2 mg per pounds (0.44mg/kg)  in horses </a:t>
            </a:r>
            <a:r>
              <a:rPr lang="en-IN" sz="2400" dirty="0">
                <a:latin typeface="Arial" panose="020B0604020202020204" pitchFamily="34" charset="0"/>
                <a:cs typeface="Arial" panose="020B0604020202020204" pitchFamily="34" charset="0"/>
              </a:rPr>
              <a:t>and is given intravenously relatively Inexpensive</a:t>
            </a:r>
          </a:p>
        </p:txBody>
      </p:sp>
      <p:sp>
        <p:nvSpPr>
          <p:cNvPr id="4" name="Rectangle 3"/>
          <p:cNvSpPr/>
          <p:nvPr/>
        </p:nvSpPr>
        <p:spPr>
          <a:xfrm>
            <a:off x="792018" y="3863172"/>
            <a:ext cx="2773901" cy="461665"/>
          </a:xfrm>
          <a:prstGeom prst="rect">
            <a:avLst/>
          </a:prstGeom>
        </p:spPr>
        <p:txBody>
          <a:bodyPr wrap="none">
            <a:spAutoFit/>
          </a:bodyPr>
          <a:lstStyle/>
          <a:p>
            <a:pPr marL="342900" indent="-342900">
              <a:buFont typeface="Wingdings" panose="05000000000000000000" pitchFamily="2" charset="2"/>
              <a:buChar char="v"/>
            </a:pPr>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STRYCHNINE</a:t>
            </a:r>
            <a:endParaRPr lang="en-IN" sz="2400" dirty="0">
              <a:solidFill>
                <a:srgbClr val="FF0000"/>
              </a:solidFill>
              <a:latin typeface="Arial Black" panose="020B0A04020102020204" pitchFamily="34" charset="0"/>
            </a:endParaRPr>
          </a:p>
        </p:txBody>
      </p:sp>
      <p:sp>
        <p:nvSpPr>
          <p:cNvPr id="5" name="Content Placeholder 2"/>
          <p:cNvSpPr txBox="1">
            <a:spLocks/>
          </p:cNvSpPr>
          <p:nvPr/>
        </p:nvSpPr>
        <p:spPr>
          <a:xfrm>
            <a:off x="792018" y="4457988"/>
            <a:ext cx="10515600" cy="1554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IN" sz="2400" dirty="0" smtClean="0">
                <a:latin typeface="Arial" panose="020B0604020202020204" pitchFamily="34" charset="0"/>
                <a:cs typeface="Arial" panose="020B0604020202020204" pitchFamily="34" charset="0"/>
              </a:rPr>
              <a:t>Strychnine in any form should </a:t>
            </a:r>
            <a:r>
              <a:rPr lang="en-IN" sz="2400" dirty="0" smtClean="0">
                <a:solidFill>
                  <a:srgbClr val="FF0000"/>
                </a:solidFill>
                <a:latin typeface="Arial" panose="020B0604020202020204" pitchFamily="34" charset="0"/>
                <a:cs typeface="Arial" panose="020B0604020202020204" pitchFamily="34" charset="0"/>
              </a:rPr>
              <a:t>not be used </a:t>
            </a:r>
            <a:r>
              <a:rPr lang="en-IN" sz="2400" dirty="0" smtClean="0">
                <a:latin typeface="Arial" panose="020B0604020202020204" pitchFamily="34" charset="0"/>
                <a:cs typeface="Arial" panose="020B0604020202020204" pitchFamily="34" charset="0"/>
              </a:rPr>
              <a:t>for euthanasia for any animal. </a:t>
            </a:r>
          </a:p>
          <a:p>
            <a:pPr algn="just"/>
            <a:r>
              <a:rPr lang="en-IN" sz="2400" dirty="0" smtClean="0">
                <a:latin typeface="Arial" panose="020B0604020202020204" pitchFamily="34" charset="0"/>
                <a:cs typeface="Arial" panose="020B0604020202020204" pitchFamily="34" charset="0"/>
              </a:rPr>
              <a:t>It increases the excitability produces violent muscular contractions. </a:t>
            </a:r>
          </a:p>
          <a:p>
            <a:pPr algn="just"/>
            <a:r>
              <a:rPr lang="en-IN" sz="2400" dirty="0" smtClean="0">
                <a:latin typeface="Arial" panose="020B0604020202020204" pitchFamily="34" charset="0"/>
                <a:cs typeface="Arial" panose="020B0604020202020204" pitchFamily="34" charset="0"/>
              </a:rPr>
              <a:t>The convulsion </a:t>
            </a:r>
            <a:r>
              <a:rPr lang="en-IN" sz="2400" dirty="0" smtClean="0">
                <a:solidFill>
                  <a:srgbClr val="C00000"/>
                </a:solidFill>
                <a:latin typeface="Arial" panose="020B0604020202020204" pitchFamily="34" charset="0"/>
                <a:cs typeface="Arial" panose="020B0604020202020204" pitchFamily="34" charset="0"/>
              </a:rPr>
              <a:t>produces excruciating pain</a:t>
            </a:r>
            <a:r>
              <a:rPr lang="en-IN" sz="2400" dirty="0" smtClean="0">
                <a:latin typeface="Arial" panose="020B0604020202020204" pitchFamily="34" charset="0"/>
                <a:cs typeface="Arial" panose="020B0604020202020204" pitchFamily="34" charset="0"/>
              </a:rPr>
              <a:t>.</a:t>
            </a:r>
          </a:p>
          <a:p>
            <a:pPr algn="just"/>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54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0610" y="332509"/>
            <a:ext cx="4609467" cy="469809"/>
          </a:xfrm>
          <a:prstGeom prst="rect">
            <a:avLst/>
          </a:prstGeom>
        </p:spPr>
        <p:txBody>
          <a:bodyPr wrap="none">
            <a:spAutoFit/>
          </a:bodyPr>
          <a:lstStyle/>
          <a:p>
            <a:pPr marL="342900" indent="-342900">
              <a:lnSpc>
                <a:spcPct val="107000"/>
              </a:lnSpc>
              <a:spcAft>
                <a:spcPts val="800"/>
              </a:spcAft>
              <a:buFont typeface="Wingdings" panose="05000000000000000000" pitchFamily="2" charset="2"/>
              <a:buChar char="v"/>
            </a:pPr>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MAGNESIUM SULPHATE</a:t>
            </a:r>
            <a:endParaRPr lang="en-IN" sz="24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p:txBody>
      </p:sp>
      <p:sp>
        <p:nvSpPr>
          <p:cNvPr id="6" name="Content Placeholder 2"/>
          <p:cNvSpPr txBox="1">
            <a:spLocks/>
          </p:cNvSpPr>
          <p:nvPr/>
        </p:nvSpPr>
        <p:spPr>
          <a:xfrm>
            <a:off x="600610" y="802318"/>
            <a:ext cx="10944844" cy="3705028"/>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pPr>
            <a:r>
              <a:rPr lang="en-IN" sz="5100" dirty="0" smtClean="0">
                <a:latin typeface="Arial" panose="020B0604020202020204" pitchFamily="34" charset="0"/>
                <a:cs typeface="Arial" panose="020B0604020202020204" pitchFamily="34" charset="0"/>
              </a:rPr>
              <a:t>Used to produce euthanasia in both small and large animals. </a:t>
            </a:r>
          </a:p>
          <a:p>
            <a:pPr algn="just">
              <a:lnSpc>
                <a:spcPct val="110000"/>
              </a:lnSpc>
            </a:pPr>
            <a:r>
              <a:rPr lang="en-IN" sz="5100" dirty="0" smtClean="0">
                <a:latin typeface="Arial" panose="020B0604020202020204" pitchFamily="34" charset="0"/>
                <a:cs typeface="Arial" panose="020B0604020202020204" pitchFamily="34" charset="0"/>
              </a:rPr>
              <a:t>The magnesium </a:t>
            </a:r>
            <a:r>
              <a:rPr lang="en-IN" sz="5100" dirty="0" err="1" smtClean="0">
                <a:latin typeface="Arial" panose="020B0604020202020204" pitchFamily="34" charset="0"/>
                <a:cs typeface="Arial" panose="020B0604020202020204" pitchFamily="34" charset="0"/>
              </a:rPr>
              <a:t>lon</a:t>
            </a:r>
            <a:r>
              <a:rPr lang="en-IN" sz="5100" dirty="0" smtClean="0">
                <a:latin typeface="Arial" panose="020B0604020202020204" pitchFamily="34" charset="0"/>
                <a:cs typeface="Arial" panose="020B0604020202020204" pitchFamily="34" charset="0"/>
              </a:rPr>
              <a:t> depresses all parts of the central nervous system and unconsciousness occurs prior to fatal respiratory paralysis. </a:t>
            </a:r>
          </a:p>
          <a:p>
            <a:pPr algn="just">
              <a:lnSpc>
                <a:spcPct val="110000"/>
              </a:lnSpc>
            </a:pPr>
            <a:r>
              <a:rPr lang="en-IN" sz="5100" dirty="0" smtClean="0">
                <a:latin typeface="Arial" panose="020B0604020202020204" pitchFamily="34" charset="0"/>
                <a:cs typeface="Arial" panose="020B0604020202020204" pitchFamily="34" charset="0"/>
              </a:rPr>
              <a:t>Saturated solution (1:1) of magnesium sulphate should be injected intravenously or </a:t>
            </a:r>
            <a:r>
              <a:rPr lang="en-IN" sz="5100" dirty="0" err="1" smtClean="0">
                <a:latin typeface="Arial" panose="020B0604020202020204" pitchFamily="34" charset="0"/>
                <a:cs typeface="Arial" panose="020B0604020202020204" pitchFamily="34" charset="0"/>
              </a:rPr>
              <a:t>intracardially</a:t>
            </a:r>
            <a:r>
              <a:rPr lang="en-IN" sz="5100" dirty="0" smtClean="0">
                <a:latin typeface="Arial" panose="020B0604020202020204" pitchFamily="34" charset="0"/>
                <a:cs typeface="Arial" panose="020B0604020202020204" pitchFamily="34" charset="0"/>
              </a:rPr>
              <a:t> in very small animals. </a:t>
            </a:r>
          </a:p>
          <a:p>
            <a:pPr algn="just">
              <a:lnSpc>
                <a:spcPct val="110000"/>
              </a:lnSpc>
            </a:pPr>
            <a:r>
              <a:rPr lang="en-IN" sz="5100" dirty="0" smtClean="0">
                <a:latin typeface="Arial" panose="020B0604020202020204" pitchFamily="34" charset="0"/>
                <a:cs typeface="Arial" panose="020B0604020202020204" pitchFamily="34" charset="0"/>
              </a:rPr>
              <a:t>The temperature of the solution should be around 40 to 50°c at the time of injection. </a:t>
            </a:r>
          </a:p>
          <a:p>
            <a:pPr algn="just">
              <a:lnSpc>
                <a:spcPct val="110000"/>
              </a:lnSpc>
            </a:pPr>
            <a:r>
              <a:rPr lang="en-IN" sz="5100" dirty="0" smtClean="0">
                <a:latin typeface="Arial" panose="020B0604020202020204" pitchFamily="34" charset="0"/>
                <a:cs typeface="Arial" panose="020B0604020202020204" pitchFamily="34" charset="0"/>
              </a:rPr>
              <a:t>The magnesium sulphate solution should be injected rapidly to produce a lethal concentration of magnesium ion in blood.</a:t>
            </a:r>
          </a:p>
          <a:p>
            <a:pPr algn="just"/>
            <a:endParaRPr lang="en-IN" sz="2400" dirty="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881933326"/>
              </p:ext>
            </p:extLst>
          </p:nvPr>
        </p:nvGraphicFramePr>
        <p:xfrm>
          <a:off x="1514765" y="4691302"/>
          <a:ext cx="8128000" cy="1188720"/>
        </p:xfrm>
        <a:graphic>
          <a:graphicData uri="http://schemas.openxmlformats.org/drawingml/2006/table">
            <a:tbl>
              <a:tblPr firstRow="1" bandRow="1">
                <a:tableStyleId>{8A107856-5554-42FB-B03E-39F5DBC370BA}</a:tableStyleId>
              </a:tblPr>
              <a:tblGrid>
                <a:gridCol w="4064000">
                  <a:extLst>
                    <a:ext uri="{9D8B030D-6E8A-4147-A177-3AD203B41FA5}">
                      <a16:colId xmlns:a16="http://schemas.microsoft.com/office/drawing/2014/main" val="782975967"/>
                    </a:ext>
                  </a:extLst>
                </a:gridCol>
                <a:gridCol w="4064000">
                  <a:extLst>
                    <a:ext uri="{9D8B030D-6E8A-4147-A177-3AD203B41FA5}">
                      <a16:colId xmlns:a16="http://schemas.microsoft.com/office/drawing/2014/main" val="291791581"/>
                    </a:ext>
                  </a:extLst>
                </a:gridCol>
              </a:tblGrid>
              <a:tr h="370840">
                <a:tc>
                  <a:txBody>
                    <a:bodyPr/>
                    <a:lstStyle/>
                    <a:p>
                      <a:r>
                        <a:rPr lang="en-IN" sz="2000" b="1" kern="1200" dirty="0" smtClean="0">
                          <a:effectLst/>
                          <a:latin typeface="Arial" panose="020B0604020202020204" pitchFamily="34" charset="0"/>
                          <a:cs typeface="Arial" panose="020B0604020202020204" pitchFamily="34" charset="0"/>
                        </a:rPr>
                        <a:t>Small dogs</a:t>
                      </a:r>
                      <a:endParaRPr lang="en-IN" sz="2000" b="1" kern="1200" dirty="0" smtClean="0">
                        <a:solidFill>
                          <a:schemeClr val="lt1"/>
                        </a:solidFill>
                        <a:effectLst/>
                        <a:latin typeface="Arial" panose="020B0604020202020204" pitchFamily="34" charset="0"/>
                        <a:ea typeface="+mn-ea"/>
                        <a:cs typeface="Arial" panose="020B0604020202020204" pitchFamily="34" charset="0"/>
                      </a:endParaRPr>
                    </a:p>
                  </a:txBody>
                  <a:tcPr/>
                </a:tc>
                <a:tc>
                  <a:txBody>
                    <a:bodyPr/>
                    <a:lstStyle/>
                    <a:p>
                      <a:r>
                        <a:rPr lang="en-IN" sz="2000" b="1" kern="1200" dirty="0" smtClean="0">
                          <a:effectLst/>
                          <a:latin typeface="Arial" panose="020B0604020202020204" pitchFamily="34" charset="0"/>
                          <a:cs typeface="Arial" panose="020B0604020202020204" pitchFamily="34" charset="0"/>
                        </a:rPr>
                        <a:t>10 ml</a:t>
                      </a:r>
                      <a:endParaRPr lang="en-IN" sz="2000" b="1" kern="1200" dirty="0" smtClean="0">
                        <a:solidFill>
                          <a:schemeClr val="lt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57954142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kern="1200" dirty="0" smtClean="0">
                          <a:effectLst/>
                          <a:latin typeface="Arial" panose="020B0604020202020204" pitchFamily="34" charset="0"/>
                          <a:cs typeface="Arial" panose="020B0604020202020204" pitchFamily="34" charset="0"/>
                        </a:rPr>
                        <a:t>Large dogs</a:t>
                      </a:r>
                      <a:endParaRPr lang="en-IN" sz="2000" b="1" kern="1200" dirty="0" smtClean="0">
                        <a:solidFill>
                          <a:schemeClr val="lt1"/>
                        </a:solidFill>
                        <a:effectLst/>
                        <a:latin typeface="Arial" panose="020B0604020202020204" pitchFamily="34" charset="0"/>
                        <a:ea typeface="+mn-ea"/>
                        <a:cs typeface="Arial" panose="020B0604020202020204" pitchFamily="34" charset="0"/>
                      </a:endParaRPr>
                    </a:p>
                  </a:txBody>
                  <a:tcPr/>
                </a:tc>
                <a:tc>
                  <a:txBody>
                    <a:bodyPr/>
                    <a:lstStyle/>
                    <a:p>
                      <a:r>
                        <a:rPr lang="en-US" sz="2000" b="1" dirty="0" smtClean="0">
                          <a:latin typeface="Arial" panose="020B0604020202020204" pitchFamily="34" charset="0"/>
                          <a:cs typeface="Arial" panose="020B0604020202020204" pitchFamily="34" charset="0"/>
                        </a:rPr>
                        <a:t>30 ml</a:t>
                      </a:r>
                      <a:endParaRPr lang="en-IN"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22878626"/>
                  </a:ext>
                </a:extLst>
              </a:tr>
              <a:tr h="370840">
                <a:tc>
                  <a:txBody>
                    <a:bodyPr/>
                    <a:lstStyle/>
                    <a:p>
                      <a:r>
                        <a:rPr lang="en-IN" sz="2000" b="1" kern="1200" dirty="0" smtClean="0">
                          <a:effectLst/>
                          <a:latin typeface="Arial" panose="020B0604020202020204" pitchFamily="34" charset="0"/>
                          <a:cs typeface="Arial" panose="020B0604020202020204" pitchFamily="34" charset="0"/>
                        </a:rPr>
                        <a:t>Large animals</a:t>
                      </a:r>
                      <a:endParaRPr lang="en-IN" sz="2000" b="1" kern="1200" dirty="0" smtClean="0">
                        <a:solidFill>
                          <a:schemeClr val="lt1"/>
                        </a:solidFill>
                        <a:effectLst/>
                        <a:latin typeface="Arial" panose="020B0604020202020204" pitchFamily="34" charset="0"/>
                        <a:ea typeface="+mn-ea"/>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kern="1200" dirty="0" smtClean="0">
                          <a:effectLst/>
                          <a:latin typeface="Arial" panose="020B0604020202020204" pitchFamily="34" charset="0"/>
                          <a:cs typeface="Arial" panose="020B0604020202020204" pitchFamily="34" charset="0"/>
                        </a:rPr>
                        <a:t>0.5 g per pound body weight</a:t>
                      </a:r>
                      <a:endParaRPr lang="en-IN" sz="2000" b="1" kern="1200" dirty="0" smtClean="0">
                        <a:solidFill>
                          <a:schemeClr val="lt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273779498"/>
                  </a:ext>
                </a:extLst>
              </a:tr>
            </a:tbl>
          </a:graphicData>
        </a:graphic>
      </p:graphicFrame>
    </p:spTree>
    <p:extLst>
      <p:ext uri="{BB962C8B-B14F-4D97-AF65-F5344CB8AC3E}">
        <p14:creationId xmlns:p14="http://schemas.microsoft.com/office/powerpoint/2010/main" val="622911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6145"/>
            <a:ext cx="10515600" cy="1884219"/>
          </a:xfrm>
        </p:spPr>
        <p:txBody>
          <a:bodyPr>
            <a:normAutofit/>
          </a:bodyPr>
          <a:lstStyle/>
          <a:p>
            <a:r>
              <a:rPr lang="en-US" sz="2400" dirty="0" smtClean="0">
                <a:latin typeface="Arial" panose="020B0604020202020204" pitchFamily="34" charset="0"/>
                <a:cs typeface="Arial" panose="020B0604020202020204" pitchFamily="34" charset="0"/>
              </a:rPr>
              <a:t>Block neuromuscular transmission and cause paralysis of skeletal muscle</a:t>
            </a:r>
          </a:p>
          <a:p>
            <a:r>
              <a:rPr lang="en-IN" sz="2400" dirty="0" smtClean="0">
                <a:latin typeface="Arial" panose="020B0604020202020204" pitchFamily="34" charset="0"/>
                <a:cs typeface="Arial" panose="020B0604020202020204" pitchFamily="34" charset="0"/>
              </a:rPr>
              <a:t>These drugs produce death by immobilising the respiratory muscles. </a:t>
            </a:r>
          </a:p>
          <a:p>
            <a:r>
              <a:rPr lang="en-IN" sz="2400" dirty="0" smtClean="0">
                <a:latin typeface="Arial" panose="020B0604020202020204" pitchFamily="34" charset="0"/>
                <a:cs typeface="Arial" panose="020B0604020202020204" pitchFamily="34" charset="0"/>
              </a:rPr>
              <a:t>There is </a:t>
            </a:r>
            <a:r>
              <a:rPr lang="en-IN" sz="2400" dirty="0" smtClean="0">
                <a:solidFill>
                  <a:srgbClr val="FF0000"/>
                </a:solidFill>
                <a:latin typeface="Arial" panose="020B0604020202020204" pitchFamily="34" charset="0"/>
                <a:cs typeface="Arial" panose="020B0604020202020204" pitchFamily="34" charset="0"/>
              </a:rPr>
              <a:t>no depressant action on brain. </a:t>
            </a:r>
          </a:p>
          <a:p>
            <a:r>
              <a:rPr lang="en-IN" sz="2400" dirty="0" smtClean="0">
                <a:latin typeface="Arial" panose="020B0604020202020204" pitchFamily="34" charset="0"/>
                <a:cs typeface="Arial" panose="020B0604020202020204" pitchFamily="34" charset="0"/>
              </a:rPr>
              <a:t>The use of these drugs to produce euthanasia is </a:t>
            </a:r>
            <a:r>
              <a:rPr lang="en-IN" sz="2400" dirty="0" smtClean="0">
                <a:solidFill>
                  <a:srgbClr val="0070C0"/>
                </a:solidFill>
                <a:latin typeface="Arial" panose="020B0604020202020204" pitchFamily="34" charset="0"/>
                <a:cs typeface="Arial" panose="020B0604020202020204" pitchFamily="34" charset="0"/>
              </a:rPr>
              <a:t>not recommended.</a:t>
            </a:r>
          </a:p>
          <a:p>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838200" y="473425"/>
            <a:ext cx="3818225" cy="461665"/>
          </a:xfrm>
          <a:prstGeom prst="rect">
            <a:avLst/>
          </a:prstGeom>
        </p:spPr>
        <p:txBody>
          <a:bodyPr wrap="none">
            <a:spAutoFit/>
          </a:bodyPr>
          <a:lstStyle/>
          <a:p>
            <a:r>
              <a:rPr lang="en-IN" sz="2400" dirty="0" smtClean="0">
                <a:solidFill>
                  <a:srgbClr val="FF0000"/>
                </a:solidFill>
                <a:latin typeface="Arial Black" panose="020B0A04020102020204" pitchFamily="34" charset="0"/>
              </a:rPr>
              <a:t>CURARIFORM DRUGS</a:t>
            </a:r>
            <a:endParaRPr lang="en-IN" sz="2400" b="0" i="0" dirty="0">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20076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282084"/>
          </a:xfrm>
        </p:spPr>
        <p:txBody>
          <a:bodyPr>
            <a:normAutofit/>
          </a:bodyPr>
          <a:lstStyle/>
          <a:p>
            <a:pPr algn="just">
              <a:buFont typeface="Wingdings" panose="05000000000000000000" pitchFamily="2" charset="2"/>
              <a:buChar char="v"/>
            </a:pPr>
            <a:r>
              <a:rPr lang="en-IN" sz="2400" dirty="0" smtClean="0">
                <a:solidFill>
                  <a:srgbClr val="FF0000"/>
                </a:solidFill>
                <a:latin typeface="Arial Black" panose="020B0A04020102020204" pitchFamily="34" charset="0"/>
                <a:cs typeface="Arial" panose="020B0604020202020204" pitchFamily="34" charset="0"/>
              </a:rPr>
              <a:t>ELECTROCUTION</a:t>
            </a:r>
          </a:p>
          <a:p>
            <a:pPr algn="just"/>
            <a:r>
              <a:rPr lang="en-IN" sz="2400" dirty="0" smtClean="0">
                <a:latin typeface="Arial" panose="020B0604020202020204" pitchFamily="34" charset="0"/>
                <a:cs typeface="Arial" panose="020B0604020202020204" pitchFamily="34" charset="0"/>
              </a:rPr>
              <a:t>Usual procedure for electrical destruction of cats to pass on alternating current from the fore feet to hind feet for about one minute, with an open-circuit voltage of 500 to 1000 volts</a:t>
            </a:r>
          </a:p>
          <a:p>
            <a:pPr algn="just"/>
            <a:r>
              <a:rPr lang="en-IN" sz="2400" dirty="0" smtClean="0">
                <a:latin typeface="Arial" panose="020B0604020202020204" pitchFamily="34" charset="0"/>
                <a:cs typeface="Arial" panose="020B0604020202020204" pitchFamily="34" charset="0"/>
              </a:rPr>
              <a:t>In this methods, the current passes through the thorax but not through the head and brain. </a:t>
            </a:r>
          </a:p>
          <a:p>
            <a:pPr algn="just"/>
            <a:r>
              <a:rPr lang="en-IN" sz="2400" dirty="0" smtClean="0">
                <a:latin typeface="Arial" panose="020B0604020202020204" pitchFamily="34" charset="0"/>
                <a:cs typeface="Arial" panose="020B0604020202020204" pitchFamily="34" charset="0"/>
              </a:rPr>
              <a:t>Small currents cause death </a:t>
            </a:r>
            <a:r>
              <a:rPr lang="en-IN" sz="2400" dirty="0">
                <a:latin typeface="Arial" panose="020B0604020202020204" pitchFamily="34" charset="0"/>
                <a:cs typeface="Arial" panose="020B0604020202020204" pitchFamily="34" charset="0"/>
              </a:rPr>
              <a:t>by asphyxiation, while larger ones produce ventricular fibrillation</a:t>
            </a:r>
          </a:p>
          <a:p>
            <a:pPr algn="just"/>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4908211" y="454952"/>
            <a:ext cx="3728521" cy="461665"/>
          </a:xfrm>
          <a:prstGeom prst="rect">
            <a:avLst/>
          </a:prstGeom>
        </p:spPr>
        <p:txBody>
          <a:bodyPr wrap="none">
            <a:spAutoFit/>
          </a:bodyPr>
          <a:lstStyle/>
          <a:p>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PHYSICAL METHODS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966997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709"/>
            <a:ext cx="8176491" cy="5641254"/>
          </a:xfrm>
        </p:spPr>
        <p:txBody>
          <a:bodyPr>
            <a:noAutofit/>
          </a:bodyPr>
          <a:lstStyle/>
          <a:p>
            <a:pPr>
              <a:buFont typeface="Wingdings" panose="05000000000000000000" pitchFamily="2" charset="2"/>
              <a:buChar char="v"/>
            </a:pPr>
            <a:r>
              <a:rPr lang="en-IN" sz="2400" dirty="0" smtClean="0">
                <a:solidFill>
                  <a:srgbClr val="FF0000"/>
                </a:solidFill>
                <a:latin typeface="Arial Black" panose="020B0A04020102020204" pitchFamily="34" charset="0"/>
                <a:ea typeface="Calibri" panose="020F0502020204030204" pitchFamily="34" charset="0"/>
                <a:cs typeface="Arial" panose="020B0604020202020204" pitchFamily="34" charset="0"/>
              </a:rPr>
              <a:t>SHOOTING</a:t>
            </a:r>
            <a:endParaRPr lang="en-IN" sz="2400" dirty="0" smtClean="0">
              <a:solidFill>
                <a:srgbClr val="FF0000"/>
              </a:solidFill>
              <a:latin typeface="Arial Black" panose="020B0A040201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Accurate </a:t>
            </a:r>
            <a:r>
              <a:rPr lang="en-IN" sz="2400" dirty="0">
                <a:latin typeface="Arial" panose="020B0604020202020204" pitchFamily="34" charset="0"/>
                <a:cs typeface="Arial" panose="020B0604020202020204" pitchFamily="34" charset="0"/>
              </a:rPr>
              <a:t>and careful shooting is the most humane and the most rapid method of euthanasia</a:t>
            </a:r>
            <a:r>
              <a:rPr lang="en-IN" sz="2400" dirty="0" smtClean="0">
                <a:latin typeface="Arial" panose="020B0604020202020204" pitchFamily="34" charset="0"/>
                <a:cs typeface="Arial" panose="020B0604020202020204" pitchFamily="34" charset="0"/>
              </a:rPr>
              <a:t>.</a:t>
            </a:r>
          </a:p>
          <a:p>
            <a:pPr algn="just"/>
            <a:r>
              <a:rPr lang="en-IN" sz="2400" dirty="0">
                <a:latin typeface="Arial" panose="020B0604020202020204" pitchFamily="34" charset="0"/>
                <a:cs typeface="Arial" panose="020B0604020202020204" pitchFamily="34" charset="0"/>
              </a:rPr>
              <a:t>The gunman should stand at a distance of five to eight feet. </a:t>
            </a:r>
          </a:p>
          <a:p>
            <a:pPr algn="just"/>
            <a:r>
              <a:rPr lang="en-IN" sz="2400" dirty="0" smtClean="0">
                <a:latin typeface="Arial" panose="020B0604020202020204" pitchFamily="34" charset="0"/>
                <a:cs typeface="Arial" panose="020B0604020202020204" pitchFamily="34" charset="0"/>
              </a:rPr>
              <a:t>Instantaneous </a:t>
            </a:r>
            <a:r>
              <a:rPr lang="en-IN" sz="2400" dirty="0">
                <a:latin typeface="Arial" panose="020B0604020202020204" pitchFamily="34" charset="0"/>
                <a:cs typeface="Arial" panose="020B0604020202020204" pitchFamily="34" charset="0"/>
              </a:rPr>
              <a:t>unconsciousness is produced if the </a:t>
            </a:r>
            <a:r>
              <a:rPr lang="en-IN" sz="2400" dirty="0" err="1">
                <a:latin typeface="Arial" panose="020B0604020202020204" pitchFamily="34" charset="0"/>
                <a:cs typeface="Arial" panose="020B0604020202020204" pitchFamily="34" charset="0"/>
              </a:rPr>
              <a:t>projecile</a:t>
            </a:r>
            <a:r>
              <a:rPr lang="en-IN" sz="2400" dirty="0">
                <a:latin typeface="Arial" panose="020B0604020202020204" pitchFamily="34" charset="0"/>
                <a:cs typeface="Arial" panose="020B0604020202020204" pitchFamily="34" charset="0"/>
              </a:rPr>
              <a:t> is accurately placed to enter the brain.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For </a:t>
            </a:r>
            <a:r>
              <a:rPr lang="en-IN" sz="2400" dirty="0">
                <a:latin typeface="Arial" panose="020B0604020202020204" pitchFamily="34" charset="0"/>
                <a:cs typeface="Arial" panose="020B0604020202020204" pitchFamily="34" charset="0"/>
              </a:rPr>
              <a:t>dogs and cats the captive-bolt pistol is employed with the barrel held against the target spot.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Shooting </a:t>
            </a:r>
            <a:r>
              <a:rPr lang="en-IN" sz="2400" dirty="0">
                <a:latin typeface="Arial" panose="020B0604020202020204" pitchFamily="34" charset="0"/>
                <a:cs typeface="Arial" panose="020B0604020202020204" pitchFamily="34" charset="0"/>
              </a:rPr>
              <a:t>causes excessive haemorrhage and may be objectionable to the owner of the animal.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Adequate </a:t>
            </a:r>
            <a:r>
              <a:rPr lang="en-IN" sz="2400" dirty="0">
                <a:latin typeface="Arial" panose="020B0604020202020204" pitchFamily="34" charset="0"/>
                <a:cs typeface="Arial" panose="020B0604020202020204" pitchFamily="34" charset="0"/>
              </a:rPr>
              <a:t>precautions must be taken to assure the safety of operating personnel</a:t>
            </a:r>
          </a:p>
        </p:txBody>
      </p:sp>
      <p:pic>
        <p:nvPicPr>
          <p:cNvPr id="5" name="Picture 4"/>
          <p:cNvPicPr>
            <a:picLocks noChangeAspect="1"/>
          </p:cNvPicPr>
          <p:nvPr/>
        </p:nvPicPr>
        <p:blipFill>
          <a:blip r:embed="rId2"/>
          <a:stretch>
            <a:fillRect/>
          </a:stretch>
        </p:blipFill>
        <p:spPr>
          <a:xfrm>
            <a:off x="8878831" y="1344971"/>
            <a:ext cx="2857899" cy="3115110"/>
          </a:xfrm>
          <a:prstGeom prst="rect">
            <a:avLst/>
          </a:prstGeom>
        </p:spPr>
      </p:pic>
    </p:spTree>
    <p:extLst>
      <p:ext uri="{BB962C8B-B14F-4D97-AF65-F5344CB8AC3E}">
        <p14:creationId xmlns:p14="http://schemas.microsoft.com/office/powerpoint/2010/main" val="3038944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053648"/>
          </a:xfrm>
        </p:spPr>
        <p:txBody>
          <a:bodyPr>
            <a:normAutofit lnSpcReduction="10000"/>
          </a:bodyPr>
          <a:lstStyle/>
          <a:p>
            <a:r>
              <a:rPr lang="en-US" sz="2400" dirty="0" smtClean="0">
                <a:latin typeface="Arial" panose="020B0604020202020204" pitchFamily="34" charset="0"/>
                <a:cs typeface="Arial" panose="020B0604020202020204" pitchFamily="34" charset="0"/>
              </a:rPr>
              <a:t>Lack of pulse, breathing, corneal reflexes, and response to painful stimulation</a:t>
            </a:r>
          </a:p>
          <a:p>
            <a:r>
              <a:rPr lang="en-US" sz="2400" dirty="0" smtClean="0">
                <a:latin typeface="Arial" panose="020B0604020202020204" pitchFamily="34" charset="0"/>
                <a:cs typeface="Arial" panose="020B0604020202020204" pitchFamily="34" charset="0"/>
              </a:rPr>
              <a:t>Lack of audible heartbeat heard by use of a stethoscope</a:t>
            </a:r>
          </a:p>
          <a:p>
            <a:r>
              <a:rPr lang="en-US" sz="2400" dirty="0" smtClean="0">
                <a:latin typeface="Arial" panose="020B0604020202020204" pitchFamily="34" charset="0"/>
                <a:cs typeface="Arial" panose="020B0604020202020204" pitchFamily="34" charset="0"/>
              </a:rPr>
              <a:t>Graying of mucous membranes</a:t>
            </a:r>
          </a:p>
          <a:p>
            <a:r>
              <a:rPr lang="en-US" sz="2400" b="1" dirty="0" smtClean="0">
                <a:solidFill>
                  <a:srgbClr val="FF0000"/>
                </a:solidFill>
                <a:latin typeface="Arial" panose="020B0604020202020204" pitchFamily="34" charset="0"/>
                <a:cs typeface="Arial" panose="020B0604020202020204" pitchFamily="34" charset="0"/>
              </a:rPr>
              <a:t>Rigor mortis</a:t>
            </a:r>
          </a:p>
          <a:p>
            <a:endParaRPr lang="en-IN" dirty="0"/>
          </a:p>
        </p:txBody>
      </p:sp>
      <p:sp>
        <p:nvSpPr>
          <p:cNvPr id="4" name="Rectangle 3"/>
          <p:cNvSpPr/>
          <p:nvPr/>
        </p:nvSpPr>
        <p:spPr>
          <a:xfrm>
            <a:off x="818993" y="639681"/>
            <a:ext cx="10534807" cy="461665"/>
          </a:xfrm>
          <a:prstGeom prst="rect">
            <a:avLst/>
          </a:prstGeom>
        </p:spPr>
        <p:txBody>
          <a:bodyPr wrap="none">
            <a:spAutoFit/>
          </a:bodyPr>
          <a:lstStyle/>
          <a:p>
            <a:r>
              <a:rPr lang="en-US" sz="2400" b="1" dirty="0" smtClean="0">
                <a:solidFill>
                  <a:srgbClr val="FF0000"/>
                </a:solidFill>
                <a:latin typeface="Arial Black" panose="020B0A04020102020204" pitchFamily="34" charset="0"/>
              </a:rPr>
              <a:t>CONFIRMATION OF DEATH AFTER EUTHANASIA OF ANIMALS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92969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19691" cy="2811030"/>
          </a:xfrm>
        </p:spPr>
        <p:txBody>
          <a:bodyPr/>
          <a:lstStyle/>
          <a:p>
            <a:pPr algn="just"/>
            <a:r>
              <a:rPr lang="en-US" sz="2400" dirty="0">
                <a:latin typeface="Arial" panose="020B0604020202020204" pitchFamily="34" charset="0"/>
                <a:cs typeface="Arial" panose="020B0604020202020204" pitchFamily="34" charset="0"/>
              </a:rPr>
              <a:t>Animal remains must be disposed of in a legal manner that prevents contamination of food sources or the environment. </a:t>
            </a:r>
            <a:endParaRPr lang="en-US" sz="2400" dirty="0" smtClean="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Any </a:t>
            </a:r>
            <a:r>
              <a:rPr lang="en-US" sz="2400" dirty="0">
                <a:latin typeface="Arial" panose="020B0604020202020204" pitchFamily="34" charset="0"/>
                <a:cs typeface="Arial" panose="020B0604020202020204" pitchFamily="34" charset="0"/>
              </a:rPr>
              <a:t>animal intended for food should not be euthanized with a barbiturate.</a:t>
            </a:r>
          </a:p>
          <a:p>
            <a:pPr algn="just"/>
            <a:r>
              <a:rPr lang="en-US" sz="2400" dirty="0">
                <a:latin typeface="Arial" panose="020B0604020202020204" pitchFamily="34" charset="0"/>
                <a:cs typeface="Arial" panose="020B0604020202020204" pitchFamily="34" charset="0"/>
              </a:rPr>
              <a:t>Owners may be informed about disposition options, such as burial, cremation, alkaline hydrolysis, rendering, and other authorized local disposal methods.</a:t>
            </a:r>
          </a:p>
          <a:p>
            <a:endParaRPr lang="en-IN" dirty="0"/>
          </a:p>
        </p:txBody>
      </p:sp>
      <p:sp>
        <p:nvSpPr>
          <p:cNvPr id="4" name="Rectangle 3"/>
          <p:cNvSpPr/>
          <p:nvPr/>
        </p:nvSpPr>
        <p:spPr>
          <a:xfrm>
            <a:off x="1571939" y="611970"/>
            <a:ext cx="9227398" cy="461665"/>
          </a:xfrm>
          <a:prstGeom prst="rect">
            <a:avLst/>
          </a:prstGeom>
        </p:spPr>
        <p:txBody>
          <a:bodyPr wrap="none">
            <a:spAutoFit/>
          </a:bodyPr>
          <a:lstStyle/>
          <a:p>
            <a:r>
              <a:rPr lang="en-US" sz="2400" b="1" dirty="0" smtClean="0">
                <a:solidFill>
                  <a:srgbClr val="FF0000"/>
                </a:solidFill>
                <a:latin typeface="Arial Black" panose="020B0A04020102020204" pitchFamily="34" charset="0"/>
              </a:rPr>
              <a:t>DISPOSAL OF ANIMAL REMAINS AFTER EUTHANASIA</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86985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3053" y="2405578"/>
            <a:ext cx="4703848" cy="830997"/>
          </a:xfrm>
          <a:prstGeom prst="rect">
            <a:avLst/>
          </a:prstGeom>
          <a:noFill/>
        </p:spPr>
        <p:txBody>
          <a:bodyPr wrap="square" rtlCol="0">
            <a:spAutoFit/>
          </a:bodyPr>
          <a:lstStyle/>
          <a:p>
            <a:pPr algn="ctr"/>
            <a:r>
              <a:rPr lang="en-IN" sz="4800" dirty="0">
                <a:solidFill>
                  <a:srgbClr val="00B0F0"/>
                </a:solidFill>
                <a:latin typeface="Arial Black" panose="020B0A04020102020204" pitchFamily="34" charset="0"/>
              </a:rPr>
              <a:t>Thank You</a:t>
            </a:r>
            <a:endParaRPr lang="en-IN" sz="4800" dirty="0">
              <a:solidFill>
                <a:srgbClr val="00B0F0"/>
              </a:solidFill>
              <a:latin typeface="Arial Black" panose="020B0A04020102020204" pitchFamily="34" charset="0"/>
            </a:endParaRPr>
          </a:p>
        </p:txBody>
      </p:sp>
    </p:spTree>
    <p:extLst>
      <p:ext uri="{BB962C8B-B14F-4D97-AF65-F5344CB8AC3E}">
        <p14:creationId xmlns:p14="http://schemas.microsoft.com/office/powerpoint/2010/main" val="405599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945" y="1086715"/>
            <a:ext cx="11443855" cy="5277140"/>
          </a:xfrm>
        </p:spPr>
        <p:txBody>
          <a:bodyPr>
            <a:normAutofit fontScale="92500"/>
          </a:bodyPr>
          <a:lstStyle/>
          <a:p>
            <a:pPr algn="just"/>
            <a:r>
              <a:rPr lang="en-IN" dirty="0"/>
              <a:t> Greek: </a:t>
            </a:r>
            <a:r>
              <a:rPr lang="el-GR" dirty="0" smtClean="0">
                <a:solidFill>
                  <a:srgbClr val="FF0000"/>
                </a:solidFill>
              </a:rPr>
              <a:t>εὐθανασία</a:t>
            </a:r>
            <a:r>
              <a:rPr lang="en-US" dirty="0" smtClean="0">
                <a:solidFill>
                  <a:srgbClr val="FF0000"/>
                </a:solidFill>
              </a:rPr>
              <a:t> (</a:t>
            </a:r>
            <a:r>
              <a:rPr lang="el-GR" dirty="0" smtClean="0">
                <a:latin typeface="Arial" panose="020B0604020202020204" pitchFamily="34" charset="0"/>
                <a:cs typeface="Arial" panose="020B0604020202020204" pitchFamily="34" charset="0"/>
              </a:rPr>
              <a:t>εὖ</a:t>
            </a:r>
            <a:r>
              <a:rPr lang="el-GR" dirty="0">
                <a:latin typeface="Arial" panose="020B0604020202020204" pitchFamily="34" charset="0"/>
                <a:cs typeface="Arial" panose="020B0604020202020204" pitchFamily="34" charset="0"/>
              </a:rPr>
              <a:t>, </a:t>
            </a:r>
            <a:r>
              <a:rPr lang="en-IN" i="1" dirty="0" err="1">
                <a:solidFill>
                  <a:srgbClr val="FF0000"/>
                </a:solidFill>
                <a:latin typeface="Arial" panose="020B0604020202020204" pitchFamily="34" charset="0"/>
                <a:cs typeface="Arial" panose="020B0604020202020204" pitchFamily="34" charset="0"/>
              </a:rPr>
              <a:t>eu</a:t>
            </a:r>
            <a:r>
              <a:rPr lang="en-IN" dirty="0">
                <a:latin typeface="Arial" panose="020B0604020202020204" pitchFamily="34" charset="0"/>
                <a:cs typeface="Arial" panose="020B0604020202020204" pitchFamily="34" charset="0"/>
              </a:rPr>
              <a:t>, 'well, </a:t>
            </a:r>
            <a:r>
              <a:rPr lang="en-IN" b="1" dirty="0" smtClean="0">
                <a:solidFill>
                  <a:srgbClr val="FF0000"/>
                </a:solidFill>
                <a:latin typeface="Arial" panose="020B0604020202020204" pitchFamily="34" charset="0"/>
                <a:cs typeface="Arial" panose="020B0604020202020204" pitchFamily="34" charset="0"/>
              </a:rPr>
              <a:t>good</a:t>
            </a:r>
            <a:r>
              <a:rPr lang="en-IN" dirty="0" smtClean="0">
                <a:latin typeface="Arial" panose="020B0604020202020204" pitchFamily="34" charset="0"/>
                <a:cs typeface="Arial" panose="020B0604020202020204" pitchFamily="34" charset="0"/>
              </a:rPr>
              <a:t>‘</a:t>
            </a:r>
            <a:r>
              <a:rPr lang="el-GR" dirty="0">
                <a:latin typeface="Arial" panose="020B0604020202020204" pitchFamily="34" charset="0"/>
                <a:cs typeface="Arial" panose="020B0604020202020204" pitchFamily="34" charset="0"/>
              </a:rPr>
              <a:t>+ θάνατος, </a:t>
            </a:r>
            <a:r>
              <a:rPr lang="en-IN" i="1" dirty="0" err="1">
                <a:solidFill>
                  <a:srgbClr val="FF0000"/>
                </a:solidFill>
                <a:latin typeface="Arial" panose="020B0604020202020204" pitchFamily="34" charset="0"/>
                <a:cs typeface="Arial" panose="020B0604020202020204" pitchFamily="34" charset="0"/>
              </a:rPr>
              <a:t>thanatos</a:t>
            </a:r>
            <a:r>
              <a:rPr lang="en-IN" dirty="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rPr>
              <a:t>'</a:t>
            </a:r>
            <a:r>
              <a:rPr lang="en-IN" b="1" dirty="0" smtClean="0">
                <a:solidFill>
                  <a:srgbClr val="FF0000"/>
                </a:solidFill>
                <a:latin typeface="Arial" panose="020B0604020202020204" pitchFamily="34" charset="0"/>
                <a:cs typeface="Arial" panose="020B0604020202020204" pitchFamily="34" charset="0"/>
              </a:rPr>
              <a:t>death</a:t>
            </a:r>
            <a:r>
              <a:rPr lang="en-IN" dirty="0" smtClean="0"/>
              <a:t>)</a:t>
            </a:r>
          </a:p>
          <a:p>
            <a:pPr algn="just"/>
            <a:r>
              <a:rPr lang="en-US" sz="2400" dirty="0" smtClean="0">
                <a:latin typeface="Arial" panose="020B0604020202020204" pitchFamily="34" charset="0"/>
                <a:cs typeface="Arial" panose="020B0604020202020204" pitchFamily="34" charset="0"/>
              </a:rPr>
              <a:t>Production of quiet, painless death in an animal for humane reasons.</a:t>
            </a:r>
          </a:p>
          <a:p>
            <a:pPr algn="just"/>
            <a:r>
              <a:rPr lang="en-US" sz="2400" dirty="0" smtClean="0">
                <a:latin typeface="Arial" panose="020B0604020202020204" pitchFamily="34" charset="0"/>
                <a:cs typeface="Arial" panose="020B0604020202020204" pitchFamily="34" charset="0"/>
              </a:rPr>
              <a:t>Performed for the </a:t>
            </a:r>
            <a:r>
              <a:rPr lang="en-US" sz="2400" dirty="0" smtClean="0">
                <a:solidFill>
                  <a:srgbClr val="FF0000"/>
                </a:solidFill>
                <a:latin typeface="Arial" panose="020B0604020202020204" pitchFamily="34" charset="0"/>
                <a:cs typeface="Arial" panose="020B0604020202020204" pitchFamily="34" charset="0"/>
              </a:rPr>
              <a:t>hopeless cases </a:t>
            </a:r>
            <a:r>
              <a:rPr lang="en-US" sz="2400" dirty="0" smtClean="0">
                <a:latin typeface="Arial" panose="020B0604020202020204" pitchFamily="34" charset="0"/>
                <a:cs typeface="Arial" panose="020B0604020202020204" pitchFamily="34" charset="0"/>
              </a:rPr>
              <a:t>when treatment would be ineffective and the animal is suffering severe pain</a:t>
            </a:r>
          </a:p>
          <a:p>
            <a:pPr algn="just"/>
            <a:r>
              <a:rPr lang="en-US" sz="2400" dirty="0" smtClean="0">
                <a:latin typeface="Arial" panose="020B0604020202020204" pitchFamily="34" charset="0"/>
                <a:cs typeface="Arial" panose="020B0604020202020204" pitchFamily="34" charset="0"/>
              </a:rPr>
              <a:t>Owners request to </a:t>
            </a:r>
            <a:r>
              <a:rPr lang="en-US" sz="2400" dirty="0" err="1" smtClean="0">
                <a:latin typeface="Arial" panose="020B0604020202020204" pitchFamily="34" charset="0"/>
                <a:cs typeface="Arial" panose="020B0604020202020204" pitchFamily="34" charset="0"/>
              </a:rPr>
              <a:t>euthanise</a:t>
            </a:r>
            <a:r>
              <a:rPr lang="en-US" sz="2400" dirty="0" smtClean="0">
                <a:latin typeface="Arial" panose="020B0604020202020204" pitchFamily="34" charset="0"/>
                <a:cs typeface="Arial" panose="020B0604020202020204" pitchFamily="34" charset="0"/>
              </a:rPr>
              <a:t> animal if the animals have </a:t>
            </a:r>
            <a:r>
              <a:rPr lang="en-US" sz="2400" dirty="0" err="1" smtClean="0">
                <a:latin typeface="Arial" panose="020B0604020202020204" pitchFamily="34" charset="0"/>
                <a:cs typeface="Arial" panose="020B0604020202020204" pitchFamily="34" charset="0"/>
              </a:rPr>
              <a:t>behaviour</a:t>
            </a:r>
            <a:r>
              <a:rPr lang="en-US" sz="2400" dirty="0" smtClean="0">
                <a:latin typeface="Arial" panose="020B0604020202020204" pitchFamily="34" charset="0"/>
                <a:cs typeface="Arial" panose="020B0604020202020204" pitchFamily="34" charset="0"/>
              </a:rPr>
              <a:t> problems or if the owners no longer wish to own the said animal.</a:t>
            </a:r>
          </a:p>
          <a:p>
            <a:pPr algn="just"/>
            <a:r>
              <a:rPr lang="en-US" sz="2400" dirty="0" smtClean="0">
                <a:solidFill>
                  <a:srgbClr val="FF0000"/>
                </a:solidFill>
                <a:latin typeface="Arial" panose="020B0604020202020204" pitchFamily="34" charset="0"/>
                <a:cs typeface="Arial" panose="020B0604020202020204" pitchFamily="34" charset="0"/>
              </a:rPr>
              <a:t>The veterinarians should not advocate or recommend </a:t>
            </a:r>
            <a:r>
              <a:rPr lang="en-US" sz="2400" dirty="0" err="1" smtClean="0">
                <a:solidFill>
                  <a:srgbClr val="FF0000"/>
                </a:solidFill>
                <a:latin typeface="Arial" panose="020B0604020202020204" pitchFamily="34" charset="0"/>
                <a:cs typeface="Arial" panose="020B0604020202020204" pitchFamily="34" charset="0"/>
              </a:rPr>
              <a:t>euthansia</a:t>
            </a:r>
            <a:r>
              <a:rPr lang="en-US" sz="2400" dirty="0" smtClean="0">
                <a:solidFill>
                  <a:srgbClr val="FF0000"/>
                </a:solidFill>
                <a:latin typeface="Arial" panose="020B0604020202020204" pitchFamily="34" charset="0"/>
                <a:cs typeface="Arial" panose="020B0604020202020204" pitchFamily="34" charset="0"/>
              </a:rPr>
              <a:t> in any specific case</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Obtain a </a:t>
            </a:r>
            <a:r>
              <a:rPr lang="en-US" sz="2400" dirty="0" smtClean="0">
                <a:solidFill>
                  <a:srgbClr val="FF0000"/>
                </a:solidFill>
                <a:latin typeface="Arial" panose="020B0604020202020204" pitchFamily="34" charset="0"/>
                <a:cs typeface="Arial" panose="020B0604020202020204" pitchFamily="34" charset="0"/>
              </a:rPr>
              <a:t>consent</a:t>
            </a:r>
            <a:r>
              <a:rPr lang="en-US" sz="2400" dirty="0" smtClean="0">
                <a:latin typeface="Arial" panose="020B0604020202020204" pitchFamily="34" charset="0"/>
                <a:cs typeface="Arial" panose="020B0604020202020204" pitchFamily="34" charset="0"/>
              </a:rPr>
              <a:t> of the rightful owner or </a:t>
            </a:r>
            <a:r>
              <a:rPr lang="en-US" sz="2400" dirty="0" err="1" smtClean="0">
                <a:latin typeface="Arial" panose="020B0604020202020204" pitchFamily="34" charset="0"/>
                <a:cs typeface="Arial" panose="020B0604020202020204" pitchFamily="34" charset="0"/>
              </a:rPr>
              <a:t>authorised</a:t>
            </a:r>
            <a:r>
              <a:rPr lang="en-US" sz="2400" dirty="0" smtClean="0">
                <a:latin typeface="Arial" panose="020B0604020202020204" pitchFamily="34" charset="0"/>
                <a:cs typeface="Arial" panose="020B0604020202020204" pitchFamily="34" charset="0"/>
              </a:rPr>
              <a:t> agent in writing on a </a:t>
            </a:r>
            <a:r>
              <a:rPr lang="en-US" sz="2400" dirty="0" smtClean="0">
                <a:solidFill>
                  <a:srgbClr val="FF0000"/>
                </a:solidFill>
                <a:latin typeface="Arial" panose="020B0604020202020204" pitchFamily="34" charset="0"/>
                <a:cs typeface="Arial" panose="020B0604020202020204" pitchFamily="34" charset="0"/>
              </a:rPr>
              <a:t>consent form</a:t>
            </a:r>
          </a:p>
          <a:p>
            <a:pPr algn="just"/>
            <a:r>
              <a:rPr lang="en-US" sz="2400" dirty="0" smtClean="0">
                <a:latin typeface="Arial" panose="020B0604020202020204" pitchFamily="34" charset="0"/>
                <a:cs typeface="Arial" panose="020B0604020202020204" pitchFamily="34" charset="0"/>
              </a:rPr>
              <a:t>Failure to obtain owner and/or insurer permission invites a lawsuit. </a:t>
            </a:r>
          </a:p>
          <a:p>
            <a:pPr algn="just"/>
            <a:r>
              <a:rPr lang="en-US" sz="2400" dirty="0" smtClean="0">
                <a:latin typeface="Arial" panose="020B0604020202020204" pitchFamily="34" charset="0"/>
                <a:cs typeface="Arial" panose="020B0604020202020204" pitchFamily="34" charset="0"/>
              </a:rPr>
              <a:t>The owner retains all property rights to the animal's body and may either remove it or ask the veterinarian to dispose it off. </a:t>
            </a:r>
          </a:p>
          <a:p>
            <a:pPr algn="just"/>
            <a:r>
              <a:rPr lang="en-US" sz="2400" dirty="0" smtClean="0">
                <a:latin typeface="Arial" panose="020B0604020202020204" pitchFamily="34" charset="0"/>
                <a:cs typeface="Arial" panose="020B0604020202020204" pitchFamily="34" charset="0"/>
              </a:rPr>
              <a:t>Before euthanasia is performed, it has to be ascertained that animal involved is indeed the one to be </a:t>
            </a:r>
            <a:r>
              <a:rPr lang="en-US" sz="2400" dirty="0" err="1" smtClean="0">
                <a:latin typeface="Arial" panose="020B0604020202020204" pitchFamily="34" charset="0"/>
                <a:cs typeface="Arial" panose="020B0604020202020204" pitchFamily="34" charset="0"/>
              </a:rPr>
              <a:t>euthanised</a:t>
            </a:r>
            <a:r>
              <a:rPr lang="en-US" sz="2400" dirty="0" smtClean="0">
                <a:latin typeface="Arial" panose="020B0604020202020204" pitchFamily="34" charset="0"/>
                <a:cs typeface="Arial" panose="020B0604020202020204" pitchFamily="34" charset="0"/>
              </a:rPr>
              <a:t>. </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4627267" y="445715"/>
            <a:ext cx="2955937" cy="523220"/>
          </a:xfrm>
          <a:prstGeom prst="rect">
            <a:avLst/>
          </a:prstGeom>
        </p:spPr>
        <p:txBody>
          <a:bodyPr wrap="none">
            <a:spAutoFit/>
          </a:bodyPr>
          <a:lstStyle/>
          <a:p>
            <a:r>
              <a:rPr lang="en-IN" sz="2800" dirty="0" smtClean="0">
                <a:solidFill>
                  <a:srgbClr val="FF0000"/>
                </a:solidFill>
                <a:latin typeface="Arial Black" panose="020B0A04020102020204" pitchFamily="34" charset="0"/>
              </a:rPr>
              <a:t>EUTHANASIA </a:t>
            </a:r>
            <a:endParaRPr lang="en-IN" sz="28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35246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4036"/>
            <a:ext cx="10515600" cy="5862927"/>
          </a:xfrm>
        </p:spPr>
        <p:txBody>
          <a:bodyPr>
            <a:normAutofit/>
          </a:bodyPr>
          <a:lstStyle/>
          <a:p>
            <a:pPr algn="just"/>
            <a:r>
              <a:rPr lang="en-US" sz="2400" dirty="0" smtClean="0">
                <a:latin typeface="Arial" panose="020B0604020202020204" pitchFamily="34" charset="0"/>
                <a:cs typeface="Arial" panose="020B0604020202020204" pitchFamily="34" charset="0"/>
              </a:rPr>
              <a:t>The selection of the method of euthanasia is dependent upon the species of the animal, available means of control of the animal, numbers of animals, economic considerations and the wishes of the owner. </a:t>
            </a:r>
          </a:p>
          <a:p>
            <a:pPr algn="just"/>
            <a:r>
              <a:rPr lang="en-US" sz="2400" dirty="0" smtClean="0">
                <a:solidFill>
                  <a:srgbClr val="FF0000"/>
                </a:solidFill>
                <a:latin typeface="Arial" panose="020B0604020202020204" pitchFamily="34" charset="0"/>
                <a:cs typeface="Arial" panose="020B0604020202020204" pitchFamily="34" charset="0"/>
              </a:rPr>
              <a:t>Points for consideration </a:t>
            </a:r>
            <a:r>
              <a:rPr lang="en-US" sz="2400" dirty="0">
                <a:solidFill>
                  <a:srgbClr val="FF0000"/>
                </a:solidFill>
                <a:latin typeface="Arial" panose="020B0604020202020204" pitchFamily="34" charset="0"/>
                <a:cs typeface="Arial" panose="020B0604020202020204" pitchFamily="34" charset="0"/>
              </a:rPr>
              <a:t>during euthanasia</a:t>
            </a:r>
            <a:endParaRPr lang="en-US" sz="2400" dirty="0" smtClean="0">
              <a:solidFill>
                <a:srgbClr val="FF0000"/>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sz="2400" dirty="0">
                <a:latin typeface="Arial" panose="020B0604020202020204" pitchFamily="34" charset="0"/>
                <a:cs typeface="Arial" panose="020B0604020202020204" pitchFamily="34" charset="0"/>
              </a:rPr>
              <a:t>The method should produce death without </a:t>
            </a:r>
            <a:r>
              <a:rPr lang="en-US" sz="2400" dirty="0" smtClean="0">
                <a:latin typeface="Arial" panose="020B0604020202020204" pitchFamily="34" charset="0"/>
                <a:cs typeface="Arial" panose="020B0604020202020204" pitchFamily="34" charset="0"/>
              </a:rPr>
              <a:t>pain.</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time to produce unconsciousness and death should be </a:t>
            </a:r>
            <a:r>
              <a:rPr lang="en-US" sz="2400" dirty="0" smtClean="0">
                <a:latin typeface="Arial" panose="020B0604020202020204" pitchFamily="34" charset="0"/>
                <a:cs typeface="Arial" panose="020B0604020202020204" pitchFamily="34" charset="0"/>
              </a:rPr>
              <a:t>short.</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method should be </a:t>
            </a:r>
            <a:r>
              <a:rPr lang="en-US" sz="2400" dirty="0" smtClean="0">
                <a:latin typeface="Arial" panose="020B0604020202020204" pitchFamily="34" charset="0"/>
                <a:cs typeface="Arial" panose="020B0604020202020204" pitchFamily="34" charset="0"/>
              </a:rPr>
              <a:t>reliable.</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method should </a:t>
            </a:r>
            <a:r>
              <a:rPr lang="en-US" sz="2400" dirty="0" err="1">
                <a:latin typeface="Arial" panose="020B0604020202020204" pitchFamily="34" charset="0"/>
                <a:cs typeface="Arial" panose="020B0604020202020204" pitchFamily="34" charset="0"/>
              </a:rPr>
              <a:t>minimise</a:t>
            </a:r>
            <a:r>
              <a:rPr lang="en-US" sz="2400" dirty="0">
                <a:latin typeface="Arial" panose="020B0604020202020204" pitchFamily="34" charset="0"/>
                <a:cs typeface="Arial" panose="020B0604020202020204" pitchFamily="34" charset="0"/>
              </a:rPr>
              <a:t> undesirable psychological </a:t>
            </a:r>
            <a:r>
              <a:rPr lang="en-US" sz="2400" dirty="0" smtClean="0">
                <a:latin typeface="Arial" panose="020B0604020202020204" pitchFamily="34" charset="0"/>
                <a:cs typeface="Arial" panose="020B0604020202020204" pitchFamily="34" charset="0"/>
              </a:rPr>
              <a:t>stress.</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method should be compatible with its </a:t>
            </a:r>
            <a:r>
              <a:rPr lang="en-US" sz="2400" dirty="0" smtClean="0">
                <a:latin typeface="Arial" panose="020B0604020202020204" pitchFamily="34" charset="0"/>
                <a:cs typeface="Arial" panose="020B0604020202020204" pitchFamily="34" charset="0"/>
              </a:rPr>
              <a:t>purposes.</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should </a:t>
            </a:r>
            <a:r>
              <a:rPr lang="en-US" sz="2400" dirty="0" err="1">
                <a:latin typeface="Arial" panose="020B0604020202020204" pitchFamily="34" charset="0"/>
                <a:cs typeface="Arial" panose="020B0604020202020204" pitchFamily="34" charset="0"/>
              </a:rPr>
              <a:t>minimise</a:t>
            </a:r>
            <a:r>
              <a:rPr lang="en-US" sz="2400" dirty="0">
                <a:latin typeface="Arial" panose="020B0604020202020204" pitchFamily="34" charset="0"/>
                <a:cs typeface="Arial" panose="020B0604020202020204" pitchFamily="34" charset="0"/>
              </a:rPr>
              <a:t> the emotional effect upon observers and </a:t>
            </a:r>
            <a:r>
              <a:rPr lang="en-US" sz="2400" dirty="0" smtClean="0">
                <a:latin typeface="Arial" panose="020B0604020202020204" pitchFamily="34" charset="0"/>
                <a:cs typeface="Arial" panose="020B0604020202020204" pitchFamily="34" charset="0"/>
              </a:rPr>
              <a:t>operators.</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should be </a:t>
            </a:r>
            <a:r>
              <a:rPr lang="en-US" sz="2400" dirty="0" smtClean="0">
                <a:latin typeface="Arial" panose="020B0604020202020204" pitchFamily="34" charset="0"/>
                <a:cs typeface="Arial" panose="020B0604020202020204" pitchFamily="34" charset="0"/>
              </a:rPr>
              <a:t>economically feasible.</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should have a restricted environmental </a:t>
            </a:r>
            <a:r>
              <a:rPr lang="en-US" sz="2400" dirty="0" smtClean="0">
                <a:latin typeface="Arial" panose="020B0604020202020204" pitchFamily="34" charset="0"/>
                <a:cs typeface="Arial" panose="020B0604020202020204" pitchFamily="34" charset="0"/>
              </a:rPr>
              <a:t>impact.</a:t>
            </a:r>
          </a:p>
          <a:p>
            <a:pPr algn="just">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should be safe for the personnel involved.</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3615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4846" y="765847"/>
            <a:ext cx="10845800" cy="5364163"/>
          </a:xfrm>
        </p:spPr>
        <p:txBody>
          <a:bodyPr/>
          <a:lstStyle/>
          <a:p>
            <a:pPr marL="0" indent="0">
              <a:buNone/>
            </a:pPr>
            <a:endParaRPr lang="en-IN" dirty="0" smtClean="0"/>
          </a:p>
        </p:txBody>
      </p:sp>
      <p:graphicFrame>
        <p:nvGraphicFramePr>
          <p:cNvPr id="2" name="Diagram 1"/>
          <p:cNvGraphicFramePr/>
          <p:nvPr>
            <p:extLst>
              <p:ext uri="{D42A27DB-BD31-4B8C-83A1-F6EECF244321}">
                <p14:modId xmlns:p14="http://schemas.microsoft.com/office/powerpoint/2010/main" val="4104716353"/>
              </p:ext>
            </p:extLst>
          </p:nvPr>
        </p:nvGraphicFramePr>
        <p:xfrm>
          <a:off x="1976582" y="4333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373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4" y="969819"/>
            <a:ext cx="11369963" cy="5652654"/>
          </a:xfrm>
        </p:spPr>
        <p:txBody>
          <a:bodyPr>
            <a:normAutofit fontScale="92500" lnSpcReduction="10000"/>
          </a:bodyPr>
          <a:lstStyle/>
          <a:p>
            <a:pPr algn="just"/>
            <a:r>
              <a:rPr lang="en-IN" sz="2600" dirty="0" smtClean="0">
                <a:latin typeface="Arial" panose="020B0604020202020204" pitchFamily="34" charset="0"/>
                <a:cs typeface="Arial" panose="020B0604020202020204" pitchFamily="34" charset="0"/>
              </a:rPr>
              <a:t>Primarily chloroform, ether, halothane and </a:t>
            </a:r>
            <a:r>
              <a:rPr lang="en-IN" sz="2600" dirty="0" err="1" smtClean="0">
                <a:latin typeface="Arial" panose="020B0604020202020204" pitchFamily="34" charset="0"/>
                <a:cs typeface="Arial" panose="020B0604020202020204" pitchFamily="34" charset="0"/>
              </a:rPr>
              <a:t>methoxyflurane</a:t>
            </a:r>
            <a:r>
              <a:rPr lang="en-IN" sz="2600" dirty="0" smtClean="0">
                <a:latin typeface="Arial" panose="020B0604020202020204" pitchFamily="34" charset="0"/>
                <a:cs typeface="Arial" panose="020B0604020202020204" pitchFamily="34" charset="0"/>
              </a:rPr>
              <a:t>, have been used for the euthanasia of pups and kittens.</a:t>
            </a:r>
          </a:p>
          <a:p>
            <a:pPr algn="just"/>
            <a:r>
              <a:rPr lang="en-IN" sz="2600" dirty="0" smtClean="0">
                <a:latin typeface="Arial" panose="020B0604020202020204" pitchFamily="34" charset="0"/>
                <a:cs typeface="Arial" panose="020B0604020202020204" pitchFamily="34" charset="0"/>
              </a:rPr>
              <a:t>The </a:t>
            </a:r>
            <a:r>
              <a:rPr lang="en-IN" sz="2600" dirty="0">
                <a:latin typeface="Arial" panose="020B0604020202020204" pitchFamily="34" charset="0"/>
                <a:cs typeface="Arial" panose="020B0604020202020204" pitchFamily="34" charset="0"/>
              </a:rPr>
              <a:t>animals are confined in a small, closed chamber into which cotton or gauze saturated with anaesthetics liquid is placed. </a:t>
            </a:r>
            <a:endParaRPr lang="en-IN" sz="2600" dirty="0" smtClean="0">
              <a:latin typeface="Arial" panose="020B0604020202020204" pitchFamily="34" charset="0"/>
              <a:cs typeface="Arial" panose="020B0604020202020204" pitchFamily="34" charset="0"/>
            </a:endParaRPr>
          </a:p>
          <a:p>
            <a:pPr algn="just"/>
            <a:r>
              <a:rPr lang="en-IN" sz="2600" dirty="0" smtClean="0">
                <a:latin typeface="Arial" panose="020B0604020202020204" pitchFamily="34" charset="0"/>
                <a:cs typeface="Arial" panose="020B0604020202020204" pitchFamily="34" charset="0"/>
              </a:rPr>
              <a:t>The </a:t>
            </a:r>
            <a:r>
              <a:rPr lang="en-IN" sz="2600" dirty="0">
                <a:latin typeface="Arial" panose="020B0604020202020204" pitchFamily="34" charset="0"/>
                <a:cs typeface="Arial" panose="020B0604020202020204" pitchFamily="34" charset="0"/>
              </a:rPr>
              <a:t>vapours are inhaled by the animal until death ensues</a:t>
            </a:r>
            <a:r>
              <a:rPr lang="en-IN" sz="26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IN" sz="2600" dirty="0" smtClean="0">
                <a:solidFill>
                  <a:srgbClr val="FF0000"/>
                </a:solidFill>
                <a:latin typeface="Arial" panose="020B0604020202020204" pitchFamily="34" charset="0"/>
                <a:cs typeface="Arial" panose="020B0604020202020204" pitchFamily="34" charset="0"/>
              </a:rPr>
              <a:t>Advantages</a:t>
            </a:r>
          </a:p>
          <a:p>
            <a:pPr algn="just"/>
            <a:r>
              <a:rPr lang="en-IN" sz="2600" dirty="0">
                <a:latin typeface="Arial" panose="020B0604020202020204" pitchFamily="34" charset="0"/>
                <a:cs typeface="Arial" panose="020B0604020202020204" pitchFamily="34" charset="0"/>
              </a:rPr>
              <a:t>valuable in the euthanasia of young animals when </a:t>
            </a:r>
            <a:r>
              <a:rPr lang="en-IN" sz="2600" dirty="0" err="1">
                <a:latin typeface="Arial" panose="020B0604020202020204" pitchFamily="34" charset="0"/>
                <a:cs typeface="Arial" panose="020B0604020202020204" pitchFamily="34" charset="0"/>
              </a:rPr>
              <a:t>venipuncture</a:t>
            </a:r>
            <a:r>
              <a:rPr lang="en-IN" sz="2600" dirty="0">
                <a:latin typeface="Arial" panose="020B0604020202020204" pitchFamily="34" charset="0"/>
                <a:cs typeface="Arial" panose="020B0604020202020204" pitchFamily="34" charset="0"/>
              </a:rPr>
              <a:t> is difficult</a:t>
            </a:r>
            <a:r>
              <a:rPr lang="en-IN" sz="2600" dirty="0" smtClean="0">
                <a:latin typeface="Arial" panose="020B0604020202020204" pitchFamily="34" charset="0"/>
                <a:cs typeface="Arial" panose="020B0604020202020204" pitchFamily="34" charset="0"/>
              </a:rPr>
              <a:t>.</a:t>
            </a:r>
          </a:p>
          <a:p>
            <a:pPr algn="just">
              <a:buFont typeface="Wingdings" panose="05000000000000000000" pitchFamily="2" charset="2"/>
              <a:buChar char="v"/>
            </a:pPr>
            <a:r>
              <a:rPr lang="en-IN" sz="2600" dirty="0" smtClean="0">
                <a:solidFill>
                  <a:srgbClr val="FF0000"/>
                </a:solidFill>
                <a:latin typeface="Arial" panose="020B0604020202020204" pitchFamily="34" charset="0"/>
                <a:cs typeface="Arial" panose="020B0604020202020204" pitchFamily="34" charset="0"/>
              </a:rPr>
              <a:t>Disadvantages</a:t>
            </a:r>
            <a:endParaRPr lang="en-IN" sz="2600" dirty="0">
              <a:solidFill>
                <a:srgbClr val="FF0000"/>
              </a:solidFill>
              <a:latin typeface="Arial" panose="020B0604020202020204" pitchFamily="34" charset="0"/>
              <a:cs typeface="Arial" panose="020B0604020202020204" pitchFamily="34" charset="0"/>
            </a:endParaRPr>
          </a:p>
          <a:p>
            <a:r>
              <a:rPr lang="en-IN" sz="2600" dirty="0">
                <a:latin typeface="Arial" panose="020B0604020202020204" pitchFamily="34" charset="0"/>
                <a:cs typeface="Arial" panose="020B0604020202020204" pitchFamily="34" charset="0"/>
              </a:rPr>
              <a:t>The struggling and excitement caused by irritant vapours and the stimulation of central nervous system during the induction stage of anaesthesia are </a:t>
            </a:r>
            <a:r>
              <a:rPr lang="en-IN" sz="2600" dirty="0" smtClean="0">
                <a:latin typeface="Arial" panose="020B0604020202020204" pitchFamily="34" charset="0"/>
                <a:cs typeface="Arial" panose="020B0604020202020204" pitchFamily="34" charset="0"/>
              </a:rPr>
              <a:t>undesirable.</a:t>
            </a:r>
          </a:p>
          <a:p>
            <a:r>
              <a:rPr lang="en-IN" sz="2600" dirty="0" smtClean="0">
                <a:latin typeface="Arial" panose="020B0604020202020204" pitchFamily="34" charset="0"/>
                <a:cs typeface="Arial" panose="020B0604020202020204" pitchFamily="34" charset="0"/>
              </a:rPr>
              <a:t>Ether </a:t>
            </a:r>
            <a:r>
              <a:rPr lang="en-IN" sz="2600" dirty="0">
                <a:latin typeface="Arial" panose="020B0604020202020204" pitchFamily="34" charset="0"/>
                <a:cs typeface="Arial" panose="020B0604020202020204" pitchFamily="34" charset="0"/>
              </a:rPr>
              <a:t>is flammable hence cannot be used near an open </a:t>
            </a:r>
            <a:r>
              <a:rPr lang="en-IN" sz="2600" dirty="0" smtClean="0">
                <a:latin typeface="Arial" panose="020B0604020202020204" pitchFamily="34" charset="0"/>
                <a:cs typeface="Arial" panose="020B0604020202020204" pitchFamily="34" charset="0"/>
              </a:rPr>
              <a:t>flame.</a:t>
            </a:r>
          </a:p>
          <a:p>
            <a:r>
              <a:rPr lang="en-IN" sz="2600" dirty="0" smtClean="0">
                <a:latin typeface="Arial" panose="020B0604020202020204" pitchFamily="34" charset="0"/>
                <a:cs typeface="Arial" panose="020B0604020202020204" pitchFamily="34" charset="0"/>
              </a:rPr>
              <a:t>Chronic </a:t>
            </a:r>
            <a:r>
              <a:rPr lang="en-IN" sz="2600" dirty="0">
                <a:latin typeface="Arial" panose="020B0604020202020204" pitchFamily="34" charset="0"/>
                <a:cs typeface="Arial" panose="020B0604020202020204" pitchFamily="34" charset="0"/>
              </a:rPr>
              <a:t>exposure to chloroform or halothane or </a:t>
            </a:r>
            <a:r>
              <a:rPr lang="en-IN" sz="2600" dirty="0" err="1">
                <a:latin typeface="Arial" panose="020B0604020202020204" pitchFamily="34" charset="0"/>
                <a:cs typeface="Arial" panose="020B0604020202020204" pitchFamily="34" charset="0"/>
              </a:rPr>
              <a:t>methoxyflurane</a:t>
            </a:r>
            <a:r>
              <a:rPr lang="en-IN" sz="2600" dirty="0">
                <a:latin typeface="Arial" panose="020B0604020202020204" pitchFamily="34" charset="0"/>
                <a:cs typeface="Arial" panose="020B0604020202020204" pitchFamily="34" charset="0"/>
              </a:rPr>
              <a:t> is injurious to </a:t>
            </a:r>
            <a:r>
              <a:rPr lang="en-IN" sz="2600" dirty="0" smtClean="0">
                <a:latin typeface="Arial" panose="020B0604020202020204" pitchFamily="34" charset="0"/>
                <a:cs typeface="Arial" panose="020B0604020202020204" pitchFamily="34" charset="0"/>
              </a:rPr>
              <a:t>personnel.</a:t>
            </a:r>
          </a:p>
          <a:p>
            <a:r>
              <a:rPr lang="en-IN" sz="2600" dirty="0" smtClean="0">
                <a:latin typeface="Arial" panose="020B0604020202020204" pitchFamily="34" charset="0"/>
                <a:cs typeface="Arial" panose="020B0604020202020204" pitchFamily="34" charset="0"/>
              </a:rPr>
              <a:t>Both halothane and </a:t>
            </a:r>
            <a:r>
              <a:rPr lang="en-IN" sz="2600" dirty="0" err="1" smtClean="0">
                <a:latin typeface="Arial" panose="020B0604020202020204" pitchFamily="34" charset="0"/>
                <a:cs typeface="Arial" panose="020B0604020202020204" pitchFamily="34" charset="0"/>
              </a:rPr>
              <a:t>methoxyflurane</a:t>
            </a:r>
            <a:r>
              <a:rPr lang="en-IN" sz="2600" dirty="0" smtClean="0">
                <a:latin typeface="Arial" panose="020B0604020202020204" pitchFamily="34" charset="0"/>
                <a:cs typeface="Arial" panose="020B0604020202020204" pitchFamily="34" charset="0"/>
              </a:rPr>
              <a:t> are expensive.</a:t>
            </a:r>
          </a:p>
          <a:p>
            <a:pPr algn="just"/>
            <a:endParaRPr lang="en-IN" sz="2400" dirty="0" smtClean="0">
              <a:latin typeface="Arial" panose="020B0604020202020204" pitchFamily="34" charset="0"/>
              <a:cs typeface="Arial" panose="020B0604020202020204" pitchFamily="34" charset="0"/>
            </a:endParaRPr>
          </a:p>
          <a:p>
            <a:endParaRPr lang="en-IN" dirty="0"/>
          </a:p>
        </p:txBody>
      </p:sp>
      <p:sp>
        <p:nvSpPr>
          <p:cNvPr id="4" name="Rectangle 3"/>
          <p:cNvSpPr/>
          <p:nvPr/>
        </p:nvSpPr>
        <p:spPr>
          <a:xfrm>
            <a:off x="4225297" y="343670"/>
            <a:ext cx="4766241" cy="469809"/>
          </a:xfrm>
          <a:prstGeom prst="rect">
            <a:avLst/>
          </a:prstGeom>
        </p:spPr>
        <p:txBody>
          <a:bodyPr wrap="none">
            <a:spAutoFit/>
          </a:bodyPr>
          <a:lstStyle/>
          <a:p>
            <a:pPr>
              <a:lnSpc>
                <a:spcPct val="107000"/>
              </a:lnSpc>
              <a:spcAft>
                <a:spcPts val="800"/>
              </a:spcAft>
            </a:pPr>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INHALANT ANAESTHETICS</a:t>
            </a:r>
            <a:endParaRPr lang="en-IN" sz="24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903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2091" y="1548534"/>
            <a:ext cx="10515600" cy="4695248"/>
          </a:xfrm>
        </p:spPr>
        <p:txBody>
          <a:bodyPr>
            <a:normAutofit/>
          </a:bodyPr>
          <a:lstStyle/>
          <a:p>
            <a:pPr algn="just"/>
            <a:r>
              <a:rPr lang="en-IN" sz="2400" dirty="0">
                <a:latin typeface="Arial" panose="020B0604020202020204" pitchFamily="34" charset="0"/>
                <a:cs typeface="Arial" panose="020B0604020202020204" pitchFamily="34" charset="0"/>
              </a:rPr>
              <a:t>Inhalation of pure carbon monoxide (CO) causes rapid and painless death.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It </a:t>
            </a:r>
            <a:r>
              <a:rPr lang="en-IN" sz="2400" dirty="0">
                <a:latin typeface="Arial" panose="020B0604020202020204" pitchFamily="34" charset="0"/>
                <a:cs typeface="Arial" panose="020B0604020202020204" pitchFamily="34" charset="0"/>
              </a:rPr>
              <a:t>converts the haemoglobin to </a:t>
            </a:r>
            <a:r>
              <a:rPr lang="en-IN" sz="2400" dirty="0" err="1">
                <a:latin typeface="Arial" panose="020B0604020202020204" pitchFamily="34" charset="0"/>
                <a:cs typeface="Arial" panose="020B0604020202020204" pitchFamily="34" charset="0"/>
              </a:rPr>
              <a:t>carboxyhaemoglobin</a:t>
            </a:r>
            <a:r>
              <a:rPr lang="en-IN" sz="2400" dirty="0">
                <a:latin typeface="Arial" panose="020B0604020202020204" pitchFamily="34" charset="0"/>
                <a:cs typeface="Arial" panose="020B0604020202020204" pitchFamily="34" charset="0"/>
              </a:rPr>
              <a:t> and causes anoxia.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Effectively </a:t>
            </a:r>
            <a:r>
              <a:rPr lang="en-IN" sz="2400" dirty="0">
                <a:latin typeface="Arial" panose="020B0604020202020204" pitchFamily="34" charset="0"/>
                <a:cs typeface="Arial" panose="020B0604020202020204" pitchFamily="34" charset="0"/>
              </a:rPr>
              <a:t>used for the euthanasia of </a:t>
            </a:r>
            <a:r>
              <a:rPr lang="en-IN" sz="2400" dirty="0">
                <a:solidFill>
                  <a:srgbClr val="00B050"/>
                </a:solidFill>
                <a:latin typeface="Arial" panose="020B0604020202020204" pitchFamily="34" charset="0"/>
                <a:cs typeface="Arial" panose="020B0604020202020204" pitchFamily="34" charset="0"/>
              </a:rPr>
              <a:t>small animals including dogs and cats</a:t>
            </a:r>
            <a:r>
              <a:rPr lang="en-IN" sz="2400" dirty="0">
                <a:latin typeface="Arial" panose="020B0604020202020204" pitchFamily="34" charset="0"/>
                <a:cs typeface="Arial" panose="020B0604020202020204" pitchFamily="34" charset="0"/>
              </a:rPr>
              <a:t> provided that proper equipment is available and adequate safety precautions are observed.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The </a:t>
            </a:r>
            <a:r>
              <a:rPr lang="en-IN" sz="2400" dirty="0">
                <a:latin typeface="Arial" panose="020B0604020202020204" pitchFamily="34" charset="0"/>
                <a:cs typeface="Arial" panose="020B0604020202020204" pitchFamily="34" charset="0"/>
              </a:rPr>
              <a:t>animals are placed in a closed chamber. </a:t>
            </a:r>
            <a:r>
              <a:rPr lang="en-IN" sz="2400" dirty="0">
                <a:solidFill>
                  <a:srgbClr val="FF0000"/>
                </a:solidFill>
                <a:latin typeface="Arial" panose="020B0604020202020204" pitchFamily="34" charset="0"/>
                <a:cs typeface="Arial" panose="020B0604020202020204" pitchFamily="34" charset="0"/>
              </a:rPr>
              <a:t>Six per cent </a:t>
            </a:r>
            <a:r>
              <a:rPr lang="en-IN" sz="2400" dirty="0">
                <a:latin typeface="Arial" panose="020B0604020202020204" pitchFamily="34" charset="0"/>
                <a:cs typeface="Arial" panose="020B0604020202020204" pitchFamily="34" charset="0"/>
              </a:rPr>
              <a:t>carbon monoxide concentration gives </a:t>
            </a:r>
            <a:r>
              <a:rPr lang="en-IN" sz="2400" dirty="0" smtClean="0">
                <a:latin typeface="Arial" panose="020B0604020202020204" pitchFamily="34" charset="0"/>
                <a:cs typeface="Arial" panose="020B0604020202020204" pitchFamily="34" charset="0"/>
              </a:rPr>
              <a:t>the fastest </a:t>
            </a:r>
            <a:r>
              <a:rPr lang="en-IN" sz="2400" dirty="0">
                <a:latin typeface="Arial" panose="020B0604020202020204" pitchFamily="34" charset="0"/>
                <a:cs typeface="Arial" panose="020B0604020202020204" pitchFamily="34" charset="0"/>
              </a:rPr>
              <a:t>results. </a:t>
            </a:r>
            <a:endParaRPr lang="en-IN" sz="2400" dirty="0" smtClean="0">
              <a:latin typeface="Arial" panose="020B0604020202020204" pitchFamily="34" charset="0"/>
              <a:cs typeface="Arial" panose="020B0604020202020204" pitchFamily="34" charset="0"/>
            </a:endParaRPr>
          </a:p>
          <a:p>
            <a:pPr lvl="1"/>
            <a:r>
              <a:rPr lang="en-IN" dirty="0">
                <a:latin typeface="Arial" panose="020B0604020202020204" pitchFamily="34" charset="0"/>
                <a:cs typeface="Arial" panose="020B0604020202020204" pitchFamily="34" charset="0"/>
              </a:rPr>
              <a:t>Chemical interaction of crystals of sodium </a:t>
            </a:r>
            <a:r>
              <a:rPr lang="en-IN" dirty="0" err="1">
                <a:latin typeface="Arial" panose="020B0604020202020204" pitchFamily="34" charset="0"/>
                <a:cs typeface="Arial" panose="020B0604020202020204" pitchFamily="34" charset="0"/>
              </a:rPr>
              <a:t>formate</a:t>
            </a:r>
            <a:r>
              <a:rPr lang="en-IN" dirty="0">
                <a:latin typeface="Arial" panose="020B0604020202020204" pitchFamily="34" charset="0"/>
                <a:cs typeface="Arial" panose="020B0604020202020204" pitchFamily="34" charset="0"/>
              </a:rPr>
              <a:t> and sulphuric acid</a:t>
            </a:r>
            <a:r>
              <a:rPr lang="en-IN" dirty="0" smtClean="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pPr lvl="1"/>
            <a:r>
              <a:rPr lang="en-IN" dirty="0" smtClean="0">
                <a:latin typeface="Arial" panose="020B0604020202020204" pitchFamily="34" charset="0"/>
                <a:cs typeface="Arial" panose="020B0604020202020204" pitchFamily="34" charset="0"/>
              </a:rPr>
              <a:t>Exhaust </a:t>
            </a:r>
            <a:r>
              <a:rPr lang="en-IN" dirty="0">
                <a:latin typeface="Arial" panose="020B0604020202020204" pitchFamily="34" charset="0"/>
                <a:cs typeface="Arial" panose="020B0604020202020204" pitchFamily="34" charset="0"/>
              </a:rPr>
              <a:t>fumes from engines combusting </a:t>
            </a:r>
            <a:r>
              <a:rPr lang="en-IN" dirty="0" smtClean="0">
                <a:latin typeface="Arial" panose="020B0604020202020204" pitchFamily="34" charset="0"/>
                <a:cs typeface="Arial" panose="020B0604020202020204" pitchFamily="34" charset="0"/>
              </a:rPr>
              <a:t>petroleum.</a:t>
            </a:r>
          </a:p>
          <a:p>
            <a:pPr lvl="1"/>
            <a:r>
              <a:rPr lang="en-IN" dirty="0" smtClean="0">
                <a:latin typeface="Arial" panose="020B0604020202020204" pitchFamily="34" charset="0"/>
                <a:cs typeface="Arial" panose="020B0604020202020204" pitchFamily="34" charset="0"/>
              </a:rPr>
              <a:t>Use </a:t>
            </a:r>
            <a:r>
              <a:rPr lang="en-IN" dirty="0">
                <a:latin typeface="Arial" panose="020B0604020202020204" pitchFamily="34" charset="0"/>
                <a:cs typeface="Arial" panose="020B0604020202020204" pitchFamily="34" charset="0"/>
              </a:rPr>
              <a:t>of cylinder gas.</a:t>
            </a:r>
          </a:p>
          <a:p>
            <a:pPr algn="just"/>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4516987" y="427243"/>
            <a:ext cx="3620030" cy="461665"/>
          </a:xfrm>
          <a:prstGeom prst="rect">
            <a:avLst/>
          </a:prstGeom>
        </p:spPr>
        <p:txBody>
          <a:bodyPr wrap="none">
            <a:spAutoFit/>
          </a:bodyPr>
          <a:lstStyle/>
          <a:p>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CARBON MONOXIDE</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443967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1942811"/>
          </a:xfrm>
        </p:spPr>
        <p:txBody>
          <a:bodyPr>
            <a:normAutofit/>
          </a:bodyPr>
          <a:lstStyle/>
          <a:p>
            <a:pPr algn="just"/>
            <a:r>
              <a:rPr lang="en-IN" sz="2400" dirty="0">
                <a:latin typeface="Arial" panose="020B0604020202020204" pitchFamily="34" charset="0"/>
                <a:cs typeface="Arial" panose="020B0604020202020204" pitchFamily="34" charset="0"/>
              </a:rPr>
              <a:t>Carbon dioxide has been effectively used to </a:t>
            </a:r>
            <a:r>
              <a:rPr lang="en-IN" sz="2400" dirty="0" err="1">
                <a:latin typeface="Arial" panose="020B0604020202020204" pitchFamily="34" charset="0"/>
                <a:cs typeface="Arial" panose="020B0604020202020204" pitchFamily="34" charset="0"/>
              </a:rPr>
              <a:t>euthanise</a:t>
            </a:r>
            <a:r>
              <a:rPr lang="en-IN" sz="2400" dirty="0">
                <a:latin typeface="Arial" panose="020B0604020202020204" pitchFamily="34" charset="0"/>
                <a:cs typeface="Arial" panose="020B0604020202020204" pitchFamily="34" charset="0"/>
              </a:rPr>
              <a:t> small laboratory animals such as mice, rats, guinea pigs and rabbits. </a:t>
            </a:r>
            <a:endParaRPr lang="en-IN" sz="2400" dirty="0" smtClean="0">
              <a:latin typeface="Arial" panose="020B0604020202020204" pitchFamily="34" charset="0"/>
              <a:cs typeface="Arial" panose="020B0604020202020204" pitchFamily="34" charset="0"/>
            </a:endParaRPr>
          </a:p>
          <a:p>
            <a:pPr algn="just"/>
            <a:r>
              <a:rPr lang="en-IN" sz="2400" dirty="0" smtClean="0">
                <a:latin typeface="Arial" panose="020B0604020202020204" pitchFamily="34" charset="0"/>
                <a:cs typeface="Arial" panose="020B0604020202020204" pitchFamily="34" charset="0"/>
              </a:rPr>
              <a:t>The </a:t>
            </a:r>
            <a:r>
              <a:rPr lang="en-IN" sz="2400" dirty="0">
                <a:latin typeface="Arial" panose="020B0604020202020204" pitchFamily="34" charset="0"/>
                <a:cs typeface="Arial" panose="020B0604020202020204" pitchFamily="34" charset="0"/>
              </a:rPr>
              <a:t>combination of </a:t>
            </a:r>
            <a:r>
              <a:rPr lang="en-IN" sz="2400" dirty="0">
                <a:solidFill>
                  <a:srgbClr val="FF0000"/>
                </a:solidFill>
                <a:latin typeface="Arial" panose="020B0604020202020204" pitchFamily="34" charset="0"/>
                <a:cs typeface="Arial" panose="020B0604020202020204" pitchFamily="34" charset="0"/>
              </a:rPr>
              <a:t>40 per carbon dioxide </a:t>
            </a:r>
            <a:r>
              <a:rPr lang="en-IN" sz="2400" dirty="0">
                <a:latin typeface="Arial" panose="020B0604020202020204" pitchFamily="34" charset="0"/>
                <a:cs typeface="Arial" panose="020B0604020202020204" pitchFamily="34" charset="0"/>
              </a:rPr>
              <a:t>and </a:t>
            </a:r>
            <a:r>
              <a:rPr lang="en-IN" sz="2400" dirty="0">
                <a:solidFill>
                  <a:srgbClr val="FF0000"/>
                </a:solidFill>
                <a:latin typeface="Arial" panose="020B0604020202020204" pitchFamily="34" charset="0"/>
                <a:cs typeface="Arial" panose="020B0604020202020204" pitchFamily="34" charset="0"/>
              </a:rPr>
              <a:t>3 per cent carbon monoxide </a:t>
            </a:r>
            <a:r>
              <a:rPr lang="en-IN" sz="2400" dirty="0">
                <a:latin typeface="Arial" panose="020B0604020202020204" pitchFamily="34" charset="0"/>
                <a:cs typeface="Arial" panose="020B0604020202020204" pitchFamily="34" charset="0"/>
              </a:rPr>
              <a:t>is relatively </a:t>
            </a:r>
            <a:r>
              <a:rPr lang="en-IN" sz="2400" dirty="0">
                <a:solidFill>
                  <a:srgbClr val="00B0F0"/>
                </a:solidFill>
                <a:latin typeface="Arial" panose="020B0604020202020204" pitchFamily="34" charset="0"/>
                <a:cs typeface="Arial" panose="020B0604020202020204" pitchFamily="34" charset="0"/>
              </a:rPr>
              <a:t>cheap, </a:t>
            </a:r>
            <a:r>
              <a:rPr lang="en-IN" sz="2400" dirty="0" smtClean="0">
                <a:solidFill>
                  <a:srgbClr val="00B0F0"/>
                </a:solidFill>
                <a:latin typeface="Arial" panose="020B0604020202020204" pitchFamily="34" charset="0"/>
                <a:cs typeface="Arial" panose="020B0604020202020204" pitchFamily="34" charset="0"/>
              </a:rPr>
              <a:t>non-inflammable</a:t>
            </a:r>
            <a:r>
              <a:rPr lang="en-IN" sz="2400" dirty="0">
                <a:solidFill>
                  <a:srgbClr val="00B0F0"/>
                </a:solidFill>
                <a:latin typeface="Arial" panose="020B0604020202020204" pitchFamily="34" charset="0"/>
                <a:cs typeface="Arial" panose="020B0604020202020204" pitchFamily="34" charset="0"/>
              </a:rPr>
              <a:t>, </a:t>
            </a:r>
            <a:r>
              <a:rPr lang="en-IN" sz="2400" dirty="0" smtClean="0">
                <a:solidFill>
                  <a:srgbClr val="00B0F0"/>
                </a:solidFill>
                <a:latin typeface="Arial" panose="020B0604020202020204" pitchFamily="34" charset="0"/>
                <a:cs typeface="Arial" panose="020B0604020202020204" pitchFamily="34" charset="0"/>
              </a:rPr>
              <a:t>non-explosive</a:t>
            </a:r>
            <a:r>
              <a:rPr lang="en-IN" sz="2400" dirty="0">
                <a:solidFill>
                  <a:srgbClr val="00B0F0"/>
                </a:solidFill>
                <a:latin typeface="Arial" panose="020B0604020202020204" pitchFamily="34" charset="0"/>
                <a:cs typeface="Arial" panose="020B0604020202020204" pitchFamily="34" charset="0"/>
              </a:rPr>
              <a:t>, odourless and presents no hazard to the operator</a:t>
            </a:r>
          </a:p>
        </p:txBody>
      </p:sp>
      <p:sp>
        <p:nvSpPr>
          <p:cNvPr id="4" name="Rectangle 3"/>
          <p:cNvSpPr/>
          <p:nvPr/>
        </p:nvSpPr>
        <p:spPr>
          <a:xfrm>
            <a:off x="4508001" y="611971"/>
            <a:ext cx="3175998" cy="461665"/>
          </a:xfrm>
          <a:prstGeom prst="rect">
            <a:avLst/>
          </a:prstGeom>
        </p:spPr>
        <p:txBody>
          <a:bodyPr wrap="none">
            <a:spAutoFit/>
          </a:bodyPr>
          <a:lstStyle/>
          <a:p>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CARBON DIOXIDE</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44978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2709430"/>
          </a:xfrm>
        </p:spPr>
        <p:txBody>
          <a:bodyPr/>
          <a:lstStyle/>
          <a:p>
            <a:pPr algn="just"/>
            <a:r>
              <a:rPr lang="en-IN" sz="2400" dirty="0" smtClean="0">
                <a:latin typeface="Arial" panose="020B0604020202020204" pitchFamily="34" charset="0"/>
                <a:cs typeface="Arial" panose="020B0604020202020204" pitchFamily="34" charset="0"/>
              </a:rPr>
              <a:t>Causes </a:t>
            </a:r>
            <a:r>
              <a:rPr lang="en-IN" sz="2400" i="1" dirty="0" smtClean="0">
                <a:solidFill>
                  <a:srgbClr val="FF0000"/>
                </a:solidFill>
                <a:latin typeface="Arial" panose="020B0604020202020204" pitchFamily="34" charset="0"/>
                <a:cs typeface="Arial" panose="020B0604020202020204" pitchFamily="34" charset="0"/>
              </a:rPr>
              <a:t>lethal </a:t>
            </a:r>
            <a:r>
              <a:rPr lang="en-IN" sz="2400" i="1" dirty="0" err="1" smtClean="0">
                <a:solidFill>
                  <a:srgbClr val="FF0000"/>
                </a:solidFill>
                <a:latin typeface="Arial" panose="020B0604020202020204" pitchFamily="34" charset="0"/>
                <a:cs typeface="Arial" panose="020B0604020202020204" pitchFamily="34" charset="0"/>
              </a:rPr>
              <a:t>histotoxic</a:t>
            </a:r>
            <a:r>
              <a:rPr lang="en-IN" sz="2400" i="1" dirty="0" smtClean="0">
                <a:solidFill>
                  <a:srgbClr val="FF0000"/>
                </a:solidFill>
                <a:latin typeface="Arial" panose="020B0604020202020204" pitchFamily="34" charset="0"/>
                <a:cs typeface="Arial" panose="020B0604020202020204" pitchFamily="34" charset="0"/>
              </a:rPr>
              <a:t> anoxia</a:t>
            </a:r>
            <a:r>
              <a:rPr lang="en-IN" sz="2400" dirty="0" smtClean="0">
                <a:latin typeface="Arial" panose="020B0604020202020204" pitchFamily="34" charset="0"/>
                <a:cs typeface="Arial" panose="020B0604020202020204" pitchFamily="34" charset="0"/>
              </a:rPr>
              <a:t>. </a:t>
            </a:r>
          </a:p>
          <a:p>
            <a:pPr algn="just"/>
            <a:r>
              <a:rPr lang="en-IN" sz="2400" dirty="0" smtClean="0">
                <a:latin typeface="Arial" panose="020B0604020202020204" pitchFamily="34" charset="0"/>
                <a:cs typeface="Arial" panose="020B0604020202020204" pitchFamily="34" charset="0"/>
              </a:rPr>
              <a:t>Effect - rapid, reliable and </a:t>
            </a:r>
            <a:r>
              <a:rPr lang="en-IN" sz="2400" dirty="0" smtClean="0">
                <a:solidFill>
                  <a:srgbClr val="FF0000"/>
                </a:solidFill>
                <a:latin typeface="Arial" panose="020B0604020202020204" pitchFamily="34" charset="0"/>
                <a:cs typeface="Arial" panose="020B0604020202020204" pitchFamily="34" charset="0"/>
              </a:rPr>
              <a:t>irreversible</a:t>
            </a:r>
            <a:r>
              <a:rPr lang="en-IN" sz="2400" dirty="0" smtClean="0">
                <a:latin typeface="Arial" panose="020B0604020202020204" pitchFamily="34" charset="0"/>
                <a:cs typeface="Arial" panose="020B0604020202020204" pitchFamily="34" charset="0"/>
              </a:rPr>
              <a:t>. </a:t>
            </a:r>
          </a:p>
          <a:p>
            <a:pPr algn="just"/>
            <a:r>
              <a:rPr lang="en-IN" sz="2400" dirty="0" smtClean="0">
                <a:latin typeface="Arial" panose="020B0604020202020204" pitchFamily="34" charset="0"/>
                <a:cs typeface="Arial" panose="020B0604020202020204" pitchFamily="34" charset="0"/>
              </a:rPr>
              <a:t>Causes violent convulsive seizures and irritates the respiratory mucosa. </a:t>
            </a:r>
          </a:p>
          <a:p>
            <a:pPr algn="just"/>
            <a:r>
              <a:rPr lang="en-IN" sz="2400" dirty="0" smtClean="0">
                <a:solidFill>
                  <a:srgbClr val="FF0000"/>
                </a:solidFill>
                <a:latin typeface="Arial" panose="020B0604020202020204" pitchFamily="34" charset="0"/>
                <a:cs typeface="Arial" panose="020B0604020202020204" pitchFamily="34" charset="0"/>
              </a:rPr>
              <a:t>Endangers the operator- </a:t>
            </a:r>
            <a:r>
              <a:rPr lang="en-IN" sz="2400" dirty="0" smtClean="0">
                <a:latin typeface="Arial" panose="020B0604020202020204" pitchFamily="34" charset="0"/>
                <a:cs typeface="Arial" panose="020B0604020202020204" pitchFamily="34" charset="0"/>
              </a:rPr>
              <a:t>should </a:t>
            </a:r>
            <a:r>
              <a:rPr lang="en-IN" sz="2400" dirty="0" smtClean="0">
                <a:solidFill>
                  <a:srgbClr val="FF0000"/>
                </a:solidFill>
                <a:latin typeface="Arial" panose="020B0604020202020204" pitchFamily="34" charset="0"/>
                <a:cs typeface="Arial" panose="020B0604020202020204" pitchFamily="34" charset="0"/>
              </a:rPr>
              <a:t>not be used for euthanasia</a:t>
            </a:r>
            <a:r>
              <a:rPr lang="en-IN" sz="2400" dirty="0" smtClean="0">
                <a:latin typeface="Arial" panose="020B0604020202020204" pitchFamily="34" charset="0"/>
                <a:cs typeface="Arial" panose="020B0604020202020204" pitchFamily="34" charset="0"/>
              </a:rPr>
              <a:t>.</a:t>
            </a:r>
          </a:p>
          <a:p>
            <a:pPr algn="just"/>
            <a:r>
              <a:rPr lang="en-IN" sz="2400" dirty="0" smtClean="0">
                <a:latin typeface="Arial" panose="020B0604020202020204" pitchFamily="34" charset="0"/>
                <a:cs typeface="Arial" panose="020B0604020202020204" pitchFamily="34" charset="0"/>
              </a:rPr>
              <a:t>Produced by placing pellets of sodium cyanide in sulphuric acid</a:t>
            </a:r>
          </a:p>
          <a:p>
            <a:endParaRPr lang="en-IN" dirty="0"/>
          </a:p>
        </p:txBody>
      </p:sp>
      <p:sp>
        <p:nvSpPr>
          <p:cNvPr id="4" name="Rectangle 3"/>
          <p:cNvSpPr/>
          <p:nvPr/>
        </p:nvSpPr>
        <p:spPr>
          <a:xfrm>
            <a:off x="3637615" y="602735"/>
            <a:ext cx="4593950" cy="461665"/>
          </a:xfrm>
          <a:prstGeom prst="rect">
            <a:avLst/>
          </a:prstGeom>
        </p:spPr>
        <p:txBody>
          <a:bodyPr wrap="none">
            <a:spAutoFit/>
          </a:bodyPr>
          <a:lstStyle/>
          <a:p>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HYDROGEN CYANIDE GAS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782539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672" y="1317625"/>
            <a:ext cx="10515600" cy="4351338"/>
          </a:xfrm>
        </p:spPr>
        <p:txBody>
          <a:bodyPr>
            <a:normAutofit/>
          </a:bodyPr>
          <a:lstStyle/>
          <a:p>
            <a:pPr algn="just">
              <a:buFont typeface="Wingdings" panose="05000000000000000000" pitchFamily="2" charset="2"/>
              <a:buChar char="v"/>
            </a:pPr>
            <a:r>
              <a:rPr lang="en-IN" sz="2400" b="1" dirty="0" smtClean="0">
                <a:solidFill>
                  <a:srgbClr val="FF0000"/>
                </a:solidFill>
                <a:latin typeface="Arial" panose="020B0604020202020204" pitchFamily="34" charset="0"/>
                <a:cs typeface="Arial" panose="020B0604020202020204" pitchFamily="34" charset="0"/>
              </a:rPr>
              <a:t>BARBITURATES</a:t>
            </a:r>
          </a:p>
          <a:p>
            <a:pPr algn="just"/>
            <a:r>
              <a:rPr lang="en-IN" sz="2400" dirty="0" smtClean="0">
                <a:latin typeface="Arial" panose="020B0604020202020204" pitchFamily="34" charset="0"/>
                <a:cs typeface="Arial" panose="020B0604020202020204" pitchFamily="34" charset="0"/>
              </a:rPr>
              <a:t>Used in excessive dosage to produce euthanasia of individual dogs, cats and other small animals</a:t>
            </a:r>
          </a:p>
          <a:p>
            <a:pPr algn="just"/>
            <a:r>
              <a:rPr lang="en-IN" sz="2400" dirty="0" smtClean="0">
                <a:solidFill>
                  <a:srgbClr val="FF0000"/>
                </a:solidFill>
                <a:latin typeface="Arial" panose="020B0604020202020204" pitchFamily="34" charset="0"/>
                <a:cs typeface="Arial" panose="020B0604020202020204" pitchFamily="34" charset="0"/>
              </a:rPr>
              <a:t>Depress the respiratory centre</a:t>
            </a:r>
          </a:p>
          <a:p>
            <a:pPr algn="just"/>
            <a:r>
              <a:rPr lang="en-IN" sz="2400" dirty="0" smtClean="0">
                <a:latin typeface="Arial" panose="020B0604020202020204" pitchFamily="34" charset="0"/>
                <a:cs typeface="Arial" panose="020B0604020202020204" pitchFamily="34" charset="0"/>
              </a:rPr>
              <a:t>Pentobarbital sodium is often used for euthanasia in small animals</a:t>
            </a:r>
          </a:p>
          <a:p>
            <a:pPr algn="just"/>
            <a:r>
              <a:rPr lang="en-IN" sz="2400" dirty="0" smtClean="0">
                <a:latin typeface="Arial" panose="020B0604020202020204" pitchFamily="34" charset="0"/>
                <a:cs typeface="Arial" panose="020B0604020202020204" pitchFamily="34" charset="0"/>
              </a:rPr>
              <a:t>Dose :    27 mg/lb (59mg/kg) for intravenous injection and 40 mg/lb (88 mg/kg) for </a:t>
            </a:r>
            <a:r>
              <a:rPr lang="en-IN" sz="2400" dirty="0" err="1" smtClean="0">
                <a:latin typeface="Arial" panose="020B0604020202020204" pitchFamily="34" charset="0"/>
                <a:cs typeface="Arial" panose="020B0604020202020204" pitchFamily="34" charset="0"/>
              </a:rPr>
              <a:t>intrapleural</a:t>
            </a:r>
            <a:r>
              <a:rPr lang="en-IN" sz="2400" dirty="0" smtClean="0">
                <a:latin typeface="Arial" panose="020B0604020202020204" pitchFamily="34" charset="0"/>
                <a:cs typeface="Arial" panose="020B0604020202020204" pitchFamily="34" charset="0"/>
              </a:rPr>
              <a:t> or intraperitoneal injection</a:t>
            </a:r>
          </a:p>
          <a:p>
            <a:pPr algn="just"/>
            <a:r>
              <a:rPr lang="en-IN" sz="2400" dirty="0" smtClean="0">
                <a:latin typeface="Arial" panose="020B0604020202020204" pitchFamily="34" charset="0"/>
                <a:cs typeface="Arial" panose="020B0604020202020204" pitchFamily="34" charset="0"/>
              </a:rPr>
              <a:t>Can be given orally in bait to vicious animals. </a:t>
            </a:r>
          </a:p>
          <a:p>
            <a:pPr algn="just"/>
            <a:r>
              <a:rPr lang="en-IN" sz="2400" dirty="0" smtClean="0">
                <a:latin typeface="Arial" panose="020B0604020202020204" pitchFamily="34" charset="0"/>
                <a:cs typeface="Arial" panose="020B0604020202020204" pitchFamily="34" charset="0"/>
              </a:rPr>
              <a:t>It </a:t>
            </a:r>
            <a:r>
              <a:rPr lang="en-IN" sz="2400" dirty="0" smtClean="0">
                <a:solidFill>
                  <a:srgbClr val="00B050"/>
                </a:solidFill>
                <a:latin typeface="Arial" panose="020B0604020202020204" pitchFamily="34" charset="0"/>
                <a:cs typeface="Arial" panose="020B0604020202020204" pitchFamily="34" charset="0"/>
              </a:rPr>
              <a:t>produces death quietly and animal appears to go to sleep naturally</a:t>
            </a:r>
            <a:r>
              <a:rPr lang="en-IN" sz="2400" dirty="0" smtClean="0">
                <a:latin typeface="Arial" panose="020B0604020202020204" pitchFamily="34" charset="0"/>
                <a:cs typeface="Arial" panose="020B0604020202020204" pitchFamily="34" charset="0"/>
              </a:rPr>
              <a:t>.</a:t>
            </a:r>
            <a:endParaRPr lang="en-IN" sz="2400" dirty="0">
              <a:latin typeface="Arial" panose="020B0604020202020204" pitchFamily="34" charset="0"/>
              <a:cs typeface="Arial" panose="020B0604020202020204" pitchFamily="34" charset="0"/>
            </a:endParaRPr>
          </a:p>
        </p:txBody>
      </p:sp>
      <p:sp>
        <p:nvSpPr>
          <p:cNvPr id="4" name="Rectangle 3"/>
          <p:cNvSpPr/>
          <p:nvPr/>
        </p:nvSpPr>
        <p:spPr>
          <a:xfrm>
            <a:off x="4255844" y="519607"/>
            <a:ext cx="4369338" cy="461665"/>
          </a:xfrm>
          <a:prstGeom prst="rect">
            <a:avLst/>
          </a:prstGeom>
        </p:spPr>
        <p:txBody>
          <a:bodyPr wrap="none">
            <a:spAutoFit/>
          </a:bodyPr>
          <a:lstStyle/>
          <a:p>
            <a:r>
              <a:rPr lang="en-IN" sz="2400" dirty="0" smtClean="0">
                <a:solidFill>
                  <a:srgbClr val="FF0000"/>
                </a:solidFill>
                <a:latin typeface="Arial Black" panose="020B0A04020102020204" pitchFamily="34" charset="0"/>
                <a:ea typeface="Calibri" panose="020F0502020204030204" pitchFamily="34" charset="0"/>
                <a:cs typeface="Times New Roman" panose="02020603050405020304" pitchFamily="18" charset="0"/>
              </a:rPr>
              <a:t>NON-INHALANT AGENTS</a:t>
            </a:r>
            <a:endParaRPr lang="en-IN" sz="24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8979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1041</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Bvc</dc:creator>
  <cp:lastModifiedBy>Bvc</cp:lastModifiedBy>
  <cp:revision>41</cp:revision>
  <dcterms:created xsi:type="dcterms:W3CDTF">2024-12-10T05:53:01Z</dcterms:created>
  <dcterms:modified xsi:type="dcterms:W3CDTF">2025-05-21T05:54:23Z</dcterms:modified>
</cp:coreProperties>
</file>