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Mritunjay Kumar" userId="ce6d84e442459372" providerId="LiveId" clId="{52657A9B-39E2-4307-816F-4798EAAB31CB}"/>
    <pc:docChg chg="custSel addSld modSld">
      <pc:chgData name="Dr.Mritunjay Kumar" userId="ce6d84e442459372" providerId="LiveId" clId="{52657A9B-39E2-4307-816F-4798EAAB31CB}" dt="2023-11-01T07:22:12.329" v="3242" actId="20577"/>
      <pc:docMkLst>
        <pc:docMk/>
      </pc:docMkLst>
      <pc:sldChg chg="modSp mod">
        <pc:chgData name="Dr.Mritunjay Kumar" userId="ce6d84e442459372" providerId="LiveId" clId="{52657A9B-39E2-4307-816F-4798EAAB31CB}" dt="2023-11-01T06:08:17.218" v="0" actId="20577"/>
        <pc:sldMkLst>
          <pc:docMk/>
          <pc:sldMk cId="123972411" sldId="258"/>
        </pc:sldMkLst>
        <pc:spChg chg="mod">
          <ac:chgData name="Dr.Mritunjay Kumar" userId="ce6d84e442459372" providerId="LiveId" clId="{52657A9B-39E2-4307-816F-4798EAAB31CB}" dt="2023-11-01T06:08:17.218" v="0" actId="20577"/>
          <ac:spMkLst>
            <pc:docMk/>
            <pc:sldMk cId="123972411" sldId="258"/>
            <ac:spMk id="3" creationId="{E8CC1A24-3D50-A02B-CF6C-216805F96751}"/>
          </ac:spMkLst>
        </pc:spChg>
      </pc:sldChg>
      <pc:sldChg chg="delSp modSp new mod">
        <pc:chgData name="Dr.Mritunjay Kumar" userId="ce6d84e442459372" providerId="LiveId" clId="{52657A9B-39E2-4307-816F-4798EAAB31CB}" dt="2023-11-01T06:15:27.747" v="354" actId="20577"/>
        <pc:sldMkLst>
          <pc:docMk/>
          <pc:sldMk cId="1699123461" sldId="261"/>
        </pc:sldMkLst>
        <pc:spChg chg="del">
          <ac:chgData name="Dr.Mritunjay Kumar" userId="ce6d84e442459372" providerId="LiveId" clId="{52657A9B-39E2-4307-816F-4798EAAB31CB}" dt="2023-11-01T06:09:10.219" v="2" actId="478"/>
          <ac:spMkLst>
            <pc:docMk/>
            <pc:sldMk cId="1699123461" sldId="261"/>
            <ac:spMk id="2" creationId="{51B13689-FC28-04D9-946A-8FE428C805DB}"/>
          </ac:spMkLst>
        </pc:spChg>
        <pc:spChg chg="mod">
          <ac:chgData name="Dr.Mritunjay Kumar" userId="ce6d84e442459372" providerId="LiveId" clId="{52657A9B-39E2-4307-816F-4798EAAB31CB}" dt="2023-11-01T06:15:27.747" v="354" actId="20577"/>
          <ac:spMkLst>
            <pc:docMk/>
            <pc:sldMk cId="1699123461" sldId="261"/>
            <ac:spMk id="3" creationId="{62C0637D-5AB9-8BB2-FF71-B916644B3AF1}"/>
          </ac:spMkLst>
        </pc:spChg>
      </pc:sldChg>
      <pc:sldChg chg="delSp modSp new mod">
        <pc:chgData name="Dr.Mritunjay Kumar" userId="ce6d84e442459372" providerId="LiveId" clId="{52657A9B-39E2-4307-816F-4798EAAB31CB}" dt="2023-11-01T06:36:20.589" v="1311" actId="27636"/>
        <pc:sldMkLst>
          <pc:docMk/>
          <pc:sldMk cId="3952956638" sldId="262"/>
        </pc:sldMkLst>
        <pc:spChg chg="del">
          <ac:chgData name="Dr.Mritunjay Kumar" userId="ce6d84e442459372" providerId="LiveId" clId="{52657A9B-39E2-4307-816F-4798EAAB31CB}" dt="2023-11-01T06:16:38.679" v="356" actId="478"/>
          <ac:spMkLst>
            <pc:docMk/>
            <pc:sldMk cId="3952956638" sldId="262"/>
            <ac:spMk id="2" creationId="{18620FF8-63FE-945E-2E4C-7CD9374AA2B1}"/>
          </ac:spMkLst>
        </pc:spChg>
        <pc:spChg chg="mod">
          <ac:chgData name="Dr.Mritunjay Kumar" userId="ce6d84e442459372" providerId="LiveId" clId="{52657A9B-39E2-4307-816F-4798EAAB31CB}" dt="2023-11-01T06:36:20.589" v="1311" actId="27636"/>
          <ac:spMkLst>
            <pc:docMk/>
            <pc:sldMk cId="3952956638" sldId="262"/>
            <ac:spMk id="3" creationId="{5C1DEA02-A4A7-522F-6BC7-A66197B7E3F9}"/>
          </ac:spMkLst>
        </pc:spChg>
      </pc:sldChg>
      <pc:sldChg chg="delSp modSp new mod">
        <pc:chgData name="Dr.Mritunjay Kumar" userId="ce6d84e442459372" providerId="LiveId" clId="{52657A9B-39E2-4307-816F-4798EAAB31CB}" dt="2023-11-01T07:03:18.973" v="1786" actId="20577"/>
        <pc:sldMkLst>
          <pc:docMk/>
          <pc:sldMk cId="715540436" sldId="263"/>
        </pc:sldMkLst>
        <pc:spChg chg="del">
          <ac:chgData name="Dr.Mritunjay Kumar" userId="ce6d84e442459372" providerId="LiveId" clId="{52657A9B-39E2-4307-816F-4798EAAB31CB}" dt="2023-11-01T06:36:27.202" v="1313" actId="478"/>
          <ac:spMkLst>
            <pc:docMk/>
            <pc:sldMk cId="715540436" sldId="263"/>
            <ac:spMk id="2" creationId="{61F211BF-D654-5103-D040-D672DD6814CA}"/>
          </ac:spMkLst>
        </pc:spChg>
        <pc:spChg chg="mod">
          <ac:chgData name="Dr.Mritunjay Kumar" userId="ce6d84e442459372" providerId="LiveId" clId="{52657A9B-39E2-4307-816F-4798EAAB31CB}" dt="2023-11-01T07:03:18.973" v="1786" actId="20577"/>
          <ac:spMkLst>
            <pc:docMk/>
            <pc:sldMk cId="715540436" sldId="263"/>
            <ac:spMk id="3" creationId="{5012BDF9-AC2A-00E1-A6E7-F30E707FE4DA}"/>
          </ac:spMkLst>
        </pc:spChg>
      </pc:sldChg>
      <pc:sldChg chg="delSp modSp new mod">
        <pc:chgData name="Dr.Mritunjay Kumar" userId="ce6d84e442459372" providerId="LiveId" clId="{52657A9B-39E2-4307-816F-4798EAAB31CB}" dt="2023-11-01T07:08:32.598" v="2248" actId="20577"/>
        <pc:sldMkLst>
          <pc:docMk/>
          <pc:sldMk cId="2022901500" sldId="264"/>
        </pc:sldMkLst>
        <pc:spChg chg="del">
          <ac:chgData name="Dr.Mritunjay Kumar" userId="ce6d84e442459372" providerId="LiveId" clId="{52657A9B-39E2-4307-816F-4798EAAB31CB}" dt="2023-11-01T07:03:37.059" v="1788" actId="478"/>
          <ac:spMkLst>
            <pc:docMk/>
            <pc:sldMk cId="2022901500" sldId="264"/>
            <ac:spMk id="2" creationId="{C5C5C645-F381-0800-3F0F-A530433742ED}"/>
          </ac:spMkLst>
        </pc:spChg>
        <pc:spChg chg="mod">
          <ac:chgData name="Dr.Mritunjay Kumar" userId="ce6d84e442459372" providerId="LiveId" clId="{52657A9B-39E2-4307-816F-4798EAAB31CB}" dt="2023-11-01T07:08:32.598" v="2248" actId="20577"/>
          <ac:spMkLst>
            <pc:docMk/>
            <pc:sldMk cId="2022901500" sldId="264"/>
            <ac:spMk id="3" creationId="{1DC11777-F621-2051-C136-9642EB00BA30}"/>
          </ac:spMkLst>
        </pc:spChg>
      </pc:sldChg>
      <pc:sldChg chg="delSp modSp new mod">
        <pc:chgData name="Dr.Mritunjay Kumar" userId="ce6d84e442459372" providerId="LiveId" clId="{52657A9B-39E2-4307-816F-4798EAAB31CB}" dt="2023-11-01T07:22:12.329" v="3242" actId="20577"/>
        <pc:sldMkLst>
          <pc:docMk/>
          <pc:sldMk cId="4178952048" sldId="265"/>
        </pc:sldMkLst>
        <pc:spChg chg="del">
          <ac:chgData name="Dr.Mritunjay Kumar" userId="ce6d84e442459372" providerId="LiveId" clId="{52657A9B-39E2-4307-816F-4798EAAB31CB}" dt="2023-11-01T07:08:47.945" v="2250" actId="478"/>
          <ac:spMkLst>
            <pc:docMk/>
            <pc:sldMk cId="4178952048" sldId="265"/>
            <ac:spMk id="2" creationId="{44F1979C-2439-6DA6-56C1-857C9B79D2DF}"/>
          </ac:spMkLst>
        </pc:spChg>
        <pc:spChg chg="mod">
          <ac:chgData name="Dr.Mritunjay Kumar" userId="ce6d84e442459372" providerId="LiveId" clId="{52657A9B-39E2-4307-816F-4798EAAB31CB}" dt="2023-11-01T07:22:12.329" v="3242" actId="20577"/>
          <ac:spMkLst>
            <pc:docMk/>
            <pc:sldMk cId="4178952048" sldId="265"/>
            <ac:spMk id="3" creationId="{BF248236-374F-E320-02F7-47F446863AC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1FA4-DF80-4A47-7931-F16A3B58C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2A95B-09E2-E07F-BC73-3803245A8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C2483-70FF-9252-0293-387F563F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E3F0-75DE-42A4-BC2F-B970B2C0E50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F537F-9EEB-1161-707B-864703F72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132B0-5178-461D-D029-F4678DED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A79-3C7A-4A1C-9034-AF5B84422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2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4934-74EC-7979-CA2B-0093EAAF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B7ED8-E32E-2877-6F65-22F7BCDD0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5C634-4CDC-E0B2-6912-B448F78E2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E3F0-75DE-42A4-BC2F-B970B2C0E50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7F802-B773-256E-B208-64A188644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56CA3-9380-591A-28E0-950797BA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A79-3C7A-4A1C-9034-AF5B84422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1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1D24F2-90A5-D22D-64AF-1CF4D8CF5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F68D9-2D62-7E0C-D7FD-945443E69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1216E-86CD-580C-89B4-A63BCC05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E3F0-75DE-42A4-BC2F-B970B2C0E50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90F3C-03BF-AFAF-1F0E-312351A1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41712-4179-A165-18A0-66FFBF1A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A79-3C7A-4A1C-9034-AF5B84422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00EC9-35AE-6734-CEA9-A899BA6B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E3105-4E05-15AB-C815-90FDD5A59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E1F3-C4A2-FEDC-DD73-923AFA4E4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E3F0-75DE-42A4-BC2F-B970B2C0E50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5083-9272-A13F-C574-DA6929B8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68812-11DF-8524-12B0-68CEBF578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A79-3C7A-4A1C-9034-AF5B84422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7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5766-DA33-48F0-A710-2B98C850D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429F2-AEEF-4DB0-0070-83B9B2430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EE0E4-6A17-0AE6-D876-70EBC117C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E3F0-75DE-42A4-BC2F-B970B2C0E50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9AA67-606E-089C-9A24-8E593223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2F0E0-1F7B-5910-5226-F01EBF21B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A79-3C7A-4A1C-9034-AF5B84422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F7C7-3D6C-D685-83CD-8B2A854B4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6512-CF97-9234-18D3-1F233E6D2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9B15F-B74D-9B57-1278-DB0FB74B0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30DB2-85CE-1A77-559B-A52B5E33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E3F0-75DE-42A4-BC2F-B970B2C0E50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8E9CA-2FE0-11E8-880C-6F0C471E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1143E-2F11-A95A-E7D4-4B0246BF7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A79-3C7A-4A1C-9034-AF5B84422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9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C0A5E-A8FD-1043-AB61-AD5A53968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8675-1644-5ED7-1373-FB94999E9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799D8-A367-A167-10DB-AF68CE844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E0FE9E-C81C-0804-AC55-E13DD683B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A68A81-3B60-6C4E-7287-AF0A76E99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B1CB26-F721-18B1-C1AB-2BF82E22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E3F0-75DE-42A4-BC2F-B970B2C0E50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651965-7A26-C25F-02A2-BC5D08260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3E8DD7-D92E-0DCF-BB46-8B91BDD34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A79-3C7A-4A1C-9034-AF5B84422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1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29CEE-6BC3-9C1F-F9A1-B6D4856C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7D68D-90B0-EBCB-5212-660230BA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E3F0-75DE-42A4-BC2F-B970B2C0E50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4D10F-CBD9-76E2-1338-99B389E47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3E21E-AAA0-1A60-D4BF-5FB6FC1B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A79-3C7A-4A1C-9034-AF5B84422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1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1E666D-3E62-6C96-D397-0C422ADE3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E3F0-75DE-42A4-BC2F-B970B2C0E50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61BAF-9DF5-C9F4-D198-53C9D3345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22C8DA-564C-7D72-2730-4FF1CD87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A79-3C7A-4A1C-9034-AF5B84422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7E136-D7ED-7F86-6706-08B0BC245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0BB3B-41D2-8986-5473-C87855E0E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B49A0-DC11-1764-9DBC-83ADBE5DF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3CE3C-F587-0803-2C9C-0197FE75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E3F0-75DE-42A4-BC2F-B970B2C0E50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96334-8A1F-79F6-F584-BD84D00E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97666-A82A-F418-47A2-FD423E7A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A79-3C7A-4A1C-9034-AF5B84422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4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893E-498F-BF59-F064-B5D1480DF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BCE248-7627-0A1A-B740-9AF9B3578F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7B9AE-B0C6-9AD4-9D58-27612BC7A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08052-AC60-4B0D-6065-98DB546E5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E3F0-75DE-42A4-BC2F-B970B2C0E50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D4796-CFC4-A0FF-6382-1940DDF3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DC36E-D468-DFEC-2A9C-05EB4687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A79-3C7A-4A1C-9034-AF5B84422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0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80A886-34BC-3C88-5CBC-D7BEAFE83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9F787-2106-65B4-AA53-725E33D80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D978C-AAD0-D6AD-E2B1-4284EC000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E3F0-75DE-42A4-BC2F-B970B2C0E50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F35A5-0F72-F7FC-EE18-955239D4B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27DC3-827C-6501-3A78-5426D14AB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C8A79-3C7A-4A1C-9034-AF5B84422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2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0B62E-94C1-716F-B90E-B243C2AC69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7BD4C-A4D0-67CC-4A95-3F2E979F79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47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2BDF9-AC2A-00E1-A6E7-F30E707FE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92" y="410966"/>
            <a:ext cx="10953108" cy="576599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High fever (106</a:t>
            </a:r>
            <a:r>
              <a:rPr lang="en-US" sz="2400" baseline="30000" dirty="0"/>
              <a:t>0</a:t>
            </a:r>
            <a:r>
              <a:rPr lang="en-US" sz="2400" dirty="0"/>
              <a:t>F), anorexia, general malaise, or inability to smell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Rhinitis, conjunctivitis, sinusitis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 keratitis- Ulceration, descemetocele or </a:t>
            </a:r>
            <a:r>
              <a:rPr lang="en-US" sz="2400" dirty="0" err="1"/>
              <a:t>panopthalmitis</a:t>
            </a:r>
            <a:endParaRPr lang="en-US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Abortion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Blepharospasm, Ocular discharge, corneal </a:t>
            </a:r>
            <a:r>
              <a:rPr lang="en-US" sz="2400" dirty="0" err="1"/>
              <a:t>sequestra</a:t>
            </a:r>
            <a:r>
              <a:rPr lang="en-US" sz="2400" dirty="0"/>
              <a:t> (Brachycephalic breeds)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Differential Diagnosis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Feline </a:t>
            </a:r>
            <a:r>
              <a:rPr lang="en-US" sz="2400" dirty="0" err="1"/>
              <a:t>calcivirus</a:t>
            </a:r>
            <a:r>
              <a:rPr lang="en-US" sz="2400" dirty="0"/>
              <a:t> infection- Ulcerative keratitis, sneezing, ulcerative stomatitis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Feline chlamydiosis- more chronic conjunctivitis, pneumonitis, intra-cytoplasmic inclusions in conjunctival scrapings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Bacterial infection (Bordetella, </a:t>
            </a:r>
            <a:r>
              <a:rPr lang="en-US" sz="2400" dirty="0" err="1"/>
              <a:t>Haemophilus</a:t>
            </a:r>
            <a:r>
              <a:rPr lang="en-US" sz="2400" dirty="0"/>
              <a:t> or Pasteurella spp.)- less nasal and ocular involvement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40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11777-F621-2051-C136-9642EB00B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44" y="530590"/>
            <a:ext cx="11035301" cy="5796819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Diagnostics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CBC- Transient leukopenia followed by leukocytosis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Viral isolation- pharyngeal swab sample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Open mouth and skyline radiographic views of the skull- may reveal the presence of chronic disease in the nasal cavity and frontal sinuses (increased fluid densities and erosion of nasal turbinate)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Stained conjunctival smear detect intranuclear inclusion body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PCR testing from pharyngeal and conjunctival swabs will identify presence of the virus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01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48236-374F-E320-02F7-47F446863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85" y="349321"/>
            <a:ext cx="11486508" cy="582764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Treatment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/>
              <a:t>Inpatient- nutritional and fluid support to anorectic cats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/>
              <a:t>Isolation within hospital to prevent contagion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/>
              <a:t>Eternal feeding of anorectic cats- </a:t>
            </a:r>
            <a:r>
              <a:rPr lang="en-US" sz="2400" dirty="0" err="1"/>
              <a:t>oesophageal</a:t>
            </a:r>
            <a:r>
              <a:rPr lang="en-US" sz="2400" dirty="0"/>
              <a:t> or PEG tube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/>
              <a:t>Medication based on clinical signs and symptoms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/>
              <a:t>Systemic anti-viral agent Famciclovir @ 15 mg/kg body weight at 8-12 hours intervals P.O.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err="1"/>
              <a:t>Opthalmic</a:t>
            </a:r>
            <a:r>
              <a:rPr lang="en-US" sz="2400" dirty="0"/>
              <a:t> antiviral- Vidarabine (Vira- A; Parke-Davis) or idoxuridine, trifluridine for hepatic ulcers; must be inhaled every 2 hours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/>
              <a:t>Routine vaccination with an MLV or inactivated virus vaccine- prevent development of severe disease (</a:t>
            </a:r>
            <a:r>
              <a:rPr lang="en-US" sz="2400" dirty="0" err="1"/>
              <a:t>Feligen</a:t>
            </a:r>
            <a:r>
              <a:rPr lang="en-US" sz="2400" dirty="0"/>
              <a:t> CRP/Nobivac tri-cat)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/>
              <a:t>Endemic multi-cat facilities or households- Vaccinate kitten with dose at 10-14 days of age followed by parenterally at 6, 10 and 14 weeks of age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/>
              <a:t>Isolate the litter from all other cats at 3-5 weeks of age then use kitten vaccination protocol to prevent early infections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/>
              <a:t>Queens should be vaccinated </a:t>
            </a:r>
            <a:r>
              <a:rPr lang="en-US" sz="2400" dirty="0" err="1"/>
              <a:t>atleast</a:t>
            </a:r>
            <a:r>
              <a:rPr lang="en-US" sz="2400" dirty="0"/>
              <a:t> 2 weeks before breeding</a:t>
            </a:r>
          </a:p>
        </p:txBody>
      </p:sp>
    </p:spTree>
    <p:extLst>
      <p:ext uri="{BB962C8B-B14F-4D97-AF65-F5344CB8AC3E}">
        <p14:creationId xmlns:p14="http://schemas.microsoft.com/office/powerpoint/2010/main" val="417895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E7778-4E45-C19C-AA8C-C6D72F61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019" y="2148698"/>
            <a:ext cx="7208178" cy="857251"/>
          </a:xfrm>
        </p:spPr>
        <p:txBody>
          <a:bodyPr>
            <a:no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+mn-lt"/>
              </a:rPr>
              <a:t>Feline Infectious Peritonitis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EB708-5FF6-8DC2-6D31-09226FC11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2150"/>
            <a:ext cx="4972692" cy="25971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Dr </a:t>
            </a:r>
            <a:r>
              <a:rPr lang="en-US" dirty="0" err="1">
                <a:solidFill>
                  <a:srgbClr val="002060"/>
                </a:solidFill>
              </a:rPr>
              <a:t>Mritunjay</a:t>
            </a:r>
            <a:r>
              <a:rPr lang="en-US" dirty="0">
                <a:solidFill>
                  <a:srgbClr val="002060"/>
                </a:solidFill>
              </a:rPr>
              <a:t> Kumar</a:t>
            </a:r>
          </a:p>
          <a:p>
            <a:r>
              <a:rPr lang="en-US" dirty="0">
                <a:solidFill>
                  <a:srgbClr val="002060"/>
                </a:solidFill>
              </a:rPr>
              <a:t>Associate Professor</a:t>
            </a:r>
          </a:p>
          <a:p>
            <a:r>
              <a:rPr lang="en-US" dirty="0">
                <a:solidFill>
                  <a:srgbClr val="002060"/>
                </a:solidFill>
              </a:rPr>
              <a:t>Department of Veterinary Medicine</a:t>
            </a:r>
          </a:p>
          <a:p>
            <a:r>
              <a:rPr lang="en-US" dirty="0">
                <a:solidFill>
                  <a:srgbClr val="002060"/>
                </a:solidFill>
              </a:rPr>
              <a:t>VMD, BVC, BASU, Patna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DF7525-B6AC-BF71-734D-80FF342A5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138" y="274961"/>
            <a:ext cx="1344254" cy="1038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5CF877-BBB0-BB64-FAD4-ED97ADC9D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92" y="399837"/>
            <a:ext cx="1905000" cy="95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8E4ECB-3DF1-3C80-B45E-458D5BAB85AC}"/>
              </a:ext>
            </a:extLst>
          </p:cNvPr>
          <p:cNvSpPr txBox="1"/>
          <p:nvPr/>
        </p:nvSpPr>
        <p:spPr>
          <a:xfrm>
            <a:off x="2229492" y="359596"/>
            <a:ext cx="7541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Department of Veterinary Medicine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Bihar Veterinary College, BASU, Patna</a:t>
            </a:r>
          </a:p>
        </p:txBody>
      </p:sp>
    </p:spTree>
    <p:extLst>
      <p:ext uri="{BB962C8B-B14F-4D97-AF65-F5344CB8AC3E}">
        <p14:creationId xmlns:p14="http://schemas.microsoft.com/office/powerpoint/2010/main" val="58229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37"/>
    </mc:Choice>
    <mc:Fallback xmlns="">
      <p:transition spd="slow" advTm="1183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BD5E64-38CF-20EB-0B98-7AC6F83B8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24" y="339047"/>
            <a:ext cx="11281024" cy="635970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/>
              <a:t>A viral disease of cats characterized by insidious onset, persistent nonresponsive fever, </a:t>
            </a:r>
            <a:r>
              <a:rPr lang="en-US" dirty="0" err="1"/>
              <a:t>pylogranulomatous</a:t>
            </a:r>
            <a:r>
              <a:rPr lang="en-US" dirty="0"/>
              <a:t> tissue reaction, accumulation of exudative effusions in body cavities and high mortality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Etiology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dirty="0"/>
              <a:t>Two genomic type of </a:t>
            </a:r>
            <a:r>
              <a:rPr lang="en-US" dirty="0" err="1"/>
              <a:t>FcoV</a:t>
            </a:r>
            <a:r>
              <a:rPr lang="en-US" dirty="0"/>
              <a:t>- FCoV-1 (85% </a:t>
            </a:r>
            <a:r>
              <a:rPr lang="en-US" dirty="0" err="1"/>
              <a:t>Iinfections</a:t>
            </a:r>
            <a:r>
              <a:rPr lang="en-US" dirty="0"/>
              <a:t>) and FCoV-2 (Similar to canine corona virus 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dirty="0" err="1"/>
              <a:t>Faecal</a:t>
            </a:r>
            <a:r>
              <a:rPr lang="en-US" dirty="0"/>
              <a:t> </a:t>
            </a:r>
            <a:r>
              <a:rPr lang="en-US" dirty="0" err="1"/>
              <a:t>sedding</a:t>
            </a:r>
            <a:r>
              <a:rPr lang="en-US" dirty="0"/>
              <a:t> of virus important source of transmission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Epidemiology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dirty="0"/>
              <a:t>Distribution –worldwide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dirty="0"/>
              <a:t>High incidence reported in kittens -3 months to 2 years of age and also above 10 years of age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dirty="0"/>
              <a:t>Incidence of clinical disease is low in most populations, especially in single cat house-holds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8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8DAC2-C032-7627-0C79-3B3D3C337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15" y="493160"/>
            <a:ext cx="11363218" cy="6082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Pathogenesis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FIP virus replicates locally in epithelial cells of upper respiratory tract or oropharynx and intestinal tract and viraemia occurs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Anti-viral antibodies are produced and virus-antibody complex is taken up by macrophages (immune mediated)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The virus is transported within monocytes/macrophages throughout the body and localizes at various vein walls and perivascular sites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Local perivascular viral replication and subsequent </a:t>
            </a:r>
            <a:r>
              <a:rPr lang="en-US" sz="2400" dirty="0" err="1"/>
              <a:t>pylo</a:t>
            </a:r>
            <a:r>
              <a:rPr lang="en-US" sz="2400" dirty="0"/>
              <a:t>-granulomatous tissue reaction – produce the classical lesion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Multisystemic-</a:t>
            </a:r>
            <a:r>
              <a:rPr lang="en-US" sz="2400" dirty="0" err="1"/>
              <a:t>pylo</a:t>
            </a:r>
            <a:r>
              <a:rPr lang="en-US" sz="2400" dirty="0"/>
              <a:t>-granulomatous lesions in the </a:t>
            </a:r>
            <a:r>
              <a:rPr lang="en-US" sz="2400" dirty="0" err="1"/>
              <a:t>omentum</a:t>
            </a:r>
            <a:r>
              <a:rPr lang="en-US" sz="2400" dirty="0"/>
              <a:t>, on the serosal surface of abdominal organs (liver, kidney, intestine) within abdominal lymph nodes and also in different system of the body</a:t>
            </a:r>
          </a:p>
        </p:txBody>
      </p:sp>
    </p:spTree>
    <p:extLst>
      <p:ext uri="{BB962C8B-B14F-4D97-AF65-F5344CB8AC3E}">
        <p14:creationId xmlns:p14="http://schemas.microsoft.com/office/powerpoint/2010/main" val="97080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C1A24-3D50-A02B-CF6C-216805F96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53" y="431515"/>
            <a:ext cx="11332395" cy="574544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</a:rPr>
              <a:t>Clinical signs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Insidious in onset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Clinical signs are variable and depends on virulence of strain, effectiveness of the host immune response , organ system affected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7030A0"/>
                </a:solidFill>
              </a:rPr>
              <a:t>Two classical forms </a:t>
            </a:r>
          </a:p>
          <a:p>
            <a:pPr marL="514350" indent="-514350" algn="just">
              <a:buAutoNum type="arabicPeriod"/>
            </a:pPr>
            <a:r>
              <a:rPr lang="en-US" dirty="0"/>
              <a:t>Wet or Effusive form: Target the body cavities</a:t>
            </a:r>
          </a:p>
          <a:p>
            <a:pPr marL="514350" indent="-514350" algn="just">
              <a:buAutoNum type="arabicPeriod"/>
            </a:pPr>
            <a:r>
              <a:rPr lang="en-US" dirty="0"/>
              <a:t>Dry or Non-effusive form: Target a variety of organs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Depression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Poor condition Stunted growth, weight loss, dull, rough hair coat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Icterus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Palpation of abdomen shows abdominal masses (granulomas or </a:t>
            </a:r>
            <a:r>
              <a:rPr lang="en-US" dirty="0" err="1"/>
              <a:t>pylogranulomas</a:t>
            </a:r>
            <a:r>
              <a:rPr lang="en-US" dirty="0"/>
              <a:t>) within the </a:t>
            </a:r>
            <a:r>
              <a:rPr lang="en-US" dirty="0" err="1"/>
              <a:t>omentum</a:t>
            </a:r>
            <a:r>
              <a:rPr lang="en-US" dirty="0"/>
              <a:t>, on the surface of viscera (especially kidney) and within the intestine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Enlarged mesenteric lymph nodes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Anterior uveitis, </a:t>
            </a:r>
            <a:r>
              <a:rPr lang="en-US" dirty="0" err="1"/>
              <a:t>keratic</a:t>
            </a:r>
            <a:r>
              <a:rPr lang="en-US" dirty="0"/>
              <a:t> precipitants, cataract formation, color change in pupil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Neurological sign</a:t>
            </a:r>
          </a:p>
        </p:txBody>
      </p:sp>
    </p:spTree>
    <p:extLst>
      <p:ext uri="{BB962C8B-B14F-4D97-AF65-F5344CB8AC3E}">
        <p14:creationId xmlns:p14="http://schemas.microsoft.com/office/powerpoint/2010/main" val="12397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3CACB-64ED-80A3-D8A6-4ECDA64FE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9" y="390418"/>
            <a:ext cx="10912011" cy="57865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7030A0"/>
                </a:solidFill>
              </a:rPr>
              <a:t>Differential Diagnosis</a:t>
            </a:r>
          </a:p>
          <a:p>
            <a:pPr algn="just"/>
            <a:r>
              <a:rPr lang="en-US" sz="2400" dirty="0"/>
              <a:t>FUO</a:t>
            </a:r>
          </a:p>
          <a:p>
            <a:pPr algn="just"/>
            <a:r>
              <a:rPr lang="en-US" sz="2400" dirty="0"/>
              <a:t>Cardiac disease with pleural effusion</a:t>
            </a:r>
          </a:p>
          <a:p>
            <a:pPr algn="just"/>
            <a:r>
              <a:rPr lang="en-US" sz="2400" dirty="0"/>
              <a:t>Lesions of lymphoma (especially in kidney)</a:t>
            </a:r>
          </a:p>
          <a:p>
            <a:pPr algn="just"/>
            <a:r>
              <a:rPr lang="en-US" sz="2400" dirty="0"/>
              <a:t>CNS tumors- positive test for FeLV</a:t>
            </a:r>
          </a:p>
          <a:p>
            <a:pPr algn="just"/>
            <a:r>
              <a:rPr lang="en-US" sz="2400" dirty="0"/>
              <a:t>Pansteatitis ( Yellow fat disease)- Classical feel and appearance of fat within the abdominal cavity, pain on abdominal palpation, often on fish-only diet</a:t>
            </a:r>
          </a:p>
        </p:txBody>
      </p:sp>
    </p:spTree>
    <p:extLst>
      <p:ext uri="{BB962C8B-B14F-4D97-AF65-F5344CB8AC3E}">
        <p14:creationId xmlns:p14="http://schemas.microsoft.com/office/powerpoint/2010/main" val="1861323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66D49-AA76-BD9C-A262-989A10373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951" y="308226"/>
            <a:ext cx="11661168" cy="58687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7030A0"/>
                </a:solidFill>
              </a:rPr>
              <a:t>Diagnosis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Triad of hyper-</a:t>
            </a:r>
            <a:r>
              <a:rPr lang="en-US" sz="2400" dirty="0" err="1"/>
              <a:t>globinemia</a:t>
            </a:r>
            <a:r>
              <a:rPr lang="en-US" sz="2400" dirty="0"/>
              <a:t>, </a:t>
            </a:r>
            <a:r>
              <a:rPr lang="en-US" sz="2400" dirty="0" err="1"/>
              <a:t>FCoV</a:t>
            </a:r>
            <a:r>
              <a:rPr lang="en-US" sz="2400" dirty="0"/>
              <a:t> serum antibody titer&gt; 160 and lymphopenia gives a very high predictive value of diagnosing FIP in patient with consistent clinical signs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CBC- Leukopenia followed by leukocytosis, mild to moderate </a:t>
            </a:r>
            <a:r>
              <a:rPr lang="en-US" sz="2400" dirty="0" err="1"/>
              <a:t>anaemia</a:t>
            </a:r>
            <a:endParaRPr lang="en-US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Fluid examination- Pale to straw </a:t>
            </a:r>
            <a:r>
              <a:rPr lang="en-US" sz="2400" dirty="0" err="1"/>
              <a:t>colour</a:t>
            </a:r>
            <a:r>
              <a:rPr lang="en-US" sz="2400" dirty="0"/>
              <a:t>, viscous, flecks of white fibrin often seen, clot upon standing, high specific gravity (1.030-1.040) and high protein concentration (&gt; 3.5 gm/dl)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Laparoscopy or exploratory laparotomy- To observe specific lesions of peritoneal cavity; to obtain a biopsy sample for histopathological or immunohistochemistry confirmation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7030A0"/>
                </a:solidFill>
              </a:rPr>
              <a:t>Serum biochemical profile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High total plasma globulin-common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Hyperbilirubinemia and </a:t>
            </a:r>
            <a:r>
              <a:rPr lang="en-US" sz="2400" dirty="0" err="1"/>
              <a:t>hyperbilirubinuria</a:t>
            </a:r>
            <a:r>
              <a:rPr lang="en-US" sz="2400" dirty="0"/>
              <a:t> in few cases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Serum antibody test- Immunoassay, viral neutralization assays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Detection of antibodies against </a:t>
            </a:r>
            <a:r>
              <a:rPr lang="en-US" sz="2400" dirty="0" err="1"/>
              <a:t>FCoV</a:t>
            </a:r>
            <a:endParaRPr lang="en-US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PCR assay for antigen detection</a:t>
            </a:r>
          </a:p>
        </p:txBody>
      </p:sp>
    </p:spTree>
    <p:extLst>
      <p:ext uri="{BB962C8B-B14F-4D97-AF65-F5344CB8AC3E}">
        <p14:creationId xmlns:p14="http://schemas.microsoft.com/office/powerpoint/2010/main" val="2826364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0637D-5AB9-8BB2-FF71-B916644B3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18" y="380144"/>
            <a:ext cx="10963382" cy="57968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7030A0"/>
                </a:solidFill>
              </a:rPr>
              <a:t>Treatment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No treatment routinely effective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Patients with generalized and typical signs – invariably die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Immuno-suppressive drug (Prednisolone and cyclophosphamide)- limited success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Corticosteroids (sub-conjunctival infection)- may help in ocular involvement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Antibiotic and antiviral drugs often  ineffective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MLV intranasal vaccine-</a:t>
            </a:r>
          </a:p>
        </p:txBody>
      </p:sp>
    </p:spTree>
    <p:extLst>
      <p:ext uri="{BB962C8B-B14F-4D97-AF65-F5344CB8AC3E}">
        <p14:creationId xmlns:p14="http://schemas.microsoft.com/office/powerpoint/2010/main" val="1699123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DEA02-A4A7-522F-6BC7-A66197B7E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17" y="369869"/>
            <a:ext cx="11322121" cy="580709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                              </a:t>
            </a:r>
            <a:r>
              <a:rPr lang="en-US" b="1" dirty="0">
                <a:solidFill>
                  <a:srgbClr val="C00000"/>
                </a:solidFill>
              </a:rPr>
              <a:t>Feline Herpesvirus infection</a:t>
            </a:r>
          </a:p>
          <a:p>
            <a:pPr marL="0" indent="0" algn="just">
              <a:buNone/>
            </a:pPr>
            <a:r>
              <a:rPr lang="en-US" dirty="0"/>
              <a:t>A viral infection of domestic and exotic cats characterized by sneezing, fever, rhinitis, conjunctivitis and ulcerative keratitis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Etiology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FHV-1 causes an acute cytolytic infection of respiratory or ocular epithelium after oral, intranasal or conjunctival exposure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</a:rPr>
              <a:t>Epidemiology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Worldwide- especially in multi-cat households or facilities housing large numbers of cat because of ease of transmission under crowded circumstances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Perpetuated by latent carriers- harbor the virus in nerve ganglia, especially in the trigeminal ganglion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Kittens are most susceptible but cats of all ages can be affected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Kittens born to carrier queens are infected at about 5 weeks of age</a:t>
            </a:r>
          </a:p>
        </p:txBody>
      </p:sp>
    </p:spTree>
    <p:extLst>
      <p:ext uri="{BB962C8B-B14F-4D97-AF65-F5344CB8AC3E}">
        <p14:creationId xmlns:p14="http://schemas.microsoft.com/office/powerpoint/2010/main" val="395295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953</Words>
  <Application>Microsoft Office PowerPoint</Application>
  <PresentationFormat>Widescreen</PresentationFormat>
  <Paragraphs>93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Feline Infectious Peritonitis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Dr.Mritunjay Kumar</dc:creator>
  <cp:lastModifiedBy>Dr.Mritunjay Kumar</cp:lastModifiedBy>
  <cp:revision>9</cp:revision>
  <dcterms:created xsi:type="dcterms:W3CDTF">2023-10-31T11:03:00Z</dcterms:created>
  <dcterms:modified xsi:type="dcterms:W3CDTF">2023-11-14T09:32:25Z</dcterms:modified>
</cp:coreProperties>
</file>