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9" r:id="rId5"/>
    <p:sldId id="269" r:id="rId6"/>
    <p:sldId id="270" r:id="rId7"/>
    <p:sldId id="271" r:id="rId8"/>
    <p:sldId id="264" r:id="rId9"/>
    <p:sldId id="268" r:id="rId10"/>
    <p:sldId id="267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523-64B4-4789-A32E-CF2BA56868A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D08F-B0C8-45CA-9FE5-037883A38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523-64B4-4789-A32E-CF2BA56868A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D08F-B0C8-45CA-9FE5-037883A38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523-64B4-4789-A32E-CF2BA56868A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D08F-B0C8-45CA-9FE5-037883A38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523-64B4-4789-A32E-CF2BA56868A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D08F-B0C8-45CA-9FE5-037883A38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523-64B4-4789-A32E-CF2BA56868A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D08F-B0C8-45CA-9FE5-037883A38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523-64B4-4789-A32E-CF2BA56868A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D08F-B0C8-45CA-9FE5-037883A38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523-64B4-4789-A32E-CF2BA56868A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D08F-B0C8-45CA-9FE5-037883A38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523-64B4-4789-A32E-CF2BA56868A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D08F-B0C8-45CA-9FE5-037883A38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523-64B4-4789-A32E-CF2BA56868A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D08F-B0C8-45CA-9FE5-037883A38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523-64B4-4789-A32E-CF2BA56868A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D08F-B0C8-45CA-9FE5-037883A38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523-64B4-4789-A32E-CF2BA56868A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D08F-B0C8-45CA-9FE5-037883A38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A523-64B4-4789-A32E-CF2BA56868A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8D08F-B0C8-45CA-9FE5-037883A38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wl Pox Prevention &amp; Treatment | The Chicken Chick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699" y="1360554"/>
            <a:ext cx="7467600" cy="42050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37854" y="301079"/>
            <a:ext cx="32492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 Black" pitchFamily="34" charset="0"/>
              </a:rPr>
              <a:t>FOWLPOX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2808" y="5565642"/>
            <a:ext cx="40593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Dr. Ravi Shankar Kumar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Mandal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Assistant Professor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Veterinary Medicine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BVC, Patna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B. F. Sc. Programme – Bihar Animal Sciences University | बिहार पशु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83438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ownloads – Bihar Animal Sciences University | बिहार पशु विज्ञान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81722"/>
            <a:ext cx="1152465" cy="120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1"/>
            <a:ext cx="86106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PREVENTION AND CONTROL :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face of outbreak, the affected birds must be immediately segregated and remaining birds must be vaccinated as soon as possible.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sick birds may be treated with broad spectrum antibiotics to prevent death due to complications.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infected equipments or fittings may be disinfected by 1:500 solution of sodium hydroxide, 1:400 cresol, or 3 percent phenol, 10% bleach solution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dead birds and infective materials may be buried or burnt.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A mosquito-control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programme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Live attenuated vaccines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given through the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wing web and thigh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can prevent the fowl pox.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Breeders and layers should be vaccinated 3 to 5 wks before laying.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Because of the virulence of the vaccine virus, birds must be 5 wks of age or older.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Being a live virus ,it is capable of spreading the disease, hence use carefully.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57200"/>
            <a:ext cx="3046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VACCINE “TAKE”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Picture 2" descr="https://partnersah.vet.cornell.edu/sites/default/files/avian_atlas_assets/POX-046A%20x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143000"/>
            <a:ext cx="4658914" cy="4343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1143000"/>
            <a:ext cx="4267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“take” is a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swelling of the skin or scab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 the site where the vaccine was applied and is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evidence of a successful vaccination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en-US" sz="2000" dirty="0" smtClean="0">
                <a:latin typeface="Arial" pitchFamily="34" charset="0"/>
                <a:cs typeface="Arial" pitchFamily="34" charset="0"/>
              </a:rPr>
              <a:t>When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administering the avian pox vaccine in the wing web, special care should be taken to avoid injection in the adjacent veins as this will cause a severe inflammatory response and hemorrhage.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en-US" sz="20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vaccine is properly administered the majority of the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vaccinated birds should develop “takes” 7-10 days post-vaccination.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5486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Vaccine “take” on the chicken’s wing web.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447801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Zoonotic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Risk: </a:t>
            </a:r>
          </a:p>
          <a:p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There is no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zoonotic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risk associated with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fowlpox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virus.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Avian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poxviruses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cause a productive infection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avian species but a nonproductive infection in mammalian hosts. 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Consequently,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avianpox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viruses have been used as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vectors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expression of genes from mammalian pathogens in the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development of safe recombinant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vaccines.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9053" y="2405577"/>
            <a:ext cx="470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Thank You</a:t>
            </a:r>
            <a:endParaRPr lang="en-IN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Highly contagious,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slow-spreading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viral disease of chickens and turkeys caused by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fowlpox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virus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(FWPV) which induces proliferative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nodular lesions of the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skin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that progress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thick scabs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and/or </a:t>
            </a:r>
            <a:r>
              <a:rPr lang="en-US" sz="2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diphtheritic lesions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on the mucous membrane of the </a:t>
            </a:r>
            <a:r>
              <a:rPr lang="en-US" sz="2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digestive and respiratory passages </a:t>
            </a:r>
            <a:endParaRPr lang="en-US" sz="20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Infected birds display various clinical signs depending on the route of transmission, lesion distribution, viral virulence and host susceptibility to the infecting strain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The disease has worldwide distribution but is endemic in tropical and subtropical countries with associated severe economic losses mainly through a transient drop in egg production, reduced growth rate in young birds, and significant mortality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304800"/>
            <a:ext cx="1856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FOWLPOX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6" name="Picture 2" descr="https://partnersah.vet.cornell.edu/sites/default/files/avian_atlas_assets/BBhead2%20x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895" y="4724400"/>
            <a:ext cx="3274705" cy="2057400"/>
          </a:xfrm>
          <a:prstGeom prst="rect">
            <a:avLst/>
          </a:prstGeom>
          <a:noFill/>
        </p:spPr>
      </p:pic>
      <p:pic>
        <p:nvPicPr>
          <p:cNvPr id="8" name="Picture 2" descr="https://partnersah.vet.cornell.edu/sites/default/files/avian_atlas_assets/BBhead1%20x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724400"/>
            <a:ext cx="3200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vian Pox and the risks it exposes to our wild and domestic birds ..."/>
          <p:cNvPicPr>
            <a:picLocks noChangeAspect="1" noChangeArrowheads="1"/>
          </p:cNvPicPr>
          <p:nvPr/>
        </p:nvPicPr>
        <p:blipFill>
          <a:blip r:embed="rId2"/>
          <a:srcRect l="8861" r="20253"/>
          <a:stretch>
            <a:fillRect/>
          </a:stretch>
        </p:blipFill>
        <p:spPr bwMode="auto">
          <a:xfrm>
            <a:off x="5943600" y="0"/>
            <a:ext cx="32004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03437"/>
            <a:ext cx="9067800" cy="452596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FWPV is a large, enveloped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dsDNA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virus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belonging to the genus </a:t>
            </a:r>
            <a:r>
              <a:rPr lang="en-US" sz="20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Avipoxvirus</a:t>
            </a:r>
            <a:r>
              <a:rPr lang="en-US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(APVs) in the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Chordopoxvirinae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subfamily of the family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Poxviridae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The mature virus is brick shaped and measures about 330 × 280 × 200 nm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Photolyase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A -type inclusion body protein genes in the genome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fowlpox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virus protect the virus from environmental insults :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resistant and may survive in the environment for extended periods in dried scabs</a:t>
            </a:r>
            <a:endParaRPr lang="en-US" sz="20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Fowlpox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virus is used extensively as a viral vaccine vector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against different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infectious diseases largely due to its ability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accommodate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multiple gene inserts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Highly infectious for chickens and turkeys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986135"/>
            <a:ext cx="2163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ETIOLOGY </a:t>
            </a:r>
            <a:r>
              <a:rPr lang="en-US" sz="2400" dirty="0" smtClean="0">
                <a:latin typeface="Arial Black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1"/>
            <a:ext cx="8077200" cy="3810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TRANSMSSION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Disease is more common in summer or spring season.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The virus is present in large numbers in the lesions and is usually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transmitted by contact through abrasions of the skin 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Feathers and dried scabs contaminate the environment and may cause skin and respiratory tract infection </a:t>
            </a:r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Blood sucking insects like mosquitoes, flies, ticks and lice may serve as mechanical vectors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CLINICAL FINDINGS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 algn="just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or comb form: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Wart like nodules on combs, wattles, and skin of face, eyelids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nodules initially yellowish, later becomes brownish and ultimately becomes blackish.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Lastly the growth drop-off as scabs in about 2 wks</a:t>
            </a:r>
          </a:p>
          <a:p>
            <a:pPr marL="457200" indent="-45720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Diphtheritic form 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Yellowish cheese like materials deposited on mucosa of tongue, palate, or laryngeal orifice, upper trachea which after removal leaves an ulcerated areas. </a:t>
            </a:r>
          </a:p>
          <a:p>
            <a:pPr marL="457200" indent="-457200" algn="just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Oculonasal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form 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There will be conjunctivitis and cheesy exudates accumulates under the eyelids which stick together and causes blindness.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Some times infection spread into the nasal cavity 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infraorbital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sinus, causing its swelling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artnersah.vet.cornell.edu/sites/default/files/avian_atlas_assets/LayersHead-comb%2B%20x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3654351" cy="2743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30480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Multiple, well-demarcated, raised, nodular masses</a:t>
            </a:r>
            <a:endParaRPr lang="en-US" dirty="0"/>
          </a:p>
        </p:txBody>
      </p:sp>
      <p:pic>
        <p:nvPicPr>
          <p:cNvPr id="6" name="Picture 4" descr="https://partnersah.vet.cornell.edu/sites/default/files/avian_atlas_assets/POX-033A%20x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"/>
            <a:ext cx="4038600" cy="2514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95800" y="2743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proliferative lesions and scab formation on the comb, wattles, and eyelid. In some cases, the eyelids can become so severely affected that vision is obstructed</a:t>
            </a:r>
            <a:endParaRPr lang="en-US" dirty="0"/>
          </a:p>
        </p:txBody>
      </p:sp>
      <p:pic>
        <p:nvPicPr>
          <p:cNvPr id="8" name="Picture 4" descr="https://partnersah.vet.cornell.edu/sites/default/files/avian_atlas_assets/Back%20x7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038600"/>
            <a:ext cx="3886200" cy="2571750"/>
          </a:xfrm>
          <a:prstGeom prst="rect">
            <a:avLst/>
          </a:prstGeom>
          <a:noFill/>
        </p:spPr>
      </p:pic>
      <p:pic>
        <p:nvPicPr>
          <p:cNvPr id="9" name="Picture 2" descr="https://partnersah.vet.cornell.edu/sites/default/files/avian_atlas_assets/POX-038A%20x7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038600"/>
            <a:ext cx="3886200" cy="260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artnersah.vet.cornell.edu/sites/default/files/avian_atlas_assets/POX-040A%20x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3886200" cy="2715159"/>
          </a:xfrm>
          <a:prstGeom prst="rect">
            <a:avLst/>
          </a:prstGeom>
          <a:noFill/>
        </p:spPr>
      </p:pic>
      <p:pic>
        <p:nvPicPr>
          <p:cNvPr id="5" name="Picture 2" descr="https://partnersah.vet.cornell.edu/sites/default/files/avian_atlas_assets/MOUTH%20x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3886200" cy="2674138"/>
          </a:xfrm>
          <a:prstGeom prst="rect">
            <a:avLst/>
          </a:prstGeom>
          <a:noFill/>
        </p:spPr>
      </p:pic>
      <p:pic>
        <p:nvPicPr>
          <p:cNvPr id="6" name="Picture 2" descr="https://partnersah.vet.cornell.edu/sites/default/files/avian_atlas_assets/POX-030A%20x7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352801"/>
            <a:ext cx="3939144" cy="3124200"/>
          </a:xfrm>
          <a:prstGeom prst="rect">
            <a:avLst/>
          </a:prstGeom>
          <a:noFill/>
        </p:spPr>
      </p:pic>
      <p:pic>
        <p:nvPicPr>
          <p:cNvPr id="7" name="Picture 2" descr="https://partnersah.vet.cornell.edu/sites/default/files/avian_atlas_assets/POX-050A%20x7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352800"/>
            <a:ext cx="3886200" cy="3124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19434" y="2819400"/>
            <a:ext cx="2505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Granular yellow plaques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6400800"/>
            <a:ext cx="256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Large </a:t>
            </a:r>
            <a:r>
              <a:rPr lang="en-US" dirty="0" err="1" smtClean="0"/>
              <a:t>diptheritic</a:t>
            </a:r>
            <a:r>
              <a:rPr lang="en-US" dirty="0" smtClean="0"/>
              <a:t> nodules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24400" y="6400800"/>
            <a:ext cx="4380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Trachea: Diphtheritic (wet) form of avian pox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2782669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Fibrino</a:t>
            </a:r>
            <a:r>
              <a:rPr lang="en-US" dirty="0" smtClean="0"/>
              <a:t>-necrotic proliferative lesions on </a:t>
            </a:r>
          </a:p>
          <a:p>
            <a:r>
              <a:rPr lang="en-US" dirty="0" smtClean="0"/>
              <a:t>the conjunctiva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Gross lesions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Microscopic lesions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stained with H&amp;E reveals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intracytoplasmic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inclusion bodies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Bollinger bodies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Elementary bodies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Borrel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granules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in the inclusion bodies can be detected in smears from lesions stained by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Gimenez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method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Negative-staining electron microscopy demonstrate viral particles with typical poxvirus morphology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Virus  isolation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inoculating CAM of developing chicken embryos (9-12 d old)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PCR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Serological tests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ELISA, Passive HA test, FAT, VN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Field isolates and vaccine strains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fowlpox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virus can be compared by restriction fragment length polymorphism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2112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DIAGNOSIS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artnersah.vet.cornell.edu/sites/default/files/avian_atlas_assets/POX-022A%20x750.jpg"/>
          <p:cNvPicPr>
            <a:picLocks noChangeAspect="1" noChangeArrowheads="1"/>
          </p:cNvPicPr>
          <p:nvPr/>
        </p:nvPicPr>
        <p:blipFill>
          <a:blip r:embed="rId2"/>
          <a:srcRect t="17910"/>
          <a:stretch>
            <a:fillRect/>
          </a:stretch>
        </p:blipFill>
        <p:spPr bwMode="auto">
          <a:xfrm>
            <a:off x="152400" y="762000"/>
            <a:ext cx="4343400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50292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dirty="0" smtClean="0"/>
              <a:t>6 day post inoculation: transparent </a:t>
            </a:r>
            <a:r>
              <a:rPr lang="en-US" dirty="0"/>
              <a:t>tissues of the </a:t>
            </a:r>
            <a:r>
              <a:rPr lang="en-US" dirty="0" err="1"/>
              <a:t>chorioallantoic</a:t>
            </a:r>
            <a:r>
              <a:rPr lang="en-US" dirty="0"/>
              <a:t> membrane are disrupted by multiple, well-demarcated, raised, pale yellow plaques</a:t>
            </a:r>
          </a:p>
        </p:txBody>
      </p:sp>
      <p:pic>
        <p:nvPicPr>
          <p:cNvPr id="6" name="Picture 2" descr="https://partnersah.vet.cornell.edu/sites/default/files/avian_atlas_assets/POX-032A%20x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838200"/>
            <a:ext cx="4191000" cy="4114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76800" y="50292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skin of the embryo is covered by numerous, variably sized, sometimes coalescing pale yellow, raised plaques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902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CLINICAL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Bvc</cp:lastModifiedBy>
  <cp:revision>51</cp:revision>
  <dcterms:created xsi:type="dcterms:W3CDTF">2023-08-07T10:46:09Z</dcterms:created>
  <dcterms:modified xsi:type="dcterms:W3CDTF">2025-05-21T04:36:29Z</dcterms:modified>
</cp:coreProperties>
</file>