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62" r:id="rId4"/>
    <p:sldId id="263" r:id="rId5"/>
    <p:sldId id="264" r:id="rId6"/>
    <p:sldId id="265" r:id="rId7"/>
    <p:sldId id="266" r:id="rId8"/>
    <p:sldId id="267" r:id="rId9"/>
    <p:sldId id="268" r:id="rId10"/>
    <p:sldId id="269" r:id="rId11"/>
    <p:sldId id="270" r:id="rId12"/>
    <p:sldId id="257" r:id="rId13"/>
    <p:sldId id="258" r:id="rId14"/>
    <p:sldId id="259" r:id="rId15"/>
    <p:sldId id="260" r:id="rId16"/>
    <p:sldId id="26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B209F-4650-4320-868D-0BE1642DD19F}" type="datetimeFigureOut">
              <a:rPr lang="en-IN" smtClean="0"/>
              <a:t>21-05-2025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384AA-29C7-4527-B709-A1E3BB528516}" type="slidenum">
              <a:rPr lang="en-IN" smtClean="0"/>
              <a:t>‹#›</a:t>
            </a:fld>
            <a:endParaRPr lang="en-IN"/>
          </a:p>
        </p:txBody>
      </p:sp>
    </p:spTree>
    <p:extLst>
      <p:ext uri="{BB962C8B-B14F-4D97-AF65-F5344CB8AC3E}">
        <p14:creationId xmlns:p14="http://schemas.microsoft.com/office/powerpoint/2010/main" val="43108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27315-67F1-4795-B617-59D1D99A74D7}" type="slidenum">
              <a:rPr lang="en-US" smtClean="0"/>
              <a:pPr/>
              <a:t>3</a:t>
            </a:fld>
            <a:endParaRPr lang="en-US"/>
          </a:p>
        </p:txBody>
      </p:sp>
    </p:spTree>
    <p:extLst>
      <p:ext uri="{BB962C8B-B14F-4D97-AF65-F5344CB8AC3E}">
        <p14:creationId xmlns:p14="http://schemas.microsoft.com/office/powerpoint/2010/main" val="112627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27315-67F1-4795-B617-59D1D99A74D7}" type="slidenum">
              <a:rPr lang="en-US" smtClean="0"/>
              <a:pPr/>
              <a:t>4</a:t>
            </a:fld>
            <a:endParaRPr lang="en-US"/>
          </a:p>
        </p:txBody>
      </p:sp>
    </p:spTree>
    <p:extLst>
      <p:ext uri="{BB962C8B-B14F-4D97-AF65-F5344CB8AC3E}">
        <p14:creationId xmlns:p14="http://schemas.microsoft.com/office/powerpoint/2010/main" val="45201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03384AA-29C7-4527-B709-A1E3BB528516}" type="slidenum">
              <a:rPr lang="en-IN" smtClean="0"/>
              <a:t>7</a:t>
            </a:fld>
            <a:endParaRPr lang="en-IN"/>
          </a:p>
        </p:txBody>
      </p:sp>
    </p:spTree>
    <p:extLst>
      <p:ext uri="{BB962C8B-B14F-4D97-AF65-F5344CB8AC3E}">
        <p14:creationId xmlns:p14="http://schemas.microsoft.com/office/powerpoint/2010/main" val="16155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C500298-2EC5-4240-ADD6-21B04A7CF8A7}"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354487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00298-2EC5-4240-ADD6-21B04A7CF8A7}"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346247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00298-2EC5-4240-ADD6-21B04A7CF8A7}"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26419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00298-2EC5-4240-ADD6-21B04A7CF8A7}"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3678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00298-2EC5-4240-ADD6-21B04A7CF8A7}"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30868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C500298-2EC5-4240-ADD6-21B04A7CF8A7}"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301950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C500298-2EC5-4240-ADD6-21B04A7CF8A7}" type="datetimeFigureOut">
              <a:rPr lang="en-IN" smtClean="0"/>
              <a:t>21-05-2025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48701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C500298-2EC5-4240-ADD6-21B04A7CF8A7}" type="datetimeFigureOut">
              <a:rPr lang="en-IN" smtClean="0"/>
              <a:t>21-05-2025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42526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00298-2EC5-4240-ADD6-21B04A7CF8A7}" type="datetimeFigureOut">
              <a:rPr lang="en-IN" smtClean="0"/>
              <a:t>21-05-2025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229413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500298-2EC5-4240-ADD6-21B04A7CF8A7}"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9491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500298-2EC5-4240-ADD6-21B04A7CF8A7}"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E131AB-8857-43D6-A4D8-195C98C91367}" type="slidenum">
              <a:rPr lang="en-IN" smtClean="0"/>
              <a:t>‹#›</a:t>
            </a:fld>
            <a:endParaRPr lang="en-IN"/>
          </a:p>
        </p:txBody>
      </p:sp>
    </p:spTree>
    <p:extLst>
      <p:ext uri="{BB962C8B-B14F-4D97-AF65-F5344CB8AC3E}">
        <p14:creationId xmlns:p14="http://schemas.microsoft.com/office/powerpoint/2010/main" val="136608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00298-2EC5-4240-ADD6-21B04A7CF8A7}" type="datetimeFigureOut">
              <a:rPr lang="en-IN" smtClean="0"/>
              <a:t>21-05-2025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131AB-8857-43D6-A4D8-195C98C91367}" type="slidenum">
              <a:rPr lang="en-IN" smtClean="0"/>
              <a:t>‹#›</a:t>
            </a:fld>
            <a:endParaRPr lang="en-IN"/>
          </a:p>
        </p:txBody>
      </p:sp>
    </p:spTree>
    <p:extLst>
      <p:ext uri="{BB962C8B-B14F-4D97-AF65-F5344CB8AC3E}">
        <p14:creationId xmlns:p14="http://schemas.microsoft.com/office/powerpoint/2010/main" val="123456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3193" y="741279"/>
            <a:ext cx="7943585" cy="1077218"/>
          </a:xfrm>
          <a:prstGeom prst="rect">
            <a:avLst/>
          </a:prstGeom>
        </p:spPr>
        <p:txBody>
          <a:bodyPr wrap="non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THE GLANDERS AND FARCY ACT, 1899 </a:t>
            </a:r>
          </a:p>
          <a:p>
            <a:pPr algn="ctr"/>
            <a:r>
              <a:rPr lang="en-US" sz="3200" b="1" dirty="0" smtClean="0">
                <a:solidFill>
                  <a:srgbClr val="FF0000"/>
                </a:solidFill>
                <a:latin typeface="Times New Roman" panose="02020603050405020304" pitchFamily="18" charset="0"/>
                <a:cs typeface="Times New Roman" panose="02020603050405020304" pitchFamily="18" charset="0"/>
              </a:rPr>
              <a:t>ACT NO. 13 OF 1899</a:t>
            </a:r>
            <a:endParaRPr lang="en-IN"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GLANDERS (FARCY) OUTBREAK IN DELHI-DIAGNOSIS , TREATMENT &amp; CONTRO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571" y="2115128"/>
            <a:ext cx="2946827" cy="38661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31018" y="4657828"/>
            <a:ext cx="3531993" cy="1323439"/>
          </a:xfrm>
          <a:prstGeom prst="rect">
            <a:avLst/>
          </a:prstGeom>
          <a:noFill/>
        </p:spPr>
        <p:txBody>
          <a:bodyPr wrap="none" rtlCol="0">
            <a:spAutoFit/>
          </a:bodyPr>
          <a:lstStyle/>
          <a:p>
            <a:pPr algn="ctr"/>
            <a:r>
              <a:rPr lang="en-US" sz="2000" b="1" dirty="0" smtClean="0">
                <a:solidFill>
                  <a:srgbClr val="002060"/>
                </a:solidFill>
                <a:latin typeface="Arial" pitchFamily="34" charset="0"/>
                <a:cs typeface="Arial" pitchFamily="34" charset="0"/>
              </a:rPr>
              <a:t>Dr. Ravi Shankar Kr </a:t>
            </a:r>
            <a:r>
              <a:rPr lang="en-US" sz="2000" b="1" dirty="0" err="1" smtClean="0">
                <a:solidFill>
                  <a:srgbClr val="002060"/>
                </a:solidFill>
                <a:latin typeface="Arial" pitchFamily="34" charset="0"/>
                <a:cs typeface="Arial" pitchFamily="34" charset="0"/>
              </a:rPr>
              <a:t>Mandal</a:t>
            </a:r>
            <a:endParaRPr lang="en-US" sz="2000" b="1" dirty="0" smtClean="0">
              <a:solidFill>
                <a:srgbClr val="002060"/>
              </a:solidFill>
              <a:latin typeface="Arial" pitchFamily="34" charset="0"/>
              <a:cs typeface="Arial" pitchFamily="34" charset="0"/>
            </a:endParaRPr>
          </a:p>
          <a:p>
            <a:pPr algn="ctr"/>
            <a:r>
              <a:rPr lang="en-US" sz="2000" b="1" dirty="0" smtClean="0">
                <a:solidFill>
                  <a:srgbClr val="002060"/>
                </a:solidFill>
                <a:latin typeface="Arial" pitchFamily="34" charset="0"/>
                <a:cs typeface="Arial" pitchFamily="34" charset="0"/>
              </a:rPr>
              <a:t>Assistant Professor</a:t>
            </a:r>
          </a:p>
          <a:p>
            <a:pPr algn="ctr"/>
            <a:r>
              <a:rPr lang="en-US" sz="2000" b="1" dirty="0" smtClean="0">
                <a:solidFill>
                  <a:srgbClr val="002060"/>
                </a:solidFill>
                <a:latin typeface="Arial" pitchFamily="34" charset="0"/>
                <a:cs typeface="Arial" pitchFamily="34" charset="0"/>
              </a:rPr>
              <a:t>Veterinary Medicine</a:t>
            </a:r>
          </a:p>
          <a:p>
            <a:pPr algn="ctr"/>
            <a:r>
              <a:rPr lang="en-US" sz="2000" b="1" dirty="0" smtClean="0">
                <a:solidFill>
                  <a:srgbClr val="002060"/>
                </a:solidFill>
                <a:latin typeface="Arial" pitchFamily="34" charset="0"/>
                <a:cs typeface="Arial" pitchFamily="34" charset="0"/>
              </a:rPr>
              <a:t>BVC, Patna</a:t>
            </a:r>
            <a:endParaRPr lang="en-US" sz="2000" b="1" dirty="0">
              <a:solidFill>
                <a:srgbClr val="002060"/>
              </a:solidFill>
              <a:latin typeface="Arial" pitchFamily="34" charset="0"/>
              <a:cs typeface="Arial" pitchFamily="34" charset="0"/>
            </a:endParaRPr>
          </a:p>
        </p:txBody>
      </p:sp>
      <p:pic>
        <p:nvPicPr>
          <p:cNvPr id="6" name="Picture 5" descr="B. F. Sc. Programme – Bihar Animal Sciences University | बिहार पशु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82" y="315441"/>
            <a:ext cx="183438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wnloads – Bihar Animal Sciences University | बिहार पशु विज्ञान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1469" y="315441"/>
            <a:ext cx="1152465" cy="120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9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527" y="1348509"/>
            <a:ext cx="11055928" cy="4045527"/>
          </a:xfrm>
        </p:spPr>
        <p:txBody>
          <a:bodyPr/>
          <a:lstStyle/>
          <a:p>
            <a:pPr>
              <a:buFont typeface="Wingdings"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NECROPSY FINDINGS</a:t>
            </a:r>
          </a:p>
          <a:p>
            <a:pPr>
              <a:buFont typeface="Wingdings"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Acute form </a:t>
            </a:r>
          </a:p>
          <a:p>
            <a:r>
              <a:rPr lang="en-US" sz="2400" dirty="0">
                <a:latin typeface="Times New Roman" panose="02020603050405020304" pitchFamily="18" charset="0"/>
                <a:cs typeface="Times New Roman" panose="02020603050405020304" pitchFamily="18" charset="0"/>
              </a:rPr>
              <a:t>Multiple </a:t>
            </a:r>
            <a:r>
              <a:rPr lang="en-US" sz="2400" dirty="0" err="1">
                <a:latin typeface="Times New Roman" panose="02020603050405020304" pitchFamily="18" charset="0"/>
                <a:cs typeface="Times New Roman" panose="02020603050405020304" pitchFamily="18" charset="0"/>
              </a:rPr>
              <a:t>petechial</a:t>
            </a:r>
            <a:r>
              <a:rPr lang="en-US" sz="2400" dirty="0">
                <a:latin typeface="Times New Roman" panose="02020603050405020304" pitchFamily="18" charset="0"/>
                <a:cs typeface="Times New Roman" panose="02020603050405020304" pitchFamily="18" charset="0"/>
              </a:rPr>
              <a:t> hemorrhages throughout the body</a:t>
            </a:r>
          </a:p>
          <a:p>
            <a:r>
              <a:rPr lang="en-US" sz="2400" dirty="0">
                <a:latin typeface="Times New Roman" panose="02020603050405020304" pitchFamily="18" charset="0"/>
                <a:cs typeface="Times New Roman" panose="02020603050405020304" pitchFamily="18" charset="0"/>
              </a:rPr>
              <a:t>severe catarrhal bronchopneumonia with enlargement of the bronchial lymph nodes</a:t>
            </a:r>
          </a:p>
          <a:p>
            <a:pPr>
              <a:buFont typeface="Wingdings"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Chronic form</a:t>
            </a:r>
          </a:p>
          <a:p>
            <a:r>
              <a:rPr lang="en-US" sz="2400" dirty="0">
                <a:latin typeface="Times New Roman" panose="02020603050405020304" pitchFamily="18" charset="0"/>
                <a:cs typeface="Times New Roman" panose="02020603050405020304" pitchFamily="18" charset="0"/>
              </a:rPr>
              <a:t>Lungs : </a:t>
            </a:r>
            <a:r>
              <a:rPr lang="en-US" sz="2400" dirty="0" err="1">
                <a:latin typeface="Times New Roman" panose="02020603050405020304" pitchFamily="18" charset="0"/>
                <a:cs typeface="Times New Roman" panose="02020603050405020304" pitchFamily="18" charset="0"/>
              </a:rPr>
              <a:t>miliary</a:t>
            </a:r>
            <a:r>
              <a:rPr lang="en-US" sz="2400" dirty="0">
                <a:latin typeface="Times New Roman" panose="02020603050405020304" pitchFamily="18" charset="0"/>
                <a:cs typeface="Times New Roman" panose="02020603050405020304" pitchFamily="18" charset="0"/>
              </a:rPr>
              <a:t> nodules</a:t>
            </a:r>
          </a:p>
          <a:p>
            <a:r>
              <a:rPr lang="en-US" sz="2400" dirty="0">
                <a:latin typeface="Times New Roman" panose="02020603050405020304" pitchFamily="18" charset="0"/>
                <a:cs typeface="Times New Roman" panose="02020603050405020304" pitchFamily="18" charset="0"/>
              </a:rPr>
              <a:t>Nodular and ulcerative lesions in respiratory tract, </a:t>
            </a:r>
            <a:r>
              <a:rPr lang="en-US" sz="2400" dirty="0" err="1">
                <a:latin typeface="Times New Roman" panose="02020603050405020304" pitchFamily="18" charset="0"/>
                <a:cs typeface="Times New Roman" panose="02020603050405020304" pitchFamily="18" charset="0"/>
              </a:rPr>
              <a:t>mocusa</a:t>
            </a:r>
            <a:r>
              <a:rPr lang="en-US" sz="2400" dirty="0">
                <a:latin typeface="Times New Roman" panose="02020603050405020304" pitchFamily="18" charset="0"/>
                <a:cs typeface="Times New Roman" panose="02020603050405020304" pitchFamily="18" charset="0"/>
              </a:rPr>
              <a:t> and skin</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55431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16129"/>
          <a:stretch>
            <a:fillRect/>
          </a:stretch>
        </p:blipFill>
        <p:spPr bwMode="auto">
          <a:xfrm>
            <a:off x="5867400" y="1066800"/>
            <a:ext cx="4876800" cy="5486400"/>
          </a:xfrm>
          <a:prstGeom prst="rect">
            <a:avLst/>
          </a:prstGeom>
          <a:noFill/>
          <a:ln>
            <a:noFill/>
          </a:ln>
        </p:spPr>
      </p:pic>
      <p:sp>
        <p:nvSpPr>
          <p:cNvPr id="6" name="TextBox 5"/>
          <p:cNvSpPr txBox="1"/>
          <p:nvPr/>
        </p:nvSpPr>
        <p:spPr>
          <a:xfrm>
            <a:off x="1828801" y="1524000"/>
            <a:ext cx="3905479" cy="400110"/>
          </a:xfrm>
          <a:prstGeom prst="rect">
            <a:avLst/>
          </a:prstGeom>
          <a:noFill/>
        </p:spPr>
        <p:txBody>
          <a:bodyPr wrap="square" rtlCol="0">
            <a:spAutoFit/>
          </a:bodyPr>
          <a:lstStyle/>
          <a:p>
            <a:pPr marL="342900" indent="-342900"/>
            <a:r>
              <a:rPr lang="en-US" sz="2000" dirty="0">
                <a:latin typeface="Arial" pitchFamily="34" charset="0"/>
                <a:cs typeface="Arial" pitchFamily="34" charset="0"/>
              </a:rPr>
              <a:t>1. </a:t>
            </a:r>
            <a:r>
              <a:rPr lang="en-US" sz="2000" dirty="0">
                <a:solidFill>
                  <a:srgbClr val="0070C0"/>
                </a:solidFill>
                <a:latin typeface="Arial" pitchFamily="34" charset="0"/>
                <a:cs typeface="Arial" pitchFamily="34" charset="0"/>
              </a:rPr>
              <a:t>Trachea </a:t>
            </a:r>
            <a:r>
              <a:rPr lang="en-US" sz="2000" dirty="0">
                <a:latin typeface="Arial" pitchFamily="34" charset="0"/>
                <a:cs typeface="Arial" pitchFamily="34" charset="0"/>
              </a:rPr>
              <a:t>– showing ulceration</a:t>
            </a:r>
          </a:p>
        </p:txBody>
      </p:sp>
      <p:sp>
        <p:nvSpPr>
          <p:cNvPr id="7" name="TextBox 6"/>
          <p:cNvSpPr txBox="1"/>
          <p:nvPr/>
        </p:nvSpPr>
        <p:spPr>
          <a:xfrm>
            <a:off x="1828800" y="2438400"/>
            <a:ext cx="3276600" cy="707886"/>
          </a:xfrm>
          <a:prstGeom prst="rect">
            <a:avLst/>
          </a:prstGeom>
          <a:noFill/>
        </p:spPr>
        <p:txBody>
          <a:bodyPr wrap="square" rtlCol="0">
            <a:spAutoFit/>
          </a:bodyPr>
          <a:lstStyle/>
          <a:p>
            <a:r>
              <a:rPr lang="en-US" sz="2000" dirty="0">
                <a:latin typeface="Arial" pitchFamily="34" charset="0"/>
                <a:cs typeface="Arial" pitchFamily="34" charset="0"/>
              </a:rPr>
              <a:t>2. </a:t>
            </a:r>
            <a:r>
              <a:rPr lang="en-US" sz="2000" dirty="0">
                <a:solidFill>
                  <a:srgbClr val="0070C0"/>
                </a:solidFill>
                <a:latin typeface="Arial" pitchFamily="34" charset="0"/>
                <a:cs typeface="Arial" pitchFamily="34" charset="0"/>
              </a:rPr>
              <a:t>Portion of lung </a:t>
            </a:r>
            <a:r>
              <a:rPr lang="en-US" sz="2000" dirty="0">
                <a:latin typeface="Arial" pitchFamily="34" charset="0"/>
                <a:cs typeface="Arial" pitchFamily="34" charset="0"/>
              </a:rPr>
              <a:t>: superficial nodules </a:t>
            </a:r>
          </a:p>
        </p:txBody>
      </p:sp>
      <p:sp>
        <p:nvSpPr>
          <p:cNvPr id="8" name="TextBox 7"/>
          <p:cNvSpPr txBox="1"/>
          <p:nvPr/>
        </p:nvSpPr>
        <p:spPr>
          <a:xfrm>
            <a:off x="1752600" y="3276602"/>
            <a:ext cx="4038600" cy="2246769"/>
          </a:xfrm>
          <a:prstGeom prst="rect">
            <a:avLst/>
          </a:prstGeom>
          <a:noFill/>
        </p:spPr>
        <p:txBody>
          <a:bodyPr wrap="square" rtlCol="0">
            <a:spAutoFit/>
          </a:bodyPr>
          <a:lstStyle/>
          <a:p>
            <a:r>
              <a:rPr lang="en-US" sz="2000" dirty="0">
                <a:latin typeface="Arial" pitchFamily="34" charset="0"/>
                <a:cs typeface="Arial" pitchFamily="34" charset="0"/>
              </a:rPr>
              <a:t>3. </a:t>
            </a:r>
            <a:r>
              <a:rPr lang="en-US" sz="2000" dirty="0">
                <a:solidFill>
                  <a:srgbClr val="0070C0"/>
                </a:solidFill>
                <a:latin typeface="Arial" pitchFamily="34" charset="0"/>
                <a:cs typeface="Arial" pitchFamily="34" charset="0"/>
              </a:rPr>
              <a:t>Section of lung </a:t>
            </a:r>
            <a:r>
              <a:rPr lang="en-US" sz="2000" dirty="0">
                <a:latin typeface="Arial" pitchFamily="34" charset="0"/>
                <a:cs typeface="Arial" pitchFamily="34" charset="0"/>
              </a:rPr>
              <a:t>:</a:t>
            </a:r>
          </a:p>
          <a:p>
            <a:r>
              <a:rPr lang="en-US" sz="2000" dirty="0">
                <a:latin typeface="Arial" pitchFamily="34" charset="0"/>
                <a:cs typeface="Arial" pitchFamily="34" charset="0"/>
              </a:rPr>
              <a:t> A. </a:t>
            </a:r>
            <a:r>
              <a:rPr lang="en-US" sz="2000" dirty="0" err="1">
                <a:latin typeface="Arial" pitchFamily="34" charset="0"/>
                <a:cs typeface="Arial" pitchFamily="34" charset="0"/>
              </a:rPr>
              <a:t>Haemorrhage</a:t>
            </a:r>
            <a:endParaRPr lang="en-US" sz="2000" dirty="0">
              <a:latin typeface="Arial" pitchFamily="34" charset="0"/>
              <a:cs typeface="Arial" pitchFamily="34" charset="0"/>
            </a:endParaRPr>
          </a:p>
          <a:p>
            <a:pPr marL="342900" indent="-342900">
              <a:buAutoNum type="alphaUcPeriod" startAt="2"/>
            </a:pPr>
            <a:r>
              <a:rPr lang="en-US" sz="2000" dirty="0">
                <a:latin typeface="Arial" pitchFamily="34" charset="0"/>
                <a:cs typeface="Arial" pitchFamily="34" charset="0"/>
              </a:rPr>
              <a:t>Extended </a:t>
            </a:r>
            <a:r>
              <a:rPr lang="en-US" sz="2000" dirty="0" err="1">
                <a:latin typeface="Arial" pitchFamily="34" charset="0"/>
                <a:cs typeface="Arial" pitchFamily="34" charset="0"/>
              </a:rPr>
              <a:t>haemorrhage</a:t>
            </a:r>
            <a:endParaRPr lang="en-US" sz="2000" dirty="0">
              <a:latin typeface="Arial" pitchFamily="34" charset="0"/>
              <a:cs typeface="Arial" pitchFamily="34" charset="0"/>
            </a:endParaRPr>
          </a:p>
          <a:p>
            <a:pPr marL="342900" indent="-342900">
              <a:buAutoNum type="alphaUcPeriod" startAt="2"/>
            </a:pPr>
            <a:r>
              <a:rPr lang="en-US" sz="2000" dirty="0">
                <a:latin typeface="Arial" pitchFamily="34" charset="0"/>
                <a:cs typeface="Arial" pitchFamily="34" charset="0"/>
              </a:rPr>
              <a:t>Commencing </a:t>
            </a:r>
            <a:r>
              <a:rPr lang="en-US" sz="2000" dirty="0" err="1">
                <a:latin typeface="Arial" pitchFamily="34" charset="0"/>
                <a:cs typeface="Arial" pitchFamily="34" charset="0"/>
              </a:rPr>
              <a:t>caseation</a:t>
            </a:r>
            <a:endParaRPr lang="en-US" sz="2000" dirty="0">
              <a:latin typeface="Arial" pitchFamily="34" charset="0"/>
              <a:cs typeface="Arial" pitchFamily="34" charset="0"/>
            </a:endParaRPr>
          </a:p>
          <a:p>
            <a:pPr marL="342900" indent="-342900">
              <a:buAutoNum type="alphaUcPeriod" startAt="2"/>
            </a:pPr>
            <a:r>
              <a:rPr lang="en-US" sz="2000" dirty="0">
                <a:latin typeface="Arial" pitchFamily="34" charset="0"/>
                <a:cs typeface="Arial" pitchFamily="34" charset="0"/>
              </a:rPr>
              <a:t>Cavity filled </a:t>
            </a:r>
            <a:r>
              <a:rPr lang="en-US" sz="2000" dirty="0" err="1">
                <a:latin typeface="Arial" pitchFamily="34" charset="0"/>
                <a:cs typeface="Arial" pitchFamily="34" charset="0"/>
              </a:rPr>
              <a:t>wth</a:t>
            </a:r>
            <a:r>
              <a:rPr lang="en-US" sz="2000" dirty="0">
                <a:latin typeface="Arial" pitchFamily="34" charset="0"/>
                <a:cs typeface="Arial" pitchFamily="34" charset="0"/>
              </a:rPr>
              <a:t> </a:t>
            </a:r>
            <a:r>
              <a:rPr lang="en-US" sz="2000" dirty="0" err="1">
                <a:latin typeface="Arial" pitchFamily="34" charset="0"/>
                <a:cs typeface="Arial" pitchFamily="34" charset="0"/>
              </a:rPr>
              <a:t>caseous</a:t>
            </a:r>
            <a:r>
              <a:rPr lang="en-US" sz="2000" dirty="0">
                <a:latin typeface="Arial" pitchFamily="34" charset="0"/>
                <a:cs typeface="Arial" pitchFamily="34" charset="0"/>
              </a:rPr>
              <a:t> material</a:t>
            </a:r>
          </a:p>
          <a:p>
            <a:pPr marL="342900" indent="-342900">
              <a:buAutoNum type="alphaUcPeriod" startAt="2"/>
            </a:pPr>
            <a:r>
              <a:rPr lang="en-US" sz="2000" dirty="0">
                <a:latin typeface="Arial" pitchFamily="34" charset="0"/>
                <a:cs typeface="Arial" pitchFamily="34" charset="0"/>
              </a:rPr>
              <a:t>Fibroid degeneration of nodule</a:t>
            </a:r>
          </a:p>
        </p:txBody>
      </p:sp>
      <p:sp>
        <p:nvSpPr>
          <p:cNvPr id="9" name="TextBox 8"/>
          <p:cNvSpPr txBox="1"/>
          <p:nvPr/>
        </p:nvSpPr>
        <p:spPr>
          <a:xfrm>
            <a:off x="1676400" y="5867401"/>
            <a:ext cx="3962400" cy="769441"/>
          </a:xfrm>
          <a:prstGeom prst="rect">
            <a:avLst/>
          </a:prstGeom>
          <a:noFill/>
        </p:spPr>
        <p:txBody>
          <a:bodyPr wrap="square" rtlCol="0">
            <a:spAutoFit/>
          </a:bodyPr>
          <a:lstStyle/>
          <a:p>
            <a:r>
              <a:rPr lang="en-US" sz="2200" dirty="0">
                <a:latin typeface="Arial" pitchFamily="34" charset="0"/>
                <a:cs typeface="Arial" pitchFamily="34" charset="0"/>
              </a:rPr>
              <a:t>4. </a:t>
            </a:r>
            <a:r>
              <a:rPr lang="en-US" sz="2200" dirty="0">
                <a:solidFill>
                  <a:srgbClr val="0070C0"/>
                </a:solidFill>
                <a:latin typeface="Arial" pitchFamily="34" charset="0"/>
                <a:cs typeface="Arial" pitchFamily="34" charset="0"/>
              </a:rPr>
              <a:t>Nasal septum: </a:t>
            </a:r>
          </a:p>
          <a:p>
            <a:r>
              <a:rPr lang="en-US" sz="2200" dirty="0">
                <a:latin typeface="Arial" pitchFamily="34" charset="0"/>
                <a:cs typeface="Arial" pitchFamily="34" charset="0"/>
              </a:rPr>
              <a:t>Ulcerated mucous membrane </a:t>
            </a:r>
            <a:endParaRPr lang="en-US" sz="2200" dirty="0">
              <a:solidFill>
                <a:srgbClr val="0070C0"/>
              </a:solidFill>
              <a:latin typeface="Arial" pitchFamily="34" charset="0"/>
              <a:cs typeface="Arial" pitchFamily="34" charset="0"/>
            </a:endParaRPr>
          </a:p>
        </p:txBody>
      </p:sp>
      <p:sp>
        <p:nvSpPr>
          <p:cNvPr id="10" name="TextBox 9"/>
          <p:cNvSpPr txBox="1"/>
          <p:nvPr/>
        </p:nvSpPr>
        <p:spPr>
          <a:xfrm>
            <a:off x="5867400" y="1447800"/>
            <a:ext cx="301686" cy="369332"/>
          </a:xfrm>
          <a:prstGeom prst="rect">
            <a:avLst/>
          </a:prstGeom>
          <a:noFill/>
        </p:spPr>
        <p:txBody>
          <a:bodyPr wrap="none" rtlCol="0">
            <a:spAutoFit/>
          </a:bodyPr>
          <a:lstStyle/>
          <a:p>
            <a:r>
              <a:rPr lang="en-US" dirty="0"/>
              <a:t>1</a:t>
            </a:r>
          </a:p>
        </p:txBody>
      </p:sp>
      <p:sp>
        <p:nvSpPr>
          <p:cNvPr id="11" name="TextBox 10"/>
          <p:cNvSpPr txBox="1"/>
          <p:nvPr/>
        </p:nvSpPr>
        <p:spPr>
          <a:xfrm>
            <a:off x="8077200" y="1447800"/>
            <a:ext cx="301686" cy="369332"/>
          </a:xfrm>
          <a:prstGeom prst="rect">
            <a:avLst/>
          </a:prstGeom>
          <a:noFill/>
        </p:spPr>
        <p:txBody>
          <a:bodyPr wrap="none" rtlCol="0">
            <a:spAutoFit/>
          </a:bodyPr>
          <a:lstStyle/>
          <a:p>
            <a:r>
              <a:rPr lang="en-US" dirty="0"/>
              <a:t>2</a:t>
            </a:r>
          </a:p>
        </p:txBody>
      </p:sp>
      <p:sp>
        <p:nvSpPr>
          <p:cNvPr id="12" name="TextBox 11"/>
          <p:cNvSpPr txBox="1"/>
          <p:nvPr/>
        </p:nvSpPr>
        <p:spPr>
          <a:xfrm>
            <a:off x="5867400" y="3810000"/>
            <a:ext cx="301686" cy="369332"/>
          </a:xfrm>
          <a:prstGeom prst="rect">
            <a:avLst/>
          </a:prstGeom>
          <a:noFill/>
        </p:spPr>
        <p:txBody>
          <a:bodyPr wrap="square" rtlCol="0">
            <a:spAutoFit/>
          </a:bodyPr>
          <a:lstStyle/>
          <a:p>
            <a:r>
              <a:rPr lang="en-US" dirty="0"/>
              <a:t>3</a:t>
            </a:r>
          </a:p>
        </p:txBody>
      </p:sp>
      <p:sp>
        <p:nvSpPr>
          <p:cNvPr id="13" name="TextBox 12"/>
          <p:cNvSpPr txBox="1"/>
          <p:nvPr/>
        </p:nvSpPr>
        <p:spPr>
          <a:xfrm>
            <a:off x="5867400" y="5181600"/>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409055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1" y="1136073"/>
            <a:ext cx="11416145" cy="5040890"/>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Passed by the Governor-General of India in council, </a:t>
            </a:r>
            <a:r>
              <a:rPr lang="en-IN" sz="2400" b="1" dirty="0" smtClean="0">
                <a:latin typeface="Times New Roman" panose="02020603050405020304" pitchFamily="18" charset="0"/>
                <a:cs typeface="Times New Roman" panose="02020603050405020304" pitchFamily="18" charset="0"/>
              </a:rPr>
              <a:t>20th March, 1899</a:t>
            </a:r>
          </a:p>
          <a:p>
            <a:pPr algn="just"/>
            <a:r>
              <a:rPr lang="en-US" sz="2400" dirty="0" smtClean="0">
                <a:latin typeface="Times New Roman" panose="02020603050405020304" pitchFamily="18" charset="0"/>
                <a:cs typeface="Times New Roman" panose="02020603050405020304" pitchFamily="18" charset="0"/>
              </a:rPr>
              <a:t>An Act to consolidate and amend the law relating to </a:t>
            </a:r>
            <a:r>
              <a:rPr lang="en-US" sz="2400" dirty="0" err="1" smtClean="0">
                <a:latin typeface="Times New Roman" panose="02020603050405020304" pitchFamily="18" charset="0"/>
                <a:cs typeface="Times New Roman" panose="02020603050405020304" pitchFamily="18" charset="0"/>
              </a:rPr>
              <a:t>Glanders</a:t>
            </a:r>
            <a:r>
              <a:rPr lang="en-US" sz="2400" dirty="0" smtClean="0">
                <a:latin typeface="Times New Roman" panose="02020603050405020304" pitchFamily="18" charset="0"/>
                <a:cs typeface="Times New Roman" panose="02020603050405020304" pitchFamily="18" charset="0"/>
              </a:rPr>
              <a:t> and Farcy, </a:t>
            </a:r>
            <a:r>
              <a:rPr lang="en-US" sz="2400" dirty="0">
                <a:latin typeface="Times New Roman" panose="02020603050405020304" pitchFamily="18" charset="0"/>
                <a:cs typeface="Times New Roman" panose="02020603050405020304" pitchFamily="18" charset="0"/>
              </a:rPr>
              <a:t> highly contagious disease primarily of </a:t>
            </a:r>
            <a:r>
              <a:rPr lang="en-US" sz="2400" dirty="0" smtClean="0">
                <a:latin typeface="Times New Roman" panose="02020603050405020304" pitchFamily="18" charset="0"/>
                <a:cs typeface="Times New Roman" panose="02020603050405020304" pitchFamily="18" charset="0"/>
              </a:rPr>
              <a:t>equids</a:t>
            </a:r>
          </a:p>
          <a:p>
            <a:pPr algn="just"/>
            <a:r>
              <a:rPr lang="en-US" sz="2400" dirty="0" smtClean="0">
                <a:latin typeface="Times New Roman" panose="02020603050405020304" pitchFamily="18" charset="0"/>
                <a:cs typeface="Times New Roman" panose="02020603050405020304" pitchFamily="18" charset="0"/>
              </a:rPr>
              <a:t>The provisions of this Act relating to horses shall apply also to Assess and Mules. </a:t>
            </a:r>
          </a:p>
          <a:p>
            <a:pPr algn="just"/>
            <a:r>
              <a:rPr lang="en-US" sz="2400" dirty="0">
                <a:latin typeface="Times New Roman" panose="02020603050405020304" pitchFamily="18" charset="0"/>
                <a:cs typeface="Times New Roman" panose="02020603050405020304" pitchFamily="18" charset="0"/>
              </a:rPr>
              <a:t>Under the Act, the local government has the power to appoint inspectors who shall be responsible for searching and seizing horses that are believed to be diseased and taking them to veterinary practitioners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A horse </a:t>
            </a:r>
            <a:r>
              <a:rPr lang="en-US" sz="2400" dirty="0">
                <a:latin typeface="Times New Roman" panose="02020603050405020304" pitchFamily="18" charset="0"/>
                <a:cs typeface="Times New Roman" panose="02020603050405020304" pitchFamily="18" charset="0"/>
              </a:rPr>
              <a:t>if found to be diseased by the veterinary practitioner, they are required to immediately destroy the horse.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owners of the horse fail to comply with the provisions of this Act, they may be imprisoned, fined or both.</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205018" y="381108"/>
            <a:ext cx="6096000" cy="646331"/>
          </a:xfrm>
          <a:prstGeom prst="rect">
            <a:avLst/>
          </a:prstGeom>
        </p:spPr>
        <p:txBody>
          <a:bodyPr>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THE GLANDERS AND FARCY ACT, 1899 </a:t>
            </a:r>
          </a:p>
          <a:p>
            <a:pPr algn="ctr"/>
            <a:r>
              <a:rPr lang="en-US" b="1" dirty="0">
                <a:solidFill>
                  <a:srgbClr val="FF0000"/>
                </a:solidFill>
                <a:latin typeface="Times New Roman" panose="02020603050405020304" pitchFamily="18" charset="0"/>
                <a:cs typeface="Times New Roman" panose="02020603050405020304" pitchFamily="18" charset="0"/>
              </a:rPr>
              <a:t>ACT NO. 13 OF 1899</a:t>
            </a:r>
            <a:endParaRPr lang="en-I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224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665018"/>
            <a:ext cx="11305309" cy="5511945"/>
          </a:xfrm>
        </p:spPr>
        <p:txBody>
          <a:bodyPr>
            <a:normAutofit/>
          </a:bodyPr>
          <a:lstStyle/>
          <a:p>
            <a:pPr algn="just">
              <a:buFont typeface="Wingdings" panose="05000000000000000000" pitchFamily="2" charset="2"/>
              <a:buChar char="v"/>
            </a:pPr>
            <a:r>
              <a:rPr lang="en-IN" sz="2400" b="1" dirty="0" smtClean="0">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 Application of Act to local areas by State Government</a:t>
            </a:r>
          </a:p>
          <a:p>
            <a:pPr algn="just"/>
            <a:r>
              <a:rPr lang="en-US" sz="2400" dirty="0" smtClean="0">
                <a:latin typeface="Times New Roman" panose="02020603050405020304" pitchFamily="18" charset="0"/>
                <a:cs typeface="Times New Roman" panose="02020603050405020304" pitchFamily="18" charset="0"/>
              </a:rPr>
              <a:t>By notification in the local official </a:t>
            </a:r>
            <a:r>
              <a:rPr lang="en-US" sz="2400" dirty="0" err="1" smtClean="0">
                <a:latin typeface="Times New Roman" panose="02020603050405020304" pitchFamily="18" charset="0"/>
                <a:cs typeface="Times New Roman" panose="02020603050405020304" pitchFamily="18" charset="0"/>
              </a:rPr>
              <a:t>Gazetee</a:t>
            </a:r>
            <a:r>
              <a:rPr lang="en-US" sz="2400" dirty="0" smtClean="0">
                <a:latin typeface="Times New Roman" panose="02020603050405020304" pitchFamily="18" charset="0"/>
                <a:cs typeface="Times New Roman" panose="02020603050405020304" pitchFamily="18" charset="0"/>
              </a:rPr>
              <a:t>, apply this Act or any provision of this Act, to any local area, to be specified in such notification, within the province.</a:t>
            </a:r>
          </a:p>
          <a:p>
            <a:pPr algn="just">
              <a:buFont typeface="Wingdings" panose="05000000000000000000" pitchFamily="2" charset="2"/>
              <a:buChar char="v"/>
            </a:pPr>
            <a:r>
              <a:rPr lang="en-IN" sz="2400" b="1" dirty="0" smtClean="0">
                <a:latin typeface="Times New Roman" panose="02020603050405020304" pitchFamily="18" charset="0"/>
                <a:cs typeface="Times New Roman" panose="02020603050405020304" pitchFamily="18" charset="0"/>
              </a:rPr>
              <a:t>4.</a:t>
            </a:r>
            <a:r>
              <a:rPr lang="en-US" sz="2400" b="1" dirty="0" smtClean="0">
                <a:latin typeface="Times New Roman" panose="02020603050405020304" pitchFamily="18" charset="0"/>
                <a:cs typeface="Times New Roman" panose="02020603050405020304" pitchFamily="18" charset="0"/>
              </a:rPr>
              <a:t> State Government to appoint Inspectors</a:t>
            </a:r>
          </a:p>
          <a:p>
            <a:pPr algn="just"/>
            <a:r>
              <a:rPr lang="en-US" sz="2400" dirty="0" smtClean="0">
                <a:latin typeface="Times New Roman" panose="02020603050405020304" pitchFamily="18" charset="0"/>
                <a:cs typeface="Times New Roman" panose="02020603050405020304" pitchFamily="18" charset="0"/>
              </a:rPr>
              <a:t>By notification in the Official Gazette, appoint such persons as it thinks fit to be Inspectors under this Act and to exercise and perform, within the whole of the local area or such portions thereof as it may prescribe</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5. Power of entry and search</a:t>
            </a:r>
          </a:p>
          <a:p>
            <a:pPr algn="just"/>
            <a:r>
              <a:rPr lang="en-US" sz="2400" dirty="0" smtClean="0">
                <a:solidFill>
                  <a:srgbClr val="7030A0"/>
                </a:solidFill>
                <a:latin typeface="Times New Roman" panose="02020603050405020304" pitchFamily="18" charset="0"/>
                <a:cs typeface="Times New Roman" panose="02020603050405020304" pitchFamily="18" charset="0"/>
              </a:rPr>
              <a:t>Enter and search any field, building or other place </a:t>
            </a:r>
            <a:r>
              <a:rPr lang="en-US" sz="2400" dirty="0" smtClean="0">
                <a:latin typeface="Times New Roman" panose="02020603050405020304" pitchFamily="18" charset="0"/>
                <a:cs typeface="Times New Roman" panose="02020603050405020304" pitchFamily="18" charset="0"/>
              </a:rPr>
              <a:t>for the purpose of ascertaining whether there is therein any horse which is diseased</a:t>
            </a:r>
          </a:p>
          <a:p>
            <a:pPr algn="just">
              <a:buFont typeface="Wingdings" panose="05000000000000000000" pitchFamily="2" charset="2"/>
              <a:buChar char="v"/>
            </a:pPr>
            <a:r>
              <a:rPr lang="en-IN" sz="2400" b="1" dirty="0" smtClean="0">
                <a:latin typeface="Times New Roman" panose="02020603050405020304" pitchFamily="18" charset="0"/>
                <a:cs typeface="Times New Roman" panose="02020603050405020304" pitchFamily="18" charset="0"/>
              </a:rPr>
              <a:t>6. Power of seizure</a:t>
            </a:r>
          </a:p>
          <a:p>
            <a:pPr algn="just"/>
            <a:r>
              <a:rPr lang="en-US" sz="2400" dirty="0" smtClean="0">
                <a:latin typeface="Times New Roman" panose="02020603050405020304" pitchFamily="18" charset="0"/>
                <a:cs typeface="Times New Roman" panose="02020603050405020304" pitchFamily="18" charset="0"/>
              </a:rPr>
              <a:t>Seize any horse which believed to be diseased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46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2436"/>
            <a:ext cx="10515600" cy="5964527"/>
          </a:xfrm>
        </p:spPr>
        <p:txBody>
          <a:bodyPr>
            <a:normAutofit/>
          </a:bodyPr>
          <a:lstStyle/>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7. Horse to be examined by Veterinary Practitioner</a:t>
            </a:r>
          </a:p>
          <a:p>
            <a:pPr algn="just"/>
            <a:r>
              <a:rPr lang="en-US" sz="2400" dirty="0" smtClean="0">
                <a:latin typeface="Times New Roman" panose="02020603050405020304" pitchFamily="18" charset="0"/>
                <a:cs typeface="Times New Roman" panose="02020603050405020304" pitchFamily="18" charset="0"/>
              </a:rPr>
              <a:t>Seized horse  has to be examined as soon as possible by Veterinary Practitioner as the State Government may appoint in this behalf</a:t>
            </a:r>
          </a:p>
          <a:p>
            <a:pPr algn="just"/>
            <a:r>
              <a:rPr lang="en-US" sz="2400" dirty="0" smtClean="0">
                <a:latin typeface="Times New Roman" panose="02020603050405020304" pitchFamily="18" charset="0"/>
                <a:cs typeface="Times New Roman" panose="02020603050405020304" pitchFamily="18" charset="0"/>
              </a:rPr>
              <a:t>When the Inspector is also a Veterinary Practitioner so appointed, he may make the examination himself. </a:t>
            </a:r>
          </a:p>
          <a:p>
            <a:pPr algn="just"/>
            <a:r>
              <a:rPr lang="en-US" sz="2400" dirty="0" smtClean="0">
                <a:latin typeface="Times New Roman" panose="02020603050405020304" pitchFamily="18" charset="0"/>
                <a:cs typeface="Times New Roman" panose="02020603050405020304" pitchFamily="18" charset="0"/>
              </a:rPr>
              <a:t>Veterinary Practitioner may submit the horse to any test or tests which the State Government may prescribe</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8. Horse to be destroyed if found diseased: otherwise restored</a:t>
            </a:r>
          </a:p>
          <a:p>
            <a:pPr algn="just"/>
            <a:r>
              <a:rPr lang="en-US" sz="2400" dirty="0" smtClean="0">
                <a:latin typeface="Times New Roman" panose="02020603050405020304" pitchFamily="18" charset="0"/>
                <a:cs typeface="Times New Roman" panose="02020603050405020304" pitchFamily="18" charset="0"/>
              </a:rPr>
              <a:t>If the Veterinary Practitioner </a:t>
            </a: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Certifies in writing that the </a:t>
            </a:r>
            <a:r>
              <a:rPr lang="en-US" sz="2400" dirty="0" smtClean="0">
                <a:solidFill>
                  <a:srgbClr val="C00000"/>
                </a:solidFill>
                <a:latin typeface="Times New Roman" panose="02020603050405020304" pitchFamily="18" charset="0"/>
                <a:cs typeface="Times New Roman" panose="02020603050405020304" pitchFamily="18" charset="0"/>
              </a:rPr>
              <a:t>horse is diseased</a:t>
            </a:r>
            <a:r>
              <a:rPr lang="en-US" sz="2400" dirty="0" smtClean="0">
                <a:latin typeface="Times New Roman" panose="02020603050405020304" pitchFamily="18" charset="0"/>
                <a:cs typeface="Times New Roman" panose="02020603050405020304" pitchFamily="18" charset="0"/>
              </a:rPr>
              <a:t>, the Inspector shall cause the same to be </a:t>
            </a:r>
            <a:r>
              <a:rPr lang="en-US" sz="2400" dirty="0" smtClean="0">
                <a:solidFill>
                  <a:srgbClr val="C00000"/>
                </a:solidFill>
                <a:latin typeface="Times New Roman" panose="02020603050405020304" pitchFamily="18" charset="0"/>
                <a:cs typeface="Times New Roman" panose="02020603050405020304" pitchFamily="18" charset="0"/>
              </a:rPr>
              <a:t>immediately destroyed</a:t>
            </a: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Does not certify that the horse is diseased, the inspector shall at once deliver the same to the person entitled to the possession thereof</a:t>
            </a:r>
            <a:r>
              <a:rPr lang="en-US" sz="2400" dirty="0" smtClean="0"/>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27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818" y="480292"/>
            <a:ext cx="11231418" cy="5634182"/>
          </a:xfrm>
        </p:spPr>
        <p:txBody>
          <a:bodyPr>
            <a:normAutofit/>
          </a:bodyPr>
          <a:lstStyle/>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9. When horse diseased, place where it has been to be disinfected, </a:t>
            </a:r>
            <a:r>
              <a:rPr lang="en-US" sz="2400" b="1" dirty="0" err="1" smtClean="0">
                <a:latin typeface="Times New Roman" panose="02020603050405020304" pitchFamily="18" charset="0"/>
                <a:cs typeface="Times New Roman" panose="02020603050405020304" pitchFamily="18" charset="0"/>
              </a:rPr>
              <a:t>etc</a:t>
            </a:r>
            <a:endParaRPr lang="en-US"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Inspector may issue a notice to the owner of the building, shed, place or lines, or to the person in charge thereof, directing him to have the same disinfected and the internal fittings thereof,, destroyed</a:t>
            </a:r>
          </a:p>
          <a:p>
            <a:pPr algn="just"/>
            <a:r>
              <a:rPr lang="en-US" sz="2400" dirty="0" smtClean="0">
                <a:latin typeface="Times New Roman" panose="02020603050405020304" pitchFamily="18" charset="0"/>
                <a:cs typeface="Times New Roman" panose="02020603050405020304" pitchFamily="18" charset="0"/>
              </a:rPr>
              <a:t>On the failure or neglect of such owner</a:t>
            </a:r>
          </a:p>
          <a:p>
            <a:pPr algn="just"/>
            <a:r>
              <a:rPr lang="en-US" sz="2400" dirty="0" smtClean="0">
                <a:latin typeface="Times New Roman" panose="02020603050405020304" pitchFamily="18" charset="0"/>
                <a:cs typeface="Times New Roman" panose="02020603050405020304" pitchFamily="18" charset="0"/>
              </a:rPr>
              <a:t>Inspector shall cause the building, shed, place or lines to be disinfected and the fittings or other things to be destroyed, and the expense (if any) thereby incurred may be recovered from the owner or other person as if it were a fine.</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10. Owner or person in charge of diseased horse to give notice.</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11. Prohibition against removal, without license, of horse which has been with diseased horse.</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12. Vexatious entries, searches and seizures</a:t>
            </a:r>
          </a:p>
          <a:p>
            <a:pPr algn="just"/>
            <a:r>
              <a:rPr lang="en-US" sz="2400" dirty="0" smtClean="0">
                <a:latin typeface="Times New Roman" panose="02020603050405020304" pitchFamily="18" charset="0"/>
                <a:cs typeface="Times New Roman" panose="02020603050405020304" pitchFamily="18" charset="0"/>
              </a:rPr>
              <a:t>shall be </a:t>
            </a:r>
            <a:r>
              <a:rPr lang="en-US" sz="2400" dirty="0" smtClean="0">
                <a:solidFill>
                  <a:srgbClr val="FF0000"/>
                </a:solidFill>
                <a:latin typeface="Times New Roman" panose="02020603050405020304" pitchFamily="18" charset="0"/>
                <a:cs typeface="Times New Roman" panose="02020603050405020304" pitchFamily="18" charset="0"/>
              </a:rPr>
              <a:t>punishable</a:t>
            </a:r>
            <a:r>
              <a:rPr lang="en-US" sz="2400" dirty="0" smtClean="0">
                <a:latin typeface="Times New Roman" panose="02020603050405020304" pitchFamily="18" charset="0"/>
                <a:cs typeface="Times New Roman" panose="02020603050405020304" pitchFamily="18" charset="0"/>
              </a:rPr>
              <a:t> with imprisonment for a term which may extend to </a:t>
            </a:r>
            <a:r>
              <a:rPr lang="en-US" sz="2400" b="1" dirty="0" smtClean="0">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b="1" dirty="0" smtClean="0">
                <a:latin typeface="Times New Roman" panose="02020603050405020304" pitchFamily="18" charset="0"/>
                <a:cs typeface="Times New Roman" panose="02020603050405020304" pitchFamily="18" charset="0"/>
              </a:rPr>
              <a:t>five hundred rupees</a:t>
            </a:r>
            <a:r>
              <a:rPr lang="en-US" sz="2400" dirty="0" smtClean="0">
                <a:solidFill>
                  <a:srgbClr val="7030A0"/>
                </a:solidFill>
                <a:latin typeface="Times New Roman" panose="02020603050405020304" pitchFamily="18" charset="0"/>
                <a:cs typeface="Times New Roman" panose="02020603050405020304" pitchFamily="18" charset="0"/>
              </a:rPr>
              <a:t>, or with both</a:t>
            </a:r>
            <a:endParaRPr lang="en-IN"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45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2" y="581891"/>
            <a:ext cx="11637818" cy="5421746"/>
          </a:xfrm>
        </p:spPr>
        <p:txBody>
          <a:bodyPr>
            <a:normAutofit/>
          </a:bodyPr>
          <a:lstStyle/>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13. Penalty for refusing to comply with notice under section 9, or for removing horse contrary to section 11</a:t>
            </a:r>
          </a:p>
          <a:p>
            <a:pPr algn="just"/>
            <a:r>
              <a:rPr lang="en-US" sz="2400" dirty="0" smtClean="0">
                <a:latin typeface="Times New Roman" panose="02020603050405020304" pitchFamily="18" charset="0"/>
                <a:cs typeface="Times New Roman" panose="02020603050405020304" pitchFamily="18" charset="0"/>
              </a:rPr>
              <a:t>shall be punishable with imprisonment for a term which may extend to one month, or with fine which may extend to fifty rupees, or with both</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14. Power to make rules.</a:t>
            </a:r>
          </a:p>
          <a:p>
            <a:pPr algn="just"/>
            <a:r>
              <a:rPr lang="en-US" sz="2400" dirty="0" smtClean="0">
                <a:latin typeface="Times New Roman" panose="02020603050405020304" pitchFamily="18" charset="0"/>
                <a:cs typeface="Times New Roman" panose="02020603050405020304" pitchFamily="18" charset="0"/>
              </a:rPr>
              <a:t>The State Government may make rules to carry out the purposes and objects of this Act</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15. Appointment of same person to be both Inspector and Veterinary Practitioner</a:t>
            </a:r>
          </a:p>
          <a:p>
            <a:pPr algn="just"/>
            <a:r>
              <a:rPr lang="en-US" sz="2400" dirty="0" smtClean="0">
                <a:latin typeface="Times New Roman" panose="02020603050405020304" pitchFamily="18" charset="0"/>
                <a:cs typeface="Times New Roman" panose="02020603050405020304" pitchFamily="18" charset="0"/>
              </a:rPr>
              <a:t>Veterinary Practitioner may be appointed by the State Government to be both Inspector and Veterinary Practitioner for all or any of the purposes of this Act or of any rule thereunder.</a:t>
            </a:r>
          </a:p>
          <a:p>
            <a:pPr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16. Protection to persons acting under Act.</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No suit, prosecution or other legal proceeding shall lie against any person for anything which is, </a:t>
            </a:r>
            <a:r>
              <a:rPr lang="en-US" sz="2400" dirty="0" smtClean="0">
                <a:solidFill>
                  <a:srgbClr val="C00000"/>
                </a:solidFill>
                <a:latin typeface="Times New Roman" panose="02020603050405020304" pitchFamily="18" charset="0"/>
                <a:cs typeface="Times New Roman" panose="02020603050405020304" pitchFamily="18" charset="0"/>
              </a:rPr>
              <a:t>in good faith</a:t>
            </a:r>
            <a:r>
              <a:rPr lang="en-US" sz="2400" dirty="0" smtClean="0">
                <a:latin typeface="Times New Roman" panose="02020603050405020304" pitchFamily="18" charset="0"/>
                <a:cs typeface="Times New Roman" panose="02020603050405020304" pitchFamily="18" charset="0"/>
              </a:rPr>
              <a:t>, done or intended to be done under this Act</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1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053" y="2405578"/>
            <a:ext cx="4703848" cy="830997"/>
          </a:xfrm>
          <a:prstGeom prst="rect">
            <a:avLst/>
          </a:prstGeom>
          <a:noFill/>
        </p:spPr>
        <p:txBody>
          <a:bodyPr wrap="square" rtlCol="0">
            <a:spAutoFit/>
          </a:bodyPr>
          <a:lstStyle/>
          <a:p>
            <a:pPr algn="ctr"/>
            <a:r>
              <a:rPr lang="en-IN" sz="4800" dirty="0">
                <a:solidFill>
                  <a:srgbClr val="00B0F0"/>
                </a:solidFill>
                <a:latin typeface="Arial Black" panose="020B0A04020102020204" pitchFamily="34" charset="0"/>
              </a:rPr>
              <a:t>Thank You</a:t>
            </a:r>
            <a:endParaRPr lang="en-IN" sz="48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582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763" y="1252971"/>
            <a:ext cx="10515600" cy="4704484"/>
          </a:xfrm>
        </p:spPr>
        <p:txBody>
          <a:bodyPr>
            <a:no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One of the most ancient of all diseases recognized</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Scourge of </a:t>
            </a:r>
            <a:r>
              <a:rPr lang="en-US" sz="2400" dirty="0" err="1">
                <a:latin typeface="Times New Roman" panose="02020603050405020304" pitchFamily="18" charset="0"/>
                <a:cs typeface="Times New Roman" panose="02020603050405020304" pitchFamily="18" charset="0"/>
              </a:rPr>
              <a:t>solipeds</a:t>
            </a: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Fatal, highly </a:t>
            </a:r>
            <a:r>
              <a:rPr lang="en-US" sz="2400" dirty="0" err="1">
                <a:latin typeface="Times New Roman" panose="02020603050405020304" pitchFamily="18" charset="0"/>
                <a:cs typeface="Times New Roman" panose="02020603050405020304" pitchFamily="18" charset="0"/>
              </a:rPr>
              <a:t>contaigious</a:t>
            </a:r>
            <a:r>
              <a:rPr lang="en-US" sz="2400"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zoonotic</a:t>
            </a:r>
            <a:endParaRPr lang="en-US" sz="2400" b="1"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Characterized by nodular lesion in lung, and nodular and ulcerative lesions in respiratory tract, </a:t>
            </a:r>
            <a:r>
              <a:rPr lang="en-US" sz="2400" dirty="0" err="1">
                <a:latin typeface="Times New Roman" panose="02020603050405020304" pitchFamily="18" charset="0"/>
                <a:cs typeface="Times New Roman" panose="02020603050405020304" pitchFamily="18" charset="0"/>
              </a:rPr>
              <a:t>mocusa</a:t>
            </a:r>
            <a:r>
              <a:rPr lang="en-US" sz="2400" dirty="0">
                <a:latin typeface="Times New Roman" panose="02020603050405020304" pitchFamily="18" charset="0"/>
                <a:cs typeface="Times New Roman" panose="02020603050405020304" pitchFamily="18" charset="0"/>
              </a:rPr>
              <a:t> and skin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Acute to chronic form </a:t>
            </a:r>
          </a:p>
          <a:p>
            <a:pPr>
              <a:buNone/>
            </a:pPr>
            <a:r>
              <a:rPr lang="en-US" sz="2400" dirty="0">
                <a:latin typeface="Times New Roman" panose="02020603050405020304" pitchFamily="18" charset="0"/>
                <a:cs typeface="Times New Roman" panose="02020603050405020304" pitchFamily="18" charset="0"/>
              </a:rPr>
              <a:t>		Acute form	 	–Ass</a:t>
            </a:r>
          </a:p>
          <a:p>
            <a:pP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Subacute</a:t>
            </a:r>
            <a:r>
              <a:rPr lang="en-US" sz="2400" dirty="0">
                <a:latin typeface="Times New Roman" panose="02020603050405020304" pitchFamily="18" charset="0"/>
                <a:cs typeface="Times New Roman" panose="02020603050405020304" pitchFamily="18" charset="0"/>
              </a:rPr>
              <a:t> form	 	– Mule</a:t>
            </a:r>
          </a:p>
          <a:p>
            <a:pPr>
              <a:buNone/>
            </a:pPr>
            <a:r>
              <a:rPr lang="en-US" sz="2400" dirty="0">
                <a:latin typeface="Times New Roman" panose="02020603050405020304" pitchFamily="18" charset="0"/>
                <a:cs typeface="Times New Roman" panose="02020603050405020304" pitchFamily="18" charset="0"/>
              </a:rPr>
              <a:t>		Chronic (latent) from	– Horses</a:t>
            </a:r>
          </a:p>
          <a:p>
            <a:pPr>
              <a:buFont typeface="Wingdings" pitchFamily="2" charset="2"/>
              <a:buChar char="Ø"/>
            </a:pPr>
            <a:r>
              <a:rPr lang="en-US" sz="2400" dirty="0" err="1">
                <a:latin typeface="Times New Roman" panose="02020603050405020304" pitchFamily="18" charset="0"/>
                <a:cs typeface="Times New Roman" panose="02020603050405020304" pitchFamily="18" charset="0"/>
              </a:rPr>
              <a:t>Occupatonal</a:t>
            </a:r>
            <a:r>
              <a:rPr lang="en-US" sz="2400" dirty="0">
                <a:latin typeface="Times New Roman" panose="02020603050405020304" pitchFamily="18" charset="0"/>
                <a:cs typeface="Times New Roman" panose="02020603050405020304" pitchFamily="18" charset="0"/>
              </a:rPr>
              <a:t> disease: </a:t>
            </a:r>
            <a:r>
              <a:rPr lang="en-US" sz="2400" dirty="0" err="1">
                <a:latin typeface="Times New Roman" panose="02020603050405020304" pitchFamily="18" charset="0"/>
                <a:cs typeface="Times New Roman" panose="02020603050405020304" pitchFamily="18" charset="0"/>
              </a:rPr>
              <a:t>Veterinarins</a:t>
            </a:r>
            <a:r>
              <a:rPr lang="en-US" sz="2400" dirty="0" smtClean="0">
                <a:latin typeface="Times New Roman" panose="02020603050405020304" pitchFamily="18" charset="0"/>
                <a:cs typeface="Times New Roman" panose="02020603050405020304" pitchFamily="18" charset="0"/>
              </a:rPr>
              <a:t>, Farriers </a:t>
            </a:r>
            <a:r>
              <a:rPr lang="en-US" sz="2400" dirty="0">
                <a:latin typeface="Times New Roman" panose="02020603050405020304" pitchFamily="18" charset="0"/>
                <a:cs typeface="Times New Roman" panose="02020603050405020304" pitchFamily="18" charset="0"/>
              </a:rPr>
              <a:t>and animal workers</a:t>
            </a:r>
          </a:p>
        </p:txBody>
      </p:sp>
      <p:sp>
        <p:nvSpPr>
          <p:cNvPr id="5" name="TextBox 4"/>
          <p:cNvSpPr txBox="1"/>
          <p:nvPr/>
        </p:nvSpPr>
        <p:spPr>
          <a:xfrm>
            <a:off x="3851564" y="348672"/>
            <a:ext cx="3742307"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GLANDERS (FARCY)</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80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491" y="775855"/>
            <a:ext cx="10515600" cy="4985471"/>
          </a:xfrm>
        </p:spPr>
        <p:txBody>
          <a:bodyPr>
            <a:normAutofit/>
          </a:bodyPr>
          <a:lstStyle/>
          <a:p>
            <a:pPr marL="0" indent="0" algn="ctr">
              <a:buNone/>
            </a:pPr>
            <a:r>
              <a:rPr lang="en-US" sz="2400" b="1" dirty="0" smtClean="0">
                <a:solidFill>
                  <a:srgbClr val="FF0000"/>
                </a:solidFill>
                <a:latin typeface="Times New Roman" panose="02020603050405020304" pitchFamily="18" charset="0"/>
                <a:cs typeface="Times New Roman" panose="02020603050405020304" pitchFamily="18" charset="0"/>
              </a:rPr>
              <a:t>CLINICAL FINDINGS</a:t>
            </a:r>
          </a:p>
          <a:p>
            <a:r>
              <a:rPr lang="en-US" sz="2400" dirty="0">
                <a:solidFill>
                  <a:srgbClr val="7030A0"/>
                </a:solidFill>
                <a:latin typeface="Times New Roman" panose="02020603050405020304" pitchFamily="18" charset="0"/>
                <a:cs typeface="Times New Roman" panose="02020603050405020304" pitchFamily="18" charset="0"/>
              </a:rPr>
              <a:t>Lameness, </a:t>
            </a:r>
            <a:r>
              <a:rPr lang="en-US" sz="2400" dirty="0" err="1">
                <a:solidFill>
                  <a:srgbClr val="7030A0"/>
                </a:solidFill>
                <a:latin typeface="Times New Roman" panose="02020603050405020304" pitchFamily="18" charset="0"/>
                <a:cs typeface="Times New Roman" panose="02020603050405020304" pitchFamily="18" charset="0"/>
              </a:rPr>
              <a:t>lymphadenopathy</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and </a:t>
            </a:r>
            <a:r>
              <a:rPr lang="en-US" sz="2400" dirty="0">
                <a:solidFill>
                  <a:srgbClr val="7030A0"/>
                </a:solidFill>
                <a:latin typeface="Times New Roman" panose="02020603050405020304" pitchFamily="18" charset="0"/>
                <a:cs typeface="Times New Roman" panose="02020603050405020304" pitchFamily="18" charset="0"/>
              </a:rPr>
              <a:t>fever</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the cardinal clinical signs and they are accompanied by malaise and </a:t>
            </a:r>
            <a:r>
              <a:rPr lang="en-US" sz="2400" dirty="0" err="1">
                <a:latin typeface="Times New Roman" panose="02020603050405020304" pitchFamily="18" charset="0"/>
                <a:cs typeface="Times New Roman" panose="02020603050405020304" pitchFamily="18" charset="0"/>
              </a:rPr>
              <a:t>inappetance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Characteristic </a:t>
            </a:r>
            <a:r>
              <a:rPr lang="en-US" sz="2400" dirty="0">
                <a:solidFill>
                  <a:srgbClr val="7030A0"/>
                </a:solidFill>
                <a:latin typeface="Times New Roman" panose="02020603050405020304" pitchFamily="18" charset="0"/>
                <a:cs typeface="Times New Roman" panose="02020603050405020304" pitchFamily="18" charset="0"/>
              </a:rPr>
              <a:t>shifting </a:t>
            </a:r>
            <a:r>
              <a:rPr lang="en-US" sz="2400" dirty="0" err="1">
                <a:solidFill>
                  <a:srgbClr val="7030A0"/>
                </a:solidFill>
                <a:latin typeface="Times New Roman" panose="02020603050405020304" pitchFamily="18" charset="0"/>
                <a:cs typeface="Times New Roman" panose="02020603050405020304" pitchFamily="18" charset="0"/>
              </a:rPr>
              <a:t>polyarthritis</a:t>
            </a:r>
            <a:endParaRPr lang="en-US" sz="2400" dirty="0">
              <a:solidFill>
                <a:srgbClr val="7030A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Acute disease</a:t>
            </a:r>
          </a:p>
          <a:p>
            <a:pPr>
              <a:buNone/>
            </a:pPr>
            <a:r>
              <a:rPr lang="en-US" sz="2400" dirty="0">
                <a:latin typeface="Times New Roman" panose="02020603050405020304" pitchFamily="18" charset="0"/>
                <a:cs typeface="Times New Roman" panose="02020603050405020304" pitchFamily="18" charset="0"/>
              </a:rPr>
              <a:t>- High fever, Cough, Nasal discharge </a:t>
            </a:r>
          </a:p>
          <a:p>
            <a:pPr>
              <a:buNone/>
            </a:pPr>
            <a:r>
              <a:rPr lang="en-US" sz="2400" dirty="0">
                <a:latin typeface="Times New Roman" panose="02020603050405020304" pitchFamily="18" charset="0"/>
                <a:cs typeface="Times New Roman" panose="02020603050405020304" pitchFamily="18" charset="0"/>
              </a:rPr>
              <a:t>- Rapidly spreading ulcers  on the nasal </a:t>
            </a:r>
            <a:r>
              <a:rPr lang="en-US" sz="2400" dirty="0" smtClean="0">
                <a:latin typeface="Times New Roman" panose="02020603050405020304" pitchFamily="18" charset="0"/>
                <a:cs typeface="Times New Roman" panose="02020603050405020304" pitchFamily="18" charset="0"/>
              </a:rPr>
              <a:t>mucosa </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Nodules on skin of the lower limbs, abdomen</a:t>
            </a:r>
          </a:p>
          <a:p>
            <a:pPr>
              <a:buNone/>
            </a:pPr>
            <a:r>
              <a:rPr lang="en-IN" sz="2400" dirty="0">
                <a:latin typeface="Times New Roman" panose="02020603050405020304" pitchFamily="18" charset="0"/>
                <a:cs typeface="Times New Roman" panose="02020603050405020304" pitchFamily="18" charset="0"/>
              </a:rPr>
              <a:t>- Ulcers formed due to the infection is little resistant to healing</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Death: septicemia (few days)</a:t>
            </a:r>
          </a:p>
        </p:txBody>
      </p:sp>
    </p:spTree>
    <p:extLst>
      <p:ext uri="{BB962C8B-B14F-4D97-AF65-F5344CB8AC3E}">
        <p14:creationId xmlns:p14="http://schemas.microsoft.com/office/powerpoint/2010/main" val="394379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836" y="689553"/>
            <a:ext cx="10540999" cy="4351338"/>
          </a:xfrm>
        </p:spPr>
        <p:txBody>
          <a:bodyPr/>
          <a:lstStyle/>
          <a:p>
            <a:pPr>
              <a:buFont typeface="Wingdings" pitchFamily="2" charset="2"/>
              <a:buChar char="Ø"/>
            </a:pPr>
            <a:r>
              <a:rPr lang="en-US" sz="2400" dirty="0" smtClean="0">
                <a:solidFill>
                  <a:srgbClr val="FF0000"/>
                </a:solidFill>
                <a:latin typeface="Times New Roman" panose="02020603050405020304" pitchFamily="18" charset="0"/>
                <a:cs typeface="Times New Roman" panose="02020603050405020304" pitchFamily="18" charset="0"/>
              </a:rPr>
              <a:t>Chronic disease</a:t>
            </a:r>
          </a:p>
          <a:p>
            <a:r>
              <a:rPr lang="en-US" sz="2400" b="1" dirty="0">
                <a:solidFill>
                  <a:srgbClr val="FF0000"/>
                </a:solidFill>
                <a:latin typeface="Times New Roman" panose="02020603050405020304" pitchFamily="18" charset="0"/>
                <a:cs typeface="Times New Roman" panose="02020603050405020304" pitchFamily="18" charset="0"/>
              </a:rPr>
              <a:t>Pulmonary form</a:t>
            </a:r>
            <a:r>
              <a:rPr lang="en-US" sz="2400" dirty="0">
                <a:latin typeface="Times New Roman" panose="02020603050405020304" pitchFamily="18" charset="0"/>
                <a:cs typeface="Times New Roman" panose="02020603050405020304" pitchFamily="18" charset="0"/>
              </a:rPr>
              <a:t>: chronic pneumonia, cough, frequent </a:t>
            </a:r>
            <a:r>
              <a:rPr lang="en-US" sz="2400" dirty="0" err="1">
                <a:latin typeface="Times New Roman" panose="02020603050405020304" pitchFamily="18" charset="0"/>
                <a:cs typeface="Times New Roman" panose="02020603050405020304" pitchFamily="18" charset="0"/>
              </a:rPr>
              <a:t>epistaxis</a:t>
            </a:r>
            <a:r>
              <a:rPr lang="en-US" sz="2400" dirty="0">
                <a:latin typeface="Times New Roman" panose="02020603050405020304" pitchFamily="18" charset="0"/>
                <a:cs typeface="Times New Roman" panose="02020603050405020304" pitchFamily="18" charset="0"/>
              </a:rPr>
              <a:t>, labored respiration</a:t>
            </a:r>
          </a:p>
          <a:p>
            <a:r>
              <a:rPr lang="en-US" sz="2400" b="1" dirty="0">
                <a:solidFill>
                  <a:srgbClr val="FF0000"/>
                </a:solidFill>
                <a:latin typeface="Times New Roman" panose="02020603050405020304" pitchFamily="18" charset="0"/>
                <a:cs typeface="Times New Roman" panose="02020603050405020304" pitchFamily="18" charset="0"/>
              </a:rPr>
              <a:t>Nasal form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serous nasal discharge turns purulent and blood mixed</a:t>
            </a:r>
          </a:p>
          <a:p>
            <a:pPr lvl="1">
              <a:buNone/>
            </a:pPr>
            <a:r>
              <a:rPr lang="en-US" dirty="0">
                <a:latin typeface="Times New Roman" panose="02020603050405020304" pitchFamily="18" charset="0"/>
                <a:cs typeface="Times New Roman" panose="02020603050405020304" pitchFamily="18" charset="0"/>
              </a:rPr>
              <a:t> 	Nodule (1cm </a:t>
            </a:r>
            <a:r>
              <a:rPr lang="en-US" dirty="0" err="1">
                <a:latin typeface="Times New Roman" panose="02020603050405020304" pitchFamily="18" charset="0"/>
                <a:cs typeface="Times New Roman" panose="02020603050405020304" pitchFamily="18" charset="0"/>
              </a:rPr>
              <a:t>dia</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Punched out ulcer</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Stellate</a:t>
            </a:r>
            <a:r>
              <a:rPr lang="en-US" dirty="0">
                <a:solidFill>
                  <a:srgbClr val="FF0000"/>
                </a:solidFill>
                <a:latin typeface="Times New Roman" panose="02020603050405020304" pitchFamily="18" charset="0"/>
                <a:cs typeface="Times New Roman" panose="02020603050405020304" pitchFamily="18" charset="0"/>
              </a:rPr>
              <a:t> scar</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star shaped scars)</a:t>
            </a:r>
            <a:endParaRPr lang="en-US" dirty="0">
              <a:latin typeface="Times New Roman" panose="02020603050405020304" pitchFamily="18" charset="0"/>
              <a:cs typeface="Times New Roman" panose="02020603050405020304" pitchFamily="18" charset="0"/>
            </a:endParaRPr>
          </a:p>
          <a:p>
            <a:pPr>
              <a:buNone/>
            </a:pPr>
            <a:endParaRPr lang="en-US" dirty="0" smtClean="0">
              <a:latin typeface="Arial" pitchFamily="34" charset="0"/>
              <a:cs typeface="Arial" pitchFamily="34" charset="0"/>
            </a:endParaRPr>
          </a:p>
        </p:txBody>
      </p:sp>
      <p:sp>
        <p:nvSpPr>
          <p:cNvPr id="5" name="Right Arrow 4"/>
          <p:cNvSpPr/>
          <p:nvPr/>
        </p:nvSpPr>
        <p:spPr>
          <a:xfrm flipV="1">
            <a:off x="3826163" y="247145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03554" y="2518355"/>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
          <p:cNvPicPr>
            <a:picLocks noChangeAspect="1" noChangeArrowheads="1"/>
          </p:cNvPicPr>
          <p:nvPr/>
        </p:nvPicPr>
        <p:blipFill>
          <a:blip r:embed="rId3"/>
          <a:srcRect/>
          <a:stretch>
            <a:fillRect/>
          </a:stretch>
        </p:blipFill>
        <p:spPr bwMode="auto">
          <a:xfrm>
            <a:off x="1387763" y="3565236"/>
            <a:ext cx="4876800" cy="2209800"/>
          </a:xfrm>
          <a:prstGeom prst="rect">
            <a:avLst/>
          </a:prstGeom>
          <a:noFill/>
          <a:ln w="9525">
            <a:noFill/>
            <a:miter lim="800000"/>
            <a:headEnd/>
            <a:tailEnd/>
          </a:ln>
          <a:effectLst/>
        </p:spPr>
      </p:pic>
      <p:pic>
        <p:nvPicPr>
          <p:cNvPr id="14338" name="Picture 2" descr="Glanders"/>
          <p:cNvPicPr>
            <a:picLocks noChangeAspect="1" noChangeArrowheads="1"/>
          </p:cNvPicPr>
          <p:nvPr/>
        </p:nvPicPr>
        <p:blipFill>
          <a:blip r:embed="rId4"/>
          <a:srcRect/>
          <a:stretch>
            <a:fillRect/>
          </a:stretch>
        </p:blipFill>
        <p:spPr bwMode="auto">
          <a:xfrm>
            <a:off x="7239000" y="3565236"/>
            <a:ext cx="3048000" cy="2133600"/>
          </a:xfrm>
          <a:prstGeom prst="rect">
            <a:avLst/>
          </a:prstGeom>
          <a:noFill/>
        </p:spPr>
      </p:pic>
    </p:spTree>
    <p:extLst>
      <p:ext uri="{BB962C8B-B14F-4D97-AF65-F5344CB8AC3E}">
        <p14:creationId xmlns:p14="http://schemas.microsoft.com/office/powerpoint/2010/main" val="209062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054" y="417947"/>
            <a:ext cx="9037782" cy="4525963"/>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Skin form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FARCY</a:t>
            </a:r>
          </a:p>
          <a:p>
            <a:pPr>
              <a:buNone/>
            </a:pPr>
            <a:r>
              <a:rPr lang="en-US" sz="2400" dirty="0">
                <a:latin typeface="Times New Roman" panose="02020603050405020304" pitchFamily="18" charset="0"/>
                <a:cs typeface="Times New Roman" panose="02020603050405020304" pitchFamily="18" charset="0"/>
              </a:rPr>
              <a:t>- Subcutaneous nodules (1-2 cm in </a:t>
            </a:r>
            <a:r>
              <a:rPr lang="en-US" sz="2400" dirty="0" err="1">
                <a:latin typeface="Times New Roman" panose="02020603050405020304" pitchFamily="18" charset="0"/>
                <a:cs typeface="Times New Roman" panose="02020603050405020304" pitchFamily="18" charset="0"/>
              </a:rPr>
              <a:t>dia</a:t>
            </a:r>
            <a:r>
              <a:rPr lang="en-US" sz="2400" dirty="0">
                <a:latin typeface="Times New Roman" panose="02020603050405020304" pitchFamily="18" charset="0"/>
                <a:cs typeface="Times New Roman" panose="02020603050405020304" pitchFamily="18" charset="0"/>
              </a:rPr>
              <a:t>) ulcerate and discharge </a:t>
            </a:r>
            <a:r>
              <a:rPr lang="en-US" sz="2400" dirty="0">
                <a:solidFill>
                  <a:srgbClr val="C00000"/>
                </a:solidFill>
                <a:latin typeface="Times New Roman" panose="02020603050405020304" pitchFamily="18" charset="0"/>
                <a:cs typeface="Times New Roman" panose="02020603050405020304" pitchFamily="18" charset="0"/>
              </a:rPr>
              <a:t>honey like pus</a:t>
            </a:r>
          </a:p>
          <a:p>
            <a:pPr>
              <a:buNone/>
            </a:pPr>
            <a:r>
              <a:rPr lang="en-IN" sz="2400" dirty="0">
                <a:latin typeface="Times New Roman" panose="02020603050405020304" pitchFamily="18" charset="0"/>
                <a:cs typeface="Times New Roman" panose="02020603050405020304" pitchFamily="18" charset="0"/>
              </a:rPr>
              <a:t>- Skin of the lower limbs and abdomen are mostly affected</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Deep nodules discharge through fistulous tract</a:t>
            </a:r>
          </a:p>
          <a:p>
            <a:pPr>
              <a:buNone/>
            </a:pPr>
            <a:r>
              <a:rPr lang="en-US" sz="2400" dirty="0">
                <a:latin typeface="Times New Roman" panose="02020603050405020304" pitchFamily="18" charset="0"/>
                <a:cs typeface="Times New Roman" panose="02020603050405020304" pitchFamily="18" charset="0"/>
              </a:rPr>
              <a:t>- Radiant and connected </a:t>
            </a:r>
            <a:r>
              <a:rPr lang="en-US" sz="2400" dirty="0">
                <a:solidFill>
                  <a:srgbClr val="FF0000"/>
                </a:solidFill>
                <a:latin typeface="Times New Roman" panose="02020603050405020304" pitchFamily="18" charset="0"/>
                <a:cs typeface="Times New Roman" panose="02020603050405020304" pitchFamily="18" charset="0"/>
              </a:rPr>
              <a:t>thickened fibrous lymph vessels</a:t>
            </a:r>
          </a:p>
          <a:p>
            <a:pPr>
              <a:buNone/>
            </a:pPr>
            <a:endParaRPr lang="en-US" dirty="0">
              <a:latin typeface="Arial" pitchFamily="34" charset="0"/>
              <a:cs typeface="Arial" pitchFamily="34" charset="0"/>
            </a:endParaRPr>
          </a:p>
        </p:txBody>
      </p:sp>
      <p:pic>
        <p:nvPicPr>
          <p:cNvPr id="5" name="Picture 3"/>
          <p:cNvPicPr>
            <a:picLocks noChangeAspect="1" noChangeArrowheads="1"/>
          </p:cNvPicPr>
          <p:nvPr/>
        </p:nvPicPr>
        <p:blipFill>
          <a:blip r:embed="rId2"/>
          <a:srcRect/>
          <a:stretch>
            <a:fillRect/>
          </a:stretch>
        </p:blipFill>
        <p:spPr bwMode="auto">
          <a:xfrm>
            <a:off x="7703127" y="3348255"/>
            <a:ext cx="3276600" cy="2362200"/>
          </a:xfrm>
          <a:prstGeom prst="rect">
            <a:avLst/>
          </a:prstGeom>
          <a:noFill/>
          <a:ln w="9525">
            <a:noFill/>
            <a:miter lim="800000"/>
            <a:headEnd/>
            <a:tailEnd/>
          </a:ln>
          <a:effectLst/>
        </p:spPr>
      </p:pic>
      <p:pic>
        <p:nvPicPr>
          <p:cNvPr id="13314" name="Picture 2" descr="Emergence and re-emergence of glanders in India: a description of outbreaks  from 2006 to 2011"/>
          <p:cNvPicPr>
            <a:picLocks noChangeAspect="1" noChangeArrowheads="1"/>
          </p:cNvPicPr>
          <p:nvPr/>
        </p:nvPicPr>
        <p:blipFill>
          <a:blip r:embed="rId3"/>
          <a:srcRect/>
          <a:stretch>
            <a:fillRect/>
          </a:stretch>
        </p:blipFill>
        <p:spPr bwMode="auto">
          <a:xfrm>
            <a:off x="4942464" y="3348255"/>
            <a:ext cx="2466975" cy="2362200"/>
          </a:xfrm>
          <a:prstGeom prst="rect">
            <a:avLst/>
          </a:prstGeom>
          <a:noFill/>
        </p:spPr>
      </p:pic>
      <p:pic>
        <p:nvPicPr>
          <p:cNvPr id="13316" name="Picture 4" descr="Glanders | Veterian Key"/>
          <p:cNvPicPr>
            <a:picLocks noChangeAspect="1" noChangeArrowheads="1"/>
          </p:cNvPicPr>
          <p:nvPr/>
        </p:nvPicPr>
        <p:blipFill>
          <a:blip r:embed="rId4"/>
          <a:srcRect t="55598"/>
          <a:stretch>
            <a:fillRect/>
          </a:stretch>
        </p:blipFill>
        <p:spPr bwMode="auto">
          <a:xfrm>
            <a:off x="1647826" y="3348255"/>
            <a:ext cx="3124200" cy="2362200"/>
          </a:xfrm>
          <a:prstGeom prst="rect">
            <a:avLst/>
          </a:prstGeom>
          <a:noFill/>
        </p:spPr>
      </p:pic>
      <p:sp>
        <p:nvSpPr>
          <p:cNvPr id="7" name="TextBox 6"/>
          <p:cNvSpPr txBox="1"/>
          <p:nvPr/>
        </p:nvSpPr>
        <p:spPr>
          <a:xfrm>
            <a:off x="2373745" y="5802746"/>
            <a:ext cx="1264129" cy="369332"/>
          </a:xfrm>
          <a:prstGeom prst="rect">
            <a:avLst/>
          </a:prstGeom>
          <a:noFill/>
        </p:spPr>
        <p:txBody>
          <a:bodyPr wrap="non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Farcy</a:t>
            </a:r>
            <a:r>
              <a:rPr lang="en-US" b="1" dirty="0">
                <a:solidFill>
                  <a:srgbClr val="FF0000"/>
                </a:solidFill>
                <a:latin typeface="Times New Roman" panose="02020603050405020304" pitchFamily="18" charset="0"/>
                <a:cs typeface="Times New Roman" panose="02020603050405020304" pitchFamily="18" charset="0"/>
              </a:rPr>
              <a:t> cord</a:t>
            </a:r>
          </a:p>
        </p:txBody>
      </p:sp>
      <p:sp>
        <p:nvSpPr>
          <p:cNvPr id="8" name="TextBox 7"/>
          <p:cNvSpPr txBox="1"/>
          <p:nvPr/>
        </p:nvSpPr>
        <p:spPr>
          <a:xfrm>
            <a:off x="5532185" y="5802746"/>
            <a:ext cx="1287532" cy="369332"/>
          </a:xfrm>
          <a:prstGeom prst="rect">
            <a:avLst/>
          </a:prstGeom>
          <a:noFill/>
        </p:spPr>
        <p:txBody>
          <a:bodyPr wrap="none" rtlCol="0">
            <a:spAutoFit/>
          </a:bodyPr>
          <a:lstStyle/>
          <a:p>
            <a:r>
              <a:rPr lang="en-US" b="1" dirty="0" err="1">
                <a:solidFill>
                  <a:srgbClr val="FF0000"/>
                </a:solidFill>
                <a:latin typeface="Arial" pitchFamily="34" charset="0"/>
                <a:cs typeface="Arial" pitchFamily="34" charset="0"/>
              </a:rPr>
              <a:t>Farcy</a:t>
            </a:r>
            <a:r>
              <a:rPr lang="en-US" b="1" dirty="0">
                <a:solidFill>
                  <a:srgbClr val="FF0000"/>
                </a:solidFill>
                <a:latin typeface="Arial" pitchFamily="34" charset="0"/>
                <a:cs typeface="Arial" pitchFamily="34" charset="0"/>
              </a:rPr>
              <a:t> bud</a:t>
            </a:r>
          </a:p>
        </p:txBody>
      </p:sp>
    </p:spTree>
    <p:extLst>
      <p:ext uri="{BB962C8B-B14F-4D97-AF65-F5344CB8AC3E}">
        <p14:creationId xmlns:p14="http://schemas.microsoft.com/office/powerpoint/2010/main" val="263706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26" y="1200728"/>
            <a:ext cx="11104419" cy="4865399"/>
          </a:xfrm>
        </p:spPr>
        <p:txBody>
          <a:bodyPr/>
          <a:lstStyle/>
          <a:p>
            <a:r>
              <a:rPr lang="en-IN" sz="2400" dirty="0" smtClean="0">
                <a:latin typeface="Times New Roman" panose="02020603050405020304" pitchFamily="18" charset="0"/>
                <a:cs typeface="Times New Roman" panose="02020603050405020304" pitchFamily="18" charset="0"/>
              </a:rPr>
              <a:t>Based </a:t>
            </a:r>
            <a:r>
              <a:rPr lang="en-IN" sz="2400" dirty="0">
                <a:latin typeface="Times New Roman" panose="02020603050405020304" pitchFamily="18" charset="0"/>
                <a:cs typeface="Times New Roman" panose="02020603050405020304" pitchFamily="18" charset="0"/>
              </a:rPr>
              <a:t>on clinical signs and necropsy findings</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Principal  tests</a:t>
            </a:r>
          </a:p>
          <a:p>
            <a:pP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Mallein</a:t>
            </a:r>
            <a:r>
              <a:rPr lang="en-US" sz="2400" dirty="0">
                <a:latin typeface="Times New Roman" panose="02020603050405020304" pitchFamily="18" charset="0"/>
                <a:cs typeface="Times New Roman" panose="02020603050405020304" pitchFamily="18" charset="0"/>
              </a:rPr>
              <a:t> test</a:t>
            </a:r>
          </a:p>
          <a:p>
            <a:pPr>
              <a:buNone/>
            </a:pPr>
            <a:r>
              <a:rPr lang="en-US" sz="2400" dirty="0">
                <a:latin typeface="Times New Roman" panose="02020603050405020304" pitchFamily="18" charset="0"/>
                <a:cs typeface="Times New Roman" panose="02020603050405020304" pitchFamily="18" charset="0"/>
              </a:rPr>
              <a:t>		Serological tests</a:t>
            </a:r>
          </a:p>
          <a:p>
            <a:pPr>
              <a:buNone/>
            </a:pPr>
            <a:r>
              <a:rPr lang="en-US" sz="2400" dirty="0">
                <a:latin typeface="Times New Roman" panose="02020603050405020304" pitchFamily="18" charset="0"/>
                <a:cs typeface="Times New Roman" panose="02020603050405020304" pitchFamily="18" charset="0"/>
              </a:rPr>
              <a:t>		Demonstration of the organism</a:t>
            </a:r>
          </a:p>
          <a:p>
            <a:r>
              <a:rPr lang="en-US" sz="2400" b="1" dirty="0" err="1">
                <a:solidFill>
                  <a:srgbClr val="FF0000"/>
                </a:solidFill>
                <a:latin typeface="Times New Roman" panose="02020603050405020304" pitchFamily="18" charset="0"/>
                <a:cs typeface="Times New Roman" panose="02020603050405020304" pitchFamily="18" charset="0"/>
              </a:rPr>
              <a:t>Haematological</a:t>
            </a:r>
            <a:r>
              <a:rPr lang="en-US" sz="2400" b="1" dirty="0">
                <a:solidFill>
                  <a:srgbClr val="FF0000"/>
                </a:solidFill>
                <a:latin typeface="Times New Roman" panose="02020603050405020304" pitchFamily="18" charset="0"/>
                <a:cs typeface="Times New Roman" panose="02020603050405020304" pitchFamily="18" charset="0"/>
              </a:rPr>
              <a:t> finding</a:t>
            </a:r>
          </a:p>
          <a:p>
            <a:pPr>
              <a:buNone/>
            </a:pPr>
            <a:r>
              <a:rPr lang="en-US" sz="2400" dirty="0">
                <a:latin typeface="Times New Roman" panose="02020603050405020304" pitchFamily="18" charset="0"/>
                <a:cs typeface="Times New Roman" panose="02020603050405020304" pitchFamily="18" charset="0"/>
              </a:rPr>
              <a:t>		Low </a:t>
            </a:r>
            <a:r>
              <a:rPr lang="en-US" sz="2400" dirty="0" err="1">
                <a:latin typeface="Times New Roman" panose="02020603050405020304" pitchFamily="18" charset="0"/>
                <a:cs typeface="Times New Roman" panose="02020603050405020304" pitchFamily="18" charset="0"/>
              </a:rPr>
              <a:t>Hb</a:t>
            </a:r>
            <a:r>
              <a:rPr lang="en-US" sz="2400" dirty="0">
                <a:latin typeface="Times New Roman" panose="02020603050405020304" pitchFamily="18" charset="0"/>
                <a:cs typeface="Times New Roman" panose="02020603050405020304" pitchFamily="18" charset="0"/>
              </a:rPr>
              <a:t> level, decreased  erythrocyte count and PCV</a:t>
            </a:r>
          </a:p>
          <a:p>
            <a:pPr>
              <a:buNone/>
            </a:pPr>
            <a:r>
              <a:rPr lang="en-US" sz="2400" dirty="0">
                <a:latin typeface="Times New Roman" panose="02020603050405020304" pitchFamily="18" charset="0"/>
                <a:cs typeface="Times New Roman" panose="02020603050405020304" pitchFamily="18" charset="0"/>
              </a:rPr>
              <a:t>		Moderate </a:t>
            </a:r>
            <a:r>
              <a:rPr lang="en-US" sz="2400" dirty="0" err="1">
                <a:latin typeface="Times New Roman" panose="02020603050405020304" pitchFamily="18" charset="0"/>
                <a:cs typeface="Times New Roman" panose="02020603050405020304" pitchFamily="18" charset="0"/>
              </a:rPr>
              <a:t>leukocytosis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neutrophilia</a:t>
            </a:r>
            <a:endParaRPr lang="en-US" sz="2400" dirty="0">
              <a:latin typeface="Times New Roman" panose="02020603050405020304" pitchFamily="18" charset="0"/>
              <a:cs typeface="Times New Roman" panose="02020603050405020304" pitchFamily="18" charset="0"/>
            </a:endParaRPr>
          </a:p>
          <a:p>
            <a:pPr>
              <a:buNone/>
            </a:pPr>
            <a:endParaRPr lang="en-US" sz="2200" dirty="0">
              <a:latin typeface="Arial" pitchFamily="34" charset="0"/>
              <a:cs typeface="Arial" pitchFamily="34" charset="0"/>
            </a:endParaRPr>
          </a:p>
        </p:txBody>
      </p:sp>
      <p:sp>
        <p:nvSpPr>
          <p:cNvPr id="2" name="Rectangle 1"/>
          <p:cNvSpPr/>
          <p:nvPr/>
        </p:nvSpPr>
        <p:spPr>
          <a:xfrm>
            <a:off x="3740727" y="547332"/>
            <a:ext cx="3565237" cy="461665"/>
          </a:xfrm>
          <a:prstGeom prst="rect">
            <a:avLst/>
          </a:prstGeom>
        </p:spPr>
        <p:txBody>
          <a:bodyPr wrap="square">
            <a:spAutoFit/>
          </a:bodyPr>
          <a:lstStyle/>
          <a:p>
            <a:pPr lvl="2" algn="ctr"/>
            <a:r>
              <a:rPr lang="en-US" sz="2400" b="1" dirty="0">
                <a:solidFill>
                  <a:srgbClr val="FF0000"/>
                </a:solidFill>
                <a:latin typeface="Times New Roman" panose="02020603050405020304" pitchFamily="18" charset="0"/>
                <a:cs typeface="Times New Roman" panose="02020603050405020304" pitchFamily="18" charset="0"/>
              </a:rPr>
              <a:t>DIAGNOSIS</a:t>
            </a:r>
          </a:p>
        </p:txBody>
      </p:sp>
    </p:spTree>
    <p:extLst>
      <p:ext uri="{BB962C8B-B14F-4D97-AF65-F5344CB8AC3E}">
        <p14:creationId xmlns:p14="http://schemas.microsoft.com/office/powerpoint/2010/main" val="58035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054" y="901989"/>
            <a:ext cx="10515600" cy="4351338"/>
          </a:xfrm>
        </p:spPr>
        <p:txBody>
          <a:bodyPr/>
          <a:lstStyle/>
          <a:p>
            <a:pPr>
              <a:buFont typeface="Wingdings"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MALLEIN TEST</a:t>
            </a:r>
          </a:p>
          <a:p>
            <a:r>
              <a:rPr lang="en-US" sz="2400" dirty="0">
                <a:latin typeface="Times New Roman" panose="02020603050405020304" pitchFamily="18" charset="0"/>
                <a:cs typeface="Times New Roman" panose="02020603050405020304" pitchFamily="18" charset="0"/>
              </a:rPr>
              <a:t>Allergic hypersensitivity test</a:t>
            </a:r>
          </a:p>
          <a:p>
            <a:r>
              <a:rPr lang="en-US" sz="2400" dirty="0" err="1">
                <a:solidFill>
                  <a:srgbClr val="C00000"/>
                </a:solidFill>
                <a:latin typeface="Times New Roman" panose="02020603050405020304" pitchFamily="18" charset="0"/>
                <a:cs typeface="Times New Roman" panose="02020603050405020304" pitchFamily="18" charset="0"/>
              </a:rPr>
              <a:t>Intradermopalpebral</a:t>
            </a:r>
            <a:r>
              <a:rPr lang="en-US" sz="2400" dirty="0">
                <a:latin typeface="Times New Roman" panose="02020603050405020304" pitchFamily="18" charset="0"/>
                <a:cs typeface="Times New Roman" panose="02020603050405020304" pitchFamily="18" charset="0"/>
              </a:rPr>
              <a:t> test</a:t>
            </a:r>
          </a:p>
          <a:p>
            <a:r>
              <a:rPr lang="en-US" sz="2400" dirty="0" err="1">
                <a:latin typeface="Times New Roman" panose="02020603050405020304" pitchFamily="18" charset="0"/>
                <a:cs typeface="Times New Roman" panose="02020603050405020304" pitchFamily="18" charset="0"/>
              </a:rPr>
              <a:t>Mallein</a:t>
            </a:r>
            <a:r>
              <a:rPr lang="en-US" sz="2400" dirty="0">
                <a:latin typeface="Times New Roman" panose="02020603050405020304" pitchFamily="18" charset="0"/>
                <a:cs typeface="Times New Roman" panose="02020603050405020304" pitchFamily="18" charset="0"/>
              </a:rPr>
              <a:t> is PPD of </a:t>
            </a:r>
            <a:r>
              <a:rPr lang="en-US" sz="2400" i="1" dirty="0">
                <a:latin typeface="Times New Roman" panose="02020603050405020304" pitchFamily="18" charset="0"/>
                <a:cs typeface="Times New Roman" panose="02020603050405020304" pitchFamily="18" charset="0"/>
              </a:rPr>
              <a:t>B. </a:t>
            </a:r>
            <a:r>
              <a:rPr lang="en-US" sz="2400" i="1" dirty="0" err="1">
                <a:latin typeface="Times New Roman" panose="02020603050405020304" pitchFamily="18" charset="0"/>
                <a:cs typeface="Times New Roman" panose="02020603050405020304" pitchFamily="18" charset="0"/>
              </a:rPr>
              <a:t>mallei</a:t>
            </a:r>
            <a:endParaRPr lang="en-US" sz="2400" i="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Mallein</a:t>
            </a:r>
            <a:r>
              <a:rPr lang="en-US" sz="2400" dirty="0">
                <a:latin typeface="Times New Roman" panose="02020603050405020304" pitchFamily="18" charset="0"/>
                <a:cs typeface="Times New Roman" panose="02020603050405020304" pitchFamily="18" charset="0"/>
              </a:rPr>
              <a:t> (0. 1 </a:t>
            </a:r>
            <a:r>
              <a:rPr lang="en-US" sz="2400" dirty="0" err="1">
                <a:latin typeface="Times New Roman" panose="02020603050405020304" pitchFamily="18" charset="0"/>
                <a:cs typeface="Times New Roman" panose="02020603050405020304" pitchFamily="18" charset="0"/>
              </a:rPr>
              <a:t>mL</a:t>
            </a:r>
            <a:r>
              <a:rPr lang="en-US" sz="2400" dirty="0">
                <a:latin typeface="Times New Roman" panose="02020603050405020304" pitchFamily="18" charset="0"/>
                <a:cs typeface="Times New Roman" panose="02020603050405020304" pitchFamily="18" charset="0"/>
              </a:rPr>
              <a:t>) injected </a:t>
            </a:r>
            <a:r>
              <a:rPr lang="en-US" sz="2400" dirty="0" err="1">
                <a:latin typeface="Times New Roman" panose="02020603050405020304" pitchFamily="18" charset="0"/>
                <a:cs typeface="Times New Roman" panose="02020603050405020304" pitchFamily="18" charset="0"/>
              </a:rPr>
              <a:t>intradermally</a:t>
            </a:r>
            <a:r>
              <a:rPr lang="en-US" sz="2400" dirty="0">
                <a:latin typeface="Times New Roman" panose="02020603050405020304" pitchFamily="18" charset="0"/>
                <a:cs typeface="Times New Roman" panose="02020603050405020304" pitchFamily="18" charset="0"/>
              </a:rPr>
              <a:t> into </a:t>
            </a:r>
          </a:p>
          <a:p>
            <a:pPr>
              <a:buNone/>
            </a:pPr>
            <a:r>
              <a:rPr lang="en-US" sz="2400" dirty="0">
                <a:latin typeface="Times New Roman" panose="02020603050405020304" pitchFamily="18" charset="0"/>
                <a:cs typeface="Times New Roman" panose="02020603050405020304" pitchFamily="18" charset="0"/>
              </a:rPr>
              <a:t>	the lower eyelid with a tuberculin syringe</a:t>
            </a:r>
          </a:p>
          <a:p>
            <a:r>
              <a:rPr lang="en-US" sz="2400" dirty="0">
                <a:latin typeface="Times New Roman" panose="02020603050405020304" pitchFamily="18" charset="0"/>
                <a:cs typeface="Times New Roman" panose="02020603050405020304" pitchFamily="18" charset="0"/>
              </a:rPr>
              <a:t>Reading at 48 hrs</a:t>
            </a:r>
            <a:r>
              <a:rPr lang="en-US" sz="2400" b="1" dirty="0"/>
              <a:t> </a:t>
            </a:r>
          </a:p>
          <a:p>
            <a:pPr>
              <a:buNone/>
            </a:pPr>
            <a:r>
              <a:rPr lang="en-US" b="1" dirty="0" smtClean="0"/>
              <a:t> </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75021994"/>
              </p:ext>
            </p:extLst>
          </p:nvPr>
        </p:nvGraphicFramePr>
        <p:xfrm>
          <a:off x="831273" y="4538895"/>
          <a:ext cx="6456218" cy="1188720"/>
        </p:xfrm>
        <a:graphic>
          <a:graphicData uri="http://schemas.openxmlformats.org/drawingml/2006/table">
            <a:tbl>
              <a:tblPr firstRow="1" bandRow="1">
                <a:tableStyleId>{2D5ABB26-0587-4C30-8999-92F81FD0307C}</a:tableStyleId>
              </a:tblPr>
              <a:tblGrid>
                <a:gridCol w="1694758">
                  <a:extLst>
                    <a:ext uri="{9D8B030D-6E8A-4147-A177-3AD203B41FA5}">
                      <a16:colId xmlns:a16="http://schemas.microsoft.com/office/drawing/2014/main" val="20000"/>
                    </a:ext>
                  </a:extLst>
                </a:gridCol>
                <a:gridCol w="4761460">
                  <a:extLst>
                    <a:ext uri="{9D8B030D-6E8A-4147-A177-3AD203B41FA5}">
                      <a16:colId xmlns:a16="http://schemas.microsoft.com/office/drawing/2014/main" val="20001"/>
                    </a:ext>
                  </a:extLst>
                </a:gridCol>
              </a:tblGrid>
              <a:tr h="370840">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Positive case</a:t>
                      </a:r>
                      <a:endParaRPr lang="en-US" sz="24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just"/>
                      <a:r>
                        <a:rPr lang="en-US" sz="2400" kern="1200" baseline="0" dirty="0" smtClean="0">
                          <a:latin typeface="Times New Roman" panose="02020603050405020304" pitchFamily="18" charset="0"/>
                          <a:cs typeface="Times New Roman" panose="02020603050405020304" pitchFamily="18" charset="0"/>
                        </a:rPr>
                        <a:t>Marked edema of the lid with </a:t>
                      </a:r>
                      <a:r>
                        <a:rPr lang="en-US" sz="2400" kern="1200" baseline="0" dirty="0" err="1" smtClean="0">
                          <a:latin typeface="Times New Roman" panose="02020603050405020304" pitchFamily="18" charset="0"/>
                          <a:cs typeface="Times New Roman" panose="02020603050405020304" pitchFamily="18" charset="0"/>
                        </a:rPr>
                        <a:t>blepharospasm</a:t>
                      </a:r>
                      <a:r>
                        <a:rPr lang="en-US" sz="2400" kern="1200" baseline="0" dirty="0" smtClean="0">
                          <a:latin typeface="Times New Roman" panose="02020603050405020304" pitchFamily="18" charset="0"/>
                          <a:cs typeface="Times New Roman" panose="02020603050405020304" pitchFamily="18" charset="0"/>
                        </a:rPr>
                        <a:t> and a severe </a:t>
                      </a:r>
                    </a:p>
                    <a:p>
                      <a:pPr algn="just"/>
                      <a:r>
                        <a:rPr lang="en-US" sz="2400" kern="1200" baseline="0" dirty="0" smtClean="0">
                          <a:latin typeface="Times New Roman" panose="02020603050405020304" pitchFamily="18" charset="0"/>
                          <a:cs typeface="Times New Roman" panose="02020603050405020304" pitchFamily="18" charset="0"/>
                        </a:rPr>
                        <a:t>purulent conjunctivitis</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sp>
        <p:nvSpPr>
          <p:cNvPr id="20484" name="AutoShape 4" descr="Glanders | Veterian Ke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Glanders | Veterian Key"/>
          <p:cNvPicPr>
            <a:picLocks noChangeAspect="1" noChangeArrowheads="1"/>
          </p:cNvPicPr>
          <p:nvPr/>
        </p:nvPicPr>
        <p:blipFill>
          <a:blip r:embed="rId3"/>
          <a:srcRect/>
          <a:stretch>
            <a:fillRect/>
          </a:stretch>
        </p:blipFill>
        <p:spPr bwMode="auto">
          <a:xfrm>
            <a:off x="7696202" y="3879491"/>
            <a:ext cx="2819399" cy="2362200"/>
          </a:xfrm>
          <a:prstGeom prst="rect">
            <a:avLst/>
          </a:prstGeom>
          <a:noFill/>
        </p:spPr>
      </p:pic>
      <p:sp>
        <p:nvSpPr>
          <p:cNvPr id="11266" name="AutoShape 2" descr="Mallein Test This is for... - Veterinary Information | Faceboo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Mallein Test This is for... - Veterinary Information | Faceboo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Mallein Test This is for... - Veterinary Information | Faceboo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Mallein Test This is for... - Veterinary Information | Faceboo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Mallein Test This is for... - Veterinary Information | Faceboo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7" name="Picture 13" descr="E:\LECTURE\pic\mallein test.jpg"/>
          <p:cNvPicPr>
            <a:picLocks noChangeAspect="1" noChangeArrowheads="1"/>
          </p:cNvPicPr>
          <p:nvPr/>
        </p:nvPicPr>
        <p:blipFill>
          <a:blip r:embed="rId4"/>
          <a:srcRect/>
          <a:stretch>
            <a:fillRect/>
          </a:stretch>
        </p:blipFill>
        <p:spPr bwMode="auto">
          <a:xfrm>
            <a:off x="7620002" y="1219200"/>
            <a:ext cx="2895599" cy="2057400"/>
          </a:xfrm>
          <a:prstGeom prst="rect">
            <a:avLst/>
          </a:prstGeom>
          <a:noFill/>
        </p:spPr>
      </p:pic>
    </p:spTree>
    <p:extLst>
      <p:ext uri="{BB962C8B-B14F-4D97-AF65-F5344CB8AC3E}">
        <p14:creationId xmlns:p14="http://schemas.microsoft.com/office/powerpoint/2010/main" val="2996606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772679"/>
            <a:ext cx="11379200" cy="4953866"/>
          </a:xfrm>
        </p:spPr>
        <p:txBody>
          <a:bodyPr>
            <a:normAutofit/>
          </a:bodyPr>
          <a:lstStyle/>
          <a:p>
            <a:pPr>
              <a:buFont typeface="Wingdings"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SEROLOGICAL TESTS</a:t>
            </a:r>
          </a:p>
          <a:p>
            <a:pPr>
              <a:buFont typeface="Wingdings" pitchFamily="2" charset="2"/>
              <a:buChar char="ü"/>
            </a:pPr>
            <a:r>
              <a:rPr lang="en-US" sz="2400" dirty="0">
                <a:solidFill>
                  <a:srgbClr val="C00000"/>
                </a:solidFill>
                <a:latin typeface="Times New Roman" panose="02020603050405020304" pitchFamily="18" charset="0"/>
                <a:cs typeface="Times New Roman" panose="02020603050405020304" pitchFamily="18" charset="0"/>
              </a:rPr>
              <a:t>CFT</a:t>
            </a:r>
            <a:r>
              <a:rPr lang="en-US" sz="2400" dirty="0">
                <a:latin typeface="Times New Roman" panose="02020603050405020304" pitchFamily="18" charset="0"/>
                <a:cs typeface="Times New Roman" panose="02020603050405020304" pitchFamily="18" charset="0"/>
              </a:rPr>
              <a:t> is the most accurate and usual official test</a:t>
            </a:r>
          </a:p>
          <a:p>
            <a:pPr>
              <a:buNone/>
            </a:pPr>
            <a:r>
              <a:rPr lang="en-US" sz="2400" dirty="0">
                <a:latin typeface="Times New Roman" panose="02020603050405020304" pitchFamily="18" charset="0"/>
                <a:cs typeface="Times New Roman" panose="02020603050405020304" pitchFamily="18" charset="0"/>
              </a:rPr>
              <a:t>	Some strains of </a:t>
            </a:r>
            <a:r>
              <a:rPr lang="en-US" sz="2400" i="1" dirty="0">
                <a:latin typeface="Times New Roman" panose="02020603050405020304" pitchFamily="18" charset="0"/>
                <a:cs typeface="Times New Roman" panose="02020603050405020304" pitchFamily="18" charset="0"/>
              </a:rPr>
              <a:t>B. </a:t>
            </a:r>
            <a:r>
              <a:rPr lang="en-US" sz="2400" i="1" dirty="0" err="1">
                <a:latin typeface="Times New Roman" panose="02020603050405020304" pitchFamily="18" charset="0"/>
                <a:cs typeface="Times New Roman" panose="02020603050405020304" pitchFamily="18" charset="0"/>
              </a:rPr>
              <a:t>mallei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give cross-reactions with </a:t>
            </a:r>
            <a:r>
              <a:rPr lang="en-US" sz="2400" i="1" dirty="0">
                <a:latin typeface="Times New Roman" panose="02020603050405020304" pitchFamily="18" charset="0"/>
                <a:cs typeface="Times New Roman" panose="02020603050405020304" pitchFamily="18" charset="0"/>
              </a:rPr>
              <a:t>B. </a:t>
            </a:r>
            <a:r>
              <a:rPr lang="en-US" sz="2400" i="1" dirty="0" err="1">
                <a:latin typeface="Times New Roman" panose="02020603050405020304" pitchFamily="18" charset="0"/>
                <a:cs typeface="Times New Roman" panose="02020603050405020304" pitchFamily="18" charset="0"/>
              </a:rPr>
              <a:t>pseudomallei</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CFT may be unsuitable in mules and asses because of </a:t>
            </a:r>
            <a:r>
              <a:rPr lang="en-US" sz="2400" dirty="0" err="1">
                <a:latin typeface="Times New Roman" panose="02020603050405020304" pitchFamily="18" charset="0"/>
                <a:cs typeface="Times New Roman" panose="02020603050405020304" pitchFamily="18" charset="0"/>
              </a:rPr>
              <a:t>anticomplement</a:t>
            </a:r>
            <a:r>
              <a:rPr lang="en-US" sz="2400" dirty="0">
                <a:latin typeface="Times New Roman" panose="02020603050405020304" pitchFamily="18" charset="0"/>
                <a:cs typeface="Times New Roman" panose="02020603050405020304" pitchFamily="18" charset="0"/>
              </a:rPr>
              <a:t> activity</a:t>
            </a:r>
            <a:endParaRPr lang="en-US" sz="2400"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2400" dirty="0">
                <a:solidFill>
                  <a:srgbClr val="C00000"/>
                </a:solidFill>
                <a:latin typeface="Times New Roman" panose="02020603050405020304" pitchFamily="18" charset="0"/>
                <a:cs typeface="Times New Roman" panose="02020603050405020304" pitchFamily="18" charset="0"/>
              </a:rPr>
              <a:t>Indirect </a:t>
            </a:r>
            <a:r>
              <a:rPr lang="en-US" sz="2400" dirty="0" err="1">
                <a:solidFill>
                  <a:srgbClr val="C00000"/>
                </a:solidFill>
                <a:latin typeface="Times New Roman" panose="02020603050405020304" pitchFamily="18" charset="0"/>
                <a:cs typeface="Times New Roman" panose="02020603050405020304" pitchFamily="18" charset="0"/>
              </a:rPr>
              <a:t>hemagglutination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test using </a:t>
            </a:r>
            <a:r>
              <a:rPr lang="en-US" sz="2400" dirty="0" err="1">
                <a:latin typeface="Times New Roman" panose="02020603050405020304" pitchFamily="18" charset="0"/>
                <a:cs typeface="Times New Roman" panose="02020603050405020304" pitchFamily="18" charset="0"/>
              </a:rPr>
              <a:t>mallein</a:t>
            </a:r>
            <a:r>
              <a:rPr lang="en-US" sz="2400" dirty="0">
                <a:latin typeface="Times New Roman" panose="02020603050405020304" pitchFamily="18" charset="0"/>
                <a:cs typeface="Times New Roman" panose="02020603050405020304" pitchFamily="18" charset="0"/>
              </a:rPr>
              <a:t> as the antigen</a:t>
            </a:r>
          </a:p>
          <a:p>
            <a:pPr>
              <a:buFont typeface="Wingdings" pitchFamily="2" charset="2"/>
              <a:buChar char="ü"/>
            </a:pPr>
            <a:r>
              <a:rPr lang="en-US" sz="2400" dirty="0">
                <a:solidFill>
                  <a:srgbClr val="C00000"/>
                </a:solidFill>
                <a:latin typeface="Times New Roman" panose="02020603050405020304" pitchFamily="18" charset="0"/>
                <a:cs typeface="Times New Roman" panose="02020603050405020304" pitchFamily="18" charset="0"/>
              </a:rPr>
              <a:t>Dot ELISA</a:t>
            </a:r>
          </a:p>
          <a:p>
            <a:pPr>
              <a:buFont typeface="Wingdings" pitchFamily="2" charset="2"/>
              <a:buChar char="ü"/>
            </a:pPr>
            <a:r>
              <a:rPr lang="en-IN" sz="2400" dirty="0">
                <a:solidFill>
                  <a:srgbClr val="C00000"/>
                </a:solidFill>
                <a:latin typeface="Times New Roman" panose="02020603050405020304" pitchFamily="18" charset="0"/>
                <a:cs typeface="Times New Roman" panose="02020603050405020304" pitchFamily="18" charset="0"/>
              </a:rPr>
              <a:t>Fluorescent Antibody Technique</a:t>
            </a:r>
            <a:endParaRPr lang="en-US" sz="2400" dirty="0">
              <a:solidFill>
                <a:srgbClr val="C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 serological tests may be inaccurate for periods up to 6 weeks following the </a:t>
            </a:r>
            <a:r>
              <a:rPr lang="en-US" sz="2400" dirty="0" err="1">
                <a:latin typeface="Times New Roman" panose="02020603050405020304" pitchFamily="18" charset="0"/>
                <a:cs typeface="Times New Roman" panose="02020603050405020304" pitchFamily="18" charset="0"/>
              </a:rPr>
              <a:t>mallein</a:t>
            </a:r>
            <a:r>
              <a:rPr lang="en-US" sz="2400" dirty="0">
                <a:latin typeface="Times New Roman" panose="02020603050405020304" pitchFamily="18" charset="0"/>
                <a:cs typeface="Times New Roman" panose="02020603050405020304" pitchFamily="18" charset="0"/>
              </a:rPr>
              <a:t> test</a:t>
            </a:r>
          </a:p>
          <a:p>
            <a:endParaRPr lang="en-US" sz="2400" i="1" dirty="0">
              <a:latin typeface="Times New Roman" panose="02020603050405020304" pitchFamily="18" charset="0"/>
              <a:cs typeface="Times New Roman" panose="02020603050405020304" pitchFamily="18" charset="0"/>
            </a:endParaRPr>
          </a:p>
          <a:p>
            <a:pPr>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58037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872" y="828097"/>
            <a:ext cx="10725728" cy="4351338"/>
          </a:xfrm>
        </p:spPr>
        <p:txBody>
          <a:bodyPr>
            <a:noAutofit/>
          </a:bodyPr>
          <a:lstStyle/>
          <a:p>
            <a:pPr>
              <a:buFont typeface="Wingdings"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DEMONSTRATION OF ORGANISM</a:t>
            </a:r>
          </a:p>
          <a:p>
            <a:pPr lvl="0"/>
            <a:r>
              <a:rPr lang="en-US" sz="2400" dirty="0">
                <a:latin typeface="Times New Roman" panose="02020603050405020304" pitchFamily="18" charset="0"/>
                <a:cs typeface="Times New Roman" panose="02020603050405020304" pitchFamily="18" charset="0"/>
              </a:rPr>
              <a:t>Sample : </a:t>
            </a:r>
            <a:r>
              <a:rPr lang="en-IN" sz="2400" dirty="0">
                <a:latin typeface="Times New Roman" panose="02020603050405020304" pitchFamily="18" charset="0"/>
                <a:cs typeface="Times New Roman" panose="02020603050405020304" pitchFamily="18" charset="0"/>
              </a:rPr>
              <a:t>Pus material, </a:t>
            </a:r>
            <a:r>
              <a:rPr lang="en-IN" sz="2400" dirty="0" err="1">
                <a:latin typeface="Times New Roman" panose="02020603050405020304" pitchFamily="18" charset="0"/>
                <a:cs typeface="Times New Roman" panose="02020603050405020304" pitchFamily="18" charset="0"/>
              </a:rPr>
              <a:t>lymphnode</a:t>
            </a:r>
            <a:r>
              <a:rPr lang="en-IN" sz="2400" dirty="0">
                <a:latin typeface="Times New Roman" panose="02020603050405020304" pitchFamily="18" charset="0"/>
                <a:cs typeface="Times New Roman" panose="02020603050405020304" pitchFamily="18" charset="0"/>
              </a:rPr>
              <a:t> discharge and swabs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Culture of organism</a:t>
            </a:r>
          </a:p>
          <a:p>
            <a:r>
              <a:rPr lang="en-IN" sz="2400" dirty="0">
                <a:latin typeface="Times New Roman" panose="02020603050405020304" pitchFamily="18" charset="0"/>
                <a:cs typeface="Times New Roman" panose="02020603050405020304" pitchFamily="18" charset="0"/>
              </a:rPr>
              <a:t>Identification of organism: Gram negative, rod shaped organism can be seen in Gram staining of pus </a:t>
            </a:r>
            <a:r>
              <a:rPr lang="en-IN" sz="2400" dirty="0" smtClean="0">
                <a:latin typeface="Times New Roman" panose="02020603050405020304" pitchFamily="18" charset="0"/>
                <a:cs typeface="Times New Roman" panose="02020603050405020304" pitchFamily="18" charset="0"/>
              </a:rPr>
              <a:t>smears</a:t>
            </a:r>
          </a:p>
          <a:p>
            <a:endParaRPr lang="en-IN"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Strauss reaction </a:t>
            </a:r>
          </a:p>
          <a:p>
            <a:pPr>
              <a:buNone/>
            </a:pPr>
            <a:r>
              <a:rPr lang="en-US" sz="2400" dirty="0">
                <a:latin typeface="Times New Roman" panose="02020603050405020304" pitchFamily="18" charset="0"/>
                <a:cs typeface="Times New Roman" panose="02020603050405020304" pitchFamily="18" charset="0"/>
              </a:rPr>
              <a:t>	Pus injected </a:t>
            </a:r>
            <a:r>
              <a:rPr lang="en-US" sz="2400" dirty="0" err="1">
                <a:latin typeface="Times New Roman" panose="02020603050405020304" pitchFamily="18" charset="0"/>
                <a:cs typeface="Times New Roman" panose="02020603050405020304" pitchFamily="18" charset="0"/>
              </a:rPr>
              <a:t>intraperitoneally</a:t>
            </a:r>
            <a:r>
              <a:rPr lang="en-US" sz="2400" dirty="0">
                <a:latin typeface="Times New Roman" panose="02020603050405020304" pitchFamily="18" charset="0"/>
                <a:cs typeface="Times New Roman" panose="02020603050405020304" pitchFamily="18" charset="0"/>
              </a:rPr>
              <a:t> into</a:t>
            </a:r>
          </a:p>
          <a:p>
            <a:pPr>
              <a:buNone/>
            </a:pPr>
            <a:r>
              <a:rPr lang="en-US" sz="2400" dirty="0">
                <a:latin typeface="Times New Roman" panose="02020603050405020304" pitchFamily="18" charset="0"/>
                <a:cs typeface="Times New Roman" panose="02020603050405020304" pitchFamily="18" charset="0"/>
              </a:rPr>
              <a:t>	male guinea pigs : </a:t>
            </a:r>
          </a:p>
          <a:p>
            <a:pPr>
              <a:buNone/>
            </a:pPr>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Severe </a:t>
            </a:r>
            <a:r>
              <a:rPr lang="en-US" sz="2400" dirty="0" err="1">
                <a:solidFill>
                  <a:srgbClr val="C00000"/>
                </a:solidFill>
                <a:latin typeface="Times New Roman" panose="02020603050405020304" pitchFamily="18" charset="0"/>
                <a:cs typeface="Times New Roman" panose="02020603050405020304" pitchFamily="18" charset="0"/>
              </a:rPr>
              <a:t>orchitis</a:t>
            </a:r>
            <a:r>
              <a:rPr lang="en-US" sz="2400" dirty="0">
                <a:latin typeface="Times New Roman" panose="02020603050405020304" pitchFamily="18" charset="0"/>
                <a:cs typeface="Times New Roman" panose="02020603050405020304" pitchFamily="18" charset="0"/>
              </a:rPr>
              <a:t> </a:t>
            </a:r>
          </a:p>
          <a:p>
            <a:pPr>
              <a:buNone/>
            </a:pPr>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Inflammation of the scrotal sac</a:t>
            </a:r>
          </a:p>
        </p:txBody>
      </p:sp>
      <p:pic>
        <p:nvPicPr>
          <p:cNvPr id="18434" name="Picture 2" descr="90 – Pneumonias of horses Glanders (farcy, malleus) - ppt video online  download"/>
          <p:cNvPicPr>
            <a:picLocks noChangeAspect="1" noChangeArrowheads="1"/>
          </p:cNvPicPr>
          <p:nvPr/>
        </p:nvPicPr>
        <p:blipFill>
          <a:blip r:embed="rId2"/>
          <a:srcRect l="4167" r="45000"/>
          <a:stretch>
            <a:fillRect/>
          </a:stretch>
        </p:blipFill>
        <p:spPr bwMode="auto">
          <a:xfrm rot="5400000">
            <a:off x="8143764" y="2525389"/>
            <a:ext cx="2362201" cy="3485214"/>
          </a:xfrm>
          <a:prstGeom prst="rect">
            <a:avLst/>
          </a:prstGeom>
          <a:noFill/>
        </p:spPr>
      </p:pic>
    </p:spTree>
    <p:extLst>
      <p:ext uri="{BB962C8B-B14F-4D97-AF65-F5344CB8AC3E}">
        <p14:creationId xmlns:p14="http://schemas.microsoft.com/office/powerpoint/2010/main" val="258131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1047</Words>
  <Application>Microsoft Office PowerPoint</Application>
  <PresentationFormat>Widescreen</PresentationFormat>
  <Paragraphs>139</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Bvc</dc:creator>
  <cp:lastModifiedBy>Bvc</cp:lastModifiedBy>
  <cp:revision>22</cp:revision>
  <dcterms:created xsi:type="dcterms:W3CDTF">2024-07-31T03:56:13Z</dcterms:created>
  <dcterms:modified xsi:type="dcterms:W3CDTF">2025-05-21T05:58:16Z</dcterms:modified>
</cp:coreProperties>
</file>