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294" r:id="rId19"/>
    <p:sldId id="29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441346CF-C82B-4FCA-97C4-F0E1AEC2A30F}"/>
    <pc:docChg chg="custSel addSld delSld modSld">
      <pc:chgData name="Dr.Mritunjay Kumar" userId="ce6d84e442459372" providerId="LiveId" clId="{441346CF-C82B-4FCA-97C4-F0E1AEC2A30F}" dt="2023-10-19T02:39:50.106" v="1072" actId="20577"/>
      <pc:docMkLst>
        <pc:docMk/>
      </pc:docMkLst>
      <pc:sldChg chg="new del">
        <pc:chgData name="Dr.Mritunjay Kumar" userId="ce6d84e442459372" providerId="LiveId" clId="{441346CF-C82B-4FCA-97C4-F0E1AEC2A30F}" dt="2023-10-18T05:31:15.303" v="2" actId="47"/>
        <pc:sldMkLst>
          <pc:docMk/>
          <pc:sldMk cId="1310454152" sldId="256"/>
        </pc:sldMkLst>
      </pc:sldChg>
      <pc:sldChg chg="modSp add mod">
        <pc:chgData name="Dr.Mritunjay Kumar" userId="ce6d84e442459372" providerId="LiveId" clId="{441346CF-C82B-4FCA-97C4-F0E1AEC2A30F}" dt="2023-10-18T05:36:14.466" v="53" actId="20577"/>
        <pc:sldMkLst>
          <pc:docMk/>
          <pc:sldMk cId="582298383" sldId="274"/>
        </pc:sldMkLst>
        <pc:spChg chg="mod">
          <ac:chgData name="Dr.Mritunjay Kumar" userId="ce6d84e442459372" providerId="LiveId" clId="{441346CF-C82B-4FCA-97C4-F0E1AEC2A30F}" dt="2023-10-18T05:36:14.466" v="53" actId="20577"/>
          <ac:spMkLst>
            <pc:docMk/>
            <pc:sldMk cId="582298383" sldId="274"/>
            <ac:spMk id="2" creationId="{1E2E7778-4E45-C19C-AA8C-C6D72F613426}"/>
          </ac:spMkLst>
        </pc:spChg>
      </pc:sldChg>
      <pc:sldChg chg="add">
        <pc:chgData name="Dr.Mritunjay Kumar" userId="ce6d84e442459372" providerId="LiveId" clId="{441346CF-C82B-4FCA-97C4-F0E1AEC2A30F}" dt="2023-10-18T05:35:50.177" v="21"/>
        <pc:sldMkLst>
          <pc:docMk/>
          <pc:sldMk cId="0" sldId="275"/>
        </pc:sldMkLst>
      </pc:sldChg>
      <pc:sldChg chg="modSp add mod">
        <pc:chgData name="Dr.Mritunjay Kumar" userId="ce6d84e442459372" providerId="LiveId" clId="{441346CF-C82B-4FCA-97C4-F0E1AEC2A30F}" dt="2023-10-18T07:25:51.534" v="54" actId="207"/>
        <pc:sldMkLst>
          <pc:docMk/>
          <pc:sldMk cId="0" sldId="284"/>
        </pc:sldMkLst>
        <pc:spChg chg="mod">
          <ac:chgData name="Dr.Mritunjay Kumar" userId="ce6d84e442459372" providerId="LiveId" clId="{441346CF-C82B-4FCA-97C4-F0E1AEC2A30F}" dt="2023-10-18T05:31:39.544" v="4" actId="27636"/>
          <ac:spMkLst>
            <pc:docMk/>
            <pc:sldMk cId="0" sldId="284"/>
            <ac:spMk id="2" creationId="{00000000-0000-0000-0000-000000000000}"/>
          </ac:spMkLst>
        </pc:spChg>
        <pc:spChg chg="mod">
          <ac:chgData name="Dr.Mritunjay Kumar" userId="ce6d84e442459372" providerId="LiveId" clId="{441346CF-C82B-4FCA-97C4-F0E1AEC2A30F}" dt="2023-10-18T07:25:51.534" v="54" actId="207"/>
          <ac:spMkLst>
            <pc:docMk/>
            <pc:sldMk cId="0" sldId="284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7:28:22.481" v="61" actId="207"/>
        <pc:sldMkLst>
          <pc:docMk/>
          <pc:sldMk cId="0" sldId="285"/>
        </pc:sldMkLst>
        <pc:spChg chg="mod">
          <ac:chgData name="Dr.Mritunjay Kumar" userId="ce6d84e442459372" providerId="LiveId" clId="{441346CF-C82B-4FCA-97C4-F0E1AEC2A30F}" dt="2023-10-18T07:28:22.481" v="61" actId="207"/>
          <ac:spMkLst>
            <pc:docMk/>
            <pc:sldMk cId="0" sldId="285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5:32:04.979" v="8" actId="27636"/>
        <pc:sldMkLst>
          <pc:docMk/>
          <pc:sldMk cId="0" sldId="286"/>
        </pc:sldMkLst>
        <pc:spChg chg="mod">
          <ac:chgData name="Dr.Mritunjay Kumar" userId="ce6d84e442459372" providerId="LiveId" clId="{441346CF-C82B-4FCA-97C4-F0E1AEC2A30F}" dt="2023-10-18T05:32:04.979" v="8" actId="27636"/>
          <ac:spMkLst>
            <pc:docMk/>
            <pc:sldMk cId="0" sldId="286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7:57:24.645" v="482" actId="20577"/>
        <pc:sldMkLst>
          <pc:docMk/>
          <pc:sldMk cId="0" sldId="287"/>
        </pc:sldMkLst>
        <pc:spChg chg="mod">
          <ac:chgData name="Dr.Mritunjay Kumar" userId="ce6d84e442459372" providerId="LiveId" clId="{441346CF-C82B-4FCA-97C4-F0E1AEC2A30F}" dt="2023-10-18T07:57:24.645" v="482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7:59:51.641" v="497" actId="207"/>
        <pc:sldMkLst>
          <pc:docMk/>
          <pc:sldMk cId="0" sldId="288"/>
        </pc:sldMkLst>
        <pc:spChg chg="mod">
          <ac:chgData name="Dr.Mritunjay Kumar" userId="ce6d84e442459372" providerId="LiveId" clId="{441346CF-C82B-4FCA-97C4-F0E1AEC2A30F}" dt="2023-10-18T07:59:51.641" v="497" actId="207"/>
          <ac:spMkLst>
            <pc:docMk/>
            <pc:sldMk cId="0" sldId="288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8:03:26.623" v="501" actId="207"/>
        <pc:sldMkLst>
          <pc:docMk/>
          <pc:sldMk cId="0" sldId="289"/>
        </pc:sldMkLst>
        <pc:spChg chg="mod">
          <ac:chgData name="Dr.Mritunjay Kumar" userId="ce6d84e442459372" providerId="LiveId" clId="{441346CF-C82B-4FCA-97C4-F0E1AEC2A30F}" dt="2023-10-18T08:03:26.623" v="501" actId="207"/>
          <ac:spMkLst>
            <pc:docMk/>
            <pc:sldMk cId="0" sldId="289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8:06:18.201" v="510" actId="207"/>
        <pc:sldMkLst>
          <pc:docMk/>
          <pc:sldMk cId="0" sldId="290"/>
        </pc:sldMkLst>
        <pc:spChg chg="mod">
          <ac:chgData name="Dr.Mritunjay Kumar" userId="ce6d84e442459372" providerId="LiveId" clId="{441346CF-C82B-4FCA-97C4-F0E1AEC2A30F}" dt="2023-10-18T08:06:18.201" v="510" actId="207"/>
          <ac:spMkLst>
            <pc:docMk/>
            <pc:sldMk cId="0" sldId="290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8:07:42.073" v="512" actId="207"/>
        <pc:sldMkLst>
          <pc:docMk/>
          <pc:sldMk cId="0" sldId="291"/>
        </pc:sldMkLst>
        <pc:spChg chg="mod">
          <ac:chgData name="Dr.Mritunjay Kumar" userId="ce6d84e442459372" providerId="LiveId" clId="{441346CF-C82B-4FCA-97C4-F0E1AEC2A30F}" dt="2023-10-18T08:07:42.073" v="512" actId="207"/>
          <ac:spMkLst>
            <pc:docMk/>
            <pc:sldMk cId="0" sldId="291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8:46:29.245" v="517" actId="207"/>
        <pc:sldMkLst>
          <pc:docMk/>
          <pc:sldMk cId="0" sldId="292"/>
        </pc:sldMkLst>
        <pc:spChg chg="mod">
          <ac:chgData name="Dr.Mritunjay Kumar" userId="ce6d84e442459372" providerId="LiveId" clId="{441346CF-C82B-4FCA-97C4-F0E1AEC2A30F}" dt="2023-10-18T08:46:29.245" v="517" actId="207"/>
          <ac:spMkLst>
            <pc:docMk/>
            <pc:sldMk cId="0" sldId="292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41346CF-C82B-4FCA-97C4-F0E1AEC2A30F}" dt="2023-10-18T08:49:59.409" v="527" actId="20577"/>
        <pc:sldMkLst>
          <pc:docMk/>
          <pc:sldMk cId="0" sldId="293"/>
        </pc:sldMkLst>
        <pc:spChg chg="mod">
          <ac:chgData name="Dr.Mritunjay Kumar" userId="ce6d84e442459372" providerId="LiveId" clId="{441346CF-C82B-4FCA-97C4-F0E1AEC2A30F}" dt="2023-10-18T08:49:59.409" v="527" actId="20577"/>
          <ac:spMkLst>
            <pc:docMk/>
            <pc:sldMk cId="0" sldId="293"/>
            <ac:spMk id="3" creationId="{00000000-0000-0000-0000-000000000000}"/>
          </ac:spMkLst>
        </pc:spChg>
      </pc:sldChg>
      <pc:sldChg chg="delSp modSp new mod">
        <pc:chgData name="Dr.Mritunjay Kumar" userId="ce6d84e442459372" providerId="LiveId" clId="{441346CF-C82B-4FCA-97C4-F0E1AEC2A30F}" dt="2023-10-18T08:50:53.907" v="553" actId="207"/>
        <pc:sldMkLst>
          <pc:docMk/>
          <pc:sldMk cId="2910975883" sldId="294"/>
        </pc:sldMkLst>
        <pc:spChg chg="del">
          <ac:chgData name="Dr.Mritunjay Kumar" userId="ce6d84e442459372" providerId="LiveId" clId="{441346CF-C82B-4FCA-97C4-F0E1AEC2A30F}" dt="2023-10-18T07:32:58.278" v="63" actId="478"/>
          <ac:spMkLst>
            <pc:docMk/>
            <pc:sldMk cId="2910975883" sldId="294"/>
            <ac:spMk id="2" creationId="{66447729-54DA-6467-0BE7-10B364C02CBF}"/>
          </ac:spMkLst>
        </pc:spChg>
        <pc:spChg chg="mod">
          <ac:chgData name="Dr.Mritunjay Kumar" userId="ce6d84e442459372" providerId="LiveId" clId="{441346CF-C82B-4FCA-97C4-F0E1AEC2A30F}" dt="2023-10-18T08:50:53.907" v="553" actId="207"/>
          <ac:spMkLst>
            <pc:docMk/>
            <pc:sldMk cId="2910975883" sldId="294"/>
            <ac:spMk id="3" creationId="{32B4BFC0-96D7-FBD5-C546-ABB79B01EF3C}"/>
          </ac:spMkLst>
        </pc:spChg>
      </pc:sldChg>
      <pc:sldChg chg="delSp modSp new mod">
        <pc:chgData name="Dr.Mritunjay Kumar" userId="ce6d84e442459372" providerId="LiveId" clId="{441346CF-C82B-4FCA-97C4-F0E1AEC2A30F}" dt="2023-10-19T02:39:50.106" v="1072" actId="20577"/>
        <pc:sldMkLst>
          <pc:docMk/>
          <pc:sldMk cId="351231803" sldId="295"/>
        </pc:sldMkLst>
        <pc:spChg chg="del">
          <ac:chgData name="Dr.Mritunjay Kumar" userId="ce6d84e442459372" providerId="LiveId" clId="{441346CF-C82B-4FCA-97C4-F0E1AEC2A30F}" dt="2023-10-19T02:33:33.758" v="555" actId="478"/>
          <ac:spMkLst>
            <pc:docMk/>
            <pc:sldMk cId="351231803" sldId="295"/>
            <ac:spMk id="2" creationId="{0B8DD5B4-6A51-1EFA-4A15-7A58EF342072}"/>
          </ac:spMkLst>
        </pc:spChg>
        <pc:spChg chg="mod">
          <ac:chgData name="Dr.Mritunjay Kumar" userId="ce6d84e442459372" providerId="LiveId" clId="{441346CF-C82B-4FCA-97C4-F0E1AEC2A30F}" dt="2023-10-19T02:39:50.106" v="1072" actId="20577"/>
          <ac:spMkLst>
            <pc:docMk/>
            <pc:sldMk cId="351231803" sldId="295"/>
            <ac:spMk id="3" creationId="{BC3B9535-8E0F-E04C-02C6-9F3B39A18C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76E3EE-5826-C6C6-1224-89C9766B3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BFE611-6E54-7A92-41D7-A8DC0D0F8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B457AE-1254-5886-98AD-A4D60B84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C9FCEF-28EB-E68E-8E22-DE03EEA4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0A4868-165F-BE03-5A92-CA420B00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764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174C5B-A8DC-E40D-624D-F3968208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8566D52-C8F5-E60C-B55E-C1D95E3B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BFC2DD-B41B-3276-BCBC-33627367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7C61D1-3E91-CDD7-B91C-74B28698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27A325-5B2B-7DC0-F541-4B26CE68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011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AD937DA-9C05-53A1-FFE1-E5027DC22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7CB1E81-BFA5-E505-7FAD-444B344FA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5BFBAA-F1BE-E46A-7155-12EEF0BC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B11F45-6E59-C336-B15E-A0F5097C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C6BC75-E409-48F4-EED8-ABE3C081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163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2A5173-AD94-CB48-E5E3-A362E400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3336DB-C7AC-7067-77B5-35B7A6508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5A712D-C18E-F46D-F1C7-29ED15BE3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BCF0BB-E8B2-0E84-84FA-413EE0AF9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6544E7-B4CF-9BDB-9425-8446CC5E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570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9B5FB2-2F71-0651-6B13-82D3C1AFF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D49A0C-DC72-AA6A-CF7A-E3188865F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7C3179-A5FD-5B80-28A9-B5FBF684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91FCC2-9B30-BE89-8D85-2D3F1FE3C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985EB9-B48D-2DEF-E44A-72BFCFE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15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4F1328-434B-4C0E-61E2-6B3661DF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30E336-A1C1-38D2-F71F-DEF5B80B7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C36D185-F722-D9BB-E83A-C285EC7F4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9DD205-A7C8-60EA-08E0-435FEE42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C546A5-E59B-B8B6-6EF6-8CFC0FB7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296F15-8CBD-4AC0-A3D2-DBA4C555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66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F01CAF-A051-D085-6E38-931CE453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145E0FD-7C57-C15B-E535-516701643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5CB62A6-0799-740F-AEA5-28A7DD23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3E3B2D-0719-7396-2461-1B1A58C54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F47B5CE-0E29-3586-F62D-319940C9B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D426428-315C-C13B-008B-DAEF5B0D5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1186181-59C2-626C-4C54-B4EA4EE28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FAC94C5-2175-2DD7-FA58-EE55B46F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46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27FC2E-1B21-3DA6-2A75-BAEEA39D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92762F6-0A99-31EF-EE96-14CCA9355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F258F3A-576D-E199-41C3-5AE8C22F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9140941-3F7D-D3F5-F3A2-639FE4CD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353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F9A463C-7B83-81F8-BBB5-2C0321BA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9BB37A8-73C7-365B-6BD1-1ABBEB91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1B3DCA6-5E09-D3BD-B36E-88C62F75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315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6D29F7-4A5C-493B-5AB9-FF451FDFE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B42990-16C8-8ECB-783E-279A16891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8D4554-5AB0-2619-00A6-F1EEA45CA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AF56022-ACC4-AB63-B114-06A069AD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BE7E0D-178B-9DC6-5D56-2697D5DA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B2E3BF6-11EB-DE38-C0DB-BD189EE4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51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108D10-6B43-AFC5-6105-685E48AE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16054EA-8C01-4353-BE30-3F042D3F3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FF752C1-C16E-1CE6-2C3A-52CCA22ED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0516E3-BA1A-ED10-0E51-B9B0D4C0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45CFC0-812F-F8BB-833B-1D37985F3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5E6E7C-2807-5F63-4AA9-EAFF322C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295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911CBE7-AB8B-87D5-9709-49A0375B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B64DEB-5A74-ACF7-CE5A-94B404B3D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E5B942-E86B-DF40-B61B-FB11A5266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B413-320F-4D98-AF0A-A6BB79A9042F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41E61E-12E6-A251-82ED-B0A286D16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481711-18FE-B81F-499A-3F6B27485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8FE6-4DD7-4356-B748-7D1940EB8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4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ldhistory.org/Ashoka_the_Grea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ldhistory.org/sushrut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019" y="2148698"/>
            <a:ext cx="7208178" cy="857251"/>
          </a:xfrm>
        </p:spPr>
        <p:txBody>
          <a:bodyPr>
            <a:no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+mn-lt"/>
              </a:rPr>
              <a:t>HISTORY OF VETERINARY MEDICINE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4600" y="4419636"/>
            <a:ext cx="3962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Dr </a:t>
            </a:r>
            <a:r>
              <a:rPr lang="en-US" dirty="0" err="1">
                <a:solidFill>
                  <a:srgbClr val="002060"/>
                </a:solidFill>
              </a:rPr>
              <a:t>Mritunjay</a:t>
            </a:r>
            <a:r>
              <a:rPr lang="en-US" dirty="0">
                <a:solidFill>
                  <a:srgbClr val="002060"/>
                </a:solidFill>
              </a:rPr>
              <a:t> Kumar</a:t>
            </a:r>
          </a:p>
          <a:p>
            <a:r>
              <a:rPr lang="en-US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138" y="274961"/>
            <a:ext cx="1344254" cy="1038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2" y="399837"/>
            <a:ext cx="1905000" cy="95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98E4ECB-3DF1-3C80-B45E-458D5BAB85AC}"/>
              </a:ext>
            </a:extLst>
          </p:cNvPr>
          <p:cNvSpPr txBox="1"/>
          <p:nvPr/>
        </p:nvSpPr>
        <p:spPr>
          <a:xfrm>
            <a:off x="2229492" y="359596"/>
            <a:ext cx="7541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Department of Veterinary Medicine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Bihar Veterinary College, BASU, Patna</a:t>
            </a:r>
          </a:p>
        </p:txBody>
      </p:sp>
    </p:spTree>
    <p:extLst>
      <p:ext uri="{BB962C8B-B14F-4D97-AF65-F5344CB8AC3E}">
        <p14:creationId xmlns="" xmlns:p14="http://schemas.microsoft.com/office/powerpoint/2010/main" val="582298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102" y="724618"/>
            <a:ext cx="9832616" cy="584765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 </a:t>
            </a:r>
            <a:r>
              <a:rPr lang="en-IN" b="1" dirty="0">
                <a:solidFill>
                  <a:srgbClr val="002060"/>
                </a:solidFill>
              </a:rPr>
              <a:t>The valuable works of authors on veterinary science in ancient India can be classified as </a:t>
            </a:r>
            <a:r>
              <a:rPr lang="en-IN" b="1" dirty="0" smtClean="0">
                <a:solidFill>
                  <a:srgbClr val="002060"/>
                </a:solidFill>
              </a:rPr>
              <a:t>below</a:t>
            </a:r>
            <a:endParaRPr lang="en-US" b="1" dirty="0">
              <a:solidFill>
                <a:srgbClr val="002060"/>
              </a:solidFill>
            </a:endParaRPr>
          </a:p>
          <a:p>
            <a:pPr lvl="0" algn="just"/>
            <a:r>
              <a:rPr lang="en-IN" b="1" dirty="0"/>
              <a:t>The Vedic </a:t>
            </a:r>
            <a:r>
              <a:rPr lang="en-IN" b="1" dirty="0" smtClean="0"/>
              <a:t>Period (1500-500 B.C.E.)</a:t>
            </a:r>
            <a:r>
              <a:rPr lang="en-IN" dirty="0" smtClean="0"/>
              <a:t>:  </a:t>
            </a:r>
            <a:r>
              <a:rPr lang="en-IN" dirty="0"/>
              <a:t>It is the period when Vedas were composed. The </a:t>
            </a:r>
            <a:r>
              <a:rPr lang="en-IN" b="1" dirty="0" err="1">
                <a:solidFill>
                  <a:srgbClr val="002060"/>
                </a:solidFill>
              </a:rPr>
              <a:t>Atharveda</a:t>
            </a:r>
            <a:r>
              <a:rPr lang="en-IN" b="1" dirty="0">
                <a:solidFill>
                  <a:srgbClr val="002060"/>
                </a:solidFill>
              </a:rPr>
              <a:t> </a:t>
            </a:r>
            <a:r>
              <a:rPr lang="en-IN" dirty="0"/>
              <a:t>contains the treatise of medicine including information on veterinary medicine.</a:t>
            </a:r>
            <a:endParaRPr lang="en-US" dirty="0"/>
          </a:p>
          <a:p>
            <a:pPr lvl="0" algn="just"/>
            <a:r>
              <a:rPr lang="en-IN" b="1" dirty="0"/>
              <a:t>The Epic </a:t>
            </a:r>
            <a:r>
              <a:rPr lang="en-IN" b="1" dirty="0" smtClean="0"/>
              <a:t>Period (500 B.C.E.-200 C.E)</a:t>
            </a:r>
            <a:r>
              <a:rPr lang="en-IN" dirty="0" smtClean="0"/>
              <a:t>: </a:t>
            </a:r>
            <a:r>
              <a:rPr lang="en-IN" b="1" dirty="0" smtClean="0"/>
              <a:t> </a:t>
            </a:r>
            <a:r>
              <a:rPr lang="en-IN" dirty="0" smtClean="0"/>
              <a:t>In </a:t>
            </a:r>
            <a:r>
              <a:rPr lang="en-IN" dirty="0"/>
              <a:t>the beginning of this period, </a:t>
            </a:r>
            <a:r>
              <a:rPr lang="en-IN" b="1" dirty="0" err="1">
                <a:solidFill>
                  <a:srgbClr val="002060"/>
                </a:solidFill>
              </a:rPr>
              <a:t>Ayurveda</a:t>
            </a:r>
            <a:r>
              <a:rPr lang="en-IN" b="1" dirty="0">
                <a:solidFill>
                  <a:srgbClr val="002060"/>
                </a:solidFill>
              </a:rPr>
              <a:t> or the science of life </a:t>
            </a:r>
            <a:r>
              <a:rPr lang="en-IN" dirty="0"/>
              <a:t>came into existence. </a:t>
            </a:r>
            <a:r>
              <a:rPr lang="en-IN" dirty="0" err="1"/>
              <a:t>Salihotra</a:t>
            </a:r>
            <a:r>
              <a:rPr lang="en-IN" dirty="0"/>
              <a:t>, </a:t>
            </a:r>
            <a:r>
              <a:rPr lang="en-IN" dirty="0" err="1"/>
              <a:t>Palakapya</a:t>
            </a:r>
            <a:r>
              <a:rPr lang="en-IN" dirty="0"/>
              <a:t>, </a:t>
            </a:r>
            <a:r>
              <a:rPr lang="en-IN" dirty="0" err="1"/>
              <a:t>Mrgasarma</a:t>
            </a:r>
            <a:r>
              <a:rPr lang="en-IN" dirty="0"/>
              <a:t> and other first and original authors of veterinary science, belonged to this period. In the later part of this period, i.e. in the age of Mahabharata, </a:t>
            </a:r>
            <a:r>
              <a:rPr lang="en-IN" dirty="0" err="1"/>
              <a:t>Nakula</a:t>
            </a:r>
            <a:r>
              <a:rPr lang="en-IN" dirty="0"/>
              <a:t> and </a:t>
            </a:r>
            <a:r>
              <a:rPr lang="en-IN" dirty="0" err="1"/>
              <a:t>Sahadev</a:t>
            </a:r>
            <a:r>
              <a:rPr lang="en-IN" dirty="0"/>
              <a:t> made important contributions.</a:t>
            </a:r>
            <a:endParaRPr lang="en-US" dirty="0"/>
          </a:p>
          <a:p>
            <a:pPr lvl="0" algn="just"/>
            <a:r>
              <a:rPr lang="en-IN" b="1" dirty="0"/>
              <a:t>The period of </a:t>
            </a:r>
            <a:r>
              <a:rPr lang="en-IN" b="1" dirty="0" err="1"/>
              <a:t>Puranas</a:t>
            </a:r>
            <a:r>
              <a:rPr lang="en-IN" b="1" dirty="0"/>
              <a:t> and Sutras</a:t>
            </a:r>
            <a:r>
              <a:rPr lang="en-IN" dirty="0"/>
              <a:t>: Several </a:t>
            </a:r>
            <a:r>
              <a:rPr lang="en-IN" dirty="0" err="1"/>
              <a:t>Puranas</a:t>
            </a:r>
            <a:r>
              <a:rPr lang="en-IN" dirty="0"/>
              <a:t> of this period gives copious information on veterinary subject—</a:t>
            </a:r>
            <a:r>
              <a:rPr lang="en-IN" dirty="0" err="1"/>
              <a:t>Matasya</a:t>
            </a:r>
            <a:r>
              <a:rPr lang="en-IN" dirty="0"/>
              <a:t>, Garuda, Agni, </a:t>
            </a:r>
            <a:r>
              <a:rPr lang="en-IN" dirty="0" err="1"/>
              <a:t>Brahmanda</a:t>
            </a:r>
            <a:r>
              <a:rPr lang="en-IN" dirty="0"/>
              <a:t>, </a:t>
            </a:r>
            <a:r>
              <a:rPr lang="en-IN" dirty="0" err="1"/>
              <a:t>Visnu</a:t>
            </a:r>
            <a:r>
              <a:rPr lang="en-IN" dirty="0"/>
              <a:t> and </a:t>
            </a:r>
            <a:r>
              <a:rPr lang="en-IN" dirty="0" err="1"/>
              <a:t>Linga</a:t>
            </a:r>
            <a:r>
              <a:rPr lang="en-IN" dirty="0"/>
              <a:t> </a:t>
            </a:r>
            <a:r>
              <a:rPr lang="en-IN" dirty="0" err="1"/>
              <a:t>Purans</a:t>
            </a:r>
            <a:r>
              <a:rPr lang="en-IN" dirty="0"/>
              <a:t>. Several books on polity like Manu </a:t>
            </a:r>
            <a:r>
              <a:rPr lang="en-IN" dirty="0" err="1"/>
              <a:t>Samhita</a:t>
            </a:r>
            <a:r>
              <a:rPr lang="en-IN" dirty="0"/>
              <a:t>, </a:t>
            </a:r>
            <a:r>
              <a:rPr lang="en-IN" dirty="0" err="1"/>
              <a:t>Kautilya</a:t>
            </a:r>
            <a:r>
              <a:rPr lang="en-IN" dirty="0"/>
              <a:t>, </a:t>
            </a:r>
            <a:r>
              <a:rPr lang="en-IN" dirty="0" err="1"/>
              <a:t>Arthashastra</a:t>
            </a:r>
            <a:r>
              <a:rPr lang="en-IN" dirty="0"/>
              <a:t>, </a:t>
            </a:r>
            <a:r>
              <a:rPr lang="en-IN" dirty="0" err="1"/>
              <a:t>Brahaspati</a:t>
            </a:r>
            <a:r>
              <a:rPr lang="en-IN" dirty="0"/>
              <a:t> Mata, </a:t>
            </a:r>
            <a:r>
              <a:rPr lang="en-IN" dirty="0" err="1"/>
              <a:t>Parasara</a:t>
            </a:r>
            <a:r>
              <a:rPr lang="en-IN" dirty="0"/>
              <a:t> </a:t>
            </a:r>
            <a:r>
              <a:rPr lang="en-IN" dirty="0" err="1"/>
              <a:t>Samhita</a:t>
            </a:r>
            <a:r>
              <a:rPr lang="en-IN" dirty="0"/>
              <a:t> and </a:t>
            </a:r>
            <a:r>
              <a:rPr lang="en-IN" dirty="0" err="1"/>
              <a:t>Sukraniti</a:t>
            </a:r>
            <a:r>
              <a:rPr lang="en-IN" dirty="0"/>
              <a:t>, wherein much information on veterinary </a:t>
            </a:r>
            <a:r>
              <a:rPr lang="en-IN" dirty="0" err="1"/>
              <a:t>scence</a:t>
            </a:r>
            <a:r>
              <a:rPr lang="en-IN" dirty="0"/>
              <a:t> exists, belonged to this period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3B9535-8E0F-E04C-02C6-9F3B39A18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298" y="284672"/>
            <a:ext cx="11411022" cy="65733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/>
              <a:t>Egyptian </a:t>
            </a:r>
            <a:r>
              <a:rPr lang="en-US" sz="2400" b="1" dirty="0">
                <a:solidFill>
                  <a:srgbClr val="002060"/>
                </a:solidFill>
              </a:rPr>
              <a:t>Papyrus of </a:t>
            </a:r>
            <a:r>
              <a:rPr lang="en-US" sz="2400" b="1" dirty="0" err="1">
                <a:solidFill>
                  <a:srgbClr val="002060"/>
                </a:solidFill>
              </a:rPr>
              <a:t>Kahun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/>
              <a:t>is the first exact record of veterinary medicine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edits of Ashoka read “ everywhere king </a:t>
            </a:r>
            <a:r>
              <a:rPr lang="en-US" sz="2400" dirty="0" err="1"/>
              <a:t>Piyadasi</a:t>
            </a:r>
            <a:r>
              <a:rPr lang="en-US" sz="2400" dirty="0"/>
              <a:t> (Ashoka) made two kinds of medicine available, medicine for people and medicine for animal</a:t>
            </a:r>
          </a:p>
          <a:p>
            <a:pPr algn="just"/>
            <a:r>
              <a:rPr lang="en-US" sz="2400" dirty="0"/>
              <a:t>Horse was the first animal on which practice of treatment started</a:t>
            </a:r>
          </a:p>
          <a:p>
            <a:pPr algn="just"/>
            <a:r>
              <a:rPr lang="en-US" sz="2400" b="1" dirty="0">
                <a:solidFill>
                  <a:srgbClr val="002060"/>
                </a:solidFill>
              </a:rPr>
              <a:t>Anatomy of horse </a:t>
            </a:r>
            <a:r>
              <a:rPr lang="en-US" sz="2400" dirty="0"/>
              <a:t>was published in 1598 by </a:t>
            </a:r>
            <a:r>
              <a:rPr lang="en-US" sz="2400" b="1" dirty="0">
                <a:solidFill>
                  <a:srgbClr val="002060"/>
                </a:solidFill>
              </a:rPr>
              <a:t>Carlo </a:t>
            </a:r>
            <a:r>
              <a:rPr lang="en-US" sz="2400" b="1" dirty="0" err="1">
                <a:solidFill>
                  <a:srgbClr val="002060"/>
                </a:solidFill>
              </a:rPr>
              <a:t>Ruini</a:t>
            </a:r>
            <a:r>
              <a:rPr lang="en-US" sz="2400" b="1" dirty="0"/>
              <a:t>, </a:t>
            </a:r>
            <a:r>
              <a:rPr lang="en-US" sz="2400" dirty="0"/>
              <a:t>it was the </a:t>
            </a:r>
            <a:r>
              <a:rPr lang="en-US" sz="2400" i="1" dirty="0"/>
              <a:t>first treatise on the anatomy of non-human </a:t>
            </a:r>
            <a:r>
              <a:rPr lang="en-US" sz="2400" i="1" dirty="0" smtClean="0"/>
              <a:t>species</a:t>
            </a:r>
          </a:p>
          <a:p>
            <a:pPr lvl="0" algn="just"/>
            <a:r>
              <a:rPr lang="en-IN" sz="2400" b="1" i="1" dirty="0" err="1" smtClean="0">
                <a:solidFill>
                  <a:srgbClr val="002060"/>
                </a:solidFill>
              </a:rPr>
              <a:t>Renatus</a:t>
            </a:r>
            <a:r>
              <a:rPr lang="en-IN" sz="2400" b="1" i="1" dirty="0" smtClean="0">
                <a:solidFill>
                  <a:srgbClr val="002060"/>
                </a:solidFill>
              </a:rPr>
              <a:t> </a:t>
            </a:r>
            <a:r>
              <a:rPr lang="en-IN" sz="2400" b="1" i="1" dirty="0" err="1" smtClean="0">
                <a:solidFill>
                  <a:srgbClr val="002060"/>
                </a:solidFill>
              </a:rPr>
              <a:t>Vegetius</a:t>
            </a:r>
            <a:r>
              <a:rPr lang="en-IN" sz="2400" b="1" i="1" dirty="0" smtClean="0">
                <a:solidFill>
                  <a:srgbClr val="002060"/>
                </a:solidFill>
              </a:rPr>
              <a:t> </a:t>
            </a:r>
            <a:r>
              <a:rPr lang="en-IN" sz="2400" dirty="0" smtClean="0"/>
              <a:t>is generally considered the </a:t>
            </a:r>
            <a:r>
              <a:rPr lang="en-IN" sz="2400" b="1" dirty="0" smtClean="0"/>
              <a:t>Father of Veterinary Medicine</a:t>
            </a:r>
            <a:r>
              <a:rPr lang="en-IN" sz="2400" dirty="0" smtClean="0"/>
              <a:t>. He was author of four books on diseases of horses and cattle</a:t>
            </a:r>
          </a:p>
          <a:p>
            <a:pPr lvl="0" algn="just"/>
            <a:r>
              <a:rPr lang="en-US" sz="2400" i="1" dirty="0" smtClean="0">
                <a:solidFill>
                  <a:srgbClr val="002060"/>
                </a:solidFill>
                <a:latin typeface="Libre Baskerville" panose="02000000000000000000" pitchFamily="2" charset="0"/>
              </a:rPr>
              <a:t>Guide to Veterinary Medicine</a:t>
            </a:r>
            <a:r>
              <a:rPr lang="en-US" sz="2400" dirty="0" smtClean="0">
                <a:solidFill>
                  <a:srgbClr val="002060"/>
                </a:solidFill>
                <a:latin typeface="Libre Baskerville" panose="02000000000000000000" pitchFamily="2" charset="0"/>
              </a:rPr>
              <a:t> (</a:t>
            </a:r>
            <a:r>
              <a:rPr lang="en-US" sz="2400" i="1" dirty="0" err="1" smtClean="0">
                <a:solidFill>
                  <a:srgbClr val="002060"/>
                </a:solidFill>
                <a:latin typeface="Libre Baskerville" panose="02000000000000000000" pitchFamily="2" charset="0"/>
              </a:rPr>
              <a:t>Digesta</a:t>
            </a:r>
            <a:r>
              <a:rPr lang="en-US" sz="2400" i="1" dirty="0" smtClean="0">
                <a:solidFill>
                  <a:srgbClr val="002060"/>
                </a:solidFill>
                <a:latin typeface="Libre Baskerville" panose="02000000000000000000" pitchFamily="2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Libre Baskerville" panose="02000000000000000000" pitchFamily="2" charset="0"/>
              </a:rPr>
              <a:t>Artis</a:t>
            </a:r>
            <a:r>
              <a:rPr lang="en-US" sz="2400" i="1" dirty="0" smtClean="0">
                <a:solidFill>
                  <a:srgbClr val="002060"/>
                </a:solidFill>
                <a:latin typeface="Libre Baskerville" panose="02000000000000000000" pitchFamily="2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Libre Baskerville" panose="02000000000000000000" pitchFamily="2" charset="0"/>
              </a:rPr>
              <a:t>Mulomedicinae</a:t>
            </a:r>
            <a:r>
              <a:rPr lang="en-US" sz="2400" dirty="0" smtClean="0">
                <a:solidFill>
                  <a:srgbClr val="002060"/>
                </a:solidFill>
                <a:latin typeface="Libre Baskerville" panose="02000000000000000000" pitchFamily="2" charset="0"/>
              </a:rPr>
              <a:t>) </a:t>
            </a:r>
            <a:r>
              <a:rPr lang="en-US" sz="2400" dirty="0" smtClean="0">
                <a:solidFill>
                  <a:srgbClr val="333333"/>
                </a:solidFill>
                <a:latin typeface="Libre Baskerville" panose="02000000000000000000" pitchFamily="2" charset="0"/>
              </a:rPr>
              <a:t>became the standard reference</a:t>
            </a:r>
            <a:endParaRPr lang="en-IN" sz="2400" dirty="0" smtClean="0"/>
          </a:p>
          <a:p>
            <a:pPr lvl="0" algn="just">
              <a:buFont typeface="Wingdings" pitchFamily="2" charset="2"/>
              <a:buChar char="ü"/>
            </a:pPr>
            <a:r>
              <a:rPr lang="en-IN" sz="2400" dirty="0" smtClean="0"/>
              <a:t>The </a:t>
            </a:r>
            <a:r>
              <a:rPr lang="en-IN" sz="2400" dirty="0" smtClean="0">
                <a:solidFill>
                  <a:srgbClr val="002060"/>
                </a:solidFill>
              </a:rPr>
              <a:t>first modern veterinary school </a:t>
            </a:r>
            <a:r>
              <a:rPr lang="en-IN" sz="2400" dirty="0" smtClean="0"/>
              <a:t>of the world in </a:t>
            </a:r>
            <a:r>
              <a:rPr lang="en-IN" sz="2400" b="1" dirty="0" smtClean="0">
                <a:solidFill>
                  <a:srgbClr val="002060"/>
                </a:solidFill>
              </a:rPr>
              <a:t>1762 at Lyons (France ) by Dr. Claude </a:t>
            </a:r>
            <a:r>
              <a:rPr lang="en-IN" sz="2400" b="1" dirty="0" err="1" smtClean="0">
                <a:solidFill>
                  <a:srgbClr val="002060"/>
                </a:solidFill>
              </a:rPr>
              <a:t>Bourgelat</a:t>
            </a:r>
            <a:r>
              <a:rPr lang="en-IN" sz="2400" b="1" dirty="0" smtClean="0">
                <a:solidFill>
                  <a:srgbClr val="002060"/>
                </a:solidFill>
              </a:rPr>
              <a:t> </a:t>
            </a:r>
            <a:r>
              <a:rPr lang="en-IN" sz="2400" dirty="0" smtClean="0"/>
              <a:t>after immense devastation caused by </a:t>
            </a:r>
            <a:r>
              <a:rPr lang="en-IN" sz="2400" dirty="0" err="1" smtClean="0"/>
              <a:t>rinderpest</a:t>
            </a:r>
            <a:r>
              <a:rPr lang="en-IN" sz="2400" dirty="0" smtClean="0"/>
              <a:t> in 1710-1714.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In </a:t>
            </a:r>
            <a:r>
              <a:rPr lang="en-US" sz="2400" b="1" dirty="0" smtClean="0"/>
              <a:t>1882, the first veterinary college was established at Lahore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This was followed by establishment of other colleges, viz. Bombay in 1884, Bengal in 1893, Madras in 1902-03 and Bihar in 1930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 At the time of independence, there were nine veterinary colleges in India.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IN" sz="2400" dirty="0" smtClean="0"/>
              <a:t>----In India first Army Veterinary School was set up in 1862 at </a:t>
            </a:r>
            <a:r>
              <a:rPr lang="en-IN" sz="2400" b="1" dirty="0" smtClean="0">
                <a:solidFill>
                  <a:srgbClr val="002060"/>
                </a:solidFill>
              </a:rPr>
              <a:t>Poona</a:t>
            </a:r>
            <a:r>
              <a:rPr lang="en-IN" sz="2400" dirty="0" smtClean="0"/>
              <a:t> with a course of one year duration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333333"/>
                </a:solidFill>
                <a:latin typeface="Libre Baskerville" panose="02000000000000000000" pitchFamily="2" charset="0"/>
              </a:rPr>
              <a:t>By the time of the great king </a:t>
            </a:r>
            <a:r>
              <a:rPr lang="en-US" sz="2400" b="1" dirty="0" err="1" smtClean="0">
                <a:solidFill>
                  <a:srgbClr val="B52600"/>
                </a:solidFill>
                <a:latin typeface="Libre Baskerville" panose="02000000000000000000" pitchFamily="2" charset="0"/>
                <a:hlinkClick r:id="rId2"/>
              </a:rPr>
              <a:t>Ashoka</a:t>
            </a:r>
            <a:r>
              <a:rPr lang="en-US" sz="2400" dirty="0" smtClean="0">
                <a:solidFill>
                  <a:srgbClr val="333333"/>
                </a:solidFill>
                <a:latin typeface="Libre Baskerville" panose="02000000000000000000" pitchFamily="2" charset="0"/>
              </a:rPr>
              <a:t> (r. c. 268 - c. 232 BCE), the first veterinary hospital in the world was established in India with its underlying vision based on the work of </a:t>
            </a:r>
            <a:r>
              <a:rPr lang="en-US" sz="2400" dirty="0" err="1" smtClean="0">
                <a:solidFill>
                  <a:srgbClr val="333333"/>
                </a:solidFill>
                <a:latin typeface="Libre Baskerville" panose="02000000000000000000" pitchFamily="2" charset="0"/>
              </a:rPr>
              <a:t>Shalihotra</a:t>
            </a:r>
            <a:r>
              <a:rPr lang="en-US" sz="2400" dirty="0" smtClean="0">
                <a:solidFill>
                  <a:srgbClr val="333333"/>
                </a:solidFill>
                <a:latin typeface="Libre Baskerville" panose="02000000000000000000" pitchFamily="2" charset="0"/>
              </a:rPr>
              <a:t>.</a:t>
            </a:r>
            <a:endParaRPr lang="en-US" sz="2400" dirty="0" smtClean="0"/>
          </a:p>
          <a:p>
            <a:pPr lvl="0" algn="just"/>
            <a:endParaRPr lang="en-US" sz="2400" dirty="0" smtClean="0"/>
          </a:p>
          <a:p>
            <a:pPr algn="just"/>
            <a:endParaRPr lang="en-US" sz="2400" i="1" dirty="0"/>
          </a:p>
        </p:txBody>
      </p:sp>
    </p:spTree>
    <p:extLst>
      <p:ext uri="{BB962C8B-B14F-4D97-AF65-F5344CB8AC3E}">
        <p14:creationId xmlns="" xmlns:p14="http://schemas.microsoft.com/office/powerpoint/2010/main" val="351231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26" y="191589"/>
            <a:ext cx="11022874" cy="5985374"/>
          </a:xfrm>
        </p:spPr>
        <p:txBody>
          <a:bodyPr>
            <a:normAutofit fontScale="40000" lnSpcReduction="20000"/>
          </a:bodyPr>
          <a:lstStyle/>
          <a:p>
            <a:r>
              <a:rPr lang="en-US" sz="5000" b="1" dirty="0" smtClean="0">
                <a:solidFill>
                  <a:srgbClr val="002060"/>
                </a:solidFill>
              </a:rPr>
              <a:t>History </a:t>
            </a:r>
            <a:r>
              <a:rPr lang="en-US" sz="5000" b="1" dirty="0" smtClean="0">
                <a:solidFill>
                  <a:srgbClr val="002060"/>
                </a:solidFill>
              </a:rPr>
              <a:t>of veterinary medicine across different civilizations and </a:t>
            </a:r>
            <a:r>
              <a:rPr lang="en-US" sz="5000" b="1" dirty="0" smtClean="0">
                <a:solidFill>
                  <a:srgbClr val="002060"/>
                </a:solidFill>
              </a:rPr>
              <a:t>eras</a:t>
            </a:r>
          </a:p>
          <a:p>
            <a:pPr algn="just">
              <a:buNone/>
            </a:pPr>
            <a:r>
              <a:rPr lang="en-US" sz="3300" b="1" dirty="0" smtClean="0"/>
              <a:t>1</a:t>
            </a:r>
            <a:r>
              <a:rPr lang="en-US" sz="4300" b="1" dirty="0" smtClean="0"/>
              <a:t>. Ancient </a:t>
            </a:r>
            <a:r>
              <a:rPr lang="en-US" sz="4300" b="1" dirty="0" smtClean="0"/>
              <a:t>Veterinary Medicine (Before 500 CE)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300" b="1" dirty="0" smtClean="0"/>
              <a:t>Mesopotamia and Egypt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dirty="0" smtClean="0"/>
              <a:t>The earliest known records of veterinary practices date back to </a:t>
            </a:r>
            <a:r>
              <a:rPr lang="en-US" sz="4300" b="1" dirty="0" smtClean="0"/>
              <a:t>3000 BCE</a:t>
            </a:r>
            <a:r>
              <a:rPr lang="en-US" sz="4300" dirty="0" smtClean="0"/>
              <a:t> in </a:t>
            </a:r>
            <a:r>
              <a:rPr lang="en-US" sz="4300" b="1" dirty="0" smtClean="0"/>
              <a:t>Mesopotamia</a:t>
            </a:r>
            <a:r>
              <a:rPr lang="en-US" sz="4300" dirty="0" smtClean="0"/>
              <a:t>, where ancient Sumerians and Babylonians documented diseases affecting livestock.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dirty="0" smtClean="0"/>
              <a:t>In </a:t>
            </a:r>
            <a:r>
              <a:rPr lang="en-US" sz="4300" b="1" dirty="0" smtClean="0"/>
              <a:t>ancient Egyp</a:t>
            </a:r>
            <a:r>
              <a:rPr lang="en-US" sz="4300" dirty="0" smtClean="0"/>
              <a:t>t, veterinary care was closely tied to religious beliefs. The </a:t>
            </a:r>
            <a:r>
              <a:rPr lang="en-US" sz="4300" b="1" dirty="0" smtClean="0"/>
              <a:t>Edwin Smith Papyrus (1600 BCE)</a:t>
            </a:r>
            <a:r>
              <a:rPr lang="en-US" sz="4300" dirty="0" smtClean="0"/>
              <a:t> and </a:t>
            </a:r>
            <a:r>
              <a:rPr lang="en-US" sz="4300" b="1" dirty="0" err="1" smtClean="0"/>
              <a:t>Kahun</a:t>
            </a:r>
            <a:r>
              <a:rPr lang="en-US" sz="4300" b="1" dirty="0" smtClean="0"/>
              <a:t> Papyrus (1900 BCE)</a:t>
            </a:r>
            <a:r>
              <a:rPr lang="en-US" sz="4300" dirty="0" smtClean="0"/>
              <a:t> contained descriptions of animal diseases, especially those of cattle, horses, and birds.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300" b="1" dirty="0" smtClean="0"/>
              <a:t>India </a:t>
            </a:r>
            <a:r>
              <a:rPr lang="en-US" sz="4300" b="1" dirty="0" smtClean="0"/>
              <a:t>and China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b="1" dirty="0" err="1" smtClean="0"/>
              <a:t>Ayurvedic</a:t>
            </a:r>
            <a:r>
              <a:rPr lang="en-US" sz="4300" b="1" dirty="0" smtClean="0"/>
              <a:t> texts (around 1500 BCE)</a:t>
            </a:r>
            <a:r>
              <a:rPr lang="en-US" sz="4300" dirty="0" smtClean="0"/>
              <a:t> in India mention treatments for animals, particularly for horses and elephants, which were vital in warfare and transport.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dirty="0" smtClean="0"/>
              <a:t>The </a:t>
            </a:r>
            <a:r>
              <a:rPr lang="en-US" sz="4300" b="1" dirty="0" err="1" smtClean="0"/>
              <a:t>Shalihotra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Samhita</a:t>
            </a:r>
            <a:r>
              <a:rPr lang="en-US" sz="4300" dirty="0" smtClean="0"/>
              <a:t>, attributed to the sage </a:t>
            </a:r>
            <a:r>
              <a:rPr lang="en-US" sz="4300" dirty="0" err="1" smtClean="0"/>
              <a:t>Shalihotra</a:t>
            </a:r>
            <a:r>
              <a:rPr lang="en-US" sz="4300" dirty="0" smtClean="0"/>
              <a:t> (~2500 BCE), is one of the oldest veterinary texts, discussing equine and cattle medicine.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dirty="0" smtClean="0"/>
              <a:t>In China, early veterinary practices developed as part of </a:t>
            </a:r>
            <a:r>
              <a:rPr lang="en-US" sz="4300" b="1" dirty="0" smtClean="0"/>
              <a:t>Traditional Chinese Medicine (TCM)</a:t>
            </a:r>
            <a:r>
              <a:rPr lang="en-US" sz="4300" dirty="0" smtClean="0"/>
              <a:t>, emphasizing </a:t>
            </a:r>
            <a:r>
              <a:rPr lang="en-US" sz="4300" dirty="0" smtClean="0">
                <a:solidFill>
                  <a:srgbClr val="002060"/>
                </a:solidFill>
              </a:rPr>
              <a:t>acupuncture and herbal treatments for animals.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300" b="1" dirty="0" smtClean="0"/>
              <a:t>Greece and Rome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dirty="0" smtClean="0"/>
              <a:t>The </a:t>
            </a:r>
            <a:r>
              <a:rPr lang="en-US" sz="4300" b="1" dirty="0" smtClean="0"/>
              <a:t>Greek philosopher Aristotle (384–322 BCE)</a:t>
            </a:r>
            <a:r>
              <a:rPr lang="en-US" sz="4300" dirty="0" smtClean="0"/>
              <a:t> documented various diseases in animals, including their anatomy and physiology.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b="1" dirty="0" smtClean="0"/>
              <a:t>Hippocrates (460–370 BCE)</a:t>
            </a:r>
            <a:r>
              <a:rPr lang="en-US" sz="4300" dirty="0" smtClean="0"/>
              <a:t>, often called the </a:t>
            </a:r>
            <a:r>
              <a:rPr lang="en-US" sz="4300" dirty="0" smtClean="0">
                <a:solidFill>
                  <a:srgbClr val="002060"/>
                </a:solidFill>
              </a:rPr>
              <a:t>father of medicine</a:t>
            </a:r>
            <a:r>
              <a:rPr lang="en-US" sz="4300" dirty="0" smtClean="0"/>
              <a:t>, influenced early veterinary concepts by introducing the idea that diseases have natural causes rather than supernatural origins.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dirty="0" smtClean="0"/>
              <a:t>The </a:t>
            </a:r>
            <a:r>
              <a:rPr lang="en-US" sz="4300" b="1" dirty="0" smtClean="0"/>
              <a:t>Roman scholar </a:t>
            </a:r>
            <a:r>
              <a:rPr lang="en-US" sz="4300" b="1" dirty="0" err="1" smtClean="0"/>
              <a:t>Columella</a:t>
            </a:r>
            <a:r>
              <a:rPr lang="en-US" sz="4300" b="1" dirty="0" smtClean="0"/>
              <a:t> (1st century CE)</a:t>
            </a:r>
            <a:r>
              <a:rPr lang="en-US" sz="4300" dirty="0" smtClean="0"/>
              <a:t> wrote extensively about animal husbandry and veterinary care in his book </a:t>
            </a:r>
            <a:r>
              <a:rPr lang="en-US" sz="4300" i="1" dirty="0" smtClean="0"/>
              <a:t>De Re </a:t>
            </a:r>
            <a:r>
              <a:rPr lang="en-US" sz="4300" i="1" dirty="0" err="1" smtClean="0"/>
              <a:t>Rustica</a:t>
            </a:r>
            <a:r>
              <a:rPr lang="en-US" sz="43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300" dirty="0" smtClean="0"/>
              <a:t>The </a:t>
            </a:r>
            <a:r>
              <a:rPr lang="en-US" sz="4300" b="1" dirty="0" smtClean="0"/>
              <a:t>first known veterinarians</a:t>
            </a:r>
            <a:r>
              <a:rPr lang="en-US" sz="4300" dirty="0" smtClean="0"/>
              <a:t> were called </a:t>
            </a:r>
            <a:r>
              <a:rPr lang="en-US" sz="4300" b="1" dirty="0" smtClean="0"/>
              <a:t>"</a:t>
            </a:r>
            <a:r>
              <a:rPr lang="en-US" sz="4300" b="1" dirty="0" err="1" smtClean="0"/>
              <a:t>medici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veterinarii</a:t>
            </a:r>
            <a:r>
              <a:rPr lang="en-US" sz="4300" b="1" dirty="0" smtClean="0"/>
              <a:t>"</a:t>
            </a:r>
            <a:r>
              <a:rPr lang="en-US" sz="4300" dirty="0" smtClean="0"/>
              <a:t> in the Roman army, responsible for treating horses used in warfare.</a:t>
            </a:r>
          </a:p>
          <a:p>
            <a:pPr algn="just">
              <a:buFont typeface="Wingdings" pitchFamily="2" charset="2"/>
              <a:buChar char="ü"/>
            </a:pPr>
            <a:endParaRPr lang="en-US" sz="4300" dirty="0" smtClean="0"/>
          </a:p>
          <a:p>
            <a:pPr algn="just"/>
            <a:endParaRPr lang="en-US" sz="3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391886"/>
            <a:ext cx="11643360" cy="62005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/>
              <a:t>2. Medieval </a:t>
            </a:r>
            <a:r>
              <a:rPr lang="en-US" sz="3800" b="1" dirty="0" smtClean="0"/>
              <a:t>and Islamic Veterinary Medicine (500–1500 CE)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3400" b="1" dirty="0" smtClean="0"/>
              <a:t>Europe: Limited Progress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Most </a:t>
            </a:r>
            <a:r>
              <a:rPr lang="en-US" sz="3400" dirty="0" smtClean="0"/>
              <a:t>veterinary practices were carried out by monks, </a:t>
            </a:r>
            <a:r>
              <a:rPr lang="en-US" sz="3400" dirty="0" err="1" smtClean="0"/>
              <a:t>farriers</a:t>
            </a:r>
            <a:r>
              <a:rPr lang="en-US" sz="3400" dirty="0" smtClean="0"/>
              <a:t>, and farmers, who relied on traditional remedies and rudimentary surgical techniques.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Books such as the </a:t>
            </a:r>
            <a:r>
              <a:rPr lang="en-US" sz="3400" b="1" dirty="0" smtClean="0"/>
              <a:t>"Leech Book of Bald" (10th century, England)</a:t>
            </a:r>
            <a:r>
              <a:rPr lang="en-US" sz="3400" dirty="0" smtClean="0"/>
              <a:t> contained remedies for both humans and animals.</a:t>
            </a:r>
          </a:p>
          <a:p>
            <a:pPr>
              <a:buFont typeface="Wingdings" pitchFamily="2" charset="2"/>
              <a:buChar char="§"/>
            </a:pPr>
            <a:r>
              <a:rPr lang="en-US" sz="3400" b="1" dirty="0" smtClean="0"/>
              <a:t>Islamic Contributions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The Islamic Golden Age (8th–14th centuries) played a significant role in preserving and advancing veterinary science.</a:t>
            </a:r>
          </a:p>
          <a:p>
            <a:pPr>
              <a:buFont typeface="Wingdings" pitchFamily="2" charset="2"/>
              <a:buChar char="ü"/>
            </a:pPr>
            <a:r>
              <a:rPr lang="en-US" sz="3400" b="1" dirty="0" smtClean="0"/>
              <a:t>Abu </a:t>
            </a:r>
            <a:r>
              <a:rPr lang="en-US" sz="3400" b="1" dirty="0" err="1" smtClean="0"/>
              <a:t>Bakr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ibn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Badr</a:t>
            </a:r>
            <a:r>
              <a:rPr lang="en-US" sz="3400" b="1" dirty="0" smtClean="0"/>
              <a:t> (9th century)</a:t>
            </a:r>
            <a:r>
              <a:rPr lang="en-US" sz="3400" dirty="0" smtClean="0"/>
              <a:t> wrote </a:t>
            </a:r>
            <a:r>
              <a:rPr lang="en-US" sz="3400" i="1" dirty="0" err="1" smtClean="0">
                <a:solidFill>
                  <a:srgbClr val="002060"/>
                </a:solidFill>
              </a:rPr>
              <a:t>Kitab</a:t>
            </a:r>
            <a:r>
              <a:rPr lang="en-US" sz="3400" i="1" dirty="0" smtClean="0">
                <a:solidFill>
                  <a:srgbClr val="002060"/>
                </a:solidFill>
              </a:rPr>
              <a:t> al-</a:t>
            </a:r>
            <a:r>
              <a:rPr lang="en-US" sz="3400" i="1" dirty="0" err="1" smtClean="0">
                <a:solidFill>
                  <a:srgbClr val="002060"/>
                </a:solidFill>
              </a:rPr>
              <a:t>Baytara</a:t>
            </a:r>
            <a:r>
              <a:rPr lang="en-US" sz="3400" dirty="0" smtClean="0"/>
              <a:t>, one of the first comprehensive veterinary texts.</a:t>
            </a:r>
          </a:p>
          <a:p>
            <a:pPr>
              <a:buFont typeface="Wingdings" pitchFamily="2" charset="2"/>
              <a:buChar char="ü"/>
            </a:pPr>
            <a:r>
              <a:rPr lang="en-US" sz="3400" b="1" dirty="0" err="1" smtClean="0"/>
              <a:t>Ibn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Sina</a:t>
            </a:r>
            <a:r>
              <a:rPr lang="en-US" sz="3400" b="1" dirty="0" smtClean="0"/>
              <a:t> (Avicenna, 980–1037 CE)</a:t>
            </a:r>
            <a:r>
              <a:rPr lang="en-US" sz="3400" dirty="0" smtClean="0"/>
              <a:t>, famous for </a:t>
            </a:r>
            <a:r>
              <a:rPr lang="en-US" sz="3400" i="1" dirty="0" smtClean="0"/>
              <a:t>The Canon of Medicine</a:t>
            </a:r>
            <a:r>
              <a:rPr lang="en-US" sz="3400" dirty="0" smtClean="0"/>
              <a:t>, also contributed to animal medicine, describing diseases that could be transmitted between animals and humans (</a:t>
            </a:r>
            <a:r>
              <a:rPr lang="en-US" sz="3400" dirty="0" err="1" smtClean="0"/>
              <a:t>zoonoses</a:t>
            </a:r>
            <a:r>
              <a:rPr lang="en-US" sz="3400" dirty="0" smtClean="0"/>
              <a:t>).</a:t>
            </a:r>
          </a:p>
          <a:p>
            <a:pPr>
              <a:buFont typeface="Wingdings" pitchFamily="2" charset="2"/>
              <a:buChar char="§"/>
            </a:pPr>
            <a:r>
              <a:rPr lang="en-US" sz="3400" b="1" dirty="0" smtClean="0"/>
              <a:t>China and India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Chinese veterinarians refined traditional medicine techniques, using acupuncture to treat ailments in horses and livestock.</a:t>
            </a:r>
          </a:p>
          <a:p>
            <a:pPr>
              <a:buFont typeface="Wingdings" pitchFamily="2" charset="2"/>
              <a:buChar char="ü"/>
            </a:pPr>
            <a:r>
              <a:rPr lang="en-US" sz="3400" dirty="0" smtClean="0"/>
              <a:t>In India, veterinary medicine continued under Hindu and later </a:t>
            </a:r>
            <a:r>
              <a:rPr lang="en-US" sz="3400" dirty="0" err="1" smtClean="0"/>
              <a:t>Mughal</a:t>
            </a:r>
            <a:r>
              <a:rPr lang="en-US" sz="3400" dirty="0" smtClean="0"/>
              <a:t> rulers, focusing on elephants, horses, and cattle.</a:t>
            </a:r>
            <a:endParaRPr lang="en-US" sz="3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470263"/>
            <a:ext cx="10909663" cy="57067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/>
              <a:t>3. The </a:t>
            </a:r>
            <a:r>
              <a:rPr lang="en-US" b="1" dirty="0" smtClean="0"/>
              <a:t>Renaissance and Early Modern Period (1500–1800)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Revival of Veterinary Science in Europe</a:t>
            </a:r>
          </a:p>
          <a:p>
            <a:pPr algn="just"/>
            <a:r>
              <a:rPr lang="en-US" dirty="0" smtClean="0"/>
              <a:t>The Renaissance sparked renewed interest in science, including animal medicine.</a:t>
            </a:r>
          </a:p>
          <a:p>
            <a:pPr algn="just"/>
            <a:r>
              <a:rPr lang="en-US" dirty="0" smtClean="0"/>
              <a:t>The </a:t>
            </a:r>
            <a:r>
              <a:rPr lang="en-US" b="1" dirty="0" smtClean="0"/>
              <a:t>first European veterinary schools</a:t>
            </a:r>
            <a:r>
              <a:rPr lang="en-US" dirty="0" smtClean="0"/>
              <a:t> were established in the 18th century:</a:t>
            </a:r>
          </a:p>
          <a:p>
            <a:pPr lvl="1" algn="just"/>
            <a:r>
              <a:rPr lang="en-US" dirty="0" smtClean="0"/>
              <a:t>The </a:t>
            </a:r>
            <a:r>
              <a:rPr lang="en-US" b="1" dirty="0" smtClean="0"/>
              <a:t>Lyon Veterinary School (1761, France)</a:t>
            </a:r>
            <a:r>
              <a:rPr lang="en-US" dirty="0" smtClean="0"/>
              <a:t>, founded by Claude </a:t>
            </a:r>
            <a:r>
              <a:rPr lang="en-US" dirty="0" err="1" smtClean="0"/>
              <a:t>Bourgelat</a:t>
            </a:r>
            <a:r>
              <a:rPr lang="en-US" dirty="0" smtClean="0"/>
              <a:t>, is considered the world's first veterinary school.</a:t>
            </a:r>
          </a:p>
          <a:p>
            <a:pPr lvl="1" algn="just"/>
            <a:r>
              <a:rPr lang="en-US" dirty="0" smtClean="0"/>
              <a:t>The </a:t>
            </a:r>
            <a:r>
              <a:rPr lang="en-US" b="1" dirty="0" err="1" smtClean="0"/>
              <a:t>Alfort</a:t>
            </a:r>
            <a:r>
              <a:rPr lang="en-US" b="1" dirty="0" smtClean="0"/>
              <a:t> Veterinary School (1766, France)</a:t>
            </a:r>
            <a:r>
              <a:rPr lang="en-US" dirty="0" smtClean="0"/>
              <a:t> further professionalized veterinary education.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Veterinary Medicine and Military Importance</a:t>
            </a:r>
          </a:p>
          <a:p>
            <a:pPr algn="just"/>
            <a:r>
              <a:rPr lang="en-US" dirty="0" smtClean="0"/>
              <a:t>The rise of powerful cavalry forces in Europe led to increased attention to equine medicine.</a:t>
            </a:r>
          </a:p>
          <a:p>
            <a:pPr algn="just"/>
            <a:r>
              <a:rPr lang="en-US" dirty="0" smtClean="0"/>
              <a:t>Veterinary professionals were often military personnel responsible for maintaining the health of horses used in battle.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513806"/>
            <a:ext cx="10831286" cy="566315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 smtClean="0"/>
              <a:t>4. The 19th Century: The Birth of Modern Veterinary Medicine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Scientific Advancements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Veterinary medicine became more formalized, with institutions emerging worldwide.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b="1" dirty="0" smtClean="0"/>
              <a:t>Royal Veterinary College in London (1791)</a:t>
            </a:r>
            <a:r>
              <a:rPr lang="en-US" dirty="0" smtClean="0"/>
              <a:t> became the first English-speaking veterinary school.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Veterinary surgeons began specializing in different animal species, moving beyond just horses and livestock.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Germ Theory and Disease Control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b="1" dirty="0" smtClean="0"/>
              <a:t>germ theory of disease</a:t>
            </a:r>
            <a:r>
              <a:rPr lang="en-US" dirty="0" smtClean="0"/>
              <a:t>, developed by Louis Pasteur in the late 19th century, revolutionized veterinary medicine.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Pasteur’s work on </a:t>
            </a:r>
            <a:r>
              <a:rPr lang="en-US" b="1" dirty="0" smtClean="0"/>
              <a:t>rabies vaccination (1885)</a:t>
            </a:r>
            <a:r>
              <a:rPr lang="en-US" dirty="0" smtClean="0"/>
              <a:t> marked a significant breakthrough in animal disease prevention.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Robert Koch</a:t>
            </a:r>
            <a:r>
              <a:rPr lang="en-US" dirty="0" smtClean="0"/>
              <a:t>, another key figure, identified the bacteria causing </a:t>
            </a:r>
            <a:r>
              <a:rPr lang="en-US" b="1" dirty="0" smtClean="0">
                <a:solidFill>
                  <a:srgbClr val="002060"/>
                </a:solidFill>
              </a:rPr>
              <a:t>anthrax and tuberculosis</a:t>
            </a:r>
            <a:r>
              <a:rPr lang="en-US" dirty="0" smtClean="0"/>
              <a:t>, helping veterinarians understand infectious diseases.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Public Health and Veterinary Medicine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Governments began recognizing the importance of veterinary medicine in controlling </a:t>
            </a:r>
            <a:r>
              <a:rPr lang="en-US" dirty="0" err="1" smtClean="0"/>
              <a:t>zoonotic</a:t>
            </a:r>
            <a:r>
              <a:rPr lang="en-US" dirty="0" smtClean="0"/>
              <a:t> diseases.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b="1" dirty="0" smtClean="0"/>
              <a:t>first veterinary public health programs</a:t>
            </a:r>
            <a:r>
              <a:rPr lang="en-US" dirty="0" smtClean="0"/>
              <a:t> were introduced to regulate meat inspection and prevent diseases like tuberculosis and brucellosis.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11049000" cy="58721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 smtClean="0"/>
              <a:t>5. The </a:t>
            </a:r>
            <a:r>
              <a:rPr lang="en-US" b="1" dirty="0" smtClean="0"/>
              <a:t>20th Century: Expansion and Specialization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World Wars and Veterinary Contributions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Both World War I and II saw veterinarians playing crucial roles in treating war </a:t>
            </a:r>
            <a:r>
              <a:rPr lang="en-US" dirty="0" smtClean="0">
                <a:solidFill>
                  <a:srgbClr val="002060"/>
                </a:solidFill>
              </a:rPr>
              <a:t>horses, mules, and dogs.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Military veterinary medicine expanded to include </a:t>
            </a:r>
            <a:r>
              <a:rPr lang="en-US" b="1" dirty="0" smtClean="0"/>
              <a:t>food inspection, disease control, and research on biological warfare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Rise of Small Animal Veterinary Medicine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Before the 20th century, veterinary medicine primarily focused on livestock and horses.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With the rise of pet ownership, veterinary clinics specializing in </a:t>
            </a:r>
            <a:r>
              <a:rPr lang="en-US" b="1" dirty="0" smtClean="0"/>
              <a:t>companion animals</a:t>
            </a:r>
            <a:r>
              <a:rPr lang="en-US" dirty="0" smtClean="0"/>
              <a:t> (dogs, cats) became common.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Advances in </a:t>
            </a:r>
            <a:r>
              <a:rPr lang="en-US" b="1" dirty="0" smtClean="0"/>
              <a:t>surgical techniques, radiology (X-rays), and pharmaceuticals</a:t>
            </a:r>
            <a:r>
              <a:rPr lang="en-US" dirty="0" smtClean="0"/>
              <a:t> revolutionized animal care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Vaccination and Disease Eradication</a:t>
            </a:r>
          </a:p>
          <a:p>
            <a:pPr algn="just"/>
            <a:r>
              <a:rPr lang="en-US" b="1" dirty="0" smtClean="0"/>
              <a:t>Major veterinary vaccines</a:t>
            </a:r>
            <a:r>
              <a:rPr lang="en-US" dirty="0" smtClean="0"/>
              <a:t> were developed for diseases like:</a:t>
            </a:r>
          </a:p>
          <a:p>
            <a:pPr lvl="1" algn="just"/>
            <a:r>
              <a:rPr lang="en-US" dirty="0" smtClean="0"/>
              <a:t>Canine distemper (1920s)</a:t>
            </a:r>
          </a:p>
          <a:p>
            <a:pPr lvl="1" algn="just"/>
            <a:r>
              <a:rPr lang="en-US" dirty="0" smtClean="0"/>
              <a:t>Foot-and-mouth disease (1930s)</a:t>
            </a:r>
          </a:p>
          <a:p>
            <a:pPr lvl="1" algn="just"/>
            <a:r>
              <a:rPr lang="en-US" dirty="0" smtClean="0"/>
              <a:t>Parvovirus (1970s)</a:t>
            </a:r>
          </a:p>
          <a:p>
            <a:pPr algn="just"/>
            <a:r>
              <a:rPr lang="en-US" dirty="0" smtClean="0"/>
              <a:t>The </a:t>
            </a:r>
            <a:r>
              <a:rPr lang="en-US" b="1" dirty="0" smtClean="0"/>
              <a:t>eradication of </a:t>
            </a:r>
            <a:r>
              <a:rPr lang="en-US" b="1" dirty="0" err="1" smtClean="0"/>
              <a:t>rinderpest</a:t>
            </a:r>
            <a:r>
              <a:rPr lang="en-US" b="1" dirty="0" smtClean="0"/>
              <a:t> (2011)</a:t>
            </a:r>
            <a:r>
              <a:rPr lang="en-US" dirty="0" smtClean="0"/>
              <a:t>, a devastating cattle disease, was one of veterinary medicine’s greatest achievements.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96389"/>
            <a:ext cx="10744200" cy="568057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/>
              <a:t>6. The 21st Century: Technological Advances and One Health Approach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Veterinary Technology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MRI, CT scans, and minimally invasive surgeries</a:t>
            </a:r>
            <a:r>
              <a:rPr lang="en-US" dirty="0" smtClean="0"/>
              <a:t> are now widely used in veterinary practice.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DNA sequencing and biotechnology</a:t>
            </a:r>
            <a:r>
              <a:rPr lang="en-US" dirty="0" smtClean="0"/>
              <a:t> allow for genetic disease identification and advanced breeding programs.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One Health Initiative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b="1" dirty="0" smtClean="0"/>
              <a:t>One Health</a:t>
            </a:r>
            <a:r>
              <a:rPr lang="en-US" dirty="0" smtClean="0"/>
              <a:t> approach recognizes the interconnectedness of human, animal, and environmental health.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Veterinary scientists collaborate with human medical researchers to combat </a:t>
            </a:r>
            <a:r>
              <a:rPr lang="en-US" dirty="0" err="1" smtClean="0"/>
              <a:t>zoonotic</a:t>
            </a:r>
            <a:r>
              <a:rPr lang="en-US" dirty="0" smtClean="0"/>
              <a:t> diseases like </a:t>
            </a:r>
            <a:r>
              <a:rPr lang="en-US" b="1" dirty="0" smtClean="0"/>
              <a:t>COVID-19, avian influenza, and antibiotic resistance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Artificial Intelligence and Telemedicine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AI is increasingly used for </a:t>
            </a:r>
            <a:r>
              <a:rPr lang="en-US" b="1" dirty="0" smtClean="0"/>
              <a:t>diagnosing diseases, monitoring animal behavior, and managing veterinary practices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Telemedicine</a:t>
            </a:r>
            <a:r>
              <a:rPr lang="en-US" dirty="0" smtClean="0"/>
              <a:t> allows remote veterinary consultations, making care more accessible, especially in rural areas.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B4BFC0-96D7-FBD5-C546-ABB79B01E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740" y="319177"/>
            <a:ext cx="10655060" cy="5857786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dirty="0">
                <a:solidFill>
                  <a:srgbClr val="002060"/>
                </a:solidFill>
                <a:latin typeface="Nexus Sans Pro"/>
              </a:rPr>
              <a:t>Kalyan Sharma, Chetan G. E., </a:t>
            </a:r>
            <a:r>
              <a:rPr lang="en-US" dirty="0" err="1">
                <a:solidFill>
                  <a:srgbClr val="002060"/>
                </a:solidFill>
                <a:latin typeface="Nexus Sans Pro"/>
              </a:rPr>
              <a:t>Mritunjay</a:t>
            </a:r>
            <a:r>
              <a:rPr lang="en-US" dirty="0">
                <a:solidFill>
                  <a:srgbClr val="002060"/>
                </a:solidFill>
                <a:latin typeface="Nexus Sans Pro"/>
              </a:rPr>
              <a:t> Kumar, Gunjan Das, M. </a:t>
            </a:r>
            <a:r>
              <a:rPr lang="en-US" dirty="0" err="1">
                <a:solidFill>
                  <a:srgbClr val="002060"/>
                </a:solidFill>
                <a:latin typeface="Nexus Sans Pro"/>
              </a:rPr>
              <a:t>Sarvanan</a:t>
            </a:r>
            <a:r>
              <a:rPr lang="en-US" dirty="0">
                <a:solidFill>
                  <a:srgbClr val="002060"/>
                </a:solidFill>
                <a:latin typeface="Nexus Sans Pro"/>
              </a:rPr>
              <a:t>, J. B. Rajesh and Neeraj Thakur </a:t>
            </a:r>
            <a:r>
              <a:rPr lang="en-US" dirty="0">
                <a:solidFill>
                  <a:srgbClr val="000000"/>
                </a:solidFill>
                <a:latin typeface="Nexus Sans Pro"/>
              </a:rPr>
              <a:t>(2023). A Text Book of General and Systemic Veterinary Medicine, New Delhi Publisher, New Delhi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Nexus Sans Pro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Nexus Sans Pro"/>
              </a:rPr>
              <a:t>2. </a:t>
            </a:r>
            <a:r>
              <a:rPr lang="en-US" dirty="0">
                <a:solidFill>
                  <a:srgbClr val="002060"/>
                </a:solidFill>
                <a:latin typeface="Nexus Sans Pro"/>
              </a:rPr>
              <a:t>M. C. Sharma, Mahesh Kumar and R. D. Sharma (2021). </a:t>
            </a:r>
            <a:r>
              <a:rPr lang="en-US" dirty="0">
                <a:solidFill>
                  <a:srgbClr val="000000"/>
                </a:solidFill>
                <a:latin typeface="Nexus Sans Pro"/>
              </a:rPr>
              <a:t>A text book of clinical Veterinary Medicine, ICAR, New Delhi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Nexus Sans Pro"/>
            </a:endParaRP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Nexus Sans Pro"/>
              </a:rPr>
              <a:t>3. </a:t>
            </a:r>
            <a:r>
              <a:rPr lang="en-US" b="0" i="0" dirty="0">
                <a:solidFill>
                  <a:srgbClr val="002060"/>
                </a:solidFill>
                <a:effectLst/>
                <a:latin typeface="Nexus Sans Pro"/>
              </a:rPr>
              <a:t>Peter D. Constable, Kenneth W </a:t>
            </a:r>
            <a:r>
              <a:rPr lang="en-US" b="0" i="0" dirty="0" err="1">
                <a:solidFill>
                  <a:srgbClr val="002060"/>
                </a:solidFill>
                <a:effectLst/>
                <a:latin typeface="Nexus Sans Pro"/>
              </a:rPr>
              <a:t>Hinchcliff</a:t>
            </a:r>
            <a:r>
              <a:rPr lang="en-US" b="0" i="0" dirty="0">
                <a:solidFill>
                  <a:srgbClr val="002060"/>
                </a:solidFill>
                <a:effectLst/>
                <a:latin typeface="Nexus Sans Pro"/>
              </a:rPr>
              <a:t>, Stanley H. Done, Walter Gruenberg (2016)</a:t>
            </a:r>
            <a:r>
              <a:rPr lang="en-US" b="0" i="0" dirty="0">
                <a:solidFill>
                  <a:srgbClr val="000000"/>
                </a:solidFill>
                <a:effectLst/>
                <a:latin typeface="Nexus Sans Pro"/>
              </a:rPr>
              <a:t>. </a:t>
            </a:r>
            <a:r>
              <a:rPr lang="en-US" dirty="0"/>
              <a:t>Veterinary Medicine </a:t>
            </a:r>
            <a:r>
              <a:rPr lang="en-US" i="0" dirty="0">
                <a:effectLst/>
                <a:latin typeface="var(--_99wljgj)"/>
              </a:rPr>
              <a:t>A textbook of the diseases of Cattle, Horses, Sheep, Pigs and Goats.</a:t>
            </a:r>
            <a:r>
              <a:rPr lang="en-US" b="1" i="0" dirty="0">
                <a:effectLst/>
                <a:latin typeface="var(--_99wljgj)"/>
              </a:rPr>
              <a:t> </a:t>
            </a:r>
            <a:r>
              <a:rPr lang="en-US" i="0" dirty="0">
                <a:effectLst/>
                <a:latin typeface="var(--_99wljgj)"/>
              </a:rPr>
              <a:t>11</a:t>
            </a:r>
            <a:r>
              <a:rPr lang="en-US" i="0" baseline="30000" dirty="0">
                <a:effectLst/>
                <a:latin typeface="var(--_99wljgj)"/>
              </a:rPr>
              <a:t>th</a:t>
            </a:r>
            <a:r>
              <a:rPr lang="en-US" i="0" dirty="0">
                <a:effectLst/>
                <a:latin typeface="var(--_99wljgj)"/>
              </a:rPr>
              <a:t> </a:t>
            </a:r>
            <a:r>
              <a:rPr lang="en-US" i="0" dirty="0" err="1">
                <a:effectLst/>
                <a:latin typeface="var(--_99wljgj)"/>
              </a:rPr>
              <a:t>Edn</a:t>
            </a:r>
            <a:r>
              <a:rPr lang="en-US" i="0" dirty="0">
                <a:effectLst/>
                <a:latin typeface="var(--_99wljgj)"/>
              </a:rPr>
              <a:t>. W. B. </a:t>
            </a:r>
            <a:r>
              <a:rPr lang="en-US" i="0" dirty="0" err="1">
                <a:effectLst/>
                <a:latin typeface="var(--_99wljgj)"/>
              </a:rPr>
              <a:t>Sauders</a:t>
            </a:r>
            <a:endParaRPr lang="en-US" i="0" dirty="0">
              <a:effectLst/>
              <a:latin typeface="var(--_99wljgj)"/>
            </a:endParaRPr>
          </a:p>
          <a:p>
            <a:pPr marL="0" indent="0">
              <a:buNone/>
            </a:pPr>
            <a:endParaRPr lang="en-US" i="0" dirty="0">
              <a:effectLst/>
              <a:latin typeface="var(--_99wljgj)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0975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EC636B-C6F8-649F-6396-CCD6BB28E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45" y="293298"/>
            <a:ext cx="11077755" cy="58836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Choice Questions</a:t>
            </a:r>
          </a:p>
          <a:p>
            <a:pPr marL="0" indent="0">
              <a:buNone/>
            </a:pPr>
            <a:r>
              <a:rPr lang="en-US" sz="2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Q.1. Who is the father of Medicine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Hippocrates  b)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Salihotra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Sahadev      d) None of these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Q.2. Who is the father of Veterinary Science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Hippocrates  b)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Salihotra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Sahadev      d) None of these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Q.3. Who is generally considered the Father of Veterinary Medicine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Renatus Vegetius b)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Salihotra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Sahadev      d) None of these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Q.4. </a:t>
            </a:r>
            <a:r>
              <a:rPr lang="en-US" sz="2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modern veterinary school of the world in 1762 at Lyons (France ) was started by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Renatus Vegetius b)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Salihotra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Sahadev      d) Dr. Claude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Bourgelat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Q.5. In India first Army Veterinary School was set up in 1862 at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Puna  b) Mumbai  c) Delhi  d) Chandigarh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Q.6. The book </a:t>
            </a:r>
            <a:r>
              <a:rPr lang="en-US" sz="2400" b="1" i="1" kern="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Asvachikitsa was written by</a:t>
            </a:r>
            <a:endParaRPr lang="en-US" sz="2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a) Renatus Vegetius b)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Salihotra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Sahadev      d) Nakul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Q.7. Disease responsible for the establishment of first Veterinary College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RP  b) PPR  c) FMD  d) 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582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 smtClean="0"/>
              <a:t/>
            </a:r>
            <a:br>
              <a:rPr lang="en-IN" b="1" u="sng" dirty="0" smtClean="0"/>
            </a:br>
            <a:r>
              <a:rPr lang="en-IN" b="1" u="sng" dirty="0" smtClean="0"/>
              <a:t>History </a:t>
            </a:r>
            <a:r>
              <a:rPr lang="en-IN" b="1" u="sng" dirty="0"/>
              <a:t>of Veterinary Medicine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811" y="1802674"/>
            <a:ext cx="9730907" cy="455528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b="1" dirty="0" smtClean="0"/>
              <a:t>Veterinary medicine, </a:t>
            </a:r>
            <a:r>
              <a:rPr lang="en-US" dirty="0" smtClean="0"/>
              <a:t>the field dedicated to the health and treatment of animals, has evolved over thousands of years alongside human civilization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From ancient practices rooted in folklore and religion to modern scientific advancements, veterinary medicine has played a crucial role in maintaining the health of both domestic and wild animals. </a:t>
            </a:r>
          </a:p>
          <a:p>
            <a:pPr algn="just">
              <a:buNone/>
            </a:pPr>
            <a:endParaRPr lang="en-IN" b="1" dirty="0" smtClean="0"/>
          </a:p>
          <a:p>
            <a:pPr algn="just">
              <a:buFont typeface="Wingdings" pitchFamily="2" charset="2"/>
              <a:buChar char="ü"/>
            </a:pPr>
            <a:r>
              <a:rPr lang="en-IN" b="1" dirty="0" smtClean="0"/>
              <a:t>Medicine</a:t>
            </a:r>
            <a:r>
              <a:rPr lang="en-IN" b="1" dirty="0"/>
              <a:t>:</a:t>
            </a:r>
            <a:r>
              <a:rPr lang="en-IN" dirty="0"/>
              <a:t> It is the science of treating the diseases which is nothing but a </a:t>
            </a:r>
            <a:r>
              <a:rPr lang="en-IN" dirty="0">
                <a:solidFill>
                  <a:srgbClr val="002060"/>
                </a:solidFill>
              </a:rPr>
              <a:t>“healing art”.</a:t>
            </a:r>
            <a:endParaRPr lang="en-US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IN" b="1" dirty="0"/>
              <a:t>Veterinary Medicine</a:t>
            </a:r>
            <a:r>
              <a:rPr lang="en-US" b="1" dirty="0"/>
              <a:t>: </a:t>
            </a:r>
            <a:r>
              <a:rPr lang="en-IN" dirty="0"/>
              <a:t>Division of medicine which deals with the diagnosis, treatment, prevention and general study of diseases of the </a:t>
            </a:r>
            <a:r>
              <a:rPr lang="en-IN" dirty="0" smtClean="0"/>
              <a:t>animals</a:t>
            </a:r>
          </a:p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>
              <a:solidFill>
                <a:srgbClr val="00B0F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6600" dirty="0">
                <a:solidFill>
                  <a:srgbClr val="00B0F0"/>
                </a:solidFill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863" y="322217"/>
            <a:ext cx="9445293" cy="6321493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Veterinary Medicine has two aspects, viz. </a:t>
            </a:r>
            <a:r>
              <a:rPr lang="en-IN" i="1" dirty="0">
                <a:solidFill>
                  <a:srgbClr val="002060"/>
                </a:solidFill>
              </a:rPr>
              <a:t>the theory of medicine and practice of medicine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The </a:t>
            </a:r>
            <a:r>
              <a:rPr lang="en-IN" i="1" dirty="0">
                <a:solidFill>
                  <a:srgbClr val="002060"/>
                </a:solidFill>
              </a:rPr>
              <a:t>theory of medicine </a:t>
            </a:r>
            <a:r>
              <a:rPr lang="en-IN" dirty="0"/>
              <a:t>deals with the </a:t>
            </a:r>
            <a:r>
              <a:rPr lang="en-IN" b="1" dirty="0">
                <a:solidFill>
                  <a:srgbClr val="002060"/>
                </a:solidFill>
              </a:rPr>
              <a:t>principles</a:t>
            </a:r>
            <a:r>
              <a:rPr lang="en-IN" dirty="0"/>
              <a:t> on which a disease acts and produces various effects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 smtClean="0"/>
              <a:t>Besides, </a:t>
            </a:r>
            <a:r>
              <a:rPr lang="en-IN" dirty="0"/>
              <a:t>also explains the </a:t>
            </a:r>
            <a:r>
              <a:rPr lang="en-IN" b="1" dirty="0">
                <a:solidFill>
                  <a:srgbClr val="002060"/>
                </a:solidFill>
              </a:rPr>
              <a:t>therapeutics</a:t>
            </a:r>
            <a:r>
              <a:rPr lang="en-IN" dirty="0"/>
              <a:t> by which a disease can be </a:t>
            </a:r>
            <a:r>
              <a:rPr lang="en-IN" dirty="0">
                <a:solidFill>
                  <a:srgbClr val="002060"/>
                </a:solidFill>
              </a:rPr>
              <a:t>cured, controlled or prevented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The </a:t>
            </a:r>
            <a:r>
              <a:rPr lang="en-IN" b="1" i="1" dirty="0">
                <a:solidFill>
                  <a:srgbClr val="002060"/>
                </a:solidFill>
              </a:rPr>
              <a:t>practice of medicine </a:t>
            </a:r>
            <a:r>
              <a:rPr lang="en-IN" dirty="0"/>
              <a:t>consists of adaption of these principles to the treatment and prevention of diseases in order to relive pain and suffering of animals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</a:t>
            </a:r>
            <a:r>
              <a:rPr lang="en-IN" dirty="0">
                <a:solidFill>
                  <a:srgbClr val="002060"/>
                </a:solidFill>
              </a:rPr>
              <a:t>Principle without practice will be useless</a:t>
            </a:r>
            <a:r>
              <a:rPr lang="en-IN" dirty="0"/>
              <a:t>, whereas </a:t>
            </a:r>
            <a:r>
              <a:rPr lang="en-IN" dirty="0">
                <a:solidFill>
                  <a:srgbClr val="002060"/>
                </a:solidFill>
              </a:rPr>
              <a:t>practice without principles would be dangerous</a:t>
            </a:r>
            <a:r>
              <a:rPr lang="en-IN" dirty="0"/>
              <a:t> and would almost amount to quackery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158" y="357166"/>
            <a:ext cx="8501122" cy="6143668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IN" b="1" dirty="0"/>
              <a:t>Branches of Veterinary Medicine</a:t>
            </a:r>
            <a:endParaRPr lang="en-US" b="1" dirty="0"/>
          </a:p>
          <a:p>
            <a:pPr lvl="0" algn="just">
              <a:buFont typeface="Wingdings" pitchFamily="2" charset="2"/>
              <a:buChar char="ü"/>
            </a:pPr>
            <a:r>
              <a:rPr lang="en-IN" dirty="0"/>
              <a:t>Clinical Veterinary Medicine</a:t>
            </a: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en-IN" dirty="0"/>
              <a:t>Preventive Veterinary Medicine</a:t>
            </a: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IN" b="1" dirty="0"/>
              <a:t>Veterinary Clinical Medicine</a:t>
            </a:r>
            <a:endParaRPr lang="en-US" dirty="0"/>
          </a:p>
          <a:p>
            <a:pPr lvl="0" algn="just">
              <a:buFont typeface="Wingdings" pitchFamily="2" charset="2"/>
              <a:buChar char="ü"/>
            </a:pPr>
            <a:r>
              <a:rPr lang="en-IN" dirty="0"/>
              <a:t>Branch of Veterinary Medicine which covers the </a:t>
            </a:r>
            <a:r>
              <a:rPr lang="en-IN" dirty="0">
                <a:solidFill>
                  <a:srgbClr val="002060"/>
                </a:solidFill>
              </a:rPr>
              <a:t>art of making correct diagnosis</a:t>
            </a:r>
            <a:r>
              <a:rPr lang="en-IN" dirty="0"/>
              <a:t> and </a:t>
            </a:r>
            <a:r>
              <a:rPr lang="en-IN" dirty="0">
                <a:solidFill>
                  <a:srgbClr val="002060"/>
                </a:solidFill>
              </a:rPr>
              <a:t>extends remedial and curative measures against the diseases of animals</a:t>
            </a:r>
          </a:p>
          <a:p>
            <a:pPr lvl="0" algn="just">
              <a:buFont typeface="Wingdings" pitchFamily="2" charset="2"/>
              <a:buChar char="ü"/>
            </a:pPr>
            <a:r>
              <a:rPr lang="en-IN" dirty="0"/>
              <a:t> The veterinarian who deals with this branch is referred to as </a:t>
            </a:r>
            <a:r>
              <a:rPr lang="en-IN" i="1" dirty="0">
                <a:solidFill>
                  <a:srgbClr val="002060"/>
                </a:solidFill>
              </a:rPr>
              <a:t>Physician/internist</a:t>
            </a:r>
            <a:endParaRPr lang="en-US" dirty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IN" dirty="0"/>
              <a:t>Clinical Veterinary Medicine is also called as </a:t>
            </a:r>
            <a:r>
              <a:rPr lang="en-IN" i="1" dirty="0">
                <a:solidFill>
                  <a:srgbClr val="002060"/>
                </a:solidFill>
              </a:rPr>
              <a:t>bedside medicine/internal medicine/curative medicine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357166"/>
            <a:ext cx="8572560" cy="6215106"/>
          </a:xfrm>
        </p:spPr>
        <p:txBody>
          <a:bodyPr/>
          <a:lstStyle/>
          <a:p>
            <a:pPr lvl="0" algn="just">
              <a:buFont typeface="Wingdings" pitchFamily="2" charset="2"/>
              <a:buChar char="Ø"/>
            </a:pPr>
            <a:r>
              <a:rPr lang="en-IN" b="1" dirty="0"/>
              <a:t>Preventive Veterinary Medicine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en-IN" dirty="0"/>
              <a:t> It is a field of veterinary medicine that </a:t>
            </a:r>
            <a:r>
              <a:rPr lang="en-IN" dirty="0">
                <a:solidFill>
                  <a:srgbClr val="002060"/>
                </a:solidFill>
              </a:rPr>
              <a:t>focuses on the detection and dissemination of information to prevent, control or eradicate diseases that affects both animals and humans</a:t>
            </a:r>
            <a:endParaRPr lang="en-US" dirty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IN" dirty="0"/>
              <a:t>The </a:t>
            </a:r>
            <a:r>
              <a:rPr lang="en-IN" dirty="0">
                <a:solidFill>
                  <a:srgbClr val="002060"/>
                </a:solidFill>
              </a:rPr>
              <a:t>aim of preventive medicine </a:t>
            </a:r>
            <a:r>
              <a:rPr lang="en-IN" dirty="0"/>
              <a:t>is the absence of disease, either by preventing the occurrence of a disease or by halting a disease and averting resulting complications after its onset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214291"/>
            <a:ext cx="8572560" cy="591187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b="1" dirty="0"/>
              <a:t>History of Veterinary Medicine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Veterinary medicine is as old as recorded history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Hindu mythology attributed the origin of medicine to </a:t>
            </a:r>
            <a:r>
              <a:rPr lang="en-IN" i="1" dirty="0">
                <a:solidFill>
                  <a:srgbClr val="002060"/>
                </a:solidFill>
              </a:rPr>
              <a:t>Brahma</a:t>
            </a:r>
            <a:r>
              <a:rPr lang="en-IN" dirty="0"/>
              <a:t> as the </a:t>
            </a:r>
            <a:r>
              <a:rPr lang="en-IN" dirty="0">
                <a:solidFill>
                  <a:srgbClr val="002060"/>
                </a:solidFill>
              </a:rPr>
              <a:t>Egyptian</a:t>
            </a:r>
            <a:r>
              <a:rPr lang="en-IN" dirty="0"/>
              <a:t> did to </a:t>
            </a:r>
            <a:r>
              <a:rPr lang="en-IN" dirty="0">
                <a:solidFill>
                  <a:srgbClr val="002060"/>
                </a:solidFill>
              </a:rPr>
              <a:t>Imhotep</a:t>
            </a:r>
            <a:r>
              <a:rPr lang="en-IN" dirty="0"/>
              <a:t> and the </a:t>
            </a:r>
            <a:r>
              <a:rPr lang="en-IN" dirty="0">
                <a:solidFill>
                  <a:srgbClr val="002060"/>
                </a:solidFill>
              </a:rPr>
              <a:t>Greek</a:t>
            </a:r>
            <a:r>
              <a:rPr lang="en-IN" dirty="0"/>
              <a:t> to </a:t>
            </a:r>
            <a:r>
              <a:rPr lang="en-IN" dirty="0">
                <a:solidFill>
                  <a:srgbClr val="002060"/>
                </a:solidFill>
              </a:rPr>
              <a:t>Apollo</a:t>
            </a:r>
            <a:endParaRPr lang="en-IN" dirty="0"/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In </a:t>
            </a:r>
            <a:r>
              <a:rPr lang="en-IN" i="1" dirty="0">
                <a:solidFill>
                  <a:srgbClr val="002060"/>
                </a:solidFill>
              </a:rPr>
              <a:t>Vedic period (1800-1200 BC)</a:t>
            </a:r>
            <a:r>
              <a:rPr lang="en-IN" dirty="0">
                <a:solidFill>
                  <a:srgbClr val="002060"/>
                </a:solidFill>
              </a:rPr>
              <a:t> </a:t>
            </a:r>
            <a:r>
              <a:rPr lang="en-IN" dirty="0"/>
              <a:t>Brahma via the human mediator created the </a:t>
            </a:r>
            <a:r>
              <a:rPr lang="en-IN" i="1" dirty="0">
                <a:solidFill>
                  <a:srgbClr val="002060"/>
                </a:solidFill>
              </a:rPr>
              <a:t>Vedas</a:t>
            </a:r>
            <a:r>
              <a:rPr lang="en-IN" dirty="0"/>
              <a:t> as an ethical guide to the world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Some of the Vedas contain   the </a:t>
            </a:r>
            <a:r>
              <a:rPr lang="en-IN" dirty="0">
                <a:solidFill>
                  <a:srgbClr val="002060"/>
                </a:solidFill>
              </a:rPr>
              <a:t>first treatise </a:t>
            </a:r>
            <a:r>
              <a:rPr lang="en-IN" dirty="0"/>
              <a:t>on the medicine of </a:t>
            </a:r>
            <a:r>
              <a:rPr lang="en-IN" dirty="0">
                <a:solidFill>
                  <a:srgbClr val="002060"/>
                </a:solidFill>
              </a:rPr>
              <a:t>man and beasts</a:t>
            </a:r>
            <a:endParaRPr lang="en-US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IN" b="1" dirty="0"/>
              <a:t>Hippocrates</a:t>
            </a:r>
            <a:r>
              <a:rPr lang="en-IN" dirty="0"/>
              <a:t> (5</a:t>
            </a:r>
            <a:r>
              <a:rPr lang="en-IN" baseline="30000" dirty="0"/>
              <a:t>th</a:t>
            </a:r>
            <a:r>
              <a:rPr lang="en-IN" dirty="0"/>
              <a:t> century BC), the </a:t>
            </a:r>
            <a:r>
              <a:rPr lang="en-IN" i="1" dirty="0">
                <a:solidFill>
                  <a:srgbClr val="002060"/>
                </a:solidFill>
              </a:rPr>
              <a:t>father of medicine</a:t>
            </a:r>
            <a:r>
              <a:rPr lang="en-IN" dirty="0"/>
              <a:t>, forwarded the theory that the disease is a reflection of </a:t>
            </a:r>
            <a:r>
              <a:rPr lang="en-IN" i="1" dirty="0"/>
              <a:t>imbalance of body humours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He, thus </a:t>
            </a:r>
            <a:r>
              <a:rPr lang="en-IN" dirty="0" err="1"/>
              <a:t>profounded</a:t>
            </a:r>
            <a:r>
              <a:rPr lang="en-IN" dirty="0"/>
              <a:t> the theory of </a:t>
            </a:r>
            <a:r>
              <a:rPr lang="en-IN" dirty="0" err="1">
                <a:solidFill>
                  <a:srgbClr val="002060"/>
                </a:solidFill>
              </a:rPr>
              <a:t>humoural</a:t>
            </a:r>
            <a:r>
              <a:rPr lang="en-IN" dirty="0">
                <a:solidFill>
                  <a:srgbClr val="002060"/>
                </a:solidFill>
              </a:rPr>
              <a:t> pathology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Hippocrates transformed the medicine from the </a:t>
            </a:r>
            <a:r>
              <a:rPr lang="en-IN" dirty="0">
                <a:solidFill>
                  <a:srgbClr val="002060"/>
                </a:solidFill>
              </a:rPr>
              <a:t>art of philosophy to a systemic clinical science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330926"/>
            <a:ext cx="11122407" cy="652707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dirty="0"/>
              <a:t>There are many old, original, and authentic authors on Indian Veterinary Science. Large information is contained in their writings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Among such authors the names of </a:t>
            </a:r>
            <a:r>
              <a:rPr lang="en-IN" dirty="0" err="1"/>
              <a:t>Salihotra</a:t>
            </a:r>
            <a:r>
              <a:rPr lang="en-IN" dirty="0"/>
              <a:t>, </a:t>
            </a:r>
            <a:r>
              <a:rPr lang="en-IN" dirty="0" err="1"/>
              <a:t>Palakapya</a:t>
            </a:r>
            <a:r>
              <a:rPr lang="en-IN" dirty="0"/>
              <a:t>, </a:t>
            </a:r>
            <a:r>
              <a:rPr lang="en-IN" dirty="0" err="1"/>
              <a:t>Rajaputra</a:t>
            </a:r>
            <a:r>
              <a:rPr lang="en-IN" dirty="0"/>
              <a:t>, Vaisampayana, Vyasa, </a:t>
            </a:r>
            <a:r>
              <a:rPr lang="en-IN" dirty="0" err="1"/>
              <a:t>Nakula</a:t>
            </a:r>
            <a:r>
              <a:rPr lang="en-IN" dirty="0"/>
              <a:t>, Sahadeva, </a:t>
            </a:r>
            <a:r>
              <a:rPr lang="en-IN" dirty="0" err="1"/>
              <a:t>Garga</a:t>
            </a:r>
            <a:r>
              <a:rPr lang="en-IN" dirty="0"/>
              <a:t>, </a:t>
            </a:r>
            <a:r>
              <a:rPr lang="en-IN" dirty="0" err="1"/>
              <a:t>Mrgasarma</a:t>
            </a:r>
            <a:r>
              <a:rPr lang="en-IN" dirty="0"/>
              <a:t>, Brhaspati, Narada, </a:t>
            </a:r>
            <a:r>
              <a:rPr lang="en-IN" dirty="0" err="1"/>
              <a:t>Gana</a:t>
            </a:r>
            <a:r>
              <a:rPr lang="en-IN" dirty="0"/>
              <a:t>, </a:t>
            </a:r>
            <a:r>
              <a:rPr lang="en-IN" dirty="0" err="1"/>
              <a:t>Jayadatta</a:t>
            </a:r>
            <a:r>
              <a:rPr lang="en-IN" dirty="0"/>
              <a:t>, Suri, </a:t>
            </a:r>
            <a:r>
              <a:rPr lang="en-IN" dirty="0" err="1"/>
              <a:t>Dinapathi</a:t>
            </a:r>
            <a:r>
              <a:rPr lang="en-IN" dirty="0"/>
              <a:t>, </a:t>
            </a:r>
            <a:r>
              <a:rPr lang="en-IN" dirty="0" err="1"/>
              <a:t>Malladeva</a:t>
            </a:r>
            <a:r>
              <a:rPr lang="en-IN" dirty="0"/>
              <a:t>, Pandita, </a:t>
            </a:r>
            <a:r>
              <a:rPr lang="en-IN" dirty="0" err="1"/>
              <a:t>Simhadatta</a:t>
            </a:r>
            <a:r>
              <a:rPr lang="en-IN" dirty="0"/>
              <a:t>, Nala, </a:t>
            </a:r>
            <a:r>
              <a:rPr lang="en-IN" dirty="0" err="1"/>
              <a:t>Vatsya</a:t>
            </a:r>
            <a:r>
              <a:rPr lang="en-IN" dirty="0"/>
              <a:t>, Manu, </a:t>
            </a:r>
            <a:r>
              <a:rPr lang="en-IN" dirty="0" err="1"/>
              <a:t>Kautilya</a:t>
            </a:r>
            <a:r>
              <a:rPr lang="en-IN" dirty="0"/>
              <a:t> and </a:t>
            </a:r>
            <a:r>
              <a:rPr lang="en-IN" dirty="0" err="1"/>
              <a:t>Parasara</a:t>
            </a:r>
            <a:r>
              <a:rPr lang="en-IN" dirty="0"/>
              <a:t> are well recognised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Among the later date come </a:t>
            </a:r>
            <a:r>
              <a:rPr lang="en-IN" dirty="0" err="1"/>
              <a:t>Jayadeva</a:t>
            </a:r>
            <a:r>
              <a:rPr lang="en-IN" dirty="0"/>
              <a:t>, King </a:t>
            </a:r>
            <a:r>
              <a:rPr lang="en-IN" dirty="0" err="1"/>
              <a:t>Indusena</a:t>
            </a:r>
            <a:r>
              <a:rPr lang="en-IN" dirty="0"/>
              <a:t>, King </a:t>
            </a:r>
            <a:r>
              <a:rPr lang="en-IN" dirty="0" err="1"/>
              <a:t>Bhoja</a:t>
            </a:r>
            <a:r>
              <a:rPr lang="en-IN" dirty="0"/>
              <a:t>, </a:t>
            </a:r>
            <a:r>
              <a:rPr lang="en-IN" dirty="0" err="1"/>
              <a:t>Sarangadhara</a:t>
            </a:r>
            <a:r>
              <a:rPr lang="en-IN" dirty="0"/>
              <a:t>, </a:t>
            </a:r>
            <a:r>
              <a:rPr lang="en-IN" dirty="0" err="1"/>
              <a:t>Somesvara</a:t>
            </a:r>
            <a:r>
              <a:rPr lang="en-IN" dirty="0"/>
              <a:t>, </a:t>
            </a:r>
            <a:r>
              <a:rPr lang="en-IN" dirty="0" err="1"/>
              <a:t>Vahada</a:t>
            </a:r>
            <a:r>
              <a:rPr lang="en-IN" dirty="0"/>
              <a:t>, </a:t>
            </a:r>
            <a:r>
              <a:rPr lang="en-IN" dirty="0" err="1"/>
              <a:t>Basavamantri</a:t>
            </a:r>
            <a:r>
              <a:rPr lang="en-IN" dirty="0"/>
              <a:t>, </a:t>
            </a:r>
            <a:r>
              <a:rPr lang="en-IN" dirty="0" err="1"/>
              <a:t>Girvana</a:t>
            </a:r>
            <a:r>
              <a:rPr lang="en-IN" dirty="0"/>
              <a:t>, </a:t>
            </a:r>
            <a:r>
              <a:rPr lang="en-IN" dirty="0" err="1"/>
              <a:t>Yuddavikrama</a:t>
            </a:r>
            <a:r>
              <a:rPr lang="en-IN" dirty="0"/>
              <a:t>, </a:t>
            </a:r>
            <a:r>
              <a:rPr lang="en-IN" dirty="0" err="1"/>
              <a:t>Visvanath</a:t>
            </a:r>
            <a:r>
              <a:rPr lang="en-IN" dirty="0"/>
              <a:t>, </a:t>
            </a:r>
            <a:r>
              <a:rPr lang="en-IN" dirty="0" err="1"/>
              <a:t>Vajpaye</a:t>
            </a:r>
            <a:r>
              <a:rPr lang="en-IN" dirty="0"/>
              <a:t>, </a:t>
            </a:r>
            <a:r>
              <a:rPr lang="en-IN" dirty="0" err="1"/>
              <a:t>Sivarama</a:t>
            </a:r>
            <a:r>
              <a:rPr lang="en-IN" dirty="0"/>
              <a:t>, </a:t>
            </a:r>
            <a:r>
              <a:rPr lang="en-IN" dirty="0" err="1"/>
              <a:t>Bhupathi</a:t>
            </a:r>
            <a:r>
              <a:rPr lang="en-IN" dirty="0"/>
              <a:t>, </a:t>
            </a:r>
            <a:r>
              <a:rPr lang="en-IN" dirty="0" err="1"/>
              <a:t>Dipankara</a:t>
            </a:r>
            <a:r>
              <a:rPr lang="en-IN" dirty="0"/>
              <a:t> and the poet </a:t>
            </a:r>
            <a:r>
              <a:rPr lang="en-IN" dirty="0" err="1"/>
              <a:t>Rudradeva</a:t>
            </a:r>
            <a:endParaRPr lang="en-IN" dirty="0"/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Every one of them contributed a valuable book on veterinary science; but many of these works are now lost either in part or in full</a:t>
            </a: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However, portion of a few of these manuscripts are still available in libraries where </a:t>
            </a:r>
            <a:r>
              <a:rPr lang="en-IN" dirty="0">
                <a:solidFill>
                  <a:srgbClr val="002060"/>
                </a:solidFill>
              </a:rPr>
              <a:t>old palm-leaf manuscripts </a:t>
            </a:r>
            <a:r>
              <a:rPr lang="en-IN" dirty="0"/>
              <a:t>are preserved. The exact period when these sages lived in difficult to determine, but evidence suggests that they lived in a very remote age.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577" y="786060"/>
            <a:ext cx="8715436" cy="635798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dirty="0"/>
              <a:t>Specialisation in ancient India is evident from the fact that the </a:t>
            </a:r>
            <a:r>
              <a:rPr lang="en-IN" i="1" dirty="0">
                <a:solidFill>
                  <a:srgbClr val="002060"/>
                </a:solidFill>
              </a:rPr>
              <a:t>author of </a:t>
            </a:r>
            <a:r>
              <a:rPr lang="en-IN" i="1" dirty="0" err="1">
                <a:solidFill>
                  <a:srgbClr val="002060"/>
                </a:solidFill>
              </a:rPr>
              <a:t>veda</a:t>
            </a:r>
            <a:r>
              <a:rPr lang="en-IN" i="1" dirty="0">
                <a:solidFill>
                  <a:srgbClr val="002060"/>
                </a:solidFill>
              </a:rPr>
              <a:t> on elephant</a:t>
            </a:r>
            <a:r>
              <a:rPr lang="en-IN" dirty="0">
                <a:solidFill>
                  <a:srgbClr val="002060"/>
                </a:solidFill>
              </a:rPr>
              <a:t> </a:t>
            </a:r>
            <a:r>
              <a:rPr lang="en-IN" dirty="0"/>
              <a:t>is identified as </a:t>
            </a:r>
            <a:r>
              <a:rPr lang="en-IN" i="1" dirty="0" err="1">
                <a:solidFill>
                  <a:srgbClr val="002060"/>
                </a:solidFill>
              </a:rPr>
              <a:t>Palakapya</a:t>
            </a:r>
            <a:r>
              <a:rPr lang="en-IN" i="1" dirty="0"/>
              <a:t> </a:t>
            </a:r>
            <a:r>
              <a:rPr lang="en-IN" dirty="0"/>
              <a:t>and that of </a:t>
            </a:r>
            <a:r>
              <a:rPr lang="en-IN" i="1" dirty="0">
                <a:solidFill>
                  <a:srgbClr val="002060"/>
                </a:solidFill>
              </a:rPr>
              <a:t>horses</a:t>
            </a:r>
            <a:r>
              <a:rPr lang="en-IN" i="1" dirty="0"/>
              <a:t> as </a:t>
            </a:r>
            <a:r>
              <a:rPr lang="en-IN" i="1" dirty="0" err="1" smtClean="0">
                <a:solidFill>
                  <a:srgbClr val="002060"/>
                </a:solidFill>
              </a:rPr>
              <a:t>Salihotra</a:t>
            </a:r>
            <a:endParaRPr lang="en-IN" i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IN" dirty="0" err="1" smtClean="0">
                <a:solidFill>
                  <a:srgbClr val="002060"/>
                </a:solidFill>
              </a:rPr>
              <a:t>Palakapya</a:t>
            </a:r>
            <a:r>
              <a:rPr lang="en-IN" dirty="0" smtClean="0"/>
              <a:t>, the first and the most ancient author on the science dealing with health and diseases of </a:t>
            </a:r>
            <a:r>
              <a:rPr lang="en-IN" dirty="0" smtClean="0">
                <a:solidFill>
                  <a:srgbClr val="002060"/>
                </a:solidFill>
              </a:rPr>
              <a:t>elephants</a:t>
            </a:r>
            <a:endParaRPr lang="en-IN" i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</a:t>
            </a:r>
            <a:r>
              <a:rPr lang="en-IN" i="1" dirty="0" err="1">
                <a:solidFill>
                  <a:srgbClr val="002060"/>
                </a:solidFill>
              </a:rPr>
              <a:t>Nakula</a:t>
            </a:r>
            <a:r>
              <a:rPr lang="en-IN" dirty="0"/>
              <a:t>, one of the </a:t>
            </a:r>
            <a:r>
              <a:rPr lang="en-IN" dirty="0" err="1"/>
              <a:t>Pandavas</a:t>
            </a:r>
            <a:r>
              <a:rPr lang="en-IN" dirty="0"/>
              <a:t> is said to have written a book on horses called </a:t>
            </a:r>
            <a:r>
              <a:rPr lang="en-IN" i="1" dirty="0" err="1">
                <a:solidFill>
                  <a:srgbClr val="002060"/>
                </a:solidFill>
              </a:rPr>
              <a:t>Asvachikitsa</a:t>
            </a:r>
            <a:endParaRPr lang="en-IN" i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IN" dirty="0"/>
              <a:t> His brother </a:t>
            </a:r>
            <a:r>
              <a:rPr lang="en-IN" i="1" dirty="0" err="1">
                <a:solidFill>
                  <a:srgbClr val="002060"/>
                </a:solidFill>
              </a:rPr>
              <a:t>Sahadeva</a:t>
            </a:r>
            <a:r>
              <a:rPr lang="en-IN" dirty="0"/>
              <a:t>, as author on cattle and their diseases, is understood to have written a book called  </a:t>
            </a:r>
            <a:r>
              <a:rPr lang="en-IN" i="1" dirty="0" err="1" smtClean="0">
                <a:solidFill>
                  <a:srgbClr val="002060"/>
                </a:solidFill>
              </a:rPr>
              <a:t>Goshastra</a:t>
            </a:r>
            <a:endParaRPr lang="en-IN" i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IN" b="1" i="1" dirty="0" err="1" smtClean="0"/>
              <a:t>Salihotra</a:t>
            </a:r>
            <a:r>
              <a:rPr lang="en-IN" dirty="0" smtClean="0"/>
              <a:t> is believed to be the foremost of all the Indian authors on veterinary science (</a:t>
            </a:r>
            <a:r>
              <a:rPr lang="en-IN" b="1" dirty="0" smtClean="0">
                <a:solidFill>
                  <a:srgbClr val="002060"/>
                </a:solidFill>
              </a:rPr>
              <a:t>Father of Veterinary Science</a:t>
            </a:r>
            <a:r>
              <a:rPr lang="en-IN" dirty="0" smtClean="0"/>
              <a:t>) </a:t>
            </a:r>
          </a:p>
          <a:p>
            <a:pPr algn="just">
              <a:buFont typeface="Wingdings" pitchFamily="2" charset="2"/>
              <a:buChar char="ü"/>
            </a:pPr>
            <a:endParaRPr lang="en-IN" i="1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365" y="618309"/>
            <a:ext cx="11301755" cy="6679474"/>
          </a:xfrm>
        </p:spPr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His </a:t>
            </a:r>
            <a:r>
              <a:rPr lang="en-IN" dirty="0"/>
              <a:t>work on horses </a:t>
            </a:r>
            <a:r>
              <a:rPr lang="en-IN" dirty="0" smtClean="0"/>
              <a:t>is </a:t>
            </a:r>
            <a:r>
              <a:rPr lang="en-IN" dirty="0"/>
              <a:t>presented in 8 parts (16,000 </a:t>
            </a:r>
            <a:r>
              <a:rPr lang="en-IN" dirty="0" err="1"/>
              <a:t>slokas</a:t>
            </a:r>
            <a:r>
              <a:rPr lang="en-IN" dirty="0"/>
              <a:t> in 120 chapters) dealing with practical </a:t>
            </a:r>
            <a:r>
              <a:rPr lang="en-IN" dirty="0" smtClean="0"/>
              <a:t>farriery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It is a complete guide to the science about horses dealing with their breeding, training, feeding watering, stabling, grooming and their care in health and </a:t>
            </a:r>
            <a:r>
              <a:rPr lang="en-IN" dirty="0" smtClean="0"/>
              <a:t>disease</a:t>
            </a:r>
          </a:p>
          <a:p>
            <a:pPr algn="just"/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2060"/>
                </a:solidFill>
              </a:rPr>
              <a:t>Salihotra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Samhita</a:t>
            </a:r>
            <a:r>
              <a:rPr lang="en-US" dirty="0" smtClean="0"/>
              <a:t>, dating from the time of </a:t>
            </a:r>
            <a:r>
              <a:rPr lang="en-US" dirty="0" err="1" smtClean="0"/>
              <a:t>Ashoka</a:t>
            </a:r>
            <a:r>
              <a:rPr lang="en-US" dirty="0" smtClean="0"/>
              <a:t>, is an early Indian Veterinary treatise </a:t>
            </a:r>
            <a:r>
              <a:rPr lang="en-US" dirty="0" smtClean="0">
                <a:solidFill>
                  <a:srgbClr val="333333"/>
                </a:solidFill>
                <a:latin typeface="Libre Baskerville" panose="02000000000000000000" pitchFamily="2" charset="0"/>
              </a:rPr>
              <a:t>dealing with veterinary science, is based on </a:t>
            </a:r>
            <a:r>
              <a:rPr lang="en-US" dirty="0" err="1" smtClean="0">
                <a:solidFill>
                  <a:srgbClr val="002060"/>
                </a:solidFill>
                <a:latin typeface="Libre Baskerville" panose="02000000000000000000" pitchFamily="2" charset="0"/>
              </a:rPr>
              <a:t>Sushruta's</a:t>
            </a:r>
            <a:r>
              <a:rPr lang="en-US" dirty="0" smtClean="0">
                <a:solidFill>
                  <a:srgbClr val="002060"/>
                </a:solidFill>
                <a:latin typeface="Libre Baskerville" panose="02000000000000000000" pitchFamily="2" charset="0"/>
              </a:rPr>
              <a:t> earlier work </a:t>
            </a:r>
            <a:r>
              <a:rPr lang="en-US" dirty="0" smtClean="0">
                <a:solidFill>
                  <a:srgbClr val="333333"/>
                </a:solidFill>
                <a:latin typeface="Libre Baskerville" panose="02000000000000000000" pitchFamily="2" charset="0"/>
              </a:rPr>
              <a:t>on human anatomy, physiology, and surgical techniques</a:t>
            </a:r>
            <a:endParaRPr lang="en-IN" dirty="0" smtClean="0"/>
          </a:p>
          <a:p>
            <a:pPr algn="just"/>
            <a:r>
              <a:rPr lang="en-US" dirty="0" smtClean="0"/>
              <a:t>The great physician </a:t>
            </a:r>
            <a:r>
              <a:rPr lang="en-US" dirty="0" err="1" smtClean="0">
                <a:hlinkClick r:id="rId2"/>
              </a:rPr>
              <a:t>Sushruta</a:t>
            </a:r>
            <a:r>
              <a:rPr lang="en-US" dirty="0" smtClean="0"/>
              <a:t> (l. c. 7th or 6th century BCE), known as the “</a:t>
            </a:r>
            <a:r>
              <a:rPr lang="en-US" b="1" dirty="0" smtClean="0">
                <a:solidFill>
                  <a:srgbClr val="002060"/>
                </a:solidFill>
              </a:rPr>
              <a:t>Father of Indian Medicine</a:t>
            </a:r>
            <a:r>
              <a:rPr lang="en-US" dirty="0" smtClean="0"/>
              <a:t>” and “</a:t>
            </a:r>
            <a:r>
              <a:rPr lang="en-US" b="1" dirty="0" smtClean="0">
                <a:solidFill>
                  <a:srgbClr val="002060"/>
                </a:solidFill>
              </a:rPr>
              <a:t>Father of Plastic Surgery</a:t>
            </a:r>
            <a:r>
              <a:rPr lang="en-US" dirty="0" smtClean="0"/>
              <a:t>”, developed medical techniques which were used for treating humans as well as animals</a:t>
            </a:r>
          </a:p>
          <a:p>
            <a:pPr algn="just"/>
            <a:r>
              <a:rPr lang="en-US" dirty="0" smtClean="0"/>
              <a:t> His work, </a:t>
            </a:r>
            <a:r>
              <a:rPr lang="en-US" b="1" dirty="0" err="1" smtClean="0">
                <a:solidFill>
                  <a:srgbClr val="002060"/>
                </a:solidFill>
              </a:rPr>
              <a:t>Sushruta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Samhita</a:t>
            </a:r>
            <a:r>
              <a:rPr lang="en-US" dirty="0" smtClean="0"/>
              <a:t> (</a:t>
            </a:r>
            <a:r>
              <a:rPr lang="en-US" dirty="0" err="1" smtClean="0"/>
              <a:t>Sushruta's</a:t>
            </a:r>
            <a:r>
              <a:rPr lang="en-US" dirty="0" smtClean="0"/>
              <a:t> Compendium) is considered the </a:t>
            </a:r>
            <a:r>
              <a:rPr lang="en-US" dirty="0" smtClean="0">
                <a:solidFill>
                  <a:srgbClr val="002060"/>
                </a:solidFill>
              </a:rPr>
              <a:t>oldest text on plastic surgery in the world</a:t>
            </a:r>
            <a:r>
              <a:rPr lang="en-US" dirty="0" smtClean="0"/>
              <a:t>, a classic of </a:t>
            </a:r>
            <a:r>
              <a:rPr lang="en-US" dirty="0" err="1" smtClean="0"/>
              <a:t>Ayurvedic</a:t>
            </a:r>
            <a:r>
              <a:rPr lang="en-US" dirty="0" smtClean="0"/>
              <a:t> Medicine, and the basis for veterinarian practice in India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 </a:t>
            </a:r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2441</Words>
  <Application>Microsoft Office PowerPoint</Application>
  <PresentationFormat>Custom</PresentationFormat>
  <Paragraphs>161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HISTORY OF VETERINARY MEDICINE</vt:lpstr>
      <vt:lpstr> History of Veterinary Medicine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Lumpy skin disease (Pseudoarticaria, Neethling virus disease, Exanthema Nodularis Bovis, Knopvelsikte)</dc:title>
  <dc:creator>Dr.Mritunjay Kumar</dc:creator>
  <cp:lastModifiedBy>Bvc</cp:lastModifiedBy>
  <cp:revision>24</cp:revision>
  <dcterms:created xsi:type="dcterms:W3CDTF">2023-10-18T05:23:33Z</dcterms:created>
  <dcterms:modified xsi:type="dcterms:W3CDTF">2025-02-07T09:53:40Z</dcterms:modified>
</cp:coreProperties>
</file>