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3ABD89C8-F173-42A6-9239-8D2181F34A80}" type="datetimeFigureOut">
              <a:rPr lang="en-IN" smtClean="0"/>
              <a:t>21-05-2025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BD36BC-6F35-4CC7-A60C-124A275650F7}" type="slidenum">
              <a:rPr lang="en-IN" smtClean="0"/>
              <a:t>‹#›</a:t>
            </a:fld>
            <a:endParaRPr lang="en-IN"/>
          </a:p>
        </p:txBody>
      </p:sp>
    </p:spTree>
    <p:extLst>
      <p:ext uri="{BB962C8B-B14F-4D97-AF65-F5344CB8AC3E}">
        <p14:creationId xmlns:p14="http://schemas.microsoft.com/office/powerpoint/2010/main" val="529593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ABD89C8-F173-42A6-9239-8D2181F34A80}" type="datetimeFigureOut">
              <a:rPr lang="en-IN" smtClean="0"/>
              <a:t>21-05-2025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BD36BC-6F35-4CC7-A60C-124A275650F7}" type="slidenum">
              <a:rPr lang="en-IN" smtClean="0"/>
              <a:t>‹#›</a:t>
            </a:fld>
            <a:endParaRPr lang="en-IN"/>
          </a:p>
        </p:txBody>
      </p:sp>
    </p:spTree>
    <p:extLst>
      <p:ext uri="{BB962C8B-B14F-4D97-AF65-F5344CB8AC3E}">
        <p14:creationId xmlns:p14="http://schemas.microsoft.com/office/powerpoint/2010/main" val="314304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ABD89C8-F173-42A6-9239-8D2181F34A80}" type="datetimeFigureOut">
              <a:rPr lang="en-IN" smtClean="0"/>
              <a:t>21-05-2025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BD36BC-6F35-4CC7-A60C-124A275650F7}" type="slidenum">
              <a:rPr lang="en-IN" smtClean="0"/>
              <a:t>‹#›</a:t>
            </a:fld>
            <a:endParaRPr lang="en-IN"/>
          </a:p>
        </p:txBody>
      </p:sp>
    </p:spTree>
    <p:extLst>
      <p:ext uri="{BB962C8B-B14F-4D97-AF65-F5344CB8AC3E}">
        <p14:creationId xmlns:p14="http://schemas.microsoft.com/office/powerpoint/2010/main" val="655074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3ABD89C8-F173-42A6-9239-8D2181F34A80}" type="datetimeFigureOut">
              <a:rPr lang="en-IN" smtClean="0"/>
              <a:t>21-05-2025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BD36BC-6F35-4CC7-A60C-124A275650F7}" type="slidenum">
              <a:rPr lang="en-IN" smtClean="0"/>
              <a:t>‹#›</a:t>
            </a:fld>
            <a:endParaRPr lang="en-IN"/>
          </a:p>
        </p:txBody>
      </p:sp>
    </p:spTree>
    <p:extLst>
      <p:ext uri="{BB962C8B-B14F-4D97-AF65-F5344CB8AC3E}">
        <p14:creationId xmlns:p14="http://schemas.microsoft.com/office/powerpoint/2010/main" val="435022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ABD89C8-F173-42A6-9239-8D2181F34A80}" type="datetimeFigureOut">
              <a:rPr lang="en-IN" smtClean="0"/>
              <a:t>21-05-2025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7BD36BC-6F35-4CC7-A60C-124A275650F7}" type="slidenum">
              <a:rPr lang="en-IN" smtClean="0"/>
              <a:t>‹#›</a:t>
            </a:fld>
            <a:endParaRPr lang="en-IN"/>
          </a:p>
        </p:txBody>
      </p:sp>
    </p:spTree>
    <p:extLst>
      <p:ext uri="{BB962C8B-B14F-4D97-AF65-F5344CB8AC3E}">
        <p14:creationId xmlns:p14="http://schemas.microsoft.com/office/powerpoint/2010/main" val="1960474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3ABD89C8-F173-42A6-9239-8D2181F34A80}" type="datetimeFigureOut">
              <a:rPr lang="en-IN" smtClean="0"/>
              <a:t>21-05-2025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7BD36BC-6F35-4CC7-A60C-124A275650F7}" type="slidenum">
              <a:rPr lang="en-IN" smtClean="0"/>
              <a:t>‹#›</a:t>
            </a:fld>
            <a:endParaRPr lang="en-IN"/>
          </a:p>
        </p:txBody>
      </p:sp>
    </p:spTree>
    <p:extLst>
      <p:ext uri="{BB962C8B-B14F-4D97-AF65-F5344CB8AC3E}">
        <p14:creationId xmlns:p14="http://schemas.microsoft.com/office/powerpoint/2010/main" val="73618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3ABD89C8-F173-42A6-9239-8D2181F34A80}" type="datetimeFigureOut">
              <a:rPr lang="en-IN" smtClean="0"/>
              <a:t>21-05-2025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7BD36BC-6F35-4CC7-A60C-124A275650F7}" type="slidenum">
              <a:rPr lang="en-IN" smtClean="0"/>
              <a:t>‹#›</a:t>
            </a:fld>
            <a:endParaRPr lang="en-IN"/>
          </a:p>
        </p:txBody>
      </p:sp>
    </p:spTree>
    <p:extLst>
      <p:ext uri="{BB962C8B-B14F-4D97-AF65-F5344CB8AC3E}">
        <p14:creationId xmlns:p14="http://schemas.microsoft.com/office/powerpoint/2010/main" val="953431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ABD89C8-F173-42A6-9239-8D2181F34A80}" type="datetimeFigureOut">
              <a:rPr lang="en-IN" smtClean="0"/>
              <a:t>21-05-2025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7BD36BC-6F35-4CC7-A60C-124A275650F7}" type="slidenum">
              <a:rPr lang="en-IN" smtClean="0"/>
              <a:t>‹#›</a:t>
            </a:fld>
            <a:endParaRPr lang="en-IN"/>
          </a:p>
        </p:txBody>
      </p:sp>
    </p:spTree>
    <p:extLst>
      <p:ext uri="{BB962C8B-B14F-4D97-AF65-F5344CB8AC3E}">
        <p14:creationId xmlns:p14="http://schemas.microsoft.com/office/powerpoint/2010/main" val="1295563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BD89C8-F173-42A6-9239-8D2181F34A80}" type="datetimeFigureOut">
              <a:rPr lang="en-IN" smtClean="0"/>
              <a:t>21-05-2025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7BD36BC-6F35-4CC7-A60C-124A275650F7}" type="slidenum">
              <a:rPr lang="en-IN" smtClean="0"/>
              <a:t>‹#›</a:t>
            </a:fld>
            <a:endParaRPr lang="en-IN"/>
          </a:p>
        </p:txBody>
      </p:sp>
    </p:spTree>
    <p:extLst>
      <p:ext uri="{BB962C8B-B14F-4D97-AF65-F5344CB8AC3E}">
        <p14:creationId xmlns:p14="http://schemas.microsoft.com/office/powerpoint/2010/main" val="1648307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BD89C8-F173-42A6-9239-8D2181F34A80}" type="datetimeFigureOut">
              <a:rPr lang="en-IN" smtClean="0"/>
              <a:t>21-05-2025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7BD36BC-6F35-4CC7-A60C-124A275650F7}" type="slidenum">
              <a:rPr lang="en-IN" smtClean="0"/>
              <a:t>‹#›</a:t>
            </a:fld>
            <a:endParaRPr lang="en-IN"/>
          </a:p>
        </p:txBody>
      </p:sp>
    </p:spTree>
    <p:extLst>
      <p:ext uri="{BB962C8B-B14F-4D97-AF65-F5344CB8AC3E}">
        <p14:creationId xmlns:p14="http://schemas.microsoft.com/office/powerpoint/2010/main" val="2611084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ABD89C8-F173-42A6-9239-8D2181F34A80}" type="datetimeFigureOut">
              <a:rPr lang="en-IN" smtClean="0"/>
              <a:t>21-05-2025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7BD36BC-6F35-4CC7-A60C-124A275650F7}" type="slidenum">
              <a:rPr lang="en-IN" smtClean="0"/>
              <a:t>‹#›</a:t>
            </a:fld>
            <a:endParaRPr lang="en-IN"/>
          </a:p>
        </p:txBody>
      </p:sp>
    </p:spTree>
    <p:extLst>
      <p:ext uri="{BB962C8B-B14F-4D97-AF65-F5344CB8AC3E}">
        <p14:creationId xmlns:p14="http://schemas.microsoft.com/office/powerpoint/2010/main" val="384086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BD89C8-F173-42A6-9239-8D2181F34A80}" type="datetimeFigureOut">
              <a:rPr lang="en-IN" smtClean="0"/>
              <a:t>21-05-2025</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BD36BC-6F35-4CC7-A60C-124A275650F7}" type="slidenum">
              <a:rPr lang="en-IN" smtClean="0"/>
              <a:t>‹#›</a:t>
            </a:fld>
            <a:endParaRPr lang="en-IN"/>
          </a:p>
        </p:txBody>
      </p:sp>
    </p:spTree>
    <p:extLst>
      <p:ext uri="{BB962C8B-B14F-4D97-AF65-F5344CB8AC3E}">
        <p14:creationId xmlns:p14="http://schemas.microsoft.com/office/powerpoint/2010/main" val="3772468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uman-wildlife conflict animal rights grou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08219" y="501133"/>
            <a:ext cx="7846144" cy="3416320"/>
          </a:xfrm>
          <a:prstGeom prst="rect">
            <a:avLst/>
          </a:prstGeom>
        </p:spPr>
        <p:txBody>
          <a:bodyPr wrap="square">
            <a:spAutoFit/>
          </a:bodyPr>
          <a:lstStyle/>
          <a:p>
            <a:pPr algn="ctr"/>
            <a:r>
              <a:rPr lang="en-IN" sz="5400" dirty="0" smtClean="0">
                <a:solidFill>
                  <a:srgbClr val="FF0000"/>
                </a:solidFill>
                <a:latin typeface="Arial Black" panose="020B0A04020102020204" pitchFamily="34" charset="0"/>
                <a:cs typeface="Arial" panose="020B0604020202020204" pitchFamily="34" charset="0"/>
              </a:rPr>
              <a:t>Human-Animal Conflict</a:t>
            </a:r>
          </a:p>
          <a:p>
            <a:pPr algn="ctr"/>
            <a:r>
              <a:rPr lang="en-US" sz="5400" dirty="0" smtClean="0">
                <a:solidFill>
                  <a:srgbClr val="FF0000"/>
                </a:solidFill>
                <a:latin typeface="Arial Black" panose="020B0A04020102020204" pitchFamily="34" charset="0"/>
                <a:cs typeface="Arial" panose="020B0604020202020204" pitchFamily="34" charset="0"/>
              </a:rPr>
              <a:t>(</a:t>
            </a:r>
            <a:r>
              <a:rPr lang="en-IN" sz="5400" dirty="0" smtClean="0">
                <a:solidFill>
                  <a:srgbClr val="FF0000"/>
                </a:solidFill>
                <a:latin typeface="Arial Black" panose="020B0A04020102020204" pitchFamily="34" charset="0"/>
                <a:cs typeface="Arial" panose="020B0604020202020204" pitchFamily="34" charset="0"/>
              </a:rPr>
              <a:t>Human-Wildlife Conflict</a:t>
            </a:r>
            <a:r>
              <a:rPr lang="en-US" sz="5400" dirty="0" smtClean="0">
                <a:solidFill>
                  <a:srgbClr val="FF0000"/>
                </a:solidFill>
                <a:latin typeface="Arial Black" panose="020B0A04020102020204" pitchFamily="34" charset="0"/>
                <a:cs typeface="Arial" panose="020B0604020202020204" pitchFamily="34" charset="0"/>
              </a:rPr>
              <a:t>)</a:t>
            </a:r>
            <a:endParaRPr lang="en-IN" sz="5400" dirty="0">
              <a:solidFill>
                <a:srgbClr val="FF0000"/>
              </a:solidFill>
              <a:latin typeface="Arial Black" panose="020B0A04020102020204" pitchFamily="34" charset="0"/>
              <a:cs typeface="Arial" panose="020B0604020202020204" pitchFamily="34" charset="0"/>
            </a:endParaRPr>
          </a:p>
        </p:txBody>
      </p:sp>
      <p:sp>
        <p:nvSpPr>
          <p:cNvPr id="5" name="TextBox 4"/>
          <p:cNvSpPr txBox="1"/>
          <p:nvPr/>
        </p:nvSpPr>
        <p:spPr>
          <a:xfrm>
            <a:off x="7534564" y="5371313"/>
            <a:ext cx="4172263" cy="1107996"/>
          </a:xfrm>
          <a:prstGeom prst="rect">
            <a:avLst/>
          </a:prstGeom>
          <a:noFill/>
        </p:spPr>
        <p:txBody>
          <a:bodyPr wrap="square" rtlCol="0">
            <a:spAutoFit/>
          </a:bodyPr>
          <a:lstStyle/>
          <a:p>
            <a:pPr algn="ctr"/>
            <a:r>
              <a:rPr lang="en-US" sz="1600" b="1" dirty="0" smtClean="0">
                <a:solidFill>
                  <a:srgbClr val="FF0000"/>
                </a:solidFill>
                <a:latin typeface="Arial" pitchFamily="34" charset="0"/>
                <a:cs typeface="Arial" pitchFamily="34" charset="0"/>
              </a:rPr>
              <a:t>Dr. Ravi Shankar Kr </a:t>
            </a:r>
            <a:r>
              <a:rPr lang="en-US" sz="1600" b="1" dirty="0" err="1" smtClean="0">
                <a:solidFill>
                  <a:srgbClr val="FF0000"/>
                </a:solidFill>
                <a:latin typeface="Arial" pitchFamily="34" charset="0"/>
                <a:cs typeface="Arial" pitchFamily="34" charset="0"/>
              </a:rPr>
              <a:t>Mandal</a:t>
            </a:r>
            <a:endParaRPr lang="en-US" sz="1600" b="1" dirty="0" smtClean="0">
              <a:solidFill>
                <a:srgbClr val="FF0000"/>
              </a:solidFill>
              <a:latin typeface="Arial" pitchFamily="34" charset="0"/>
              <a:cs typeface="Arial" pitchFamily="34" charset="0"/>
            </a:endParaRPr>
          </a:p>
          <a:p>
            <a:pPr algn="ctr"/>
            <a:r>
              <a:rPr lang="en-US" sz="1600" b="1" dirty="0" smtClean="0">
                <a:solidFill>
                  <a:srgbClr val="FF0000"/>
                </a:solidFill>
                <a:latin typeface="Arial" pitchFamily="34" charset="0"/>
                <a:cs typeface="Arial" pitchFamily="34" charset="0"/>
              </a:rPr>
              <a:t>Assistant Professor</a:t>
            </a:r>
          </a:p>
          <a:p>
            <a:pPr algn="ctr"/>
            <a:r>
              <a:rPr lang="en-US" sz="1600" b="1" dirty="0" smtClean="0">
                <a:solidFill>
                  <a:srgbClr val="FF0000"/>
                </a:solidFill>
                <a:latin typeface="Arial" pitchFamily="34" charset="0"/>
                <a:cs typeface="Arial" pitchFamily="34" charset="0"/>
              </a:rPr>
              <a:t>Veterinary Medicine</a:t>
            </a:r>
          </a:p>
          <a:p>
            <a:pPr algn="ctr"/>
            <a:r>
              <a:rPr lang="en-US" sz="1600" b="1" dirty="0" smtClean="0">
                <a:solidFill>
                  <a:srgbClr val="FF0000"/>
                </a:solidFill>
                <a:latin typeface="Arial" pitchFamily="34" charset="0"/>
                <a:cs typeface="Arial" pitchFamily="34" charset="0"/>
              </a:rPr>
              <a:t>BVC, Patna</a:t>
            </a:r>
            <a:endParaRPr lang="en-US" sz="1600" b="1" dirty="0">
              <a:solidFill>
                <a:srgbClr val="FF0000"/>
              </a:solidFill>
              <a:latin typeface="Arial" pitchFamily="34" charset="0"/>
              <a:cs typeface="Arial" pitchFamily="34" charset="0"/>
            </a:endParaRPr>
          </a:p>
        </p:txBody>
      </p:sp>
      <p:pic>
        <p:nvPicPr>
          <p:cNvPr id="6" name="Picture 5" descr="B. F. Sc. Programme – Bihar Animal Sciences University | बिहार पशु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36" y="122443"/>
            <a:ext cx="1834381" cy="1066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ownloads – Bihar Animal Sciences University | बिहार पशु विज्ञान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9315" y="122443"/>
            <a:ext cx="1152465" cy="120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676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4382" y="600364"/>
            <a:ext cx="10515600" cy="5548890"/>
          </a:xfrm>
        </p:spPr>
        <p:txBody>
          <a:bodyPr>
            <a:normAutofit/>
          </a:bodyPr>
          <a:lstStyle/>
          <a:p>
            <a:pPr>
              <a:buFont typeface="Wingdings" panose="05000000000000000000" pitchFamily="2" charset="2"/>
              <a:buChar char="v"/>
            </a:pPr>
            <a:r>
              <a:rPr lang="en-IN" sz="2400" b="1" dirty="0">
                <a:solidFill>
                  <a:srgbClr val="FF0000"/>
                </a:solidFill>
                <a:latin typeface="Arial" panose="020B0604020202020204" pitchFamily="34" charset="0"/>
                <a:cs typeface="Arial" panose="020B0604020202020204" pitchFamily="34" charset="0"/>
              </a:rPr>
              <a:t>Climatic factors </a:t>
            </a:r>
            <a:endParaRPr lang="en-IN" sz="2400" b="1" dirty="0" smtClean="0">
              <a:solidFill>
                <a:srgbClr val="FF0000"/>
              </a:solidFill>
              <a:latin typeface="Arial" panose="020B0604020202020204" pitchFamily="34" charset="0"/>
              <a:cs typeface="Arial" panose="020B0604020202020204" pitchFamily="34" charset="0"/>
            </a:endParaRPr>
          </a:p>
          <a:p>
            <a:pPr marL="0" lvl="0" indent="0" algn="just" eaLnBrk="0" fontAlgn="base" hangingPunct="0">
              <a:lnSpc>
                <a:spcPct val="100000"/>
              </a:lnSpc>
              <a:spcBef>
                <a:spcPct val="0"/>
              </a:spcBef>
              <a:spcAft>
                <a:spcPct val="0"/>
              </a:spcAft>
              <a:buFontTx/>
              <a:buChar char="•"/>
            </a:pPr>
            <a:r>
              <a:rPr lang="en-US" altLang="en-US" sz="2400" dirty="0" smtClean="0">
                <a:latin typeface="Arial" panose="020B0604020202020204" pitchFamily="34" charset="0"/>
              </a:rPr>
              <a:t> Increasing </a:t>
            </a:r>
            <a:r>
              <a:rPr lang="en-US" altLang="en-US" sz="2400" dirty="0">
                <a:latin typeface="Arial" panose="020B0604020202020204" pitchFamily="34" charset="0"/>
              </a:rPr>
              <a:t>temperatures and irregular rainfall exacerbate drought conditions, reducing water bodies and forcing more wildlife into human areas.</a:t>
            </a:r>
          </a:p>
          <a:p>
            <a:pPr marL="0" lvl="0" indent="0" algn="just" eaLnBrk="0" fontAlgn="base" hangingPunct="0">
              <a:lnSpc>
                <a:spcPct val="100000"/>
              </a:lnSpc>
              <a:spcBef>
                <a:spcPct val="0"/>
              </a:spcBef>
              <a:spcAft>
                <a:spcPct val="0"/>
              </a:spcAft>
              <a:buFontTx/>
              <a:buChar char="•"/>
            </a:pPr>
            <a:r>
              <a:rPr lang="en-US" altLang="en-US" sz="2400" b="1" dirty="0" smtClean="0">
                <a:latin typeface="Arial" panose="020B0604020202020204" pitchFamily="34" charset="0"/>
              </a:rPr>
              <a:t> Habitat </a:t>
            </a:r>
            <a:r>
              <a:rPr lang="en-US" altLang="en-US" sz="2400" b="1" dirty="0">
                <a:latin typeface="Arial" panose="020B0604020202020204" pitchFamily="34" charset="0"/>
              </a:rPr>
              <a:t>Loss</a:t>
            </a:r>
            <a:r>
              <a:rPr lang="en-US" altLang="en-US" sz="2400" dirty="0">
                <a:latin typeface="Arial" panose="020B0604020202020204" pitchFamily="34" charset="0"/>
              </a:rPr>
              <a:t>: Conversion of wetlands for agriculture or urbanization leaves crocodiles with fewer natural habitats, increasing their reliance on shared water resources</a:t>
            </a:r>
            <a:r>
              <a:rPr lang="en-US" altLang="en-US" sz="2400" dirty="0" smtClean="0">
                <a:latin typeface="Arial" panose="020B0604020202020204" pitchFamily="34" charset="0"/>
              </a:rPr>
              <a:t>.</a:t>
            </a:r>
            <a:endParaRPr lang="en-IN" sz="2400" dirty="0" smtClean="0">
              <a:latin typeface="Arial" panose="020B0604020202020204" pitchFamily="34" charset="0"/>
              <a:cs typeface="Arial" panose="020B0604020202020204" pitchFamily="34" charset="0"/>
            </a:endParaRPr>
          </a:p>
          <a:p>
            <a:pPr marL="0" lvl="0" indent="0" algn="just" eaLnBrk="0" fontAlgn="base" hangingPunct="0">
              <a:lnSpc>
                <a:spcPct val="100000"/>
              </a:lnSpc>
              <a:spcBef>
                <a:spcPct val="0"/>
              </a:spcBef>
              <a:spcAft>
                <a:spcPct val="0"/>
              </a:spcAft>
              <a:buFontTx/>
              <a:buChar char="•"/>
            </a:pPr>
            <a:r>
              <a:rPr lang="en-US" altLang="en-US" sz="2400" b="1" dirty="0" smtClean="0">
                <a:latin typeface="Arial" panose="020B0604020202020204" pitchFamily="34" charset="0"/>
                <a:cs typeface="Arial" panose="020B0604020202020204" pitchFamily="34" charset="0"/>
              </a:rPr>
              <a:t> Reduced </a:t>
            </a:r>
            <a:r>
              <a:rPr lang="en-US" altLang="en-US" sz="2400" b="1" dirty="0">
                <a:latin typeface="Arial" panose="020B0604020202020204" pitchFamily="34" charset="0"/>
                <a:cs typeface="Arial" panose="020B0604020202020204" pitchFamily="34" charset="0"/>
              </a:rPr>
              <a:t>Prey Availability</a:t>
            </a:r>
            <a:r>
              <a:rPr lang="en-US" altLang="en-US" sz="2400" dirty="0">
                <a:latin typeface="Arial" panose="020B0604020202020204" pitchFamily="34" charset="0"/>
                <a:cs typeface="Arial" panose="020B0604020202020204" pitchFamily="34" charset="0"/>
              </a:rPr>
              <a:t>: Climate impacts on prey populations can drive predators to target livestock or enter human settlements for food.</a:t>
            </a:r>
          </a:p>
          <a:p>
            <a:pPr marL="0" lvl="0" indent="0" algn="just" eaLnBrk="0" fontAlgn="base" hangingPunct="0">
              <a:lnSpc>
                <a:spcPct val="100000"/>
              </a:lnSpc>
              <a:spcBef>
                <a:spcPct val="0"/>
              </a:spcBef>
              <a:spcAft>
                <a:spcPct val="0"/>
              </a:spcAft>
              <a:buFontTx/>
              <a:buChar char="•"/>
            </a:pPr>
            <a:r>
              <a:rPr lang="en-US" altLang="en-US" sz="2400" dirty="0" smtClean="0">
                <a:latin typeface="Arial" panose="020B0604020202020204" pitchFamily="34" charset="0"/>
                <a:cs typeface="Arial" panose="020B0604020202020204" pitchFamily="34" charset="0"/>
              </a:rPr>
              <a:t> Example</a:t>
            </a:r>
            <a:r>
              <a:rPr lang="en-US" altLang="en-US" sz="2400" dirty="0">
                <a:latin typeface="Arial" panose="020B0604020202020204" pitchFamily="34" charset="0"/>
                <a:cs typeface="Arial" panose="020B0604020202020204" pitchFamily="34" charset="0"/>
              </a:rPr>
              <a:t>: Polar bears in the Arctic increasingly scavenge in towns as sea ice loss limits their access to seals.</a:t>
            </a:r>
          </a:p>
          <a:p>
            <a:pPr marL="0" lvl="0" indent="0" algn="just" eaLnBrk="0" fontAlgn="base" hangingPunct="0">
              <a:lnSpc>
                <a:spcPct val="100000"/>
              </a:lnSpc>
              <a:spcBef>
                <a:spcPct val="0"/>
              </a:spcBef>
              <a:spcAft>
                <a:spcPct val="0"/>
              </a:spcAft>
              <a:buFontTx/>
              <a:buChar char="•"/>
            </a:pPr>
            <a:r>
              <a:rPr lang="en-US" altLang="en-US" sz="2400" b="1" dirty="0" smtClean="0">
                <a:latin typeface="Arial" panose="020B0604020202020204" pitchFamily="34" charset="0"/>
                <a:cs typeface="Arial" panose="020B0604020202020204" pitchFamily="34" charset="0"/>
              </a:rPr>
              <a:t> Unusual </a:t>
            </a:r>
            <a:r>
              <a:rPr lang="en-US" altLang="en-US" sz="2400" b="1" dirty="0">
                <a:latin typeface="Arial" panose="020B0604020202020204" pitchFamily="34" charset="0"/>
                <a:cs typeface="Arial" panose="020B0604020202020204" pitchFamily="34" charset="0"/>
              </a:rPr>
              <a:t>Predator Activity</a:t>
            </a:r>
            <a:r>
              <a:rPr lang="en-US" altLang="en-US" sz="2400" dirty="0">
                <a:latin typeface="Arial" panose="020B0604020202020204" pitchFamily="34" charset="0"/>
                <a:cs typeface="Arial" panose="020B0604020202020204" pitchFamily="34" charset="0"/>
              </a:rPr>
              <a:t>: Altered breeding cycles or increased competition among predators can lead to greater livestock predation or even attacks on humans </a:t>
            </a:r>
          </a:p>
          <a:p>
            <a:endParaRPr lang="en-US" dirty="0" smtClean="0"/>
          </a:p>
          <a:p>
            <a:endParaRPr lang="en-IN" dirty="0"/>
          </a:p>
        </p:txBody>
      </p:sp>
      <p:sp>
        <p:nvSpPr>
          <p:cNvPr id="4" name="Rectangle 1"/>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7105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2533939"/>
          </a:xfrm>
        </p:spPr>
        <p:txBody>
          <a:bodyPr/>
          <a:lstStyle/>
          <a:p>
            <a:pPr algn="just"/>
            <a:r>
              <a:rPr lang="en-IN" sz="2400" b="1" dirty="0">
                <a:solidFill>
                  <a:srgbClr val="FF0000"/>
                </a:solidFill>
                <a:latin typeface="Arial" panose="020B0604020202020204" pitchFamily="34" charset="0"/>
                <a:cs typeface="Arial" panose="020B0604020202020204" pitchFamily="34" charset="0"/>
              </a:rPr>
              <a:t>Climate-Induced Habitat </a:t>
            </a:r>
            <a:r>
              <a:rPr lang="en-IN" sz="2400" b="1" dirty="0" smtClean="0">
                <a:solidFill>
                  <a:srgbClr val="FF0000"/>
                </a:solidFill>
                <a:latin typeface="Arial" panose="020B0604020202020204" pitchFamily="34" charset="0"/>
                <a:cs typeface="Arial" panose="020B0604020202020204" pitchFamily="34" charset="0"/>
              </a:rPr>
              <a:t>Loss</a:t>
            </a:r>
          </a:p>
          <a:p>
            <a:pPr marL="0" lvl="0" indent="0" algn="just" eaLnBrk="0" fontAlgn="base" hangingPunct="0">
              <a:lnSpc>
                <a:spcPct val="100000"/>
              </a:lnSpc>
              <a:spcBef>
                <a:spcPct val="0"/>
              </a:spcBef>
              <a:spcAft>
                <a:spcPct val="0"/>
              </a:spcAft>
              <a:buFontTx/>
              <a:buChar char="•"/>
            </a:pPr>
            <a:r>
              <a:rPr lang="en-US" altLang="en-US" sz="2400" b="1" dirty="0">
                <a:latin typeface="Arial" panose="020B0604020202020204" pitchFamily="34" charset="0"/>
                <a:cs typeface="Arial" panose="020B0604020202020204" pitchFamily="34" charset="0"/>
              </a:rPr>
              <a:t>Deforestation and Degradation</a:t>
            </a:r>
            <a:r>
              <a:rPr lang="en-US" altLang="en-US" sz="2400" dirty="0">
                <a:latin typeface="Arial" panose="020B0604020202020204" pitchFamily="34" charset="0"/>
                <a:cs typeface="Arial" panose="020B0604020202020204" pitchFamily="34" charset="0"/>
              </a:rPr>
              <a:t>: Climate change exacerbates habitat degradation through desertification, rising sea levels, and vegetation changes, reducing the availability of resources for wildlife.</a:t>
            </a:r>
          </a:p>
          <a:p>
            <a:pPr marL="0" lvl="0" indent="0" algn="just" eaLnBrk="0" fontAlgn="base" hangingPunct="0">
              <a:lnSpc>
                <a:spcPct val="100000"/>
              </a:lnSpc>
              <a:spcBef>
                <a:spcPct val="0"/>
              </a:spcBef>
              <a:spcAft>
                <a:spcPct val="0"/>
              </a:spcAft>
              <a:buFontTx/>
              <a:buChar char="•"/>
            </a:pPr>
            <a:r>
              <a:rPr lang="en-US" altLang="en-US" sz="2400" b="1" dirty="0">
                <a:latin typeface="Arial" panose="020B0604020202020204" pitchFamily="34" charset="0"/>
                <a:cs typeface="Arial" panose="020B0604020202020204" pitchFamily="34" charset="0"/>
              </a:rPr>
              <a:t>Urban Encroachment</a:t>
            </a:r>
            <a:r>
              <a:rPr lang="en-US" altLang="en-US" sz="2400" dirty="0">
                <a:latin typeface="Arial" panose="020B0604020202020204" pitchFamily="34" charset="0"/>
                <a:cs typeface="Arial" panose="020B0604020202020204" pitchFamily="34" charset="0"/>
              </a:rPr>
              <a:t>: As climate change impacts agriculture, humans expand into wildlife habitats, increasing direct interactions and conflicts. </a:t>
            </a:r>
          </a:p>
          <a:p>
            <a:endParaRPr lang="en-IN" dirty="0"/>
          </a:p>
        </p:txBody>
      </p:sp>
    </p:spTree>
    <p:extLst>
      <p:ext uri="{BB962C8B-B14F-4D97-AF65-F5344CB8AC3E}">
        <p14:creationId xmlns:p14="http://schemas.microsoft.com/office/powerpoint/2010/main" val="3218386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IN" sz="2400" dirty="0">
                <a:solidFill>
                  <a:srgbClr val="FF0000"/>
                </a:solidFill>
                <a:latin typeface="Arial" panose="020B0604020202020204" pitchFamily="34" charset="0"/>
                <a:cs typeface="Arial" panose="020B0604020202020204" pitchFamily="34" charset="0"/>
              </a:rPr>
              <a:t>Droughts and Water </a:t>
            </a:r>
            <a:r>
              <a:rPr lang="en-IN" sz="2400" dirty="0" smtClean="0">
                <a:solidFill>
                  <a:srgbClr val="FF0000"/>
                </a:solidFill>
                <a:latin typeface="Arial" panose="020B0604020202020204" pitchFamily="34" charset="0"/>
                <a:cs typeface="Arial" panose="020B0604020202020204" pitchFamily="34" charset="0"/>
              </a:rPr>
              <a:t>Scarcity</a:t>
            </a:r>
          </a:p>
          <a:p>
            <a:pPr marL="0" lvl="0" indent="0" algn="just" eaLnBrk="0" fontAlgn="base" hangingPunct="0">
              <a:lnSpc>
                <a:spcPct val="100000"/>
              </a:lnSpc>
              <a:spcBef>
                <a:spcPct val="0"/>
              </a:spcBef>
              <a:spcAft>
                <a:spcPct val="0"/>
              </a:spcAft>
              <a:buFontTx/>
              <a:buChar char="•"/>
            </a:pPr>
            <a:r>
              <a:rPr lang="en-US" altLang="en-US" sz="2400" b="1" dirty="0" smtClean="0">
                <a:latin typeface="Arial" panose="020B0604020202020204" pitchFamily="34" charset="0"/>
              </a:rPr>
              <a:t> Impact </a:t>
            </a:r>
            <a:r>
              <a:rPr lang="en-US" altLang="en-US" sz="2400" b="1" dirty="0">
                <a:latin typeface="Arial" panose="020B0604020202020204" pitchFamily="34" charset="0"/>
              </a:rPr>
              <a:t>on Wildlife</a:t>
            </a:r>
            <a:r>
              <a:rPr lang="en-US" altLang="en-US" sz="2400" dirty="0">
                <a:latin typeface="Arial" panose="020B0604020202020204" pitchFamily="34" charset="0"/>
              </a:rPr>
              <a:t>: Droughts reduce the availability of natural water sources and vegetation, forcing animals to move into agricultural or urban areas in search of water and </a:t>
            </a:r>
            <a:r>
              <a:rPr lang="en-US" altLang="en-US" sz="2400" dirty="0" smtClean="0">
                <a:latin typeface="Arial" panose="020B0604020202020204" pitchFamily="34" charset="0"/>
              </a:rPr>
              <a:t>food.</a:t>
            </a:r>
          </a:p>
          <a:p>
            <a:pPr marL="0" lvl="0" indent="0" algn="just" eaLnBrk="0" fontAlgn="base" hangingPunct="0">
              <a:lnSpc>
                <a:spcPct val="100000"/>
              </a:lnSpc>
              <a:spcBef>
                <a:spcPct val="0"/>
              </a:spcBef>
              <a:spcAft>
                <a:spcPct val="0"/>
              </a:spcAft>
              <a:buFontTx/>
              <a:buChar char="•"/>
            </a:pPr>
            <a:r>
              <a:rPr lang="en-US" altLang="en-US" sz="2400" dirty="0" smtClean="0">
                <a:latin typeface="Arial" panose="020B0604020202020204" pitchFamily="34" charset="0"/>
              </a:rPr>
              <a:t>Elephants </a:t>
            </a:r>
            <a:r>
              <a:rPr lang="en-US" altLang="en-US" sz="2400" dirty="0">
                <a:latin typeface="Arial" panose="020B0604020202020204" pitchFamily="34" charset="0"/>
              </a:rPr>
              <a:t>or big cats straying into villages to access water sources or livestock during dry seasons.</a:t>
            </a:r>
          </a:p>
          <a:p>
            <a:pPr marL="0" lvl="0" indent="0" algn="just" eaLnBrk="0" fontAlgn="base" hangingPunct="0">
              <a:lnSpc>
                <a:spcPct val="100000"/>
              </a:lnSpc>
              <a:spcBef>
                <a:spcPct val="0"/>
              </a:spcBef>
              <a:spcAft>
                <a:spcPct val="0"/>
              </a:spcAft>
              <a:buFontTx/>
              <a:buChar char="•"/>
            </a:pPr>
            <a:r>
              <a:rPr lang="en-US" altLang="en-US" sz="2400" dirty="0">
                <a:latin typeface="Arial" panose="020B0604020202020204" pitchFamily="34" charset="0"/>
              </a:rPr>
              <a:t>Crocodile attacks near shrinking water bodies as both humans and animals converge for water.</a:t>
            </a:r>
          </a:p>
          <a:p>
            <a:endParaRPr lang="en-IN" dirty="0"/>
          </a:p>
        </p:txBody>
      </p:sp>
      <p:sp>
        <p:nvSpPr>
          <p:cNvPr id="4" name="Rectangle 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606466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1425575"/>
          </a:xfrm>
        </p:spPr>
        <p:txBody>
          <a:bodyPr>
            <a:normAutofit/>
          </a:bodyPr>
          <a:lstStyle/>
          <a:p>
            <a:pPr algn="just"/>
            <a:r>
              <a:rPr lang="en-US" sz="2400" b="1" dirty="0">
                <a:solidFill>
                  <a:srgbClr val="FF0000"/>
                </a:solidFill>
                <a:latin typeface="Arial" panose="020B0604020202020204" pitchFamily="34" charset="0"/>
                <a:cs typeface="Arial" panose="020B0604020202020204" pitchFamily="34" charset="0"/>
              </a:rPr>
              <a:t>Poverty</a:t>
            </a:r>
            <a:r>
              <a:rPr lang="en-US" sz="2400" dirty="0">
                <a:latin typeface="Arial" panose="020B0604020202020204" pitchFamily="34" charset="0"/>
                <a:cs typeface="Arial" panose="020B0604020202020204" pitchFamily="34" charset="0"/>
              </a:rPr>
              <a:t> and other constraints that force disadvantaged humans to enter protected areas and to exploit natural resources (through hunting, grazing, collection of wood, leaves, fruits, etc.), bringing them into conflict with wild species, both directly and indirectly.</a:t>
            </a:r>
            <a:endParaRPr lang="en-I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0297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72247979"/>
              </p:ext>
            </p:extLst>
          </p:nvPr>
        </p:nvGraphicFramePr>
        <p:xfrm>
          <a:off x="498764" y="928953"/>
          <a:ext cx="11360727" cy="5582920"/>
        </p:xfrm>
        <a:graphic>
          <a:graphicData uri="http://schemas.openxmlformats.org/drawingml/2006/table">
            <a:tbl>
              <a:tblPr firstRow="1" bandRow="1">
                <a:tableStyleId>{22838BEF-8BB2-4498-84A7-C5851F593DF1}</a:tableStyleId>
              </a:tblPr>
              <a:tblGrid>
                <a:gridCol w="3305437">
                  <a:extLst>
                    <a:ext uri="{9D8B030D-6E8A-4147-A177-3AD203B41FA5}">
                      <a16:colId xmlns:a16="http://schemas.microsoft.com/office/drawing/2014/main" val="1454749415"/>
                    </a:ext>
                  </a:extLst>
                </a:gridCol>
                <a:gridCol w="4268381">
                  <a:extLst>
                    <a:ext uri="{9D8B030D-6E8A-4147-A177-3AD203B41FA5}">
                      <a16:colId xmlns:a16="http://schemas.microsoft.com/office/drawing/2014/main" val="2238877744"/>
                    </a:ext>
                  </a:extLst>
                </a:gridCol>
                <a:gridCol w="3786909">
                  <a:extLst>
                    <a:ext uri="{9D8B030D-6E8A-4147-A177-3AD203B41FA5}">
                      <a16:colId xmlns:a16="http://schemas.microsoft.com/office/drawing/2014/main" val="1128210772"/>
                    </a:ext>
                  </a:extLst>
                </a:gridCol>
              </a:tblGrid>
              <a:tr h="370840">
                <a:tc>
                  <a:txBody>
                    <a:bodyPr/>
                    <a:lstStyle/>
                    <a:p>
                      <a:r>
                        <a:rPr lang="en-IN" sz="1800" dirty="0" smtClean="0">
                          <a:latin typeface="Arial" panose="020B0604020202020204" pitchFamily="34" charset="0"/>
                          <a:cs typeface="Arial" panose="020B0604020202020204" pitchFamily="34" charset="0"/>
                        </a:rPr>
                        <a:t>Species</a:t>
                      </a:r>
                      <a:endParaRPr lang="en-IN" sz="1800" dirty="0">
                        <a:latin typeface="Arial" panose="020B0604020202020204" pitchFamily="34" charset="0"/>
                        <a:cs typeface="Arial" panose="020B0604020202020204" pitchFamily="34" charset="0"/>
                      </a:endParaRPr>
                    </a:p>
                  </a:txBody>
                  <a:tcPr/>
                </a:tc>
                <a:tc>
                  <a:txBody>
                    <a:bodyPr/>
                    <a:lstStyle/>
                    <a:p>
                      <a:r>
                        <a:rPr lang="en-IN" sz="1800" dirty="0" smtClean="0">
                          <a:latin typeface="Arial" panose="020B0604020202020204" pitchFamily="34" charset="0"/>
                          <a:cs typeface="Arial" panose="020B0604020202020204" pitchFamily="34" charset="0"/>
                        </a:rPr>
                        <a:t>Types of Conflict </a:t>
                      </a:r>
                      <a:endParaRPr lang="en-IN" sz="1800" dirty="0">
                        <a:latin typeface="Arial" panose="020B0604020202020204" pitchFamily="34" charset="0"/>
                        <a:cs typeface="Arial" panose="020B0604020202020204" pitchFamily="34" charset="0"/>
                      </a:endParaRPr>
                    </a:p>
                  </a:txBody>
                  <a:tcPr/>
                </a:tc>
                <a:tc>
                  <a:txBody>
                    <a:bodyPr/>
                    <a:lstStyle/>
                    <a:p>
                      <a:r>
                        <a:rPr lang="en-IN" sz="1800" dirty="0" smtClean="0">
                          <a:latin typeface="Arial" panose="020B0604020202020204" pitchFamily="34" charset="0"/>
                          <a:cs typeface="Arial" panose="020B0604020202020204" pitchFamily="34" charset="0"/>
                        </a:rPr>
                        <a:t>Areas of Major Conflict</a:t>
                      </a:r>
                      <a:endParaRPr lang="en-IN"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57511024"/>
                  </a:ext>
                </a:extLst>
              </a:tr>
              <a:tr h="370840">
                <a:tc>
                  <a:txBody>
                    <a:bodyPr/>
                    <a:lstStyle/>
                    <a:p>
                      <a:r>
                        <a:rPr lang="en-US" sz="1800" dirty="0" smtClean="0">
                          <a:latin typeface="Arial" panose="020B0604020202020204" pitchFamily="34" charset="0"/>
                          <a:cs typeface="Arial" panose="020B0604020202020204" pitchFamily="34" charset="0"/>
                        </a:rPr>
                        <a:t>Tiger (</a:t>
                      </a:r>
                      <a:r>
                        <a:rPr lang="en-US" sz="1800" i="1" dirty="0" err="1" smtClean="0">
                          <a:latin typeface="Arial" panose="020B0604020202020204" pitchFamily="34" charset="0"/>
                          <a:cs typeface="Arial" panose="020B0604020202020204" pitchFamily="34" charset="0"/>
                        </a:rPr>
                        <a:t>Panthera</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tigris</a:t>
                      </a:r>
                      <a:r>
                        <a:rPr lang="en-US" sz="1800" dirty="0" smtClean="0">
                          <a:latin typeface="Arial" panose="020B0604020202020204" pitchFamily="34" charset="0"/>
                          <a:cs typeface="Arial" panose="020B0604020202020204" pitchFamily="34" charset="0"/>
                        </a:rPr>
                        <a:t>) </a:t>
                      </a:r>
                      <a:endParaRPr lang="en-IN" sz="1800" dirty="0">
                        <a:latin typeface="Arial" panose="020B0604020202020204" pitchFamily="34" charset="0"/>
                        <a:cs typeface="Arial" panose="020B0604020202020204" pitchFamily="34" charset="0"/>
                      </a:endParaRPr>
                    </a:p>
                  </a:txBody>
                  <a:tcPr/>
                </a:tc>
                <a:tc>
                  <a:txBody>
                    <a:bodyPr/>
                    <a:lstStyle/>
                    <a:p>
                      <a:pPr marL="342900" indent="-342900">
                        <a:buAutoNum type="alphaUcPeriod"/>
                      </a:pPr>
                      <a:r>
                        <a:rPr lang="en-US" sz="1800" dirty="0" smtClean="0">
                          <a:latin typeface="Arial" panose="020B0604020202020204" pitchFamily="34" charset="0"/>
                          <a:cs typeface="Arial" panose="020B0604020202020204" pitchFamily="34" charset="0"/>
                        </a:rPr>
                        <a:t>Cattle lifting</a:t>
                      </a:r>
                    </a:p>
                    <a:p>
                      <a:pPr marL="0" indent="0">
                        <a:buNone/>
                      </a:pPr>
                      <a:r>
                        <a:rPr lang="en-US" sz="1800" dirty="0" smtClean="0">
                          <a:latin typeface="Arial" panose="020B0604020202020204" pitchFamily="34" charset="0"/>
                          <a:cs typeface="Arial" panose="020B0604020202020204" pitchFamily="34" charset="0"/>
                        </a:rPr>
                        <a:t>B. Injuries or death to humans/ man-eating</a:t>
                      </a:r>
                      <a:endParaRPr lang="en-IN" sz="1800" dirty="0">
                        <a:latin typeface="Arial" panose="020B0604020202020204" pitchFamily="34" charset="0"/>
                        <a:cs typeface="Arial" panose="020B0604020202020204" pitchFamily="34" charset="0"/>
                      </a:endParaRPr>
                    </a:p>
                  </a:txBody>
                  <a:tcPr/>
                </a:tc>
                <a:tc>
                  <a:txBody>
                    <a:bodyPr/>
                    <a:lstStyle/>
                    <a:p>
                      <a:pPr marL="342900" indent="-342900">
                        <a:buAutoNum type="alphaUcPeriod"/>
                      </a:pPr>
                      <a:r>
                        <a:rPr lang="en-US" sz="1800" dirty="0" smtClean="0">
                          <a:latin typeface="Arial" panose="020B0604020202020204" pitchFamily="34" charset="0"/>
                          <a:cs typeface="Arial" panose="020B0604020202020204" pitchFamily="34" charset="0"/>
                        </a:rPr>
                        <a:t>All India</a:t>
                      </a:r>
                    </a:p>
                    <a:p>
                      <a:pPr marL="342900" indent="-342900">
                        <a:buAutoNum type="alphaUcPeriod"/>
                      </a:pPr>
                      <a:r>
                        <a:rPr lang="en-US" sz="1800" dirty="0" err="1" smtClean="0">
                          <a:latin typeface="Arial" panose="020B0604020202020204" pitchFamily="34" charset="0"/>
                          <a:cs typeface="Arial" panose="020B0604020202020204" pitchFamily="34" charset="0"/>
                        </a:rPr>
                        <a:t>Sunderbans</a:t>
                      </a:r>
                      <a:r>
                        <a:rPr lang="en-US" sz="1800" dirty="0" smtClean="0">
                          <a:latin typeface="Arial" panose="020B0604020202020204" pitchFamily="34" charset="0"/>
                          <a:cs typeface="Arial" panose="020B0604020202020204" pitchFamily="34" charset="0"/>
                        </a:rPr>
                        <a:t> </a:t>
                      </a:r>
                      <a:endParaRPr lang="en-IN"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17139402"/>
                  </a:ext>
                </a:extLst>
              </a:tr>
              <a:tr h="370840">
                <a:tc>
                  <a:txBody>
                    <a:bodyPr/>
                    <a:lstStyle/>
                    <a:p>
                      <a:r>
                        <a:rPr lang="en-IN" sz="1800" dirty="0" smtClean="0">
                          <a:latin typeface="Arial" panose="020B0604020202020204" pitchFamily="34" charset="0"/>
                          <a:cs typeface="Arial" panose="020B0604020202020204" pitchFamily="34" charset="0"/>
                        </a:rPr>
                        <a:t>Leopard (</a:t>
                      </a:r>
                      <a:r>
                        <a:rPr lang="en-IN" sz="1800" i="1" dirty="0" err="1" smtClean="0">
                          <a:latin typeface="Arial" panose="020B0604020202020204" pitchFamily="34" charset="0"/>
                          <a:cs typeface="Arial" panose="020B0604020202020204" pitchFamily="34" charset="0"/>
                        </a:rPr>
                        <a:t>Panthera</a:t>
                      </a:r>
                      <a:r>
                        <a:rPr lang="en-IN" sz="1800" i="1" dirty="0" smtClean="0">
                          <a:latin typeface="Arial" panose="020B0604020202020204" pitchFamily="34" charset="0"/>
                          <a:cs typeface="Arial" panose="020B0604020202020204" pitchFamily="34" charset="0"/>
                        </a:rPr>
                        <a:t> </a:t>
                      </a:r>
                      <a:r>
                        <a:rPr lang="en-IN" sz="1800" i="1" dirty="0" err="1" smtClean="0">
                          <a:latin typeface="Arial" panose="020B0604020202020204" pitchFamily="34" charset="0"/>
                          <a:cs typeface="Arial" panose="020B0604020202020204" pitchFamily="34" charset="0"/>
                        </a:rPr>
                        <a:t>pardus</a:t>
                      </a:r>
                      <a:r>
                        <a:rPr lang="en-IN" sz="1800" dirty="0" smtClean="0">
                          <a:latin typeface="Arial" panose="020B0604020202020204" pitchFamily="34" charset="0"/>
                          <a:cs typeface="Arial" panose="020B0604020202020204" pitchFamily="34" charset="0"/>
                        </a:rPr>
                        <a:t>)</a:t>
                      </a:r>
                      <a:endParaRPr lang="en-IN" sz="1800" dirty="0">
                        <a:latin typeface="Arial" panose="020B0604020202020204" pitchFamily="34" charset="0"/>
                        <a:cs typeface="Arial" panose="020B0604020202020204" pitchFamily="34" charset="0"/>
                      </a:endParaRPr>
                    </a:p>
                  </a:txBody>
                  <a:tcPr/>
                </a:tc>
                <a:tc>
                  <a:txBody>
                    <a:bodyPr/>
                    <a:lstStyle/>
                    <a:p>
                      <a:r>
                        <a:rPr lang="en-IN" sz="1800" dirty="0" smtClean="0">
                          <a:latin typeface="Arial" panose="020B0604020202020204" pitchFamily="34" charset="0"/>
                          <a:cs typeface="Arial" panose="020B0604020202020204" pitchFamily="34" charset="0"/>
                        </a:rPr>
                        <a:t>A. Livestock depredation B. Injuries or death to humans/ man eating</a:t>
                      </a:r>
                      <a:endParaRPr lang="en-IN" sz="1800" dirty="0">
                        <a:latin typeface="Arial" panose="020B0604020202020204" pitchFamily="34" charset="0"/>
                        <a:cs typeface="Arial" panose="020B0604020202020204" pitchFamily="34" charset="0"/>
                      </a:endParaRPr>
                    </a:p>
                  </a:txBody>
                  <a:tcPr/>
                </a:tc>
                <a:tc>
                  <a:txBody>
                    <a:bodyPr/>
                    <a:lstStyle/>
                    <a:p>
                      <a:pPr marL="342900" indent="-342900">
                        <a:buAutoNum type="alphaUcPeriod"/>
                      </a:pPr>
                      <a:r>
                        <a:rPr lang="en-IN" sz="1800" dirty="0" smtClean="0">
                          <a:latin typeface="Arial" panose="020B0604020202020204" pitchFamily="34" charset="0"/>
                          <a:cs typeface="Arial" panose="020B0604020202020204" pitchFamily="34" charset="0"/>
                        </a:rPr>
                        <a:t>All India</a:t>
                      </a:r>
                    </a:p>
                    <a:p>
                      <a:pPr marL="342900" indent="-342900">
                        <a:buAutoNum type="alphaUcPeriod"/>
                      </a:pPr>
                      <a:r>
                        <a:rPr lang="en-IN" sz="1800" dirty="0" err="1" smtClean="0">
                          <a:latin typeface="Arial" panose="020B0604020202020204" pitchFamily="34" charset="0"/>
                          <a:cs typeface="Arial" panose="020B0604020202020204" pitchFamily="34" charset="0"/>
                        </a:rPr>
                        <a:t>Garhwal</a:t>
                      </a:r>
                      <a:r>
                        <a:rPr lang="en-IN" sz="1800" dirty="0" smtClean="0">
                          <a:latin typeface="Arial" panose="020B0604020202020204" pitchFamily="34" charset="0"/>
                          <a:cs typeface="Arial" panose="020B0604020202020204" pitchFamily="34" charset="0"/>
                        </a:rPr>
                        <a:t>, </a:t>
                      </a:r>
                      <a:r>
                        <a:rPr lang="en-IN" sz="1800" dirty="0" err="1" smtClean="0">
                          <a:latin typeface="Arial" panose="020B0604020202020204" pitchFamily="34" charset="0"/>
                          <a:cs typeface="Arial" panose="020B0604020202020204" pitchFamily="34" charset="0"/>
                        </a:rPr>
                        <a:t>Kumaon</a:t>
                      </a:r>
                      <a:r>
                        <a:rPr lang="en-IN" sz="1800" dirty="0" smtClean="0">
                          <a:latin typeface="Arial" panose="020B0604020202020204" pitchFamily="34" charset="0"/>
                          <a:cs typeface="Arial" panose="020B0604020202020204" pitchFamily="34" charset="0"/>
                        </a:rPr>
                        <a:t>, Himachal Pradesh</a:t>
                      </a:r>
                      <a:endParaRPr lang="en-IN"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73067032"/>
                  </a:ext>
                </a:extLst>
              </a:tr>
              <a:tr h="370840">
                <a:tc>
                  <a:txBody>
                    <a:bodyPr/>
                    <a:lstStyle/>
                    <a:p>
                      <a:r>
                        <a:rPr lang="en-US" sz="1800" dirty="0" smtClean="0">
                          <a:latin typeface="Arial" panose="020B0604020202020204" pitchFamily="34" charset="0"/>
                          <a:cs typeface="Arial" panose="020B0604020202020204" pitchFamily="34" charset="0"/>
                        </a:rPr>
                        <a:t>Snow Leopard (</a:t>
                      </a:r>
                      <a:r>
                        <a:rPr lang="en-US" sz="1800" i="1" dirty="0" err="1" smtClean="0">
                          <a:latin typeface="Arial" panose="020B0604020202020204" pitchFamily="34" charset="0"/>
                          <a:cs typeface="Arial" panose="020B0604020202020204" pitchFamily="34" charset="0"/>
                        </a:rPr>
                        <a:t>Uncia</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uncia</a:t>
                      </a:r>
                      <a:r>
                        <a:rPr lang="en-US" sz="1800" dirty="0" smtClean="0">
                          <a:latin typeface="Arial" panose="020B0604020202020204" pitchFamily="34" charset="0"/>
                          <a:cs typeface="Arial" panose="020B0604020202020204" pitchFamily="34" charset="0"/>
                        </a:rPr>
                        <a:t>)</a:t>
                      </a:r>
                      <a:endParaRPr lang="en-IN"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Livestock depredation</a:t>
                      </a:r>
                      <a:endParaRPr lang="en-IN" sz="1800" dirty="0">
                        <a:latin typeface="Arial" panose="020B0604020202020204" pitchFamily="34" charset="0"/>
                        <a:cs typeface="Arial" panose="020B0604020202020204" pitchFamily="34" charset="0"/>
                      </a:endParaRPr>
                    </a:p>
                  </a:txBody>
                  <a:tcPr/>
                </a:tc>
                <a:tc>
                  <a:txBody>
                    <a:bodyPr/>
                    <a:lstStyle/>
                    <a:p>
                      <a:r>
                        <a:rPr lang="en-US" sz="1800" dirty="0" err="1" smtClean="0">
                          <a:latin typeface="Arial" panose="020B0604020202020204" pitchFamily="34" charset="0"/>
                          <a:cs typeface="Arial" panose="020B0604020202020204" pitchFamily="34" charset="0"/>
                        </a:rPr>
                        <a:t>Ladakh</a:t>
                      </a:r>
                      <a:r>
                        <a:rPr lang="en-US" sz="1800" dirty="0" smtClean="0">
                          <a:latin typeface="Arial" panose="020B0604020202020204" pitchFamily="34" charset="0"/>
                          <a:cs typeface="Arial" panose="020B0604020202020204" pitchFamily="34" charset="0"/>
                        </a:rPr>
                        <a:t>, Himachal Pradesh, northern Uttaranchal, parts of North-East India</a:t>
                      </a:r>
                      <a:endParaRPr lang="en-IN"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92937892"/>
                  </a:ext>
                </a:extLst>
              </a:tr>
              <a:tr h="370840">
                <a:tc>
                  <a:txBody>
                    <a:bodyPr/>
                    <a:lstStyle/>
                    <a:p>
                      <a:r>
                        <a:rPr lang="en-US" sz="1800" dirty="0" smtClean="0">
                          <a:latin typeface="Arial" panose="020B0604020202020204" pitchFamily="34" charset="0"/>
                          <a:cs typeface="Arial" panose="020B0604020202020204" pitchFamily="34" charset="0"/>
                        </a:rPr>
                        <a:t>Lion (</a:t>
                      </a:r>
                      <a:r>
                        <a:rPr lang="en-US" sz="1800" i="1" dirty="0" err="1" smtClean="0">
                          <a:latin typeface="Arial" panose="020B0604020202020204" pitchFamily="34" charset="0"/>
                          <a:cs typeface="Arial" panose="020B0604020202020204" pitchFamily="34" charset="0"/>
                        </a:rPr>
                        <a:t>Panthera</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leo</a:t>
                      </a:r>
                      <a:r>
                        <a:rPr lang="en-US" sz="1800" dirty="0" smtClean="0">
                          <a:latin typeface="Arial" panose="020B0604020202020204" pitchFamily="34" charset="0"/>
                          <a:cs typeface="Arial" panose="020B0604020202020204" pitchFamily="34" charset="0"/>
                        </a:rPr>
                        <a:t>)</a:t>
                      </a:r>
                      <a:endParaRPr lang="en-IN" sz="1800" dirty="0">
                        <a:latin typeface="Arial" panose="020B0604020202020204" pitchFamily="34" charset="0"/>
                        <a:cs typeface="Arial" panose="020B0604020202020204" pitchFamily="34" charset="0"/>
                      </a:endParaRPr>
                    </a:p>
                  </a:txBody>
                  <a:tcPr/>
                </a:tc>
                <a:tc>
                  <a:txBody>
                    <a:bodyPr/>
                    <a:lstStyle/>
                    <a:p>
                      <a:pPr marL="342900" indent="-342900">
                        <a:buAutoNum type="alphaUcPeriod"/>
                      </a:pPr>
                      <a:r>
                        <a:rPr lang="en-US" sz="1800" dirty="0" smtClean="0">
                          <a:latin typeface="Arial" panose="020B0604020202020204" pitchFamily="34" charset="0"/>
                          <a:cs typeface="Arial" panose="020B0604020202020204" pitchFamily="34" charset="0"/>
                        </a:rPr>
                        <a:t>Habitual livestock depredation </a:t>
                      </a:r>
                    </a:p>
                    <a:p>
                      <a:pPr marL="0" indent="0">
                        <a:buNone/>
                      </a:pPr>
                      <a:r>
                        <a:rPr lang="en-US" sz="1800" dirty="0" smtClean="0">
                          <a:latin typeface="Arial" panose="020B0604020202020204" pitchFamily="34" charset="0"/>
                          <a:cs typeface="Arial" panose="020B0604020202020204" pitchFamily="34" charset="0"/>
                        </a:rPr>
                        <a:t>B. Injuries or death to humans</a:t>
                      </a:r>
                      <a:endParaRPr lang="en-IN" sz="1800" dirty="0">
                        <a:latin typeface="Arial" panose="020B0604020202020204" pitchFamily="34" charset="0"/>
                        <a:cs typeface="Arial" panose="020B0604020202020204" pitchFamily="34" charset="0"/>
                      </a:endParaRPr>
                    </a:p>
                  </a:txBody>
                  <a:tcPr/>
                </a:tc>
                <a:tc>
                  <a:txBody>
                    <a:bodyPr/>
                    <a:lstStyle/>
                    <a:p>
                      <a:r>
                        <a:rPr lang="en-US" sz="1800" dirty="0" err="1" smtClean="0">
                          <a:latin typeface="Arial" panose="020B0604020202020204" pitchFamily="34" charset="0"/>
                          <a:cs typeface="Arial" panose="020B0604020202020204" pitchFamily="34" charset="0"/>
                        </a:rPr>
                        <a:t>Gir</a:t>
                      </a:r>
                      <a:r>
                        <a:rPr lang="en-US" sz="1800" dirty="0" smtClean="0">
                          <a:latin typeface="Arial" panose="020B0604020202020204" pitchFamily="34" charset="0"/>
                          <a:cs typeface="Arial" panose="020B0604020202020204" pitchFamily="34" charset="0"/>
                        </a:rPr>
                        <a:t> Forest, Gujarat</a:t>
                      </a:r>
                      <a:endParaRPr lang="en-IN"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16230991"/>
                  </a:ext>
                </a:extLst>
              </a:tr>
              <a:tr h="370840">
                <a:tc>
                  <a:txBody>
                    <a:bodyPr/>
                    <a:lstStyle/>
                    <a:p>
                      <a:r>
                        <a:rPr lang="en-US" sz="1800" dirty="0" smtClean="0">
                          <a:latin typeface="Arial" panose="020B0604020202020204" pitchFamily="34" charset="0"/>
                          <a:cs typeface="Arial" panose="020B0604020202020204" pitchFamily="34" charset="0"/>
                        </a:rPr>
                        <a:t>Elephant (</a:t>
                      </a:r>
                      <a:r>
                        <a:rPr lang="en-US" sz="1800" i="1" dirty="0" err="1" smtClean="0">
                          <a:latin typeface="Arial" panose="020B0604020202020204" pitchFamily="34" charset="0"/>
                          <a:cs typeface="Arial" panose="020B0604020202020204" pitchFamily="34" charset="0"/>
                        </a:rPr>
                        <a:t>Elephas</a:t>
                      </a:r>
                      <a:r>
                        <a:rPr lang="en-US" sz="1800" i="1" dirty="0" smtClean="0">
                          <a:latin typeface="Arial" panose="020B0604020202020204" pitchFamily="34" charset="0"/>
                          <a:cs typeface="Arial" panose="020B0604020202020204" pitchFamily="34" charset="0"/>
                        </a:rPr>
                        <a:t> </a:t>
                      </a:r>
                      <a:r>
                        <a:rPr lang="en-US" sz="1800" i="1" dirty="0" err="1" smtClean="0">
                          <a:latin typeface="Arial" panose="020B0604020202020204" pitchFamily="34" charset="0"/>
                          <a:cs typeface="Arial" panose="020B0604020202020204" pitchFamily="34" charset="0"/>
                        </a:rPr>
                        <a:t>maximus</a:t>
                      </a:r>
                      <a:r>
                        <a:rPr lang="en-US" sz="1800" dirty="0" smtClean="0">
                          <a:latin typeface="Arial" panose="020B0604020202020204" pitchFamily="34" charset="0"/>
                          <a:cs typeface="Arial" panose="020B0604020202020204" pitchFamily="34" charset="0"/>
                        </a:rPr>
                        <a:t>)</a:t>
                      </a:r>
                      <a:endParaRPr lang="en-IN" sz="1800" dirty="0">
                        <a:latin typeface="Arial" panose="020B0604020202020204" pitchFamily="34" charset="0"/>
                        <a:cs typeface="Arial" panose="020B0604020202020204" pitchFamily="34" charset="0"/>
                      </a:endParaRPr>
                    </a:p>
                  </a:txBody>
                  <a:tcPr/>
                </a:tc>
                <a:tc>
                  <a:txBody>
                    <a:bodyPr/>
                    <a:lstStyle/>
                    <a:p>
                      <a:pPr marL="342900" indent="-342900">
                        <a:buAutoNum type="alphaUcPeriod"/>
                      </a:pPr>
                      <a:r>
                        <a:rPr lang="en-US" sz="1800" dirty="0" smtClean="0">
                          <a:latin typeface="Arial" panose="020B0604020202020204" pitchFamily="34" charset="0"/>
                          <a:cs typeface="Arial" panose="020B0604020202020204" pitchFamily="34" charset="0"/>
                        </a:rPr>
                        <a:t>Crop raiding </a:t>
                      </a:r>
                    </a:p>
                    <a:p>
                      <a:pPr marL="342900" indent="-342900">
                        <a:buAutoNum type="alphaUcPeriod"/>
                      </a:pPr>
                      <a:r>
                        <a:rPr lang="en-US" sz="1800" dirty="0" smtClean="0">
                          <a:latin typeface="Arial" panose="020B0604020202020204" pitchFamily="34" charset="0"/>
                          <a:cs typeface="Arial" panose="020B0604020202020204" pitchFamily="34" charset="0"/>
                        </a:rPr>
                        <a:t>Injuries or death to humans</a:t>
                      </a:r>
                      <a:endParaRPr lang="en-IN"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A. All wild elephant bearing areas B. Injuries or death caused by domestic elephants </a:t>
                      </a:r>
                      <a:endParaRPr lang="en-IN"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37251244"/>
                  </a:ext>
                </a:extLst>
              </a:tr>
              <a:tr h="370840">
                <a:tc>
                  <a:txBody>
                    <a:bodyPr/>
                    <a:lstStyle/>
                    <a:p>
                      <a:r>
                        <a:rPr lang="en-US" sz="1800" dirty="0" smtClean="0">
                          <a:latin typeface="Arial" panose="020B0604020202020204" pitchFamily="34" charset="0"/>
                          <a:cs typeface="Arial" panose="020B0604020202020204" pitchFamily="34" charset="0"/>
                        </a:rPr>
                        <a:t>Wolf (</a:t>
                      </a:r>
                      <a:r>
                        <a:rPr lang="en-US" sz="1800" i="1" dirty="0" err="1" smtClean="0">
                          <a:latin typeface="Arial" panose="020B0604020202020204" pitchFamily="34" charset="0"/>
                          <a:cs typeface="Arial" panose="020B0604020202020204" pitchFamily="34" charset="0"/>
                        </a:rPr>
                        <a:t>Canis</a:t>
                      </a:r>
                      <a:r>
                        <a:rPr lang="en-US" sz="1800" i="1" dirty="0" smtClean="0">
                          <a:latin typeface="Arial" panose="020B0604020202020204" pitchFamily="34" charset="0"/>
                          <a:cs typeface="Arial" panose="020B0604020202020204" pitchFamily="34" charset="0"/>
                        </a:rPr>
                        <a:t> lupus</a:t>
                      </a:r>
                      <a:r>
                        <a:rPr lang="en-US" sz="1800" dirty="0" smtClean="0">
                          <a:latin typeface="Arial" panose="020B0604020202020204" pitchFamily="34" charset="0"/>
                          <a:cs typeface="Arial" panose="020B0604020202020204" pitchFamily="34" charset="0"/>
                        </a:rPr>
                        <a:t>)</a:t>
                      </a:r>
                      <a:endParaRPr lang="en-IN"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Livestock depredation</a:t>
                      </a:r>
                    </a:p>
                    <a:p>
                      <a:r>
                        <a:rPr lang="en-US" sz="1800" dirty="0" smtClean="0">
                          <a:latin typeface="Arial" panose="020B0604020202020204" pitchFamily="34" charset="0"/>
                          <a:cs typeface="Arial" panose="020B0604020202020204" pitchFamily="34" charset="0"/>
                        </a:rPr>
                        <a:t>Child-lifting</a:t>
                      </a:r>
                      <a:endParaRPr lang="en-IN" sz="1800" dirty="0">
                        <a:latin typeface="Arial" panose="020B0604020202020204" pitchFamily="34" charset="0"/>
                        <a:cs typeface="Arial" panose="020B0604020202020204" pitchFamily="34" charset="0"/>
                      </a:endParaRPr>
                    </a:p>
                  </a:txBody>
                  <a:tcPr/>
                </a:tc>
                <a:tc>
                  <a:txBody>
                    <a:bodyPr/>
                    <a:lstStyle/>
                    <a:p>
                      <a:r>
                        <a:rPr lang="en-US" sz="1800" dirty="0" smtClean="0">
                          <a:latin typeface="Arial" panose="020B0604020202020204" pitchFamily="34" charset="0"/>
                          <a:cs typeface="Arial" panose="020B0604020202020204" pitchFamily="34" charset="0"/>
                        </a:rPr>
                        <a:t>A. Pockets of Northern, Central, Western India </a:t>
                      </a:r>
                    </a:p>
                    <a:p>
                      <a:r>
                        <a:rPr lang="en-US" sz="1800" dirty="0" smtClean="0">
                          <a:latin typeface="Arial" panose="020B0604020202020204" pitchFamily="34" charset="0"/>
                          <a:cs typeface="Arial" panose="020B0604020202020204" pitchFamily="34" charset="0"/>
                        </a:rPr>
                        <a:t>B.</a:t>
                      </a:r>
                      <a:r>
                        <a:rPr lang="en-US" sz="1800" baseline="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Uttar Pradesh </a:t>
                      </a:r>
                      <a:endParaRPr lang="en-IN"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07377512"/>
                  </a:ext>
                </a:extLst>
              </a:tr>
            </a:tbl>
          </a:graphicData>
        </a:graphic>
      </p:graphicFrame>
      <p:sp>
        <p:nvSpPr>
          <p:cNvPr id="4" name="Rectangle 3"/>
          <p:cNvSpPr/>
          <p:nvPr/>
        </p:nvSpPr>
        <p:spPr>
          <a:xfrm>
            <a:off x="2646940" y="408770"/>
            <a:ext cx="7608750" cy="400110"/>
          </a:xfrm>
          <a:prstGeom prst="rect">
            <a:avLst/>
          </a:prstGeom>
        </p:spPr>
        <p:txBody>
          <a:bodyPr wrap="none">
            <a:spAutoFit/>
          </a:bodyPr>
          <a:lstStyle/>
          <a:p>
            <a:r>
              <a:rPr lang="en-US" sz="2000" b="1" dirty="0" smtClean="0">
                <a:solidFill>
                  <a:srgbClr val="FF0000"/>
                </a:solidFill>
                <a:latin typeface="Arial" panose="020B0604020202020204" pitchFamily="34" charset="0"/>
                <a:cs typeface="Arial" panose="020B0604020202020204" pitchFamily="34" charset="0"/>
              </a:rPr>
              <a:t>SUMMARY OF HUMAN-WILDLIFE CONFLICT ACROSS INDIA </a:t>
            </a:r>
            <a:endParaRPr lang="en-IN"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652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87690370"/>
              </p:ext>
            </p:extLst>
          </p:nvPr>
        </p:nvGraphicFramePr>
        <p:xfrm>
          <a:off x="847437" y="1430916"/>
          <a:ext cx="10515600" cy="3931920"/>
        </p:xfrm>
        <a:graphic>
          <a:graphicData uri="http://schemas.openxmlformats.org/drawingml/2006/table">
            <a:tbl>
              <a:tblPr firstRow="1" bandRow="1">
                <a:tableStyleId>{22838BEF-8BB2-4498-84A7-C5851F593DF1}</a:tableStyleId>
              </a:tblPr>
              <a:tblGrid>
                <a:gridCol w="3505200">
                  <a:extLst>
                    <a:ext uri="{9D8B030D-6E8A-4147-A177-3AD203B41FA5}">
                      <a16:colId xmlns:a16="http://schemas.microsoft.com/office/drawing/2014/main" val="3606067972"/>
                    </a:ext>
                  </a:extLst>
                </a:gridCol>
                <a:gridCol w="3505200">
                  <a:extLst>
                    <a:ext uri="{9D8B030D-6E8A-4147-A177-3AD203B41FA5}">
                      <a16:colId xmlns:a16="http://schemas.microsoft.com/office/drawing/2014/main" val="3647815898"/>
                    </a:ext>
                  </a:extLst>
                </a:gridCol>
                <a:gridCol w="3505200">
                  <a:extLst>
                    <a:ext uri="{9D8B030D-6E8A-4147-A177-3AD203B41FA5}">
                      <a16:colId xmlns:a16="http://schemas.microsoft.com/office/drawing/2014/main" val="522465049"/>
                    </a:ext>
                  </a:extLst>
                </a:gridCol>
              </a:tblGrid>
              <a:tr h="370840">
                <a:tc>
                  <a:txBody>
                    <a:bodyPr/>
                    <a:lstStyle/>
                    <a:p>
                      <a:r>
                        <a:rPr lang="en-IN" dirty="0" smtClean="0"/>
                        <a:t>Bears </a:t>
                      </a:r>
                    </a:p>
                    <a:p>
                      <a:pPr marL="342900" indent="-342900">
                        <a:buAutoNum type="arabicParenBoth"/>
                      </a:pPr>
                      <a:r>
                        <a:rPr lang="en-IN" dirty="0" smtClean="0"/>
                        <a:t>Asiatic Black Bear </a:t>
                      </a:r>
                    </a:p>
                    <a:p>
                      <a:pPr marL="342900" indent="-342900">
                        <a:buAutoNum type="arabicParenBoth"/>
                      </a:pPr>
                      <a:r>
                        <a:rPr lang="en-IN" dirty="0" smtClean="0"/>
                        <a:t>(</a:t>
                      </a:r>
                      <a:r>
                        <a:rPr lang="en-IN" dirty="0" err="1" smtClean="0"/>
                        <a:t>Ursus</a:t>
                      </a:r>
                      <a:r>
                        <a:rPr lang="en-IN" dirty="0" smtClean="0"/>
                        <a:t> </a:t>
                      </a:r>
                      <a:r>
                        <a:rPr lang="en-IN" dirty="0" err="1" smtClean="0"/>
                        <a:t>thibetanus</a:t>
                      </a:r>
                      <a:r>
                        <a:rPr lang="en-IN" dirty="0" smtClean="0"/>
                        <a:t>) </a:t>
                      </a:r>
                    </a:p>
                    <a:p>
                      <a:pPr marL="342900" indent="-342900">
                        <a:buAutoNum type="arabicParenBoth"/>
                      </a:pPr>
                      <a:r>
                        <a:rPr lang="en-IN" dirty="0" smtClean="0"/>
                        <a:t>Sloth Bear (</a:t>
                      </a:r>
                      <a:r>
                        <a:rPr lang="en-IN" dirty="0" err="1" smtClean="0"/>
                        <a:t>Melurus</a:t>
                      </a:r>
                      <a:r>
                        <a:rPr lang="en-IN" dirty="0" smtClean="0"/>
                        <a:t> </a:t>
                      </a:r>
                      <a:r>
                        <a:rPr lang="en-IN" dirty="0" err="1" smtClean="0"/>
                        <a:t>ursinus</a:t>
                      </a:r>
                      <a:r>
                        <a:rPr lang="en-IN" dirty="0" smtClean="0"/>
                        <a:t>) </a:t>
                      </a:r>
                    </a:p>
                    <a:p>
                      <a:pPr marL="342900" indent="-342900">
                        <a:buAutoNum type="arabicParenBoth"/>
                      </a:pPr>
                      <a:r>
                        <a:rPr lang="en-IN" dirty="0" smtClean="0"/>
                        <a:t>Himalayan Brown Bear (</a:t>
                      </a:r>
                      <a:r>
                        <a:rPr lang="en-IN" dirty="0" err="1" smtClean="0"/>
                        <a:t>Ursus</a:t>
                      </a:r>
                      <a:r>
                        <a:rPr lang="en-IN" dirty="0" smtClean="0"/>
                        <a:t> </a:t>
                      </a:r>
                      <a:r>
                        <a:rPr lang="en-IN" dirty="0" err="1" smtClean="0"/>
                        <a:t>arctos</a:t>
                      </a:r>
                      <a:r>
                        <a:rPr lang="en-IN" dirty="0" smtClean="0"/>
                        <a:t>)</a:t>
                      </a:r>
                      <a:endParaRPr lang="en-IN" dirty="0"/>
                    </a:p>
                  </a:txBody>
                  <a:tcPr/>
                </a:tc>
                <a:tc>
                  <a:txBody>
                    <a:bodyPr/>
                    <a:lstStyle/>
                    <a:p>
                      <a:r>
                        <a:rPr lang="en-IN" dirty="0" smtClean="0"/>
                        <a:t>A. Livestock depredation (Brown Bears) B. Injuries or death to humans (Sloth Bears)</a:t>
                      </a:r>
                      <a:endParaRPr lang="en-IN" dirty="0"/>
                    </a:p>
                  </a:txBody>
                  <a:tcPr/>
                </a:tc>
                <a:tc>
                  <a:txBody>
                    <a:bodyPr/>
                    <a:lstStyle/>
                    <a:p>
                      <a:pPr marL="342900" indent="-342900">
                        <a:buAutoNum type="alphaUcPeriod"/>
                      </a:pPr>
                      <a:r>
                        <a:rPr lang="en-IN" dirty="0" err="1" smtClean="0"/>
                        <a:t>Ladakh</a:t>
                      </a:r>
                      <a:r>
                        <a:rPr lang="en-IN" dirty="0" smtClean="0"/>
                        <a:t>  </a:t>
                      </a:r>
                    </a:p>
                    <a:p>
                      <a:pPr marL="342900" indent="-342900">
                        <a:buAutoNum type="alphaUcPeriod"/>
                      </a:pPr>
                      <a:r>
                        <a:rPr lang="en-IN" dirty="0" smtClean="0"/>
                        <a:t>All India, particularly Central India</a:t>
                      </a:r>
                      <a:endParaRPr lang="en-IN" dirty="0"/>
                    </a:p>
                  </a:txBody>
                  <a:tcPr/>
                </a:tc>
                <a:extLst>
                  <a:ext uri="{0D108BD9-81ED-4DB2-BD59-A6C34878D82A}">
                    <a16:rowId xmlns:a16="http://schemas.microsoft.com/office/drawing/2014/main" val="230264091"/>
                  </a:ext>
                </a:extLst>
              </a:tr>
              <a:tr h="370840">
                <a:tc>
                  <a:txBody>
                    <a:bodyPr/>
                    <a:lstStyle/>
                    <a:p>
                      <a:r>
                        <a:rPr lang="en-US" dirty="0" smtClean="0"/>
                        <a:t>Deer, Antelopes, Wild Cattle, Wild Boars</a:t>
                      </a:r>
                      <a:endParaRPr lang="en-IN" dirty="0"/>
                    </a:p>
                  </a:txBody>
                  <a:tcPr/>
                </a:tc>
                <a:tc>
                  <a:txBody>
                    <a:bodyPr/>
                    <a:lstStyle/>
                    <a:p>
                      <a:r>
                        <a:rPr lang="en-US" dirty="0" smtClean="0"/>
                        <a:t>Crop raiding</a:t>
                      </a:r>
                      <a:endParaRPr lang="en-IN" dirty="0"/>
                    </a:p>
                  </a:txBody>
                  <a:tcPr/>
                </a:tc>
                <a:tc>
                  <a:txBody>
                    <a:bodyPr/>
                    <a:lstStyle/>
                    <a:p>
                      <a:r>
                        <a:rPr lang="en-US" dirty="0" smtClean="0"/>
                        <a:t>All India</a:t>
                      </a:r>
                      <a:endParaRPr lang="en-IN" dirty="0"/>
                    </a:p>
                  </a:txBody>
                  <a:tcPr/>
                </a:tc>
                <a:extLst>
                  <a:ext uri="{0D108BD9-81ED-4DB2-BD59-A6C34878D82A}">
                    <a16:rowId xmlns:a16="http://schemas.microsoft.com/office/drawing/2014/main" val="1802063811"/>
                  </a:ext>
                </a:extLst>
              </a:tr>
              <a:tr h="370840">
                <a:tc>
                  <a:txBody>
                    <a:bodyPr/>
                    <a:lstStyle/>
                    <a:p>
                      <a:r>
                        <a:rPr lang="en-US" dirty="0" smtClean="0"/>
                        <a:t>Reptiles</a:t>
                      </a:r>
                      <a:endParaRPr lang="en-IN" dirty="0"/>
                    </a:p>
                  </a:txBody>
                  <a:tcPr/>
                </a:tc>
                <a:tc>
                  <a:txBody>
                    <a:bodyPr/>
                    <a:lstStyle/>
                    <a:p>
                      <a:pPr marL="342900" indent="-342900">
                        <a:buAutoNum type="alphaUcPeriod"/>
                      </a:pPr>
                      <a:r>
                        <a:rPr lang="en-US" dirty="0" smtClean="0"/>
                        <a:t>Injuries or death to humans </a:t>
                      </a:r>
                    </a:p>
                    <a:p>
                      <a:pPr marL="342900" indent="-342900">
                        <a:buAutoNum type="alphaUcPeriod"/>
                      </a:pPr>
                      <a:r>
                        <a:rPr lang="en-US" dirty="0" smtClean="0"/>
                        <a:t>Man eating (Salt water or Estuarine Crocodiles)</a:t>
                      </a:r>
                      <a:endParaRPr lang="en-IN" dirty="0"/>
                    </a:p>
                  </a:txBody>
                  <a:tcPr/>
                </a:tc>
                <a:tc>
                  <a:txBody>
                    <a:bodyPr/>
                    <a:lstStyle/>
                    <a:p>
                      <a:pPr marL="342900" indent="-342900">
                        <a:buAutoNum type="alphaUcPeriod"/>
                      </a:pPr>
                      <a:r>
                        <a:rPr lang="en-US" dirty="0" smtClean="0"/>
                        <a:t>All India </a:t>
                      </a:r>
                    </a:p>
                    <a:p>
                      <a:pPr marL="342900" indent="-342900">
                        <a:buAutoNum type="alphaUcPeriod"/>
                      </a:pPr>
                      <a:r>
                        <a:rPr lang="en-US" dirty="0" err="1" smtClean="0"/>
                        <a:t>Sunderbans</a:t>
                      </a:r>
                      <a:endParaRPr lang="en-IN" dirty="0"/>
                    </a:p>
                  </a:txBody>
                  <a:tcPr/>
                </a:tc>
                <a:extLst>
                  <a:ext uri="{0D108BD9-81ED-4DB2-BD59-A6C34878D82A}">
                    <a16:rowId xmlns:a16="http://schemas.microsoft.com/office/drawing/2014/main" val="503656168"/>
                  </a:ext>
                </a:extLst>
              </a:tr>
              <a:tr h="370840">
                <a:tc>
                  <a:txBody>
                    <a:bodyPr/>
                    <a:lstStyle/>
                    <a:p>
                      <a:r>
                        <a:rPr lang="en-US" dirty="0" smtClean="0"/>
                        <a:t>Birds / Bats</a:t>
                      </a:r>
                      <a:endParaRPr lang="en-IN" dirty="0"/>
                    </a:p>
                  </a:txBody>
                  <a:tcPr/>
                </a:tc>
                <a:tc>
                  <a:txBody>
                    <a:bodyPr/>
                    <a:lstStyle/>
                    <a:p>
                      <a:pPr marL="342900" indent="-342900">
                        <a:buAutoNum type="alphaUcPeriod"/>
                      </a:pPr>
                      <a:r>
                        <a:rPr lang="en-US" dirty="0" smtClean="0"/>
                        <a:t>Crop raiding </a:t>
                      </a:r>
                    </a:p>
                    <a:p>
                      <a:pPr marL="342900" indent="-342900">
                        <a:buAutoNum type="alphaUcPeriod"/>
                      </a:pPr>
                      <a:r>
                        <a:rPr lang="en-US" dirty="0" smtClean="0"/>
                        <a:t>Bird hits to aircraft</a:t>
                      </a:r>
                      <a:endParaRPr lang="en-IN" dirty="0"/>
                    </a:p>
                  </a:txBody>
                  <a:tcPr/>
                </a:tc>
                <a:tc>
                  <a:txBody>
                    <a:bodyPr/>
                    <a:lstStyle/>
                    <a:p>
                      <a:r>
                        <a:rPr lang="en-US" dirty="0" smtClean="0"/>
                        <a:t>All India</a:t>
                      </a:r>
                      <a:endParaRPr lang="en-IN" dirty="0"/>
                    </a:p>
                  </a:txBody>
                  <a:tcPr/>
                </a:tc>
                <a:extLst>
                  <a:ext uri="{0D108BD9-81ED-4DB2-BD59-A6C34878D82A}">
                    <a16:rowId xmlns:a16="http://schemas.microsoft.com/office/drawing/2014/main" val="1404346362"/>
                  </a:ext>
                </a:extLst>
              </a:tr>
            </a:tbl>
          </a:graphicData>
        </a:graphic>
      </p:graphicFrame>
    </p:spTree>
    <p:extLst>
      <p:ext uri="{BB962C8B-B14F-4D97-AF65-F5344CB8AC3E}">
        <p14:creationId xmlns:p14="http://schemas.microsoft.com/office/powerpoint/2010/main" val="4045429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728" y="1206787"/>
            <a:ext cx="9044708" cy="5166303"/>
          </a:xfrm>
        </p:spPr>
        <p:txBody>
          <a:bodyPr>
            <a:normAutofit fontScale="92500" lnSpcReduction="10000"/>
          </a:bodyPr>
          <a:lstStyle/>
          <a:p>
            <a:pPr algn="just">
              <a:buFont typeface="Wingdings" panose="05000000000000000000" pitchFamily="2" charset="2"/>
              <a:buChar char="v"/>
            </a:pPr>
            <a:r>
              <a:rPr lang="en-US" sz="2400" dirty="0" smtClean="0">
                <a:solidFill>
                  <a:srgbClr val="FF0000"/>
                </a:solidFill>
                <a:latin typeface="Arial" panose="020B0604020202020204" pitchFamily="34" charset="0"/>
                <a:cs typeface="Arial" panose="020B0604020202020204" pitchFamily="34" charset="0"/>
              </a:rPr>
              <a:t>Artificial </a:t>
            </a:r>
            <a:r>
              <a:rPr lang="en-US" sz="2400" dirty="0">
                <a:solidFill>
                  <a:srgbClr val="FF0000"/>
                </a:solidFill>
                <a:latin typeface="Arial" panose="020B0604020202020204" pitchFamily="34" charset="0"/>
                <a:cs typeface="Arial" panose="020B0604020202020204" pitchFamily="34" charset="0"/>
              </a:rPr>
              <a:t>and natural barriers (physical and biological) </a:t>
            </a:r>
            <a:endParaRPr lang="en-US" sz="2400" dirty="0" smtClean="0">
              <a:solidFill>
                <a:srgbClr val="FF0000"/>
              </a:solidFill>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prevent </a:t>
            </a:r>
            <a:r>
              <a:rPr lang="en-US" sz="2400" dirty="0">
                <a:latin typeface="Arial" panose="020B0604020202020204" pitchFamily="34" charset="0"/>
                <a:cs typeface="Arial" panose="020B0604020202020204" pitchFamily="34" charset="0"/>
              </a:rPr>
              <a:t>spatial overlapping among wild animals and local communities; they are usually man-made, but natural barriers such as rivers, coasts or mountain ranges may occur along a nature reserve </a:t>
            </a:r>
            <a:r>
              <a:rPr lang="en-US" sz="2400" dirty="0" smtClean="0">
                <a:latin typeface="Arial" panose="020B0604020202020204" pitchFamily="34" charset="0"/>
                <a:cs typeface="Arial" panose="020B0604020202020204" pitchFamily="34" charset="0"/>
              </a:rPr>
              <a:t>boundary</a:t>
            </a:r>
          </a:p>
          <a:p>
            <a:pPr algn="just"/>
            <a:r>
              <a:rPr lang="en-US" sz="2400" dirty="0">
                <a:latin typeface="Arial" panose="020B0604020202020204" pitchFamily="34" charset="0"/>
                <a:cs typeface="Arial" panose="020B0604020202020204" pitchFamily="34" charset="0"/>
              </a:rPr>
              <a:t>Building electric or physical fences to keep wildlife away from agricultural areas and </a:t>
            </a:r>
            <a:r>
              <a:rPr lang="en-US" sz="2400" dirty="0" smtClean="0">
                <a:latin typeface="Arial" panose="020B0604020202020204" pitchFamily="34" charset="0"/>
                <a:cs typeface="Arial" panose="020B0604020202020204" pitchFamily="34" charset="0"/>
              </a:rPr>
              <a:t>settlements</a:t>
            </a:r>
          </a:p>
          <a:p>
            <a:pPr algn="just">
              <a:buFont typeface="Wingdings" panose="05000000000000000000" pitchFamily="2" charset="2"/>
              <a:buChar char="v"/>
            </a:pPr>
            <a:r>
              <a:rPr lang="en-IN" sz="2400" b="1" dirty="0" smtClean="0">
                <a:solidFill>
                  <a:srgbClr val="FF0000"/>
                </a:solidFill>
                <a:latin typeface="Arial" panose="020B0604020202020204" pitchFamily="34" charset="0"/>
                <a:cs typeface="Arial" panose="020B0604020202020204" pitchFamily="34" charset="0"/>
              </a:rPr>
              <a:t>Buffer Zones</a:t>
            </a:r>
          </a:p>
          <a:p>
            <a:pPr algn="just"/>
            <a:r>
              <a:rPr lang="en-US" sz="2400" dirty="0" smtClean="0">
                <a:latin typeface="Arial" panose="020B0604020202020204" pitchFamily="34" charset="0"/>
                <a:cs typeface="Arial" panose="020B0604020202020204" pitchFamily="34" charset="0"/>
              </a:rPr>
              <a:t>Act </a:t>
            </a:r>
            <a:r>
              <a:rPr lang="en-US" sz="2400" dirty="0">
                <a:latin typeface="Arial" panose="020B0604020202020204" pitchFamily="34" charset="0"/>
                <a:cs typeface="Arial" panose="020B0604020202020204" pitchFamily="34" charset="0"/>
              </a:rPr>
              <a:t>as barriers that discourage wildlife from encroaching into human-occupied areas, such as farms, villages, or </a:t>
            </a:r>
            <a:r>
              <a:rPr lang="en-US" sz="2400" dirty="0" smtClean="0">
                <a:latin typeface="Arial" panose="020B0604020202020204" pitchFamily="34" charset="0"/>
                <a:cs typeface="Arial" panose="020B0604020202020204" pitchFamily="34" charset="0"/>
              </a:rPr>
              <a:t>roads</a:t>
            </a:r>
          </a:p>
          <a:p>
            <a:pPr algn="just"/>
            <a:r>
              <a:rPr lang="en-US" sz="2400" dirty="0" smtClean="0">
                <a:latin typeface="Arial" panose="020B0604020202020204" pitchFamily="34" charset="0"/>
                <a:cs typeface="Arial" panose="020B0604020202020204" pitchFamily="34" charset="0"/>
              </a:rPr>
              <a:t>Create a "no-conflict" space that reduces the chances of encounters that could lead to property damage or attacks</a:t>
            </a:r>
          </a:p>
          <a:p>
            <a:pPr algn="just"/>
            <a:r>
              <a:rPr lang="en-US" sz="2400" b="1" dirty="0" err="1">
                <a:latin typeface="Arial" panose="020B0604020202020204" pitchFamily="34" charset="0"/>
                <a:cs typeface="Arial" panose="020B0604020202020204" pitchFamily="34" charset="0"/>
              </a:rPr>
              <a:t>Kaziranga</a:t>
            </a:r>
            <a:r>
              <a:rPr lang="en-US" sz="2400" b="1" dirty="0">
                <a:latin typeface="Arial" panose="020B0604020202020204" pitchFamily="34" charset="0"/>
                <a:cs typeface="Arial" panose="020B0604020202020204" pitchFamily="34" charset="0"/>
              </a:rPr>
              <a:t> National Park (India)</a:t>
            </a:r>
            <a:r>
              <a:rPr lang="en-US" sz="2400" dirty="0">
                <a:latin typeface="Arial" panose="020B0604020202020204" pitchFamily="34" charset="0"/>
                <a:cs typeface="Arial" panose="020B0604020202020204" pitchFamily="34" charset="0"/>
              </a:rPr>
              <a:t>: Buffer zones with unpalatable crops and trenches help protect communities from rhinos, elephants, and tigers</a:t>
            </a:r>
            <a:endParaRPr lang="en-IN" sz="2400" dirty="0">
              <a:latin typeface="Arial" panose="020B0604020202020204" pitchFamily="34" charset="0"/>
              <a:cs typeface="Arial" panose="020B0604020202020204" pitchFamily="34" charset="0"/>
            </a:endParaRPr>
          </a:p>
        </p:txBody>
      </p:sp>
      <p:sp>
        <p:nvSpPr>
          <p:cNvPr id="4" name="Rectangle 3"/>
          <p:cNvSpPr/>
          <p:nvPr/>
        </p:nvSpPr>
        <p:spPr>
          <a:xfrm>
            <a:off x="2309091" y="344115"/>
            <a:ext cx="8534400" cy="461665"/>
          </a:xfrm>
          <a:prstGeom prst="rect">
            <a:avLst/>
          </a:prstGeom>
        </p:spPr>
        <p:txBody>
          <a:bodyPr wrap="square">
            <a:spAutoFit/>
          </a:bodyPr>
          <a:lstStyle/>
          <a:p>
            <a:pPr algn="ctr"/>
            <a:r>
              <a:rPr lang="en-IN" dirty="0" smtClean="0">
                <a:solidFill>
                  <a:srgbClr val="FF0000"/>
                </a:solidFill>
              </a:rPr>
              <a:t> </a:t>
            </a:r>
            <a:r>
              <a:rPr lang="en-IN" sz="2400" dirty="0" smtClean="0">
                <a:solidFill>
                  <a:srgbClr val="FF0000"/>
                </a:solidFill>
                <a:latin typeface="Arial Black" panose="020B0A04020102020204" pitchFamily="34" charset="0"/>
              </a:rPr>
              <a:t>MANAGEMENT OF CONFLICT SITUATIONS</a:t>
            </a:r>
            <a:endParaRPr lang="en-IN" sz="2400" dirty="0">
              <a:solidFill>
                <a:srgbClr val="FF0000"/>
              </a:solidFill>
              <a:latin typeface="Arial Black" panose="020B0A04020102020204" pitchFamily="34" charset="0"/>
            </a:endParaRPr>
          </a:p>
        </p:txBody>
      </p:sp>
      <p:pic>
        <p:nvPicPr>
          <p:cNvPr id="1026" name="Picture 2" descr="Image result for flad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4324" y="1317624"/>
            <a:ext cx="20859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hain link fencing of the eastern boundary of gir national p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4300" y="3543968"/>
            <a:ext cx="24860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070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891" y="683491"/>
            <a:ext cx="10771909" cy="5493472"/>
          </a:xfrm>
        </p:spPr>
        <p:txBody>
          <a:bodyPr>
            <a:normAutofit/>
          </a:bodyPr>
          <a:lstStyle/>
          <a:p>
            <a:pPr algn="just">
              <a:buFont typeface="Wingdings" panose="05000000000000000000" pitchFamily="2" charset="2"/>
              <a:buChar char="v"/>
            </a:pPr>
            <a:r>
              <a:rPr lang="en-IN" sz="2400" dirty="0">
                <a:solidFill>
                  <a:srgbClr val="FF0000"/>
                </a:solidFill>
                <a:latin typeface="Arial Black" panose="020B0A04020102020204" pitchFamily="34" charset="0"/>
                <a:cs typeface="Arial" panose="020B0604020202020204" pitchFamily="34" charset="0"/>
              </a:rPr>
              <a:t>Waste </a:t>
            </a:r>
            <a:r>
              <a:rPr lang="en-IN" sz="2400" dirty="0" smtClean="0">
                <a:solidFill>
                  <a:srgbClr val="FF0000"/>
                </a:solidFill>
                <a:latin typeface="Arial Black" panose="020B0A04020102020204" pitchFamily="34" charset="0"/>
                <a:cs typeface="Arial" panose="020B0604020202020204" pitchFamily="34" charset="0"/>
              </a:rPr>
              <a:t>Management</a:t>
            </a:r>
          </a:p>
          <a:p>
            <a:pPr algn="just"/>
            <a:r>
              <a:rPr lang="en-US" sz="2400" dirty="0">
                <a:latin typeface="Arial" panose="020B0604020202020204" pitchFamily="34" charset="0"/>
                <a:cs typeface="Arial" panose="020B0604020202020204" pitchFamily="34" charset="0"/>
              </a:rPr>
              <a:t>Good standards of waste management are important to avoid attracting wild animals to human settlements and to prevent wild populations being augmented and artificially sustained by human induced food availability. </a:t>
            </a:r>
            <a:endParaRPr lang="en-US" sz="2400" dirty="0" smtClean="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Each </a:t>
            </a:r>
            <a:r>
              <a:rPr lang="en-US" sz="2400" dirty="0">
                <a:latin typeface="Arial" panose="020B0604020202020204" pitchFamily="34" charset="0"/>
                <a:cs typeface="Arial" panose="020B0604020202020204" pitchFamily="34" charset="0"/>
              </a:rPr>
              <a:t>stage of waste handling should be addressed, from collection to transportation to disposal. </a:t>
            </a:r>
            <a:endParaRPr lang="en-US" sz="2400" dirty="0" smtClean="0">
              <a:latin typeface="Arial" panose="020B0604020202020204" pitchFamily="34" charset="0"/>
              <a:cs typeface="Arial" panose="020B0604020202020204" pitchFamily="34" charset="0"/>
            </a:endParaRPr>
          </a:p>
          <a:p>
            <a:pPr algn="just">
              <a:buFont typeface="Wingdings" panose="05000000000000000000" pitchFamily="2" charset="2"/>
              <a:buChar char="v"/>
            </a:pPr>
            <a:r>
              <a:rPr lang="en-US" sz="2400" b="1" dirty="0">
                <a:solidFill>
                  <a:srgbClr val="FF0000"/>
                </a:solidFill>
                <a:latin typeface="Arial Black" panose="020B0A04020102020204" pitchFamily="34" charset="0"/>
                <a:cs typeface="Arial" panose="020B0604020202020204" pitchFamily="34" charset="0"/>
              </a:rPr>
              <a:t>Relocation: voluntary human population </a:t>
            </a:r>
            <a:r>
              <a:rPr lang="en-US" sz="2400" b="1" dirty="0" smtClean="0">
                <a:solidFill>
                  <a:srgbClr val="FF0000"/>
                </a:solidFill>
                <a:latin typeface="Arial Black" panose="020B0A04020102020204" pitchFamily="34" charset="0"/>
                <a:cs typeface="Arial" panose="020B0604020202020204" pitchFamily="34" charset="0"/>
              </a:rPr>
              <a:t>resettlement</a:t>
            </a:r>
          </a:p>
          <a:p>
            <a:pPr algn="just"/>
            <a:r>
              <a:rPr lang="en-US" sz="2400" dirty="0">
                <a:latin typeface="Arial" panose="020B0604020202020204" pitchFamily="34" charset="0"/>
                <a:cs typeface="Arial" panose="020B0604020202020204" pitchFamily="34" charset="0"/>
              </a:rPr>
              <a:t>Where alternative land and incentives are available, relocation of local communities to areas offering better access to natural resources and socio-economic opportunities can be an adequate </a:t>
            </a:r>
            <a:r>
              <a:rPr lang="en-US" sz="2400" dirty="0" smtClean="0">
                <a:latin typeface="Arial" panose="020B0604020202020204" pitchFamily="34" charset="0"/>
                <a:cs typeface="Arial" panose="020B0604020202020204" pitchFamily="34" charset="0"/>
              </a:rPr>
              <a:t>solution</a:t>
            </a:r>
          </a:p>
          <a:p>
            <a:pPr algn="just"/>
            <a:r>
              <a:rPr lang="en-US" sz="2400" dirty="0" smtClean="0">
                <a:latin typeface="Arial" panose="020B0604020202020204" pitchFamily="34" charset="0"/>
                <a:cs typeface="Arial" panose="020B0604020202020204" pitchFamily="34" charset="0"/>
              </a:rPr>
              <a:t>Resettlement schemes aiming to prevent the overlap between </a:t>
            </a:r>
            <a:r>
              <a:rPr lang="en-US" sz="2400" dirty="0">
                <a:latin typeface="Arial" panose="020B0604020202020204" pitchFamily="34" charset="0"/>
                <a:cs typeface="Arial" panose="020B0604020202020204" pitchFamily="34" charset="0"/>
              </a:rPr>
              <a:t>wildlife and people, can be successful in the long run</a:t>
            </a:r>
            <a:endParaRPr lang="en-I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268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Font typeface="Wingdings" panose="05000000000000000000" pitchFamily="2" charset="2"/>
              <a:buChar char="v"/>
            </a:pPr>
            <a:r>
              <a:rPr lang="en-IN" sz="2400" dirty="0">
                <a:solidFill>
                  <a:srgbClr val="FF0000"/>
                </a:solidFill>
                <a:latin typeface="Arial Black" panose="020B0A04020102020204" pitchFamily="34" charset="0"/>
                <a:cs typeface="Arial" panose="020B0604020202020204" pitchFamily="34" charset="0"/>
              </a:rPr>
              <a:t>Lighting and </a:t>
            </a:r>
            <a:r>
              <a:rPr lang="en-IN" sz="2400" dirty="0" smtClean="0">
                <a:solidFill>
                  <a:srgbClr val="FF0000"/>
                </a:solidFill>
                <a:latin typeface="Arial Black" panose="020B0A04020102020204" pitchFamily="34" charset="0"/>
                <a:cs typeface="Arial" panose="020B0604020202020204" pitchFamily="34" charset="0"/>
              </a:rPr>
              <a:t>Noise</a:t>
            </a:r>
          </a:p>
          <a:p>
            <a:pPr algn="just"/>
            <a:r>
              <a:rPr lang="en-US" sz="2400" dirty="0">
                <a:latin typeface="Arial" panose="020B0604020202020204" pitchFamily="34" charset="0"/>
                <a:cs typeface="Arial" panose="020B0604020202020204" pitchFamily="34" charset="0"/>
              </a:rPr>
              <a:t>Using lights or alarms to deter wildlife at </a:t>
            </a:r>
            <a:r>
              <a:rPr lang="en-US" sz="2400" dirty="0" smtClean="0">
                <a:latin typeface="Arial" panose="020B0604020202020204" pitchFamily="34" charset="0"/>
                <a:cs typeface="Arial" panose="020B0604020202020204" pitchFamily="34" charset="0"/>
              </a:rPr>
              <a:t>night</a:t>
            </a:r>
          </a:p>
          <a:p>
            <a:pPr algn="just">
              <a:buFont typeface="Wingdings" panose="05000000000000000000" pitchFamily="2" charset="2"/>
              <a:buChar char="v"/>
            </a:pPr>
            <a:r>
              <a:rPr lang="en-IN" sz="2400" b="1" dirty="0">
                <a:solidFill>
                  <a:srgbClr val="FF0000"/>
                </a:solidFill>
                <a:latin typeface="Arial" panose="020B0604020202020204" pitchFamily="34" charset="0"/>
                <a:cs typeface="Arial" panose="020B0604020202020204" pitchFamily="34" charset="0"/>
              </a:rPr>
              <a:t>Community </a:t>
            </a:r>
            <a:r>
              <a:rPr lang="en-IN" sz="2400" b="1" dirty="0" smtClean="0">
                <a:solidFill>
                  <a:srgbClr val="FF0000"/>
                </a:solidFill>
                <a:latin typeface="Arial" panose="020B0604020202020204" pitchFamily="34" charset="0"/>
                <a:cs typeface="Arial" panose="020B0604020202020204" pitchFamily="34" charset="0"/>
              </a:rPr>
              <a:t>Engagement</a:t>
            </a:r>
            <a:endParaRPr lang="en-IN" sz="2400" dirty="0">
              <a:solidFill>
                <a:srgbClr val="FF0000"/>
              </a:solidFill>
              <a:latin typeface="Arial" panose="020B0604020202020204" pitchFamily="34" charset="0"/>
              <a:cs typeface="Arial" panose="020B0604020202020204" pitchFamily="34" charset="0"/>
            </a:endParaRPr>
          </a:p>
          <a:p>
            <a:pPr marL="0" lvl="0" indent="0" algn="just" eaLnBrk="0" fontAlgn="base" hangingPunct="0">
              <a:lnSpc>
                <a:spcPct val="100000"/>
              </a:lnSpc>
              <a:spcBef>
                <a:spcPct val="0"/>
              </a:spcBef>
              <a:spcAft>
                <a:spcPct val="0"/>
              </a:spcAft>
              <a:buFontTx/>
              <a:buChar char="•"/>
            </a:pPr>
            <a:r>
              <a:rPr lang="en-US" altLang="en-US" sz="2400" b="1" dirty="0">
                <a:latin typeface="Arial" panose="020B0604020202020204" pitchFamily="34" charset="0"/>
                <a:cs typeface="Arial" panose="020B0604020202020204" pitchFamily="34" charset="0"/>
              </a:rPr>
              <a:t>Education and Awareness</a:t>
            </a:r>
            <a:r>
              <a:rPr lang="en-US" altLang="en-US" sz="2400" dirty="0">
                <a:latin typeface="Arial" panose="020B0604020202020204" pitchFamily="34" charset="0"/>
                <a:cs typeface="Arial" panose="020B0604020202020204" pitchFamily="34" charset="0"/>
              </a:rPr>
              <a:t>: Educating communities about wildlife behavior and non-lethal deterrent methods.</a:t>
            </a:r>
          </a:p>
          <a:p>
            <a:pPr marL="0" lvl="0" indent="0" algn="just" eaLnBrk="0" fontAlgn="base" hangingPunct="0">
              <a:lnSpc>
                <a:spcPct val="100000"/>
              </a:lnSpc>
              <a:spcBef>
                <a:spcPct val="0"/>
              </a:spcBef>
              <a:spcAft>
                <a:spcPct val="0"/>
              </a:spcAft>
              <a:buFontTx/>
              <a:buChar char="•"/>
            </a:pPr>
            <a:r>
              <a:rPr lang="en-US" altLang="en-US" sz="2400" b="1" dirty="0">
                <a:latin typeface="Arial" panose="020B0604020202020204" pitchFamily="34" charset="0"/>
                <a:cs typeface="Arial" panose="020B0604020202020204" pitchFamily="34" charset="0"/>
              </a:rPr>
              <a:t>Involving Locals</a:t>
            </a:r>
            <a:r>
              <a:rPr lang="en-US" altLang="en-US" sz="2400" dirty="0">
                <a:latin typeface="Arial" panose="020B0604020202020204" pitchFamily="34" charset="0"/>
                <a:cs typeface="Arial" panose="020B0604020202020204" pitchFamily="34" charset="0"/>
              </a:rPr>
              <a:t>: Engaging local communities in conservation projects and decision-making processes to promote coexistence.</a:t>
            </a:r>
          </a:p>
          <a:p>
            <a:pPr marL="0" lvl="0" indent="0" algn="just" eaLnBrk="0" fontAlgn="base" hangingPunct="0">
              <a:lnSpc>
                <a:spcPct val="100000"/>
              </a:lnSpc>
              <a:spcBef>
                <a:spcPct val="0"/>
              </a:spcBef>
              <a:spcAft>
                <a:spcPct val="0"/>
              </a:spcAft>
              <a:buFontTx/>
              <a:buChar char="•"/>
            </a:pPr>
            <a:r>
              <a:rPr lang="en-US" altLang="en-US" sz="2400" b="1" dirty="0">
                <a:latin typeface="Arial" panose="020B0604020202020204" pitchFamily="34" charset="0"/>
                <a:cs typeface="Arial" panose="020B0604020202020204" pitchFamily="34" charset="0"/>
              </a:rPr>
              <a:t>Compensation Schemes</a:t>
            </a:r>
            <a:r>
              <a:rPr lang="en-US" altLang="en-US" sz="2400" dirty="0">
                <a:latin typeface="Arial" panose="020B0604020202020204" pitchFamily="34" charset="0"/>
                <a:cs typeface="Arial" panose="020B0604020202020204" pitchFamily="34" charset="0"/>
              </a:rPr>
              <a:t>: Offering compensation for losses due to wildlife to reduce retaliatory killings. </a:t>
            </a:r>
          </a:p>
          <a:p>
            <a:endParaRPr lang="en-IN" dirty="0" smtClean="0"/>
          </a:p>
          <a:p>
            <a:endParaRPr lang="en-IN" dirty="0"/>
          </a:p>
        </p:txBody>
      </p:sp>
    </p:spTree>
    <p:extLst>
      <p:ext uri="{BB962C8B-B14F-4D97-AF65-F5344CB8AC3E}">
        <p14:creationId xmlns:p14="http://schemas.microsoft.com/office/powerpoint/2010/main" val="1772324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13053" y="2405578"/>
            <a:ext cx="4703848" cy="830997"/>
          </a:xfrm>
          <a:prstGeom prst="rect">
            <a:avLst/>
          </a:prstGeom>
          <a:noFill/>
        </p:spPr>
        <p:txBody>
          <a:bodyPr wrap="square" rtlCol="0">
            <a:spAutoFit/>
          </a:bodyPr>
          <a:lstStyle/>
          <a:p>
            <a:pPr algn="ctr"/>
            <a:r>
              <a:rPr lang="en-IN" sz="4800" dirty="0">
                <a:solidFill>
                  <a:srgbClr val="00B0F0"/>
                </a:solidFill>
                <a:latin typeface="Arial Black" panose="020B0A04020102020204" pitchFamily="34" charset="0"/>
              </a:rPr>
              <a:t>Thank You</a:t>
            </a:r>
            <a:endParaRPr lang="en-IN" sz="4800" dirty="0">
              <a:solidFill>
                <a:srgbClr val="00B0F0"/>
              </a:solidFill>
              <a:latin typeface="Arial Black" panose="020B0A04020102020204" pitchFamily="34" charset="0"/>
            </a:endParaRPr>
          </a:p>
        </p:txBody>
      </p:sp>
    </p:spTree>
    <p:extLst>
      <p:ext uri="{BB962C8B-B14F-4D97-AF65-F5344CB8AC3E}">
        <p14:creationId xmlns:p14="http://schemas.microsoft.com/office/powerpoint/2010/main" val="1763495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56" y="1256145"/>
            <a:ext cx="7878618" cy="5467928"/>
          </a:xfrm>
        </p:spPr>
        <p:txBody>
          <a:bodyPr>
            <a:noAutofit/>
          </a:bodyPr>
          <a:lstStyle/>
          <a:p>
            <a:pPr algn="just"/>
            <a:r>
              <a:rPr lang="en-US" sz="2400" dirty="0" smtClean="0">
                <a:latin typeface="Arial" panose="020B0604020202020204" pitchFamily="34" charset="0"/>
                <a:cs typeface="Arial" panose="020B0604020202020204" pitchFamily="34" charset="0"/>
              </a:rPr>
              <a:t>Fast becoming a critical threat to the survival of many globally endangered species, in particular to large and rare mammals</a:t>
            </a:r>
          </a:p>
          <a:p>
            <a:pPr algn="just"/>
            <a:r>
              <a:rPr lang="en-US" sz="2400" dirty="0" smtClean="0">
                <a:latin typeface="Arial" panose="020B0604020202020204" pitchFamily="34" charset="0"/>
                <a:cs typeface="Arial" panose="020B0604020202020204" pitchFamily="34" charset="0"/>
              </a:rPr>
              <a:t>Takes many forms, and varies greatly in intensity – is one of the most serious threats to India’s wildlife. </a:t>
            </a:r>
          </a:p>
          <a:p>
            <a:pPr algn="just"/>
            <a:r>
              <a:rPr lang="en-IN" sz="2400" dirty="0" smtClean="0">
                <a:latin typeface="Arial" panose="020B0604020202020204" pitchFamily="34" charset="0"/>
                <a:cs typeface="Arial" panose="020B0604020202020204" pitchFamily="34" charset="0"/>
              </a:rPr>
              <a:t>Occurs when wildlife requirements </a:t>
            </a:r>
            <a:r>
              <a:rPr lang="en-US" sz="2400" dirty="0" smtClean="0">
                <a:latin typeface="Arial" panose="020B0604020202020204" pitchFamily="34" charset="0"/>
                <a:cs typeface="Arial" panose="020B0604020202020204" pitchFamily="34" charset="0"/>
              </a:rPr>
              <a:t>overlap with those of human populations, creating costs to residents and wild animals (IUCN, World Park Congress, 2003)</a:t>
            </a:r>
          </a:p>
          <a:p>
            <a:pPr algn="just"/>
            <a:r>
              <a:rPr lang="en-US" sz="2400" dirty="0" smtClean="0">
                <a:latin typeface="Arial" panose="020B0604020202020204" pitchFamily="34" charset="0"/>
                <a:cs typeface="Arial" panose="020B0604020202020204" pitchFamily="34" charset="0"/>
              </a:rPr>
              <a:t>Direct contact with wildlife occurs in </a:t>
            </a:r>
            <a:r>
              <a:rPr lang="en-US" sz="2400" dirty="0" smtClean="0">
                <a:solidFill>
                  <a:srgbClr val="00B0F0"/>
                </a:solidFill>
                <a:latin typeface="Arial" panose="020B0604020202020204" pitchFamily="34" charset="0"/>
                <a:cs typeface="Arial" panose="020B0604020202020204" pitchFamily="34" charset="0"/>
              </a:rPr>
              <a:t>both urban and rural areas</a:t>
            </a:r>
            <a:r>
              <a:rPr lang="en-US" sz="2400" dirty="0" smtClean="0">
                <a:latin typeface="Arial" panose="020B0604020202020204" pitchFamily="34" charset="0"/>
                <a:cs typeface="Arial" panose="020B0604020202020204" pitchFamily="34" charset="0"/>
              </a:rPr>
              <a:t>, but it is generally more common </a:t>
            </a:r>
            <a:r>
              <a:rPr lang="en-US" sz="2400" b="1" dirty="0" smtClean="0">
                <a:solidFill>
                  <a:srgbClr val="FF0000"/>
                </a:solidFill>
                <a:latin typeface="Arial" panose="020B0604020202020204" pitchFamily="34" charset="0"/>
                <a:cs typeface="Arial" panose="020B0604020202020204" pitchFamily="34" charset="0"/>
              </a:rPr>
              <a:t>inside and around protected areas</a:t>
            </a:r>
            <a:r>
              <a:rPr lang="en-US" sz="2400" dirty="0" smtClean="0">
                <a:latin typeface="Arial" panose="020B0604020202020204" pitchFamily="34" charset="0"/>
                <a:cs typeface="Arial" panose="020B0604020202020204" pitchFamily="34" charset="0"/>
              </a:rPr>
              <a:t>, where wildlife population density is higher and animals often stray into adjacent cultivated fields or grazing areas.</a:t>
            </a:r>
          </a:p>
          <a:p>
            <a:pPr algn="just"/>
            <a:r>
              <a:rPr lang="en-US" sz="2400" dirty="0" smtClean="0">
                <a:solidFill>
                  <a:srgbClr val="FF0000"/>
                </a:solidFill>
                <a:latin typeface="Arial" panose="020B0604020202020204" pitchFamily="34" charset="0"/>
                <a:cs typeface="Arial" panose="020B0604020202020204" pitchFamily="34" charset="0"/>
              </a:rPr>
              <a:t>Species most exposed to conflict are also shown to be more prone to extinction</a:t>
            </a:r>
            <a:endParaRPr lang="en-IN" sz="2400" dirty="0">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3663853" y="418006"/>
            <a:ext cx="5280292" cy="461665"/>
          </a:xfrm>
          <a:prstGeom prst="rect">
            <a:avLst/>
          </a:prstGeom>
        </p:spPr>
        <p:txBody>
          <a:bodyPr wrap="none">
            <a:spAutoFit/>
          </a:bodyPr>
          <a:lstStyle/>
          <a:p>
            <a:r>
              <a:rPr lang="en-IN" sz="2400" dirty="0" smtClean="0">
                <a:solidFill>
                  <a:srgbClr val="FF0000"/>
                </a:solidFill>
                <a:latin typeface="Arial Black" panose="020B0A04020102020204" pitchFamily="34" charset="0"/>
              </a:rPr>
              <a:t>Human-Wildlife Conflict (HWC)</a:t>
            </a:r>
            <a:endParaRPr lang="en-IN" sz="2400" dirty="0">
              <a:solidFill>
                <a:srgbClr val="FF0000"/>
              </a:solidFill>
              <a:latin typeface="Arial Black" panose="020B0A04020102020204" pitchFamily="34" charset="0"/>
            </a:endParaRPr>
          </a:p>
        </p:txBody>
      </p:sp>
      <p:pic>
        <p:nvPicPr>
          <p:cNvPr id="2052" name="Picture 4" descr="Human Wildlife Confli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3274" y="1403926"/>
            <a:ext cx="4097677" cy="4599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132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2018" y="498764"/>
            <a:ext cx="7169727" cy="5606472"/>
          </a:xfrm>
        </p:spPr>
        <p:txBody>
          <a:bodyPr>
            <a:normAutofit fontScale="92500" lnSpcReduction="10000"/>
          </a:bodyPr>
          <a:lstStyle/>
          <a:p>
            <a:pPr algn="just"/>
            <a:r>
              <a:rPr lang="en-IN" sz="2400" dirty="0" smtClean="0">
                <a:latin typeface="Arial" panose="020B0604020202020204" pitchFamily="34" charset="0"/>
                <a:cs typeface="Arial" panose="020B0604020202020204" pitchFamily="34" charset="0"/>
              </a:rPr>
              <a:t>Far reaching environmental impacts</a:t>
            </a:r>
            <a:endParaRPr lang="en-US" sz="2400" dirty="0" smtClean="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Undermine human welfare, health and safety, and have economic and social costs.</a:t>
            </a:r>
          </a:p>
          <a:p>
            <a:pPr lvl="1" algn="just"/>
            <a:r>
              <a:rPr lang="en-US" dirty="0" smtClean="0">
                <a:latin typeface="Arial" panose="020B0604020202020204" pitchFamily="34" charset="0"/>
                <a:cs typeface="Arial" panose="020B0604020202020204" pitchFamily="34" charset="0"/>
              </a:rPr>
              <a:t>Nuisance encounters with small animals</a:t>
            </a:r>
          </a:p>
          <a:p>
            <a:pPr lvl="1" algn="just"/>
            <a:r>
              <a:rPr lang="en-US" dirty="0" smtClean="0">
                <a:latin typeface="Arial" panose="020B0604020202020204" pitchFamily="34" charset="0"/>
                <a:cs typeface="Arial" panose="020B0604020202020204" pitchFamily="34" charset="0"/>
              </a:rPr>
              <a:t>Exposure to zoonotic diseases</a:t>
            </a:r>
          </a:p>
          <a:p>
            <a:pPr lvl="1" algn="just"/>
            <a:r>
              <a:rPr lang="en-US" dirty="0" smtClean="0">
                <a:latin typeface="Arial" panose="020B0604020202020204" pitchFamily="34" charset="0"/>
                <a:cs typeface="Arial" panose="020B0604020202020204" pitchFamily="34" charset="0"/>
              </a:rPr>
              <a:t>Physical injury or even death caused by large predators’ attacks </a:t>
            </a:r>
          </a:p>
          <a:p>
            <a:pPr lvl="1" algn="just"/>
            <a:r>
              <a:rPr lang="en-US" dirty="0" smtClean="0">
                <a:latin typeface="Arial" panose="020B0604020202020204" pitchFamily="34" charset="0"/>
                <a:cs typeface="Arial" panose="020B0604020202020204" pitchFamily="34" charset="0"/>
              </a:rPr>
              <a:t>Have high financial costs for individuals and society in the form of medical treatments to cure and prevent infections transmitted from animals through human contact</a:t>
            </a:r>
          </a:p>
          <a:p>
            <a:pPr lvl="1" algn="just"/>
            <a:r>
              <a:rPr lang="en-US" dirty="0" smtClean="0">
                <a:latin typeface="Arial" panose="020B0604020202020204" pitchFamily="34" charset="0"/>
                <a:cs typeface="Arial" panose="020B0604020202020204" pitchFamily="34" charset="0"/>
              </a:rPr>
              <a:t>Destruction and damage to property and infrastructure</a:t>
            </a:r>
          </a:p>
          <a:p>
            <a:pPr lvl="1" algn="just"/>
            <a:r>
              <a:rPr lang="en-IN" dirty="0" smtClean="0">
                <a:latin typeface="Arial" panose="020B0604020202020204" pitchFamily="34" charset="0"/>
                <a:cs typeface="Arial" panose="020B0604020202020204" pitchFamily="34" charset="0"/>
              </a:rPr>
              <a:t>Livestock depredation</a:t>
            </a:r>
          </a:p>
          <a:p>
            <a:pPr lvl="1" algn="just"/>
            <a:r>
              <a:rPr lang="en-US" dirty="0" smtClean="0">
                <a:latin typeface="Arial" panose="020B0604020202020204" pitchFamily="34" charset="0"/>
                <a:cs typeface="Arial" panose="020B0604020202020204" pitchFamily="34" charset="0"/>
              </a:rPr>
              <a:t>Negative social impacts include missed school and work, additional </a:t>
            </a:r>
            <a:r>
              <a:rPr lang="en-US" dirty="0" err="1" smtClean="0">
                <a:latin typeface="Arial" panose="020B0604020202020204" pitchFamily="34" charset="0"/>
                <a:cs typeface="Arial" panose="020B0604020202020204" pitchFamily="34" charset="0"/>
              </a:rPr>
              <a:t>labour</a:t>
            </a:r>
            <a:r>
              <a:rPr lang="en-US" dirty="0" smtClean="0">
                <a:latin typeface="Arial" panose="020B0604020202020204" pitchFamily="34" charset="0"/>
                <a:cs typeface="Arial" panose="020B0604020202020204" pitchFamily="34" charset="0"/>
              </a:rPr>
              <a:t> costs, loss of sleep, fear, restriction of travel or loss of pets </a:t>
            </a:r>
            <a:endParaRPr lang="en-IN" dirty="0">
              <a:latin typeface="Arial" panose="020B0604020202020204" pitchFamily="34" charset="0"/>
              <a:cs typeface="Arial" panose="020B0604020202020204" pitchFamily="34" charset="0"/>
            </a:endParaRPr>
          </a:p>
        </p:txBody>
      </p:sp>
      <p:pic>
        <p:nvPicPr>
          <p:cNvPr id="4" name="Picture 2" descr="What is human wildlife conflict and how is it manag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49672" y="1241503"/>
            <a:ext cx="3525307" cy="4134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289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62800"/>
            <a:ext cx="7012709" cy="5523346"/>
          </a:xfrm>
        </p:spPr>
        <p:txBody>
          <a:bodyPr>
            <a:normAutofit lnSpcReduction="10000"/>
          </a:bodyPr>
          <a:lstStyle/>
          <a:p>
            <a:pPr algn="just">
              <a:buFont typeface="Wingdings" panose="05000000000000000000" pitchFamily="2" charset="2"/>
              <a:buChar char="v"/>
            </a:pPr>
            <a:r>
              <a:rPr lang="en-IN" sz="2400" dirty="0" smtClean="0">
                <a:solidFill>
                  <a:srgbClr val="FF0000"/>
                </a:solidFill>
                <a:latin typeface="Arial Black" panose="020B0A04020102020204" pitchFamily="34" charset="0"/>
              </a:rPr>
              <a:t>Human population growth</a:t>
            </a:r>
          </a:p>
          <a:p>
            <a:pPr algn="just"/>
            <a:r>
              <a:rPr lang="en-US" sz="2400" dirty="0">
                <a:latin typeface="Arial" panose="020B0604020202020204" pitchFamily="34" charset="0"/>
                <a:cs typeface="Arial" panose="020B0604020202020204" pitchFamily="34" charset="0"/>
              </a:rPr>
              <a:t>As human populations and demand for space continue to grow, people and wildlife are increasingly interacting and competing for resources, which can lead to increased human-wildlife conflict. </a:t>
            </a:r>
            <a:endParaRPr lang="en-IN" sz="2400" dirty="0" smtClean="0">
              <a:solidFill>
                <a:srgbClr val="FF0000"/>
              </a:solidFill>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Demographic and social changes place more people in direct contact with wildlife</a:t>
            </a:r>
          </a:p>
          <a:p>
            <a:pPr algn="just"/>
            <a:r>
              <a:rPr lang="en-US" sz="2400" dirty="0" smtClean="0">
                <a:latin typeface="Arial" panose="020B0604020202020204" pitchFamily="34" charset="0"/>
                <a:cs typeface="Arial" panose="020B0604020202020204" pitchFamily="34" charset="0"/>
              </a:rPr>
              <a:t>As human populations grow, settlements expand into and around protected areas, encroachment into wildlife habitats, constriction of species into marginal habitat patches and direct competition with local communities</a:t>
            </a:r>
          </a:p>
          <a:p>
            <a:pPr algn="just"/>
            <a:r>
              <a:rPr lang="en-US" sz="2400" dirty="0" smtClean="0">
                <a:latin typeface="Arial" panose="020B0604020202020204" pitchFamily="34" charset="0"/>
                <a:cs typeface="Arial" panose="020B0604020202020204" pitchFamily="34" charset="0"/>
              </a:rPr>
              <a:t>Human population growth is correlated proportionally with the number of encounters and serious incidents with wildlife</a:t>
            </a:r>
          </a:p>
          <a:p>
            <a:endParaRPr lang="en-IN" sz="2400" dirty="0">
              <a:latin typeface="Arial" panose="020B0604020202020204" pitchFamily="34" charset="0"/>
              <a:cs typeface="Arial" panose="020B0604020202020204" pitchFamily="34" charset="0"/>
            </a:endParaRPr>
          </a:p>
        </p:txBody>
      </p:sp>
      <p:sp>
        <p:nvSpPr>
          <p:cNvPr id="4" name="Rectangle 3"/>
          <p:cNvSpPr/>
          <p:nvPr/>
        </p:nvSpPr>
        <p:spPr>
          <a:xfrm>
            <a:off x="5391728" y="214809"/>
            <a:ext cx="2525050" cy="461665"/>
          </a:xfrm>
          <a:prstGeom prst="rect">
            <a:avLst/>
          </a:prstGeom>
        </p:spPr>
        <p:txBody>
          <a:bodyPr wrap="none">
            <a:spAutoFit/>
          </a:bodyPr>
          <a:lstStyle/>
          <a:p>
            <a:r>
              <a:rPr lang="en-IN" sz="2400" dirty="0" smtClean="0">
                <a:solidFill>
                  <a:srgbClr val="FF0000"/>
                </a:solidFill>
                <a:latin typeface="Arial Black" panose="020B0A04020102020204" pitchFamily="34" charset="0"/>
              </a:rPr>
              <a:t>Driving forces</a:t>
            </a:r>
            <a:endParaRPr lang="en-IN" sz="2400" dirty="0">
              <a:solidFill>
                <a:srgbClr val="FF0000"/>
              </a:solidFill>
              <a:latin typeface="Arial Black" panose="020B0A04020102020204" pitchFamily="34" charset="0"/>
            </a:endParaRPr>
          </a:p>
        </p:txBody>
      </p:sp>
      <p:pic>
        <p:nvPicPr>
          <p:cNvPr id="307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656945" y="1200726"/>
            <a:ext cx="4313379" cy="4717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289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836" y="1022061"/>
            <a:ext cx="7289800" cy="4351338"/>
          </a:xfrm>
        </p:spPr>
        <p:txBody>
          <a:bodyPr>
            <a:normAutofit fontScale="92500" lnSpcReduction="20000"/>
          </a:bodyPr>
          <a:lstStyle/>
          <a:p>
            <a:pPr algn="just">
              <a:buFont typeface="Wingdings" panose="05000000000000000000" pitchFamily="2" charset="2"/>
              <a:buChar char="v"/>
            </a:pPr>
            <a:r>
              <a:rPr lang="en-IN" sz="2600" b="1" dirty="0" smtClean="0">
                <a:solidFill>
                  <a:srgbClr val="FF0000"/>
                </a:solidFill>
                <a:latin typeface="Arial" panose="020B0604020202020204" pitchFamily="34" charset="0"/>
                <a:cs typeface="Arial" panose="020B0604020202020204" pitchFamily="34" charset="0"/>
              </a:rPr>
              <a:t>Land use transformation: </a:t>
            </a:r>
            <a:r>
              <a:rPr lang="en-IN" sz="2600" b="1" dirty="0">
                <a:solidFill>
                  <a:srgbClr val="FF0000"/>
                </a:solidFill>
                <a:latin typeface="Arial" panose="020B0604020202020204" pitchFamily="34" charset="0"/>
                <a:cs typeface="Arial" panose="020B0604020202020204" pitchFamily="34" charset="0"/>
              </a:rPr>
              <a:t>Species habitat loss, degradation and fragmentation </a:t>
            </a:r>
            <a:endParaRPr lang="en-IN" sz="2600" b="1" dirty="0" smtClean="0">
              <a:solidFill>
                <a:srgbClr val="FF0000"/>
              </a:solidFill>
              <a:latin typeface="Arial" panose="020B0604020202020204" pitchFamily="34" charset="0"/>
              <a:cs typeface="Arial" panose="020B0604020202020204" pitchFamily="34" charset="0"/>
            </a:endParaRPr>
          </a:p>
          <a:p>
            <a:pPr algn="just"/>
            <a:r>
              <a:rPr lang="en-US" sz="2600" dirty="0" smtClean="0">
                <a:latin typeface="Arial" panose="020B0604020202020204" pitchFamily="34" charset="0"/>
                <a:cs typeface="Arial" panose="020B0604020202020204" pitchFamily="34" charset="0"/>
              </a:rPr>
              <a:t>Transformation of forests, savannah and other ecosystems into agrarian areas or urban agglomerates is a consequence of the increasing demand for land, food production, energy and raw materials</a:t>
            </a:r>
          </a:p>
          <a:p>
            <a:pPr algn="just"/>
            <a:r>
              <a:rPr lang="en-IN" sz="2600" dirty="0" smtClean="0">
                <a:latin typeface="Arial" panose="020B0604020202020204" pitchFamily="34" charset="0"/>
                <a:cs typeface="Arial" panose="020B0604020202020204" pitchFamily="34" charset="0"/>
              </a:rPr>
              <a:t>In Gujrat, on the periphery of </a:t>
            </a:r>
            <a:r>
              <a:rPr lang="en-IN" sz="2600" dirty="0" err="1" smtClean="0">
                <a:latin typeface="Arial" panose="020B0604020202020204" pitchFamily="34" charset="0"/>
                <a:cs typeface="Arial" panose="020B0604020202020204" pitchFamily="34" charset="0"/>
              </a:rPr>
              <a:t>Gir</a:t>
            </a:r>
            <a:r>
              <a:rPr lang="en-IN" sz="2600" dirty="0" smtClean="0">
                <a:latin typeface="Arial" panose="020B0604020202020204" pitchFamily="34" charset="0"/>
                <a:cs typeface="Arial" panose="020B0604020202020204" pitchFamily="34" charset="0"/>
              </a:rPr>
              <a:t> National Park and Sanctuary</a:t>
            </a:r>
            <a:r>
              <a:rPr lang="en-IN" sz="2600" dirty="0">
                <a:latin typeface="Arial" panose="020B0604020202020204" pitchFamily="34" charset="0"/>
                <a:cs typeface="Arial" panose="020B0604020202020204" pitchFamily="34" charset="0"/>
              </a:rPr>
              <a:t>, intense and escalating conflicts with Asian lions (</a:t>
            </a:r>
            <a:r>
              <a:rPr lang="en-IN" sz="2600" i="1" dirty="0" err="1">
                <a:latin typeface="Arial" panose="020B0604020202020204" pitchFamily="34" charset="0"/>
                <a:cs typeface="Arial" panose="020B0604020202020204" pitchFamily="34" charset="0"/>
              </a:rPr>
              <a:t>Panthera</a:t>
            </a:r>
            <a:r>
              <a:rPr lang="en-IN" sz="2600" i="1" dirty="0">
                <a:latin typeface="Arial" panose="020B0604020202020204" pitchFamily="34" charset="0"/>
                <a:cs typeface="Arial" panose="020B0604020202020204" pitchFamily="34" charset="0"/>
              </a:rPr>
              <a:t> </a:t>
            </a:r>
            <a:r>
              <a:rPr lang="en-IN" sz="2600" i="1" dirty="0" err="1" smtClean="0">
                <a:latin typeface="Arial" panose="020B0604020202020204" pitchFamily="34" charset="0"/>
                <a:cs typeface="Arial" panose="020B0604020202020204" pitchFamily="34" charset="0"/>
              </a:rPr>
              <a:t>leo</a:t>
            </a:r>
            <a:r>
              <a:rPr lang="en-IN" sz="2600" i="1" dirty="0" smtClean="0">
                <a:latin typeface="Arial" panose="020B0604020202020204" pitchFamily="34" charset="0"/>
                <a:cs typeface="Arial" panose="020B0604020202020204" pitchFamily="34" charset="0"/>
              </a:rPr>
              <a:t> </a:t>
            </a:r>
            <a:r>
              <a:rPr lang="en-IN" sz="2600" i="1" dirty="0" err="1" smtClean="0">
                <a:latin typeface="Arial" panose="020B0604020202020204" pitchFamily="34" charset="0"/>
                <a:cs typeface="Arial" panose="020B0604020202020204" pitchFamily="34" charset="0"/>
              </a:rPr>
              <a:t>persica</a:t>
            </a:r>
            <a:r>
              <a:rPr lang="en-IN" sz="2600" dirty="0">
                <a:latin typeface="Arial" panose="020B0604020202020204" pitchFamily="34" charset="0"/>
                <a:cs typeface="Arial" panose="020B0604020202020204" pitchFamily="34" charset="0"/>
              </a:rPr>
              <a:t>) and leopards (</a:t>
            </a:r>
            <a:r>
              <a:rPr lang="en-IN" sz="2600" i="1" dirty="0" err="1">
                <a:latin typeface="Arial" panose="020B0604020202020204" pitchFamily="34" charset="0"/>
                <a:cs typeface="Arial" panose="020B0604020202020204" pitchFamily="34" charset="0"/>
              </a:rPr>
              <a:t>Panthera</a:t>
            </a:r>
            <a:r>
              <a:rPr lang="en-IN" sz="2600" i="1" dirty="0">
                <a:latin typeface="Arial" panose="020B0604020202020204" pitchFamily="34" charset="0"/>
                <a:cs typeface="Arial" panose="020B0604020202020204" pitchFamily="34" charset="0"/>
              </a:rPr>
              <a:t> </a:t>
            </a:r>
            <a:r>
              <a:rPr lang="en-IN" sz="2600" i="1" dirty="0" err="1">
                <a:latin typeface="Arial" panose="020B0604020202020204" pitchFamily="34" charset="0"/>
                <a:cs typeface="Arial" panose="020B0604020202020204" pitchFamily="34" charset="0"/>
              </a:rPr>
              <a:t>pardus</a:t>
            </a:r>
            <a:r>
              <a:rPr lang="en-IN" sz="2600" dirty="0">
                <a:latin typeface="Arial" panose="020B0604020202020204" pitchFamily="34" charset="0"/>
                <a:cs typeface="Arial" panose="020B0604020202020204" pitchFamily="34" charset="0"/>
              </a:rPr>
              <a:t>) are due to the rapid and extensive change in land use associated with the conversion of </a:t>
            </a:r>
            <a:r>
              <a:rPr lang="en-IN" sz="2600" dirty="0" smtClean="0">
                <a:latin typeface="Arial" panose="020B0604020202020204" pitchFamily="34" charset="0"/>
                <a:cs typeface="Arial" panose="020B0604020202020204" pitchFamily="34" charset="0"/>
              </a:rPr>
              <a:t>groundnut </a:t>
            </a:r>
            <a:r>
              <a:rPr lang="en-IN" sz="2600" dirty="0">
                <a:latin typeface="Arial" panose="020B0604020202020204" pitchFamily="34" charset="0"/>
                <a:cs typeface="Arial" panose="020B0604020202020204" pitchFamily="34" charset="0"/>
              </a:rPr>
              <a:t>and great </a:t>
            </a:r>
            <a:r>
              <a:rPr lang="en-IN" sz="2600" dirty="0" smtClean="0">
                <a:latin typeface="Arial" panose="020B0604020202020204" pitchFamily="34" charset="0"/>
                <a:cs typeface="Arial" panose="020B0604020202020204" pitchFamily="34" charset="0"/>
              </a:rPr>
              <a:t>millet </a:t>
            </a:r>
            <a:r>
              <a:rPr lang="en-IN" sz="2600" dirty="0">
                <a:latin typeface="Arial" panose="020B0604020202020204" pitchFamily="34" charset="0"/>
                <a:cs typeface="Arial" panose="020B0604020202020204" pitchFamily="34" charset="0"/>
              </a:rPr>
              <a:t>fields into </a:t>
            </a:r>
            <a:r>
              <a:rPr lang="en-IN" sz="2600" dirty="0" smtClean="0">
                <a:latin typeface="Arial" panose="020B0604020202020204" pitchFamily="34" charset="0"/>
                <a:cs typeface="Arial" panose="020B0604020202020204" pitchFamily="34" charset="0"/>
              </a:rPr>
              <a:t>sugarcane </a:t>
            </a:r>
            <a:r>
              <a:rPr lang="en-IN" sz="2600" dirty="0">
                <a:latin typeface="Arial" panose="020B0604020202020204" pitchFamily="34" charset="0"/>
                <a:cs typeface="Arial" panose="020B0604020202020204" pitchFamily="34" charset="0"/>
              </a:rPr>
              <a:t>and </a:t>
            </a:r>
            <a:r>
              <a:rPr lang="en-IN" sz="2600" dirty="0" smtClean="0">
                <a:latin typeface="Arial" panose="020B0604020202020204" pitchFamily="34" charset="0"/>
                <a:cs typeface="Arial" panose="020B0604020202020204" pitchFamily="34" charset="0"/>
              </a:rPr>
              <a:t>mango </a:t>
            </a:r>
            <a:r>
              <a:rPr lang="en-IN" sz="2600" dirty="0">
                <a:latin typeface="Arial" panose="020B0604020202020204" pitchFamily="34" charset="0"/>
                <a:cs typeface="Arial" panose="020B0604020202020204" pitchFamily="34" charset="0"/>
              </a:rPr>
              <a:t>cultivation</a:t>
            </a:r>
            <a:endParaRPr lang="en-US" sz="2600" dirty="0" smtClean="0">
              <a:latin typeface="Arial" panose="020B0604020202020204" pitchFamily="34" charset="0"/>
              <a:cs typeface="Arial" panose="020B0604020202020204" pitchFamily="34" charset="0"/>
            </a:endParaRPr>
          </a:p>
          <a:p>
            <a:pPr algn="just"/>
            <a:endParaRPr lang="en-IN" sz="2400" dirty="0" smtClean="0">
              <a:latin typeface="Arial" panose="020B0604020202020204" pitchFamily="34" charset="0"/>
              <a:cs typeface="Arial" panose="020B0604020202020204" pitchFamily="34" charset="0"/>
            </a:endParaRPr>
          </a:p>
          <a:p>
            <a:endParaRPr lang="en-IN" dirty="0"/>
          </a:p>
        </p:txBody>
      </p:sp>
      <p:sp>
        <p:nvSpPr>
          <p:cNvPr id="5" name="Rectangle 4"/>
          <p:cNvSpPr/>
          <p:nvPr/>
        </p:nvSpPr>
        <p:spPr>
          <a:xfrm>
            <a:off x="5461027" y="387965"/>
            <a:ext cx="2525050" cy="461665"/>
          </a:xfrm>
          <a:prstGeom prst="rect">
            <a:avLst/>
          </a:prstGeom>
        </p:spPr>
        <p:txBody>
          <a:bodyPr wrap="none">
            <a:spAutoFit/>
          </a:bodyPr>
          <a:lstStyle/>
          <a:p>
            <a:r>
              <a:rPr lang="en-IN" sz="2400" dirty="0">
                <a:solidFill>
                  <a:srgbClr val="FF0000"/>
                </a:solidFill>
                <a:latin typeface="Arial Black" panose="020B0A04020102020204" pitchFamily="34" charset="0"/>
              </a:rPr>
              <a:t>Driving forces</a:t>
            </a:r>
          </a:p>
        </p:txBody>
      </p:sp>
      <p:pic>
        <p:nvPicPr>
          <p:cNvPr id="5122" name="Picture 2" descr="Course 3: Protect and Restore Natural Ecosystems and Limit Agricultural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6077" y="1690169"/>
            <a:ext cx="4105188" cy="251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186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0"/>
            <a:ext cx="10515600" cy="5872163"/>
          </a:xfrm>
        </p:spPr>
        <p:txBody>
          <a:bodyPr>
            <a:normAutofit lnSpcReduction="10000"/>
          </a:bodyPr>
          <a:lstStyle/>
          <a:p>
            <a:pPr algn="just">
              <a:buFont typeface="Wingdings" panose="05000000000000000000" pitchFamily="2" charset="2"/>
              <a:buChar char="v"/>
            </a:pPr>
            <a:r>
              <a:rPr lang="en-US" sz="2400" b="1" dirty="0">
                <a:solidFill>
                  <a:srgbClr val="FF0000"/>
                </a:solidFill>
                <a:latin typeface="Arial" panose="020B0604020202020204" pitchFamily="34" charset="0"/>
                <a:cs typeface="Arial" panose="020B0604020202020204" pitchFamily="34" charset="0"/>
              </a:rPr>
              <a:t>Growing interest in ecotourism and increasing access to nature reserves </a:t>
            </a:r>
            <a:endParaRPr lang="en-US" sz="2400" b="1" dirty="0" smtClean="0">
              <a:solidFill>
                <a:srgbClr val="FF0000"/>
              </a:solidFill>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Expanding infrastructure for ecotourism (roads, lodges, and trails) can encroach on wildlife habitats, forcing animals into closer proximity with </a:t>
            </a:r>
            <a:r>
              <a:rPr lang="en-US" sz="2400" dirty="0" smtClean="0">
                <a:latin typeface="Arial" panose="020B0604020202020204" pitchFamily="34" charset="0"/>
                <a:cs typeface="Arial" panose="020B0604020202020204" pitchFamily="34" charset="0"/>
              </a:rPr>
              <a:t>humans</a:t>
            </a:r>
          </a:p>
          <a:p>
            <a:pPr algn="just"/>
            <a:r>
              <a:rPr lang="en-US" sz="2400" dirty="0">
                <a:latin typeface="Arial" panose="020B0604020202020204" pitchFamily="34" charset="0"/>
                <a:cs typeface="Arial" panose="020B0604020202020204" pitchFamily="34" charset="0"/>
              </a:rPr>
              <a:t>Frequent human activity in nature reserves can disrupt wildlife behaviors such as feeding, breeding, and migration. Animals may become habituated to human presence or exhibit stress-related behaviors</a:t>
            </a:r>
            <a:r>
              <a:rPr lang="en-US" sz="2400" dirty="0" smtClean="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Wildlife and local communities often share resources like water, land, and food. Ecotourism can exacerbate competition if tourism activities strain these resources </a:t>
            </a:r>
            <a:r>
              <a:rPr lang="en-US" sz="2400" dirty="0" smtClean="0">
                <a:latin typeface="Arial" panose="020B0604020202020204" pitchFamily="34" charset="0"/>
                <a:cs typeface="Arial" panose="020B0604020202020204" pitchFamily="34" charset="0"/>
              </a:rPr>
              <a:t>further</a:t>
            </a:r>
          </a:p>
          <a:p>
            <a:pPr algn="just"/>
            <a:r>
              <a:rPr lang="en-US" sz="2400" dirty="0"/>
              <a:t>Overgrazing by livestock or depletion of water bodies due to increased tourism-related use can force wildlife into human settlements in search of sustenance</a:t>
            </a:r>
            <a:r>
              <a:rPr lang="en-US" sz="2400" dirty="0" smtClean="0"/>
              <a:t>.</a:t>
            </a:r>
          </a:p>
          <a:p>
            <a:pPr algn="just"/>
            <a:r>
              <a:rPr lang="en-US" sz="2400" dirty="0"/>
              <a:t>When tourists feed animals or leave food waste, wildlife may become accustomed to human settlements as food sources. This habituation increases the likelihood of animals venturing into areas populated by humans, leading to conflict.</a:t>
            </a:r>
            <a:endParaRPr lang="en-I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5500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963" y="1468582"/>
            <a:ext cx="10515600" cy="3195782"/>
          </a:xfrm>
        </p:spPr>
        <p:txBody>
          <a:bodyPr/>
          <a:lstStyle/>
          <a:p>
            <a:pPr>
              <a:buFont typeface="Wingdings" panose="05000000000000000000" pitchFamily="2" charset="2"/>
              <a:buChar char="v"/>
            </a:pPr>
            <a:r>
              <a:rPr lang="en-US" sz="2400" dirty="0">
                <a:solidFill>
                  <a:srgbClr val="FF0000"/>
                </a:solidFill>
                <a:latin typeface="Arial Black" panose="020B0A04020102020204" pitchFamily="34" charset="0"/>
              </a:rPr>
              <a:t>Increasing livestock populations and competitive exclusion of wild </a:t>
            </a:r>
            <a:r>
              <a:rPr lang="en-US" sz="2400" dirty="0" smtClean="0">
                <a:solidFill>
                  <a:srgbClr val="FF0000"/>
                </a:solidFill>
                <a:latin typeface="Arial Black" panose="020B0A04020102020204" pitchFamily="34" charset="0"/>
              </a:rPr>
              <a:t>herbivores</a:t>
            </a:r>
          </a:p>
          <a:p>
            <a:pPr algn="just"/>
            <a:r>
              <a:rPr lang="en-US" sz="2400" dirty="0">
                <a:latin typeface="Arial" panose="020B0604020202020204" pitchFamily="34" charset="0"/>
                <a:cs typeface="Arial" panose="020B0604020202020204" pitchFamily="34" charset="0"/>
              </a:rPr>
              <a:t>Growing densities in livestock populations can create an overlap of diets and forage competition with wild herbivores, resulting in overgrazing and decline or local extinction in wild herbivore populations </a:t>
            </a:r>
            <a:endParaRPr lang="en-US" sz="2400" dirty="0" smtClean="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In India, domestic animals often outnumber wild ungulates within protected areas, reaching densities of </a:t>
            </a:r>
            <a:r>
              <a:rPr lang="en-US" sz="2400" dirty="0" err="1" smtClean="0">
                <a:latin typeface="Arial" panose="020B0604020202020204" pitchFamily="34" charset="0"/>
                <a:cs typeface="Arial" panose="020B0604020202020204" pitchFamily="34" charset="0"/>
              </a:rPr>
              <a:t>upto</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1500/km² and </a:t>
            </a:r>
            <a:r>
              <a:rPr lang="en-US" sz="2400" dirty="0">
                <a:latin typeface="Arial" panose="020B0604020202020204" pitchFamily="34" charset="0"/>
                <a:cs typeface="Arial" panose="020B0604020202020204" pitchFamily="34" charset="0"/>
              </a:rPr>
              <a:t>it has been ascertained that livestock </a:t>
            </a:r>
            <a:r>
              <a:rPr lang="en-US" sz="2400" dirty="0" smtClean="0">
                <a:latin typeface="Arial" panose="020B0604020202020204" pitchFamily="34" charset="0"/>
                <a:cs typeface="Arial" panose="020B0604020202020204" pitchFamily="34" charset="0"/>
              </a:rPr>
              <a:t>graze in 73% of wildlife sanctuaries and 39% </a:t>
            </a:r>
            <a:endParaRPr lang="en-I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5219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273" y="498764"/>
            <a:ext cx="11030527" cy="6179127"/>
          </a:xfrm>
        </p:spPr>
        <p:txBody>
          <a:bodyPr>
            <a:normAutofit lnSpcReduction="10000"/>
          </a:bodyPr>
          <a:lstStyle/>
          <a:p>
            <a:pPr>
              <a:buFont typeface="Wingdings" panose="05000000000000000000" pitchFamily="2" charset="2"/>
              <a:buChar char="v"/>
            </a:pPr>
            <a:r>
              <a:rPr lang="en-US" sz="2400" dirty="0">
                <a:solidFill>
                  <a:srgbClr val="FF0000"/>
                </a:solidFill>
                <a:latin typeface="Arial Black" panose="020B0A04020102020204" pitchFamily="34" charset="0"/>
              </a:rPr>
              <a:t>Abundance and distribution of wild </a:t>
            </a:r>
            <a:r>
              <a:rPr lang="en-US" sz="2400" dirty="0" smtClean="0">
                <a:solidFill>
                  <a:srgbClr val="FF0000"/>
                </a:solidFill>
                <a:latin typeface="Arial Black" panose="020B0A04020102020204" pitchFamily="34" charset="0"/>
              </a:rPr>
              <a:t>prey</a:t>
            </a:r>
          </a:p>
          <a:p>
            <a:pPr algn="just"/>
            <a:r>
              <a:rPr lang="en-US" sz="2400" dirty="0">
                <a:latin typeface="Arial" panose="020B0604020202020204" pitchFamily="34" charset="0"/>
                <a:cs typeface="Arial" panose="020B0604020202020204" pitchFamily="34" charset="0"/>
              </a:rPr>
              <a:t>When wild prey populations decline due to habitat loss, overhunting, or competition with livestock, predators are forced to seek alternative food sources. This often brings them into closer proximity to human settlements, leading to livestock predation or crop raiding. </a:t>
            </a:r>
            <a:endParaRPr lang="en-US" sz="2400" dirty="0" smtClean="0">
              <a:latin typeface="Arial" panose="020B0604020202020204" pitchFamily="34" charset="0"/>
              <a:cs typeface="Arial" panose="020B0604020202020204" pitchFamily="34" charset="0"/>
            </a:endParaRPr>
          </a:p>
          <a:p>
            <a:pPr algn="just"/>
            <a:r>
              <a:rPr lang="en-US" sz="2400" dirty="0" smtClean="0">
                <a:latin typeface="Arial" panose="020B0604020202020204" pitchFamily="34" charset="0"/>
                <a:cs typeface="Arial" panose="020B0604020202020204" pitchFamily="34" charset="0"/>
              </a:rPr>
              <a:t>When native prey is abundant, wild predators consume it in preference to livestock and that impoverishment of prey populations is one of the major causes of carnivores shifting their diets to livestock</a:t>
            </a:r>
          </a:p>
          <a:p>
            <a:pPr algn="just"/>
            <a:r>
              <a:rPr lang="en-US" sz="2400" dirty="0" smtClean="0">
                <a:latin typeface="Arial" panose="020B0604020202020204" pitchFamily="34" charset="0"/>
                <a:cs typeface="Arial" panose="020B0604020202020204" pitchFamily="34" charset="0"/>
              </a:rPr>
              <a:t>ease </a:t>
            </a:r>
            <a:r>
              <a:rPr lang="en-US" sz="2400" dirty="0">
                <a:latin typeface="Arial" panose="020B0604020202020204" pitchFamily="34" charset="0"/>
                <a:cs typeface="Arial" panose="020B0604020202020204" pitchFamily="34" charset="0"/>
              </a:rPr>
              <a:t>of capture and limited escape </a:t>
            </a:r>
            <a:r>
              <a:rPr lang="en-US" sz="2400" dirty="0" smtClean="0">
                <a:latin typeface="Arial" panose="020B0604020202020204" pitchFamily="34" charset="0"/>
                <a:cs typeface="Arial" panose="020B0604020202020204" pitchFamily="34" charset="0"/>
              </a:rPr>
              <a:t>abilities of livestock</a:t>
            </a:r>
          </a:p>
          <a:p>
            <a:pPr marL="0" lvl="0" indent="0" algn="just" eaLnBrk="0" fontAlgn="base" hangingPunct="0">
              <a:lnSpc>
                <a:spcPct val="100000"/>
              </a:lnSpc>
              <a:spcBef>
                <a:spcPct val="0"/>
              </a:spcBef>
              <a:spcAft>
                <a:spcPct val="0"/>
              </a:spcAft>
              <a:buFontTx/>
              <a:buChar char="•"/>
            </a:pPr>
            <a:r>
              <a:rPr lang="en-US" altLang="en-US" sz="2400" b="1" dirty="0">
                <a:latin typeface="Arial" panose="020B0604020202020204" pitchFamily="34" charset="0"/>
                <a:cs typeface="Arial" panose="020B0604020202020204" pitchFamily="34" charset="0"/>
              </a:rPr>
              <a:t>Fragmented Habitats</a:t>
            </a:r>
            <a:r>
              <a:rPr lang="en-US" altLang="en-US" sz="2400" dirty="0">
                <a:latin typeface="Arial" panose="020B0604020202020204" pitchFamily="34" charset="0"/>
                <a:cs typeface="Arial" panose="020B0604020202020204" pitchFamily="34" charset="0"/>
              </a:rPr>
              <a:t>: Uneven prey distribution caused by habitat fragmentation forces predators to expand their range, increasing encounters with humans and domestic animals.</a:t>
            </a:r>
          </a:p>
          <a:p>
            <a:pPr marL="0" lvl="0" indent="0" algn="just" eaLnBrk="0" fontAlgn="base" hangingPunct="0">
              <a:lnSpc>
                <a:spcPct val="100000"/>
              </a:lnSpc>
              <a:spcBef>
                <a:spcPct val="0"/>
              </a:spcBef>
              <a:spcAft>
                <a:spcPct val="0"/>
              </a:spcAft>
              <a:buFontTx/>
              <a:buChar char="•"/>
            </a:pPr>
            <a:r>
              <a:rPr lang="en-US" altLang="en-US" sz="2400" b="1" dirty="0">
                <a:latin typeface="Arial" panose="020B0604020202020204" pitchFamily="34" charset="0"/>
                <a:cs typeface="Arial" panose="020B0604020202020204" pitchFamily="34" charset="0"/>
              </a:rPr>
              <a:t>Edge Effects</a:t>
            </a:r>
            <a:r>
              <a:rPr lang="en-US" altLang="en-US" sz="2400" dirty="0">
                <a:latin typeface="Arial" panose="020B0604020202020204" pitchFamily="34" charset="0"/>
                <a:cs typeface="Arial" panose="020B0604020202020204" pitchFamily="34" charset="0"/>
              </a:rPr>
              <a:t>: Wildlife near habitat edges often encounters agricultural or urban areas where livestock or crops serve as alternative prey, leading to conflicts.</a:t>
            </a:r>
          </a:p>
          <a:p>
            <a:pPr marL="0" lvl="0" indent="0" algn="just" eaLnBrk="0" fontAlgn="base" hangingPunct="0">
              <a:lnSpc>
                <a:spcPct val="100000"/>
              </a:lnSpc>
              <a:spcBef>
                <a:spcPct val="0"/>
              </a:spcBef>
              <a:spcAft>
                <a:spcPct val="0"/>
              </a:spcAft>
              <a:buFontTx/>
              <a:buChar char="•"/>
            </a:pPr>
            <a:r>
              <a:rPr lang="en-US" altLang="en-US" sz="2400" b="1" dirty="0">
                <a:latin typeface="Arial" panose="020B0604020202020204" pitchFamily="34" charset="0"/>
                <a:cs typeface="Arial" panose="020B0604020202020204" pitchFamily="34" charset="0"/>
              </a:rPr>
              <a:t>Seasonal Variation</a:t>
            </a:r>
            <a:r>
              <a:rPr lang="en-US" altLang="en-US" sz="2400" dirty="0">
                <a:latin typeface="Arial" panose="020B0604020202020204" pitchFamily="34" charset="0"/>
                <a:cs typeface="Arial" panose="020B0604020202020204" pitchFamily="34" charset="0"/>
              </a:rPr>
              <a:t>: Migration patterns or seasonal fluctuations in prey availability can cause predators to temporarily shift their activity to human-populated areas. </a:t>
            </a:r>
          </a:p>
          <a:p>
            <a:pPr algn="just"/>
            <a:endParaRPr lang="en-I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647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9528"/>
            <a:ext cx="7234382" cy="5680364"/>
          </a:xfrm>
        </p:spPr>
        <p:txBody>
          <a:bodyPr>
            <a:normAutofit fontScale="92500" lnSpcReduction="10000"/>
          </a:bodyPr>
          <a:lstStyle/>
          <a:p>
            <a:pPr algn="just">
              <a:buFont typeface="Wingdings" panose="05000000000000000000" pitchFamily="2" charset="2"/>
              <a:buChar char="v"/>
            </a:pPr>
            <a:r>
              <a:rPr lang="en-US" sz="2400" dirty="0">
                <a:solidFill>
                  <a:srgbClr val="FF0000"/>
                </a:solidFill>
                <a:latin typeface="Arial Black" panose="020B0A04020102020204" pitchFamily="34" charset="0"/>
                <a:cs typeface="Arial" panose="020B0604020202020204" pitchFamily="34" charset="0"/>
              </a:rPr>
              <a:t>Increasing wildlife population as a result of conservation </a:t>
            </a:r>
            <a:r>
              <a:rPr lang="en-US" sz="2400" dirty="0" err="1" smtClean="0">
                <a:solidFill>
                  <a:srgbClr val="FF0000"/>
                </a:solidFill>
                <a:latin typeface="Arial Black" panose="020B0A04020102020204" pitchFamily="34" charset="0"/>
                <a:cs typeface="Arial" panose="020B0604020202020204" pitchFamily="34" charset="0"/>
              </a:rPr>
              <a:t>programme</a:t>
            </a:r>
            <a:r>
              <a:rPr lang="en-US" sz="2400" dirty="0" smtClean="0">
                <a:solidFill>
                  <a:srgbClr val="FF0000"/>
                </a:solidFill>
                <a:latin typeface="Arial Black" panose="020B0A04020102020204" pitchFamily="34" charset="0"/>
                <a:cs typeface="Arial" panose="020B0604020202020204" pitchFamily="34" charset="0"/>
              </a:rPr>
              <a:t> </a:t>
            </a:r>
          </a:p>
          <a:p>
            <a:pPr algn="just"/>
            <a:r>
              <a:rPr lang="en-US" sz="2400" dirty="0">
                <a:latin typeface="Arial" panose="020B0604020202020204" pitchFamily="34" charset="0"/>
                <a:cs typeface="Arial" panose="020B0604020202020204" pitchFamily="34" charset="0"/>
              </a:rPr>
              <a:t>When wildlife populations recover, they often exceed the carrying capacity of their habitats. This forces animals to venture into human-dominated landscapes in search of food, water, or space, increasing the likelihood of </a:t>
            </a:r>
            <a:r>
              <a:rPr lang="en-US" sz="2400" dirty="0" smtClean="0">
                <a:latin typeface="Arial" panose="020B0604020202020204" pitchFamily="34" charset="0"/>
                <a:cs typeface="Arial" panose="020B0604020202020204" pitchFamily="34" charset="0"/>
              </a:rPr>
              <a:t>conflict</a:t>
            </a:r>
          </a:p>
          <a:p>
            <a:pPr algn="just"/>
            <a:r>
              <a:rPr lang="en-US" sz="2400" dirty="0">
                <a:latin typeface="Arial" panose="020B0604020202020204" pitchFamily="34" charset="0"/>
                <a:cs typeface="Arial" panose="020B0604020202020204" pitchFamily="34" charset="0"/>
              </a:rPr>
              <a:t>Conservation efforts for apex predators (e.g., lions, tigers, wolves) often result in increased predation on livestock, causing economic losses for local communities</a:t>
            </a:r>
            <a:r>
              <a:rPr lang="en-US" sz="2400" dirty="0" smtClean="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Growth in populations of large herbivores like elephants or deer can lead to significant crop damage and competition with livestock for grazing land</a:t>
            </a:r>
            <a:r>
              <a:rPr lang="en-US" sz="2400" dirty="0" smtClean="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High wildlife densities can cause competition for resources, prompting some species to adopt riskier behaviors, such as raiding crops or livestock</a:t>
            </a:r>
            <a:endParaRPr lang="en-IN" sz="2400" dirty="0">
              <a:latin typeface="Arial" panose="020B0604020202020204" pitchFamily="34" charset="0"/>
              <a:cs typeface="Arial" panose="020B0604020202020204" pitchFamily="34" charset="0"/>
            </a:endParaRPr>
          </a:p>
        </p:txBody>
      </p:sp>
      <p:pic>
        <p:nvPicPr>
          <p:cNvPr id="2050" name="Picture 2" descr="Human-wildlife conflict in East Africa - Africa Geograph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2023" y="840509"/>
            <a:ext cx="3552151" cy="21312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an we Solve Human-Wildlife Conflict? | Current Conserv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2582" y="3158836"/>
            <a:ext cx="3787304" cy="2224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86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TotalTime>
  <Words>1713</Words>
  <Application>Microsoft Office PowerPoint</Application>
  <PresentationFormat>Widescreen</PresentationFormat>
  <Paragraphs>136</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Bvc</dc:creator>
  <cp:lastModifiedBy>Bvc</cp:lastModifiedBy>
  <cp:revision>33</cp:revision>
  <dcterms:created xsi:type="dcterms:W3CDTF">2024-11-28T04:10:15Z</dcterms:created>
  <dcterms:modified xsi:type="dcterms:W3CDTF">2025-05-21T05:55:19Z</dcterms:modified>
</cp:coreProperties>
</file>