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94" r:id="rId12"/>
    <p:sldId id="29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Mritunjay Kumar" userId="ce6d84e442459372" providerId="LiveId" clId="{1204D3FF-4C51-494A-BA7D-A704012B56DA}"/>
    <pc:docChg chg="undo redo custSel addSld delSld modSld">
      <pc:chgData name="Dr.Mritunjay Kumar" userId="ce6d84e442459372" providerId="LiveId" clId="{1204D3FF-4C51-494A-BA7D-A704012B56DA}" dt="2023-12-14T03:21:33.884" v="3277" actId="113"/>
      <pc:docMkLst>
        <pc:docMk/>
      </pc:docMkLst>
      <pc:sldChg chg="del">
        <pc:chgData name="Dr.Mritunjay Kumar" userId="ce6d84e442459372" providerId="LiveId" clId="{1204D3FF-4C51-494A-BA7D-A704012B56DA}" dt="2023-11-30T04:13:12.539" v="2345" actId="47"/>
        <pc:sldMkLst>
          <pc:docMk/>
          <pc:sldMk cId="2491769288" sldId="256"/>
        </pc:sldMkLst>
      </pc:sldChg>
      <pc:sldChg chg="modSp mod">
        <pc:chgData name="Dr.Mritunjay Kumar" userId="ce6d84e442459372" providerId="LiveId" clId="{1204D3FF-4C51-494A-BA7D-A704012B56DA}" dt="2023-12-14T02:39:47.331" v="3200" actId="12"/>
        <pc:sldMkLst>
          <pc:docMk/>
          <pc:sldMk cId="3486277020" sldId="257"/>
        </pc:sldMkLst>
        <pc:spChg chg="mod">
          <ac:chgData name="Dr.Mritunjay Kumar" userId="ce6d84e442459372" providerId="LiveId" clId="{1204D3FF-4C51-494A-BA7D-A704012B56DA}" dt="2023-12-14T02:39:47.331" v="3200" actId="12"/>
          <ac:spMkLst>
            <pc:docMk/>
            <pc:sldMk cId="3486277020" sldId="257"/>
            <ac:spMk id="3" creationId="{AD09D1FB-4D39-D72A-5F08-39F69E69A931}"/>
          </ac:spMkLst>
        </pc:spChg>
      </pc:sldChg>
      <pc:sldChg chg="modSp mod">
        <pc:chgData name="Dr.Mritunjay Kumar" userId="ce6d84e442459372" providerId="LiveId" clId="{1204D3FF-4C51-494A-BA7D-A704012B56DA}" dt="2023-12-14T02:40:51.748" v="3201" actId="123"/>
        <pc:sldMkLst>
          <pc:docMk/>
          <pc:sldMk cId="1005377264" sldId="258"/>
        </pc:sldMkLst>
        <pc:spChg chg="mod">
          <ac:chgData name="Dr.Mritunjay Kumar" userId="ce6d84e442459372" providerId="LiveId" clId="{1204D3FF-4C51-494A-BA7D-A704012B56DA}" dt="2023-12-14T02:40:51.748" v="3201" actId="123"/>
          <ac:spMkLst>
            <pc:docMk/>
            <pc:sldMk cId="1005377264" sldId="258"/>
            <ac:spMk id="3" creationId="{AEB766C0-70D2-BB70-FCE2-F4F3D4C1DA85}"/>
          </ac:spMkLst>
        </pc:spChg>
      </pc:sldChg>
      <pc:sldChg chg="addSp delSp modSp mod">
        <pc:chgData name="Dr.Mritunjay Kumar" userId="ce6d84e442459372" providerId="LiveId" clId="{1204D3FF-4C51-494A-BA7D-A704012B56DA}" dt="2023-12-14T02:42:39.678" v="3203" actId="11529"/>
        <pc:sldMkLst>
          <pc:docMk/>
          <pc:sldMk cId="2226679172" sldId="259"/>
        </pc:sldMkLst>
        <pc:spChg chg="add mod">
          <ac:chgData name="Dr.Mritunjay Kumar" userId="ce6d84e442459372" providerId="LiveId" clId="{1204D3FF-4C51-494A-BA7D-A704012B56DA}" dt="2023-11-30T04:27:58.071" v="2395" actId="1076"/>
          <ac:spMkLst>
            <pc:docMk/>
            <pc:sldMk cId="2226679172" sldId="259"/>
            <ac:spMk id="2" creationId="{CD31BF67-E91D-C3EE-275E-4A57210F778E}"/>
          </ac:spMkLst>
        </pc:spChg>
        <pc:spChg chg="mod">
          <ac:chgData name="Dr.Mritunjay Kumar" userId="ce6d84e442459372" providerId="LiveId" clId="{1204D3FF-4C51-494A-BA7D-A704012B56DA}" dt="2023-11-30T04:13:57.403" v="2349" actId="113"/>
          <ac:spMkLst>
            <pc:docMk/>
            <pc:sldMk cId="2226679172" sldId="259"/>
            <ac:spMk id="3" creationId="{4AB9DD3B-83EE-F24D-E08E-8841701FE8A7}"/>
          </ac:spMkLst>
        </pc:spChg>
        <pc:spChg chg="mod">
          <ac:chgData name="Dr.Mritunjay Kumar" userId="ce6d84e442459372" providerId="LiveId" clId="{1204D3FF-4C51-494A-BA7D-A704012B56DA}" dt="2023-11-29T15:08:59.799" v="0" actId="313"/>
          <ac:spMkLst>
            <pc:docMk/>
            <pc:sldMk cId="2226679172" sldId="259"/>
            <ac:spMk id="30" creationId="{3C5193AE-CB3D-35AD-A7F8-7AC8FF9F3A2C}"/>
          </ac:spMkLst>
        </pc:spChg>
        <pc:spChg chg="mod">
          <ac:chgData name="Dr.Mritunjay Kumar" userId="ce6d84e442459372" providerId="LiveId" clId="{1204D3FF-4C51-494A-BA7D-A704012B56DA}" dt="2023-11-30T04:27:51.223" v="2394" actId="20577"/>
          <ac:spMkLst>
            <pc:docMk/>
            <pc:sldMk cId="2226679172" sldId="259"/>
            <ac:spMk id="32" creationId="{BCC9EDA9-98D6-1385-E462-41949E06CF75}"/>
          </ac:spMkLst>
        </pc:spChg>
        <pc:spChg chg="mod">
          <ac:chgData name="Dr.Mritunjay Kumar" userId="ce6d84e442459372" providerId="LiveId" clId="{1204D3FF-4C51-494A-BA7D-A704012B56DA}" dt="2023-11-30T04:21:32.227" v="2386" actId="20577"/>
          <ac:spMkLst>
            <pc:docMk/>
            <pc:sldMk cId="2226679172" sldId="259"/>
            <ac:spMk id="38" creationId="{C8A7D389-1F58-5C2D-540C-CAFD27214E7F}"/>
          </ac:spMkLst>
        </pc:spChg>
        <pc:spChg chg="mod">
          <ac:chgData name="Dr.Mritunjay Kumar" userId="ce6d84e442459372" providerId="LiveId" clId="{1204D3FF-4C51-494A-BA7D-A704012B56DA}" dt="2023-11-29T15:09:35.972" v="1" actId="20577"/>
          <ac:spMkLst>
            <pc:docMk/>
            <pc:sldMk cId="2226679172" sldId="259"/>
            <ac:spMk id="42" creationId="{CCD17B6A-415C-7305-250B-697095BDFB5A}"/>
          </ac:spMkLst>
        </pc:spChg>
        <pc:inkChg chg="del">
          <ac:chgData name="Dr.Mritunjay Kumar" userId="ce6d84e442459372" providerId="LiveId" clId="{1204D3FF-4C51-494A-BA7D-A704012B56DA}" dt="2023-11-30T04:27:01.300" v="2387" actId="478"/>
          <ac:inkMkLst>
            <pc:docMk/>
            <pc:sldMk cId="2226679172" sldId="259"/>
            <ac:inkMk id="24" creationId="{4777BB2A-04C1-E58E-F76D-11C35BBBE6ED}"/>
          </ac:inkMkLst>
        </pc:inkChg>
        <pc:inkChg chg="del">
          <ac:chgData name="Dr.Mritunjay Kumar" userId="ce6d84e442459372" providerId="LiveId" clId="{1204D3FF-4C51-494A-BA7D-A704012B56DA}" dt="2023-11-30T04:27:12.515" v="2390" actId="478"/>
          <ac:inkMkLst>
            <pc:docMk/>
            <pc:sldMk cId="2226679172" sldId="259"/>
            <ac:inkMk id="25" creationId="{F7C7D2CF-722C-D426-E352-3B6CB6E855AC}"/>
          </ac:inkMkLst>
        </pc:inkChg>
        <pc:inkChg chg="del">
          <ac:chgData name="Dr.Mritunjay Kumar" userId="ce6d84e442459372" providerId="LiveId" clId="{1204D3FF-4C51-494A-BA7D-A704012B56DA}" dt="2023-11-30T04:27:09.292" v="2389" actId="478"/>
          <ac:inkMkLst>
            <pc:docMk/>
            <pc:sldMk cId="2226679172" sldId="259"/>
            <ac:inkMk id="26" creationId="{9D42332E-C525-85E2-0A16-3BA046B9CC2C}"/>
          </ac:inkMkLst>
        </pc:inkChg>
        <pc:inkChg chg="del">
          <ac:chgData name="Dr.Mritunjay Kumar" userId="ce6d84e442459372" providerId="LiveId" clId="{1204D3FF-4C51-494A-BA7D-A704012B56DA}" dt="2023-11-30T04:27:05.423" v="2388" actId="478"/>
          <ac:inkMkLst>
            <pc:docMk/>
            <pc:sldMk cId="2226679172" sldId="259"/>
            <ac:inkMk id="27" creationId="{D3305096-50DC-4E01-7FC0-9AD61A12DB10}"/>
          </ac:inkMkLst>
        </pc:inkChg>
        <pc:cxnChg chg="add">
          <ac:chgData name="Dr.Mritunjay Kumar" userId="ce6d84e442459372" providerId="LiveId" clId="{1204D3FF-4C51-494A-BA7D-A704012B56DA}" dt="2023-12-14T02:42:39.678" v="3203" actId="11529"/>
          <ac:cxnSpMkLst>
            <pc:docMk/>
            <pc:sldMk cId="2226679172" sldId="259"/>
            <ac:cxnSpMk id="10" creationId="{9725988C-5536-9C11-CB44-F9EB7C3D23A0}"/>
          </ac:cxnSpMkLst>
        </pc:cxnChg>
        <pc:cxnChg chg="mod">
          <ac:chgData name="Dr.Mritunjay Kumar" userId="ce6d84e442459372" providerId="LiveId" clId="{1204D3FF-4C51-494A-BA7D-A704012B56DA}" dt="2023-11-30T04:27:19.091" v="2391" actId="1076"/>
          <ac:cxnSpMkLst>
            <pc:docMk/>
            <pc:sldMk cId="2226679172" sldId="259"/>
            <ac:cxnSpMk id="29" creationId="{DBF962F6-C1A6-F0D9-D837-F49FE829B90F}"/>
          </ac:cxnSpMkLst>
        </pc:cxnChg>
        <pc:cxnChg chg="del">
          <ac:chgData name="Dr.Mritunjay Kumar" userId="ce6d84e442459372" providerId="LiveId" clId="{1204D3FF-4C51-494A-BA7D-A704012B56DA}" dt="2023-12-14T02:42:31.131" v="3202" actId="478"/>
          <ac:cxnSpMkLst>
            <pc:docMk/>
            <pc:sldMk cId="2226679172" sldId="259"/>
            <ac:cxnSpMk id="41" creationId="{29A93045-3B23-670F-DF15-76E731851D01}"/>
          </ac:cxnSpMkLst>
        </pc:cxnChg>
      </pc:sldChg>
      <pc:sldChg chg="delSp modSp new mod">
        <pc:chgData name="Dr.Mritunjay Kumar" userId="ce6d84e442459372" providerId="LiveId" clId="{1204D3FF-4C51-494A-BA7D-A704012B56DA}" dt="2023-12-14T02:49:57.579" v="3208" actId="113"/>
        <pc:sldMkLst>
          <pc:docMk/>
          <pc:sldMk cId="507274475" sldId="260"/>
        </pc:sldMkLst>
        <pc:spChg chg="del">
          <ac:chgData name="Dr.Mritunjay Kumar" userId="ce6d84e442459372" providerId="LiveId" clId="{1204D3FF-4C51-494A-BA7D-A704012B56DA}" dt="2023-11-29T15:09:47.023" v="3" actId="478"/>
          <ac:spMkLst>
            <pc:docMk/>
            <pc:sldMk cId="507274475" sldId="260"/>
            <ac:spMk id="2" creationId="{A38AE192-0A3E-C324-3D05-9111172A79C4}"/>
          </ac:spMkLst>
        </pc:spChg>
        <pc:spChg chg="mod">
          <ac:chgData name="Dr.Mritunjay Kumar" userId="ce6d84e442459372" providerId="LiveId" clId="{1204D3FF-4C51-494A-BA7D-A704012B56DA}" dt="2023-12-14T02:49:57.579" v="3208" actId="113"/>
          <ac:spMkLst>
            <pc:docMk/>
            <pc:sldMk cId="507274475" sldId="260"/>
            <ac:spMk id="3" creationId="{6762471B-709C-316F-7233-09843AE88F1D}"/>
          </ac:spMkLst>
        </pc:spChg>
      </pc:sldChg>
      <pc:sldChg chg="delSp modSp new mod">
        <pc:chgData name="Dr.Mritunjay Kumar" userId="ce6d84e442459372" providerId="LiveId" clId="{1204D3FF-4C51-494A-BA7D-A704012B56DA}" dt="2023-12-14T02:51:02.853" v="3216" actId="255"/>
        <pc:sldMkLst>
          <pc:docMk/>
          <pc:sldMk cId="878857051" sldId="261"/>
        </pc:sldMkLst>
        <pc:spChg chg="del">
          <ac:chgData name="Dr.Mritunjay Kumar" userId="ce6d84e442459372" providerId="LiveId" clId="{1204D3FF-4C51-494A-BA7D-A704012B56DA}" dt="2023-11-29T15:24:47.792" v="384" actId="478"/>
          <ac:spMkLst>
            <pc:docMk/>
            <pc:sldMk cId="878857051" sldId="261"/>
            <ac:spMk id="2" creationId="{C53A28CC-B563-5601-A615-C77B4BFFE54C}"/>
          </ac:spMkLst>
        </pc:spChg>
        <pc:spChg chg="mod">
          <ac:chgData name="Dr.Mritunjay Kumar" userId="ce6d84e442459372" providerId="LiveId" clId="{1204D3FF-4C51-494A-BA7D-A704012B56DA}" dt="2023-12-14T02:51:02.853" v="3216" actId="255"/>
          <ac:spMkLst>
            <pc:docMk/>
            <pc:sldMk cId="878857051" sldId="261"/>
            <ac:spMk id="3" creationId="{B58A4BD9-2E02-72B2-7B64-75CA8B5A768B}"/>
          </ac:spMkLst>
        </pc:spChg>
      </pc:sldChg>
      <pc:sldChg chg="delSp modSp new mod">
        <pc:chgData name="Dr.Mritunjay Kumar" userId="ce6d84e442459372" providerId="LiveId" clId="{1204D3FF-4C51-494A-BA7D-A704012B56DA}" dt="2023-12-14T02:52:39.079" v="3217" actId="123"/>
        <pc:sldMkLst>
          <pc:docMk/>
          <pc:sldMk cId="390015785" sldId="262"/>
        </pc:sldMkLst>
        <pc:spChg chg="del">
          <ac:chgData name="Dr.Mritunjay Kumar" userId="ce6d84e442459372" providerId="LiveId" clId="{1204D3FF-4C51-494A-BA7D-A704012B56DA}" dt="2023-11-29T15:32:46.205" v="577" actId="478"/>
          <ac:spMkLst>
            <pc:docMk/>
            <pc:sldMk cId="390015785" sldId="262"/>
            <ac:spMk id="2" creationId="{D803BF03-CA71-57FC-97DB-A56F6F5B6797}"/>
          </ac:spMkLst>
        </pc:spChg>
        <pc:spChg chg="mod">
          <ac:chgData name="Dr.Mritunjay Kumar" userId="ce6d84e442459372" providerId="LiveId" clId="{1204D3FF-4C51-494A-BA7D-A704012B56DA}" dt="2023-12-14T02:52:39.079" v="3217" actId="123"/>
          <ac:spMkLst>
            <pc:docMk/>
            <pc:sldMk cId="390015785" sldId="262"/>
            <ac:spMk id="3" creationId="{14848482-2225-7666-BD95-75749453B413}"/>
          </ac:spMkLst>
        </pc:spChg>
      </pc:sldChg>
      <pc:sldChg chg="delSp modSp new mod">
        <pc:chgData name="Dr.Mritunjay Kumar" userId="ce6d84e442459372" providerId="LiveId" clId="{1204D3FF-4C51-494A-BA7D-A704012B56DA}" dt="2023-12-14T02:54:13.079" v="3219" actId="113"/>
        <pc:sldMkLst>
          <pc:docMk/>
          <pc:sldMk cId="1079531990" sldId="263"/>
        </pc:sldMkLst>
        <pc:spChg chg="del">
          <ac:chgData name="Dr.Mritunjay Kumar" userId="ce6d84e442459372" providerId="LiveId" clId="{1204D3FF-4C51-494A-BA7D-A704012B56DA}" dt="2023-11-29T15:39:31.681" v="928" actId="478"/>
          <ac:spMkLst>
            <pc:docMk/>
            <pc:sldMk cId="1079531990" sldId="263"/>
            <ac:spMk id="2" creationId="{2B187D0A-6D1F-3EAE-0FE7-CB92E337CFB9}"/>
          </ac:spMkLst>
        </pc:spChg>
        <pc:spChg chg="mod">
          <ac:chgData name="Dr.Mritunjay Kumar" userId="ce6d84e442459372" providerId="LiveId" clId="{1204D3FF-4C51-494A-BA7D-A704012B56DA}" dt="2023-12-14T02:54:13.079" v="3219" actId="113"/>
          <ac:spMkLst>
            <pc:docMk/>
            <pc:sldMk cId="1079531990" sldId="263"/>
            <ac:spMk id="3" creationId="{24E3844F-7F4C-7D45-3ECF-386A71FDC50D}"/>
          </ac:spMkLst>
        </pc:spChg>
      </pc:sldChg>
      <pc:sldChg chg="delSp modSp new mod">
        <pc:chgData name="Dr.Mritunjay Kumar" userId="ce6d84e442459372" providerId="LiveId" clId="{1204D3FF-4C51-494A-BA7D-A704012B56DA}" dt="2023-12-14T03:21:33.884" v="3277" actId="113"/>
        <pc:sldMkLst>
          <pc:docMk/>
          <pc:sldMk cId="2412798818" sldId="264"/>
        </pc:sldMkLst>
        <pc:spChg chg="del">
          <ac:chgData name="Dr.Mritunjay Kumar" userId="ce6d84e442459372" providerId="LiveId" clId="{1204D3FF-4C51-494A-BA7D-A704012B56DA}" dt="2023-11-29T16:19:25.900" v="1494" actId="478"/>
          <ac:spMkLst>
            <pc:docMk/>
            <pc:sldMk cId="2412798818" sldId="264"/>
            <ac:spMk id="2" creationId="{53ED5583-43E9-7557-D886-6566127EDAC3}"/>
          </ac:spMkLst>
        </pc:spChg>
        <pc:spChg chg="mod">
          <ac:chgData name="Dr.Mritunjay Kumar" userId="ce6d84e442459372" providerId="LiveId" clId="{1204D3FF-4C51-494A-BA7D-A704012B56DA}" dt="2023-12-14T03:21:33.884" v="3277" actId="113"/>
          <ac:spMkLst>
            <pc:docMk/>
            <pc:sldMk cId="2412798818" sldId="264"/>
            <ac:spMk id="3" creationId="{86E6EF6F-4EDF-67A9-9669-FC43C57F433C}"/>
          </ac:spMkLst>
        </pc:spChg>
      </pc:sldChg>
      <pc:sldChg chg="delSp modSp add mod">
        <pc:chgData name="Dr.Mritunjay Kumar" userId="ce6d84e442459372" providerId="LiveId" clId="{1204D3FF-4C51-494A-BA7D-A704012B56DA}" dt="2023-11-30T04:08:47.684" v="2318" actId="20577"/>
        <pc:sldMkLst>
          <pc:docMk/>
          <pc:sldMk cId="582298383" sldId="274"/>
        </pc:sldMkLst>
        <pc:spChg chg="mod">
          <ac:chgData name="Dr.Mritunjay Kumar" userId="ce6d84e442459372" providerId="LiveId" clId="{1204D3FF-4C51-494A-BA7D-A704012B56DA}" dt="2023-11-30T04:08:47.684" v="2318" actId="20577"/>
          <ac:spMkLst>
            <pc:docMk/>
            <pc:sldMk cId="582298383" sldId="274"/>
            <ac:spMk id="2" creationId="{1E2E7778-4E45-C19C-AA8C-C6D72F613426}"/>
          </ac:spMkLst>
        </pc:spChg>
        <pc:picChg chg="del">
          <ac:chgData name="Dr.Mritunjay Kumar" userId="ce6d84e442459372" providerId="LiveId" clId="{1204D3FF-4C51-494A-BA7D-A704012B56DA}" dt="2023-11-30T04:05:57.526" v="2290" actId="478"/>
          <ac:picMkLst>
            <pc:docMk/>
            <pc:sldMk cId="582298383" sldId="274"/>
            <ac:picMk id="8" creationId="{4DC7A2AA-18E8-85DB-DA5D-02043255F5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42678-8430-4857-9B42-1C80810DA590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BDB9-6AD6-4C37-9885-520E0330A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11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61533-853E-00A0-415F-AF4ACCADE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7DB808-6085-EDBF-0831-D85564777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ED1ABA-9314-E34C-AB5B-9F1D405B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DC3BA-4A52-D3D0-2293-4D154F1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0ADFD-975A-6D04-C4DD-0BFF2D9E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11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7DF1B-FC98-7587-1324-B52B0546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8D61DA-0442-4500-59FB-F39409D6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38A93-6995-49BB-6095-A04C6661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3DCC0-5821-094D-3797-BA9E7215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B969A-2EDA-C131-B775-A6B97C47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03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80060B-6B91-ED28-5DE5-0D18D41EE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334A72-C0EE-1E29-0D74-47CE8570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205969-BD4E-B7E8-6ACC-8173939F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4FB59E-B1EA-E010-97EF-BB6920C9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DF63F9-A07C-A0C3-9F34-9778FEAA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00272-586E-844A-BBF2-BBBBF7B6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94B6E-2DD0-CC0D-DB31-94D6C192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0B421-C8F2-DE83-8C54-FDA5E852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D0A73-ECAE-E9A6-D9CE-CF37CAF7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E3C513-7809-3053-EE49-032CB15E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97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32AB3-E569-F6E0-678F-09A1392E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B39504-9CA5-7648-789E-DFF0AD59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E4BE1-F0F2-6D57-DFE2-81EBC94D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CBDC44-40BC-C1FD-AAB4-5C86416F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702C94-CFF2-8F3B-D4BD-4B31CB4B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08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70B9F-0AE9-EBCC-C145-411A950E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60CE93-ED1A-3581-2ED5-87D499043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D17609-7CEC-104E-953A-BA9EBC0EB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FC092-FC46-613F-FC51-B8F441A9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33F1D5-03BF-FC4A-084F-55768E58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696A8A-6115-F8DC-03AA-232C3538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06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B10DC-2828-097E-BD1D-D60F7D12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D01251-0AD3-B982-6AA4-104BAFDD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78900F-499E-5A4B-62F0-2ECE8375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E78905-4F1D-B482-8A82-AF85A55F8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06EDD5-05CA-45D5-5526-B8474E0BA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EE553A-1A6B-8A29-EFF6-B5524403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509157-4A96-30D4-F8F0-1A6BDD78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6F2858-E7D6-E64D-00D5-FA539285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13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0683B-5735-FB00-06BC-3B3BD51C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32AD35-6278-CB64-62F6-FFB61752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FA7A4B-B939-3CCA-686D-F3C79D48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C8D540-83D5-97F9-F4AE-629E127B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83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77C3B9-5F2D-05AC-4E54-1BCEB14A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6FAAD-F9D0-762B-9722-1A592FF9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9BD486-EFD4-5B5D-AB61-47DCE599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31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20D33-C715-FEB5-8231-9D4E3033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1711E-2B7B-06F0-3EFA-5CC03247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4DFBBA-3B2B-ED0D-B096-5448E84B0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4A00D3-85DD-759B-91B9-69498E4D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1577BB-CA08-AC50-0B65-F1A0E2A1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1D3F32-6DF4-397B-D744-133CE888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66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74D16-B9A4-6BB0-C63A-2857C535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F31A50-BDA0-6CA9-9DCA-B696669ED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A09C2-75CE-614F-1A61-C9FC0B8CE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C1358F-0F20-7D22-1495-F3909F2D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A2BD23-4CB2-04B1-6842-A9AC0D38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170226-CBDB-C216-EEBC-2422DA24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72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06F415-BF73-333A-CBAE-B90F6E6D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1FC968-D472-4450-E429-C0E7966C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3CC118-F952-7134-BDB3-D24CB1E16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0201-B8A4-4DFE-AA98-F0C16B76DC5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C847B-0F0C-032A-C757-F453F67E3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3A943-174E-E3E3-33CE-355EB939B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BCA4-93BB-42C6-AA74-6B15FCD27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1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label-card-sign-wedding-97164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E7778-4E45-C19C-AA8C-C6D72F61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825" y="1859281"/>
            <a:ext cx="7208178" cy="857251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+mn-lt"/>
              </a:rPr>
              <a:t>Hypothermia/Sub-normal body temperature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0EB708-5FF6-8DC2-6D31-09226FC11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2150"/>
            <a:ext cx="4972692" cy="2597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Dr </a:t>
            </a:r>
            <a:r>
              <a:rPr lang="en-US" dirty="0" err="1">
                <a:solidFill>
                  <a:srgbClr val="002060"/>
                </a:solidFill>
              </a:rPr>
              <a:t>Mritunjay</a:t>
            </a:r>
            <a:r>
              <a:rPr lang="en-US" dirty="0">
                <a:solidFill>
                  <a:srgbClr val="002060"/>
                </a:solidFill>
              </a:rPr>
              <a:t> Kumar</a:t>
            </a:r>
          </a:p>
          <a:p>
            <a:r>
              <a:rPr lang="en-US" dirty="0">
                <a:solidFill>
                  <a:srgbClr val="002060"/>
                </a:solidFill>
              </a:rPr>
              <a:t>Associate Professor</a:t>
            </a:r>
          </a:p>
          <a:p>
            <a:r>
              <a:rPr lang="en-US" dirty="0">
                <a:solidFill>
                  <a:srgbClr val="002060"/>
                </a:solidFill>
              </a:rPr>
              <a:t>Department of Veterinary Medicine</a:t>
            </a:r>
          </a:p>
          <a:p>
            <a:r>
              <a:rPr lang="en-US" dirty="0">
                <a:solidFill>
                  <a:srgbClr val="002060"/>
                </a:solidFill>
              </a:rPr>
              <a:t>VMD, BVC, BASU, Patna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DF7525-B6AC-BF71-734D-80FF342A5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9138" y="274961"/>
            <a:ext cx="1344254" cy="1038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5CF877-BBB0-BB64-FAD4-ED97ADC9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92" y="399837"/>
            <a:ext cx="19050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8E4ECB-3DF1-3C80-B45E-458D5BAB85AC}"/>
              </a:ext>
            </a:extLst>
          </p:cNvPr>
          <p:cNvSpPr txBox="1"/>
          <p:nvPr/>
        </p:nvSpPr>
        <p:spPr>
          <a:xfrm>
            <a:off x="2229492" y="359596"/>
            <a:ext cx="7541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Department of Veterinary Medicine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Bihar Veterinary College, BASU, Patna</a:t>
            </a:r>
          </a:p>
        </p:txBody>
      </p:sp>
      <p:pic>
        <p:nvPicPr>
          <p:cNvPr id="7" name="Picture 4" descr="Hypothermia is a life-threatening condition that affects any animal expos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3119" y="2820644"/>
            <a:ext cx="3214642" cy="261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229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837"/>
    </mc:Choice>
    <mc:Fallback>
      <p:transition spd="slow" advTm="118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644434"/>
            <a:ext cx="10700657" cy="5532529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Active internal </a:t>
            </a:r>
            <a:r>
              <a:rPr lang="en-US" b="1" dirty="0" err="1" smtClean="0">
                <a:solidFill>
                  <a:srgbClr val="002060"/>
                </a:solidFill>
              </a:rPr>
              <a:t>rewarming</a:t>
            </a:r>
            <a:endParaRPr lang="en-US" dirty="0" smtClean="0"/>
          </a:p>
          <a:p>
            <a:pPr algn="just"/>
            <a:r>
              <a:rPr lang="en-US" dirty="0" smtClean="0"/>
              <a:t>Warm intra-venous fluids- </a:t>
            </a:r>
            <a:r>
              <a:rPr lang="en-US" dirty="0" smtClean="0">
                <a:solidFill>
                  <a:schemeClr val="tx2"/>
                </a:solidFill>
              </a:rPr>
              <a:t>Intravenous 50% dextrose </a:t>
            </a:r>
            <a:r>
              <a:rPr lang="en-US" dirty="0" smtClean="0"/>
              <a:t>at the dose rate of 1ml/kg body weight (as having </a:t>
            </a:r>
            <a:r>
              <a:rPr lang="en-US" dirty="0" smtClean="0">
                <a:solidFill>
                  <a:srgbClr val="002060"/>
                </a:solidFill>
              </a:rPr>
              <a:t>moderate to severe </a:t>
            </a:r>
            <a:r>
              <a:rPr lang="en-US" dirty="0" err="1" smtClean="0">
                <a:solidFill>
                  <a:srgbClr val="002060"/>
                </a:solidFill>
              </a:rPr>
              <a:t>hypoglycaemia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Intra-peritoneal administration of warm glucose solutions to correct hypothermia</a:t>
            </a:r>
          </a:p>
          <a:p>
            <a:pPr algn="just"/>
            <a:r>
              <a:rPr lang="en-US" dirty="0" smtClean="0"/>
              <a:t>Repeated administration of </a:t>
            </a:r>
            <a:r>
              <a:rPr lang="en-US" dirty="0" smtClean="0">
                <a:solidFill>
                  <a:schemeClr val="tx2"/>
                </a:solidFill>
              </a:rPr>
              <a:t>warm (40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C) 0.9% </a:t>
            </a:r>
            <a:r>
              <a:rPr lang="en-US" dirty="0" err="1" smtClean="0">
                <a:solidFill>
                  <a:schemeClr val="tx2"/>
                </a:solidFill>
              </a:rPr>
              <a:t>NaCl</a:t>
            </a:r>
            <a:r>
              <a:rPr lang="en-US" dirty="0" smtClean="0">
                <a:solidFill>
                  <a:schemeClr val="tx2"/>
                </a:solidFill>
              </a:rPr>
              <a:t> enemas </a:t>
            </a:r>
            <a:r>
              <a:rPr lang="en-US" dirty="0" smtClean="0"/>
              <a:t>via a flexible soft tube through the anus</a:t>
            </a:r>
          </a:p>
          <a:p>
            <a:pPr algn="just"/>
            <a:r>
              <a:rPr lang="en-US" dirty="0" smtClean="0"/>
              <a:t>Active Internal </a:t>
            </a:r>
            <a:r>
              <a:rPr lang="en-US" dirty="0" err="1" smtClean="0"/>
              <a:t>lavage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bladder </a:t>
            </a:r>
            <a:r>
              <a:rPr lang="en-US" dirty="0" err="1" smtClean="0"/>
              <a:t>lavage</a:t>
            </a:r>
            <a:r>
              <a:rPr lang="en-US" dirty="0" smtClean="0"/>
              <a:t>, gastric </a:t>
            </a:r>
            <a:r>
              <a:rPr lang="en-US" dirty="0" err="1" smtClean="0"/>
              <a:t>lavage</a:t>
            </a:r>
            <a:r>
              <a:rPr lang="en-US" dirty="0" smtClean="0"/>
              <a:t> etc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Airways </a:t>
            </a:r>
            <a:r>
              <a:rPr lang="en-US" b="1" dirty="0" err="1" smtClean="0">
                <a:solidFill>
                  <a:schemeClr val="tx2"/>
                </a:solidFill>
              </a:rPr>
              <a:t>rewarming</a:t>
            </a:r>
            <a:r>
              <a:rPr lang="en-US" b="1" dirty="0" smtClean="0">
                <a:solidFill>
                  <a:schemeClr val="tx2"/>
                </a:solidFill>
              </a:rPr>
              <a:t>- </a:t>
            </a:r>
            <a:r>
              <a:rPr lang="en-US" dirty="0" err="1" smtClean="0"/>
              <a:t>Humified</a:t>
            </a:r>
            <a:r>
              <a:rPr lang="en-US" dirty="0" smtClean="0"/>
              <a:t> oxygen administered with a mask or nasal tube can warm the airways and help raise the temperature of body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Extracorporeal (</a:t>
            </a:r>
            <a:r>
              <a:rPr lang="en-US" dirty="0" smtClean="0"/>
              <a:t>medical procedure performed outside the body- Dialysis to warm the blood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3" y="400594"/>
            <a:ext cx="10822577" cy="57763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Multiple choice </a:t>
            </a:r>
          </a:p>
          <a:p>
            <a:pPr>
              <a:buNone/>
            </a:pPr>
            <a:r>
              <a:rPr lang="en-US" b="1" dirty="0" smtClean="0"/>
              <a:t>1. What </a:t>
            </a:r>
            <a:r>
              <a:rPr lang="en-US" b="1" dirty="0" smtClean="0"/>
              <a:t>is the most common cause of hypothermia in animals?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Excessive food intake</a:t>
            </a:r>
            <a:br>
              <a:rPr lang="en-US" dirty="0" smtClean="0"/>
            </a:br>
            <a:r>
              <a:rPr lang="en-US" dirty="0" smtClean="0"/>
              <a:t>B. Prolonged exposure to cold environments</a:t>
            </a:r>
            <a:br>
              <a:rPr lang="en-US" dirty="0" smtClean="0"/>
            </a:br>
            <a:r>
              <a:rPr lang="en-US" dirty="0" smtClean="0"/>
              <a:t>C. Heat stroke</a:t>
            </a:r>
            <a:br>
              <a:rPr lang="en-US" dirty="0" smtClean="0"/>
            </a:br>
            <a:r>
              <a:rPr lang="en-US" dirty="0" smtClean="0"/>
              <a:t>D. High metabolic </a:t>
            </a:r>
            <a:r>
              <a:rPr lang="en-US" dirty="0" smtClean="0"/>
              <a:t>rate</a:t>
            </a:r>
          </a:p>
          <a:p>
            <a:pPr>
              <a:buNone/>
            </a:pPr>
            <a:r>
              <a:rPr lang="en-US" b="1" dirty="0" smtClean="0"/>
              <a:t>2. Which </a:t>
            </a:r>
            <a:r>
              <a:rPr lang="en-US" b="1" dirty="0" smtClean="0"/>
              <a:t>organ is primarily responsible for thermoregulation in animals?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Liver</a:t>
            </a:r>
            <a:br>
              <a:rPr lang="en-US" dirty="0" smtClean="0"/>
            </a:br>
            <a:r>
              <a:rPr lang="en-US" dirty="0" smtClean="0"/>
              <a:t>B. Heart</a:t>
            </a:r>
            <a:br>
              <a:rPr lang="en-US" dirty="0" smtClean="0"/>
            </a:br>
            <a:r>
              <a:rPr lang="en-US" dirty="0" smtClean="0"/>
              <a:t>C. Hypothalamus</a:t>
            </a:r>
            <a:br>
              <a:rPr lang="en-US" dirty="0" smtClean="0"/>
            </a:br>
            <a:r>
              <a:rPr lang="en-US" dirty="0" smtClean="0"/>
              <a:t>D. </a:t>
            </a:r>
            <a:r>
              <a:rPr lang="en-US" dirty="0" smtClean="0"/>
              <a:t>Kidneys</a:t>
            </a:r>
          </a:p>
          <a:p>
            <a:pPr>
              <a:buNone/>
            </a:pPr>
            <a:r>
              <a:rPr lang="en-US" b="1" dirty="0" smtClean="0"/>
              <a:t>3. Which </a:t>
            </a:r>
            <a:r>
              <a:rPr lang="en-US" b="1" dirty="0" smtClean="0"/>
              <a:t>of the following is NOT a compensatory mechanism against hypothermia?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Shivering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Vasodilation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Vasoconstriction</a:t>
            </a:r>
            <a:br>
              <a:rPr lang="en-US" dirty="0" smtClean="0"/>
            </a:br>
            <a:r>
              <a:rPr lang="en-US" dirty="0" smtClean="0"/>
              <a:t>D. Non-shivering </a:t>
            </a:r>
            <a:r>
              <a:rPr lang="en-US" dirty="0" err="1" smtClean="0"/>
              <a:t>thermogenesis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4. What </a:t>
            </a:r>
            <a:r>
              <a:rPr lang="en-US" b="1" dirty="0" smtClean="0"/>
              <a:t>is a common sign of moderate to severe hypothermia in animals?</a:t>
            </a:r>
          </a:p>
          <a:p>
            <a:pPr>
              <a:buNone/>
            </a:pPr>
            <a:r>
              <a:rPr lang="en-US" dirty="0" smtClean="0"/>
              <a:t>    A</a:t>
            </a:r>
            <a:r>
              <a:rPr lang="en-US" dirty="0" smtClean="0"/>
              <a:t>. Hyperactivity</a:t>
            </a:r>
            <a:br>
              <a:rPr lang="en-US" dirty="0" smtClean="0"/>
            </a:br>
            <a:r>
              <a:rPr lang="en-US" dirty="0" smtClean="0"/>
              <a:t>B. Increased appetite</a:t>
            </a:r>
            <a:br>
              <a:rPr lang="en-US" dirty="0" smtClean="0"/>
            </a:br>
            <a:r>
              <a:rPr lang="en-US" dirty="0" smtClean="0"/>
              <a:t>C. Muscle stiffness and </a:t>
            </a:r>
            <a:r>
              <a:rPr lang="en-US" dirty="0" err="1" smtClean="0"/>
              <a:t>bradycardia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Bright red mucous membranes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531223"/>
            <a:ext cx="10909663" cy="56457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5.</a:t>
            </a:r>
            <a:r>
              <a:rPr lang="en-US" b="1" dirty="0" smtClean="0"/>
              <a:t> Which animals are most at risk for developing hypothermia?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Healthy adult animals in warm climates</a:t>
            </a:r>
            <a:br>
              <a:rPr lang="en-US" dirty="0" smtClean="0"/>
            </a:br>
            <a:r>
              <a:rPr lang="en-US" dirty="0" smtClean="0"/>
              <a:t>B. Neonates and small animals</a:t>
            </a:r>
            <a:br>
              <a:rPr lang="en-US" dirty="0" smtClean="0"/>
            </a:br>
            <a:r>
              <a:rPr lang="en-US" dirty="0" smtClean="0"/>
              <a:t>C. Large adult ruminants</a:t>
            </a:r>
            <a:br>
              <a:rPr lang="en-US" dirty="0" smtClean="0"/>
            </a:br>
            <a:r>
              <a:rPr lang="en-US" dirty="0" smtClean="0"/>
              <a:t>D. Animals with thick </a:t>
            </a:r>
            <a:r>
              <a:rPr lang="en-US" dirty="0" smtClean="0"/>
              <a:t>fur</a:t>
            </a:r>
          </a:p>
          <a:p>
            <a:pPr>
              <a:buNone/>
            </a:pPr>
            <a:r>
              <a:rPr lang="en-US" b="1" dirty="0" smtClean="0"/>
              <a:t>6. What </a:t>
            </a:r>
            <a:r>
              <a:rPr lang="en-US" b="1" dirty="0" smtClean="0"/>
              <a:t>temperature range typically indicates </a:t>
            </a:r>
            <a:r>
              <a:rPr lang="en-US" b="1" i="1" dirty="0" smtClean="0"/>
              <a:t>mild hypothermia</a:t>
            </a:r>
            <a:r>
              <a:rPr lang="en-US" b="1" dirty="0" smtClean="0"/>
              <a:t> in most mammals?</a:t>
            </a:r>
          </a:p>
          <a:p>
            <a:pPr>
              <a:buNone/>
            </a:pPr>
            <a:r>
              <a:rPr lang="en-US" dirty="0" smtClean="0"/>
              <a:t>  A</a:t>
            </a:r>
            <a:r>
              <a:rPr lang="en-US" dirty="0" smtClean="0"/>
              <a:t>. 37.5°C to 39°C</a:t>
            </a:r>
            <a:br>
              <a:rPr lang="en-US" dirty="0" smtClean="0"/>
            </a:br>
            <a:r>
              <a:rPr lang="en-US" dirty="0" smtClean="0"/>
              <a:t>B. 35°C to 37°C</a:t>
            </a:r>
            <a:br>
              <a:rPr lang="en-US" dirty="0" smtClean="0"/>
            </a:br>
            <a:r>
              <a:rPr lang="en-US" dirty="0" smtClean="0"/>
              <a:t>C. 33°C to 35°C</a:t>
            </a:r>
            <a:br>
              <a:rPr lang="en-US" dirty="0" smtClean="0"/>
            </a:br>
            <a:r>
              <a:rPr lang="en-US" dirty="0" smtClean="0"/>
              <a:t>D. Below </a:t>
            </a:r>
            <a:r>
              <a:rPr lang="en-US" dirty="0" smtClean="0"/>
              <a:t>30°C</a:t>
            </a:r>
          </a:p>
          <a:p>
            <a:pPr>
              <a:buNone/>
            </a:pPr>
            <a:r>
              <a:rPr lang="en-US" b="1" dirty="0" smtClean="0"/>
              <a:t>7. Which </a:t>
            </a:r>
            <a:r>
              <a:rPr lang="en-US" b="1" dirty="0" smtClean="0"/>
              <a:t>of the following is a potential complication of severe hypothermia in animals?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Increased fertility</a:t>
            </a:r>
            <a:br>
              <a:rPr lang="en-US" dirty="0" smtClean="0"/>
            </a:br>
            <a:r>
              <a:rPr lang="en-US" dirty="0" smtClean="0"/>
              <a:t>B. Cardiac arrest</a:t>
            </a:r>
            <a:br>
              <a:rPr lang="en-US" dirty="0" smtClean="0"/>
            </a:br>
            <a:r>
              <a:rPr lang="en-US" dirty="0" smtClean="0"/>
              <a:t>C. Increased metabolism</a:t>
            </a:r>
            <a:br>
              <a:rPr lang="en-US" dirty="0" smtClean="0"/>
            </a:br>
            <a:r>
              <a:rPr lang="en-US" dirty="0" smtClean="0"/>
              <a:t>D. </a:t>
            </a:r>
            <a:r>
              <a:rPr lang="en-US" dirty="0" smtClean="0"/>
              <a:t>Hypertension</a:t>
            </a:r>
          </a:p>
          <a:p>
            <a:pPr>
              <a:buNone/>
            </a:pPr>
            <a:r>
              <a:rPr lang="en-US" b="1" dirty="0" smtClean="0"/>
              <a:t>8. What </a:t>
            </a:r>
            <a:r>
              <a:rPr lang="en-US" b="1" dirty="0" smtClean="0"/>
              <a:t>is the safest approach to </a:t>
            </a:r>
            <a:r>
              <a:rPr lang="en-US" b="1" dirty="0" err="1" smtClean="0"/>
              <a:t>rewarming</a:t>
            </a:r>
            <a:r>
              <a:rPr lang="en-US" b="1" dirty="0" smtClean="0"/>
              <a:t> a hypothermic animal?</a:t>
            </a:r>
          </a:p>
          <a:p>
            <a:pPr>
              <a:buNone/>
            </a:pPr>
            <a:r>
              <a:rPr lang="en-US" dirty="0" smtClean="0"/>
              <a:t>    A</a:t>
            </a:r>
            <a:r>
              <a:rPr lang="en-US" dirty="0" smtClean="0"/>
              <a:t>. Immersing in hot water</a:t>
            </a:r>
            <a:br>
              <a:rPr lang="en-US" dirty="0" smtClean="0"/>
            </a:br>
            <a:r>
              <a:rPr lang="en-US" dirty="0" smtClean="0"/>
              <a:t>B. Applying ice packs to the core</a:t>
            </a:r>
            <a:br>
              <a:rPr lang="en-US" dirty="0" smtClean="0"/>
            </a:br>
            <a:r>
              <a:rPr lang="en-US" dirty="0" smtClean="0"/>
              <a:t>C. Gradual </a:t>
            </a:r>
            <a:r>
              <a:rPr lang="en-US" dirty="0" err="1" smtClean="0"/>
              <a:t>rewarming</a:t>
            </a:r>
            <a:r>
              <a:rPr lang="en-US" dirty="0" smtClean="0"/>
              <a:t> using blankets and warm IV fluids</a:t>
            </a:r>
            <a:br>
              <a:rPr lang="en-US" dirty="0" smtClean="0"/>
            </a:br>
            <a:r>
              <a:rPr lang="en-US" dirty="0" smtClean="0"/>
              <a:t>D. Leaving the animal in the sun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F5278-162B-A111-50A2-24519FBA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444D13-4B58-9312-750B-5266AEF0A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88959" y="1709087"/>
            <a:ext cx="5345583" cy="3780887"/>
          </a:xfrm>
        </p:spPr>
      </p:pic>
    </p:spTree>
    <p:extLst>
      <p:ext uri="{BB962C8B-B14F-4D97-AF65-F5344CB8AC3E}">
        <p14:creationId xmlns:p14="http://schemas.microsoft.com/office/powerpoint/2010/main" xmlns="" val="173027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9D1FB-4D39-D72A-5F08-39F69E69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380144"/>
            <a:ext cx="11198832" cy="61336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Hypothermia (subnormal body temperature) </a:t>
            </a:r>
            <a:r>
              <a:rPr lang="en-US" sz="2400" dirty="0"/>
              <a:t>is sudden drop in normal body temperature below the normal range which occur when excess heat is lost or insufficient heat is produced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In most of the animals a body temperature of </a:t>
            </a:r>
            <a:r>
              <a:rPr lang="en-US" sz="2400" b="1" dirty="0">
                <a:solidFill>
                  <a:srgbClr val="002060"/>
                </a:solidFill>
              </a:rPr>
              <a:t>less than 35</a:t>
            </a:r>
            <a:r>
              <a:rPr lang="en-US" sz="2400" b="1" baseline="30000" dirty="0">
                <a:solidFill>
                  <a:srgbClr val="002060"/>
                </a:solidFill>
              </a:rPr>
              <a:t>0</a:t>
            </a:r>
            <a:r>
              <a:rPr lang="en-US" sz="2400" b="1" dirty="0">
                <a:solidFill>
                  <a:srgbClr val="002060"/>
                </a:solidFill>
              </a:rPr>
              <a:t>C is termed hypothermia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It is most likely to occur in </a:t>
            </a:r>
            <a:r>
              <a:rPr lang="en-US" sz="2400" b="1" dirty="0">
                <a:solidFill>
                  <a:srgbClr val="002060"/>
                </a:solidFill>
              </a:rPr>
              <a:t>young, small animals or those with malnutrition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Within the first few days of life, </a:t>
            </a:r>
            <a:r>
              <a:rPr lang="en-US" sz="2400" b="1" dirty="0">
                <a:solidFill>
                  <a:srgbClr val="002060"/>
                </a:solidFill>
              </a:rPr>
              <a:t>neonatal hypothermia </a:t>
            </a:r>
            <a:r>
              <a:rPr lang="en-US" sz="2400" dirty="0"/>
              <a:t>is a major cause of morbidity and mortality in new born farm animals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Classification as per etiology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Accidental (cold exposure)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Spontaneous (after trauma) and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 Iatrogenic hypothermia or therapeutic hypothermia (cold intravenous fluid administration or prolonged anesthesia)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Pets that are very young, small, elderly, skinny, or poorly are at high risk of hypothermia</a:t>
            </a:r>
          </a:p>
        </p:txBody>
      </p:sp>
    </p:spTree>
    <p:extLst>
      <p:ext uri="{BB962C8B-B14F-4D97-AF65-F5344CB8AC3E}">
        <p14:creationId xmlns:p14="http://schemas.microsoft.com/office/powerpoint/2010/main" xmlns="" val="348627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B766C0-70D2-BB70-FCE2-F4F3D4C1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390418"/>
            <a:ext cx="10963382" cy="578654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Etiology</a:t>
            </a:r>
          </a:p>
          <a:p>
            <a:pPr algn="just"/>
            <a:r>
              <a:rPr lang="en-US" dirty="0"/>
              <a:t>Exposure to cold for long time </a:t>
            </a:r>
          </a:p>
          <a:p>
            <a:pPr algn="just"/>
            <a:r>
              <a:rPr lang="en-US" dirty="0"/>
              <a:t>Wet fur and skin</a:t>
            </a:r>
          </a:p>
          <a:p>
            <a:pPr algn="just"/>
            <a:r>
              <a:rPr lang="en-US" dirty="0"/>
              <a:t>Anesthesia for prolonged period</a:t>
            </a:r>
          </a:p>
          <a:p>
            <a:pPr algn="just"/>
            <a:r>
              <a:rPr lang="en-US" dirty="0"/>
              <a:t>Malnutrition</a:t>
            </a:r>
          </a:p>
          <a:p>
            <a:pPr algn="just"/>
            <a:r>
              <a:rPr lang="en-US" dirty="0" err="1"/>
              <a:t>Hypocalcaemia</a:t>
            </a:r>
            <a:endParaRPr lang="en-US" dirty="0"/>
          </a:p>
          <a:p>
            <a:pPr algn="just"/>
            <a:r>
              <a:rPr lang="en-US" dirty="0"/>
              <a:t>Hypothyroidism</a:t>
            </a:r>
          </a:p>
          <a:p>
            <a:pPr algn="just"/>
            <a:r>
              <a:rPr lang="en-US" dirty="0" err="1"/>
              <a:t>Haemorrhages</a:t>
            </a:r>
            <a:endParaRPr lang="en-US" dirty="0"/>
          </a:p>
          <a:p>
            <a:pPr algn="just"/>
            <a:r>
              <a:rPr lang="en-US" dirty="0" err="1"/>
              <a:t>Anaemia</a:t>
            </a:r>
            <a:endParaRPr lang="en-US" dirty="0"/>
          </a:p>
          <a:p>
            <a:pPr algn="just"/>
            <a:r>
              <a:rPr lang="en-US" dirty="0"/>
              <a:t>Shock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37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9DD3B-83EE-F24D-E08E-8841701F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616449"/>
            <a:ext cx="10809270" cy="556051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Pathogenesis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xmlns="" id="{169B0944-B824-20F8-A771-59430E29D650}"/>
              </a:ext>
            </a:extLst>
          </p:cNvPr>
          <p:cNvSpPr/>
          <p:nvPr/>
        </p:nvSpPr>
        <p:spPr>
          <a:xfrm>
            <a:off x="4174732" y="523981"/>
            <a:ext cx="3842535" cy="708917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Exposure to cold ambient temperature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9152D395-8268-58CD-0AD2-9BD9F83C41CD}"/>
              </a:ext>
            </a:extLst>
          </p:cNvPr>
          <p:cNvSpPr/>
          <p:nvPr/>
        </p:nvSpPr>
        <p:spPr>
          <a:xfrm>
            <a:off x="5768939" y="1248311"/>
            <a:ext cx="352746" cy="4520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61314F-9C28-6EF7-B6D4-E43F97E04507}"/>
              </a:ext>
            </a:extLst>
          </p:cNvPr>
          <p:cNvSpPr/>
          <p:nvPr/>
        </p:nvSpPr>
        <p:spPr>
          <a:xfrm>
            <a:off x="4729536" y="1762017"/>
            <a:ext cx="2732926" cy="562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 loss</a:t>
            </a:r>
          </a:p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85B6249B-265D-0EDA-1A5A-25F035DE6C34}"/>
              </a:ext>
            </a:extLst>
          </p:cNvPr>
          <p:cNvSpPr/>
          <p:nvPr/>
        </p:nvSpPr>
        <p:spPr>
          <a:xfrm>
            <a:off x="5816885" y="2373330"/>
            <a:ext cx="256854" cy="297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5AC5B1-C0BD-6A46-5EA8-C4025ECD4BB9}"/>
              </a:ext>
            </a:extLst>
          </p:cNvPr>
          <p:cNvSpPr/>
          <p:nvPr/>
        </p:nvSpPr>
        <p:spPr>
          <a:xfrm>
            <a:off x="4707276" y="2671280"/>
            <a:ext cx="2732926" cy="562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Hypothermia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BF962F6-C1A6-F0D9-D837-F49FE829B90F}"/>
              </a:ext>
            </a:extLst>
          </p:cNvPr>
          <p:cNvCxnSpPr/>
          <p:nvPr/>
        </p:nvCxnSpPr>
        <p:spPr>
          <a:xfrm rot="5400000">
            <a:off x="5721896" y="3461089"/>
            <a:ext cx="36576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C5193AE-CB3D-35AD-A7F8-7AC8FF9F3A2C}"/>
              </a:ext>
            </a:extLst>
          </p:cNvPr>
          <p:cNvSpPr/>
          <p:nvPr/>
        </p:nvSpPr>
        <p:spPr>
          <a:xfrm>
            <a:off x="832207" y="4417888"/>
            <a:ext cx="1325366" cy="4315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Shivering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0CBC371-95FE-4A5E-8B53-544B3D17F371}"/>
              </a:ext>
            </a:extLst>
          </p:cNvPr>
          <p:cNvSpPr/>
          <p:nvPr/>
        </p:nvSpPr>
        <p:spPr>
          <a:xfrm>
            <a:off x="3000054" y="4448184"/>
            <a:ext cx="1078786" cy="4012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BMR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CC9EDA9-98D6-1385-E462-41949E06CF75}"/>
              </a:ext>
            </a:extLst>
          </p:cNvPr>
          <p:cNvSpPr/>
          <p:nvPr/>
        </p:nvSpPr>
        <p:spPr>
          <a:xfrm>
            <a:off x="10018541" y="4400501"/>
            <a:ext cx="1078786" cy="4012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3C9F5B4-4C8F-2237-12ED-595A7DCF5456}"/>
              </a:ext>
            </a:extLst>
          </p:cNvPr>
          <p:cNvSpPr/>
          <p:nvPr/>
        </p:nvSpPr>
        <p:spPr>
          <a:xfrm>
            <a:off x="5471021" y="4448184"/>
            <a:ext cx="1078786" cy="4012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 rate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xmlns="" id="{AAD8D4F7-2D00-7235-EE74-AF3FD7F1D48D}"/>
              </a:ext>
            </a:extLst>
          </p:cNvPr>
          <p:cNvSpPr/>
          <p:nvPr/>
        </p:nvSpPr>
        <p:spPr>
          <a:xfrm>
            <a:off x="3012326" y="4500226"/>
            <a:ext cx="312379" cy="34273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xmlns="" id="{CEEAFC0C-4859-977E-C397-2ABC81E62FB8}"/>
              </a:ext>
            </a:extLst>
          </p:cNvPr>
          <p:cNvSpPr/>
          <p:nvPr/>
        </p:nvSpPr>
        <p:spPr>
          <a:xfrm>
            <a:off x="5504506" y="4506668"/>
            <a:ext cx="312379" cy="34273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A7D389-1F58-5C2D-540C-CAFD27214E7F}"/>
              </a:ext>
            </a:extLst>
          </p:cNvPr>
          <p:cNvSpPr/>
          <p:nvPr/>
        </p:nvSpPr>
        <p:spPr>
          <a:xfrm>
            <a:off x="7333623" y="4500226"/>
            <a:ext cx="1348039" cy="378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Pulse  rate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xmlns="" id="{602C5FF1-9142-0E60-4454-F37B0E81A922}"/>
              </a:ext>
            </a:extLst>
          </p:cNvPr>
          <p:cNvSpPr/>
          <p:nvPr/>
        </p:nvSpPr>
        <p:spPr>
          <a:xfrm>
            <a:off x="7239569" y="4535910"/>
            <a:ext cx="312379" cy="34273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CD17B6A-415C-7305-250B-697095BDFB5A}"/>
              </a:ext>
            </a:extLst>
          </p:cNvPr>
          <p:cNvSpPr/>
          <p:nvPr/>
        </p:nvSpPr>
        <p:spPr>
          <a:xfrm>
            <a:off x="9472773" y="2671280"/>
            <a:ext cx="2174697" cy="452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Non-shivering thermogenesis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AF309DA2-6FBD-5DD8-19EC-270FCCB3C6B3}"/>
              </a:ext>
            </a:extLst>
          </p:cNvPr>
          <p:cNvCxnSpPr/>
          <p:nvPr/>
        </p:nvCxnSpPr>
        <p:spPr>
          <a:xfrm>
            <a:off x="11461172" y="3233790"/>
            <a:ext cx="0" cy="194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3BAD757F-E735-3C52-4E43-85489C01DB93}"/>
              </a:ext>
            </a:extLst>
          </p:cNvPr>
          <p:cNvSpPr/>
          <p:nvPr/>
        </p:nvSpPr>
        <p:spPr>
          <a:xfrm>
            <a:off x="9390580" y="5455578"/>
            <a:ext cx="2465798" cy="13451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Depletion of brown adipose tissue depletion</a:t>
            </a:r>
          </a:p>
        </p:txBody>
      </p:sp>
      <p:sp>
        <p:nvSpPr>
          <p:cNvPr id="46" name="Rectangle: Diagonal Corners Rounded 45">
            <a:extLst>
              <a:ext uri="{FF2B5EF4-FFF2-40B4-BE49-F238E27FC236}">
                <a16:creationId xmlns:a16="http://schemas.microsoft.com/office/drawing/2014/main" xmlns="" id="{4F9AB1EA-C0F9-4536-09EE-57FD1ED4F4D3}"/>
              </a:ext>
            </a:extLst>
          </p:cNvPr>
          <p:cNvSpPr/>
          <p:nvPr/>
        </p:nvSpPr>
        <p:spPr>
          <a:xfrm>
            <a:off x="3447540" y="5147482"/>
            <a:ext cx="4964870" cy="1294415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Muscular weakness</a:t>
            </a:r>
          </a:p>
          <a:p>
            <a:pPr algn="ctr"/>
            <a:r>
              <a:rPr lang="en-US" dirty="0"/>
              <a:t>Mental depression</a:t>
            </a:r>
          </a:p>
          <a:p>
            <a:pPr algn="ctr"/>
            <a:r>
              <a:rPr lang="en-US" dirty="0"/>
              <a:t>Respiratory failure</a:t>
            </a:r>
          </a:p>
          <a:p>
            <a:pPr algn="ctr"/>
            <a:r>
              <a:rPr lang="en-US" dirty="0"/>
              <a:t>Recumbency, COMA AND Death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CD31BF67-E91D-C3EE-275E-4A57210F778E}"/>
              </a:ext>
            </a:extLst>
          </p:cNvPr>
          <p:cNvSpPr/>
          <p:nvPr/>
        </p:nvSpPr>
        <p:spPr>
          <a:xfrm>
            <a:off x="10018541" y="4429743"/>
            <a:ext cx="312379" cy="34273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725988C-5536-9C11-CB44-F9EB7C3D23A0}"/>
              </a:ext>
            </a:extLst>
          </p:cNvPr>
          <p:cNvCxnSpPr/>
          <p:nvPr/>
        </p:nvCxnSpPr>
        <p:spPr>
          <a:xfrm>
            <a:off x="7685070" y="3020602"/>
            <a:ext cx="1387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667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2471B-709C-316F-7233-09843AE8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410966"/>
            <a:ext cx="10901737" cy="576599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Neonates suddenly exposed to cold ambient temperature causes falls in rectal temperature below 37</a:t>
            </a:r>
            <a:r>
              <a:rPr lang="en-US" sz="2400" baseline="30000" dirty="0"/>
              <a:t>0</a:t>
            </a:r>
            <a:r>
              <a:rPr lang="en-US" sz="2400" dirty="0"/>
              <a:t>C and may even drop to 30</a:t>
            </a:r>
            <a:r>
              <a:rPr lang="en-US" sz="2400" baseline="30000" dirty="0"/>
              <a:t>0</a:t>
            </a:r>
            <a:r>
              <a:rPr lang="en-US" sz="2400" dirty="0"/>
              <a:t>C</a:t>
            </a:r>
          </a:p>
          <a:p>
            <a:pPr algn="just"/>
            <a:r>
              <a:rPr lang="en-US" sz="2400" dirty="0"/>
              <a:t>Non-shivering induced thermogenesis may resulting in the loss of brown adipose tissue deposits</a:t>
            </a: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Piglets</a:t>
            </a:r>
            <a:r>
              <a:rPr lang="en-US" sz="2400" dirty="0"/>
              <a:t>- Nervous signs with an insufficient intake of milk and exposure to cold environmental temperature – severe </a:t>
            </a:r>
            <a:r>
              <a:rPr lang="en-US" sz="2400" dirty="0" err="1"/>
              <a:t>hypoglycaemia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Clinical </a:t>
            </a:r>
            <a:r>
              <a:rPr lang="en-US" sz="2400" b="1" dirty="0" smtClean="0">
                <a:solidFill>
                  <a:srgbClr val="FF0000"/>
                </a:solidFill>
              </a:rPr>
              <a:t>signs/Classification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Mild </a:t>
            </a:r>
            <a:r>
              <a:rPr lang="en-US" sz="2400" b="1" dirty="0" smtClean="0">
                <a:solidFill>
                  <a:schemeClr val="tx2"/>
                </a:solidFill>
              </a:rPr>
              <a:t>hypothermia (35-37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o</a:t>
            </a:r>
            <a:r>
              <a:rPr lang="en-US" sz="2400" b="1" dirty="0" smtClean="0">
                <a:solidFill>
                  <a:schemeClr val="tx2"/>
                </a:solidFill>
              </a:rPr>
              <a:t>C)</a:t>
            </a:r>
            <a:endParaRPr lang="en-US" sz="2400" b="1" dirty="0">
              <a:solidFill>
                <a:schemeClr val="tx2"/>
              </a:solidFill>
            </a:endParaRPr>
          </a:p>
          <a:p>
            <a:pPr algn="just"/>
            <a:r>
              <a:rPr lang="en-US" sz="2400" dirty="0"/>
              <a:t>Shivering</a:t>
            </a:r>
          </a:p>
          <a:p>
            <a:pPr algn="just"/>
            <a:r>
              <a:rPr lang="en-US" sz="2400" dirty="0"/>
              <a:t>Feeling cold to touch</a:t>
            </a:r>
          </a:p>
          <a:p>
            <a:pPr algn="just"/>
            <a:r>
              <a:rPr lang="en-US" sz="2400" dirty="0"/>
              <a:t>Weakness</a:t>
            </a:r>
          </a:p>
          <a:p>
            <a:pPr algn="just"/>
            <a:r>
              <a:rPr lang="en-US" sz="2400" dirty="0"/>
              <a:t>Lack of alertness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727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A4BD9-2E02-72B2-7B64-75CA8B5A7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7" y="441789"/>
            <a:ext cx="11117494" cy="6267236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Moderate </a:t>
            </a:r>
            <a:r>
              <a:rPr lang="en-US" sz="2400" b="1" dirty="0" smtClean="0">
                <a:solidFill>
                  <a:schemeClr val="tx2"/>
                </a:solidFill>
              </a:rPr>
              <a:t>hypothermia </a:t>
            </a:r>
            <a:r>
              <a:rPr lang="en-US" sz="2400" b="1" dirty="0" smtClean="0">
                <a:solidFill>
                  <a:schemeClr val="tx2"/>
                </a:solidFill>
              </a:rPr>
              <a:t>(32 -35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C)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err="1" smtClean="0"/>
              <a:t>Bradycardia</a:t>
            </a:r>
            <a:endParaRPr lang="en-US" sz="2400" dirty="0" smtClean="0"/>
          </a:p>
          <a:p>
            <a:r>
              <a:rPr lang="en-US" sz="2400" dirty="0" smtClean="0"/>
              <a:t>Vasoconstriction</a:t>
            </a:r>
            <a:endParaRPr lang="en-US" sz="2400" dirty="0"/>
          </a:p>
          <a:p>
            <a:r>
              <a:rPr lang="en-US" sz="2400" dirty="0"/>
              <a:t>Low BP</a:t>
            </a:r>
          </a:p>
          <a:p>
            <a:r>
              <a:rPr lang="en-US" sz="2400" dirty="0"/>
              <a:t>Shallow breathing</a:t>
            </a:r>
          </a:p>
          <a:p>
            <a:r>
              <a:rPr lang="en-US" sz="2400" dirty="0"/>
              <a:t>Stupor like state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Severe </a:t>
            </a:r>
            <a:r>
              <a:rPr lang="en-US" sz="2400" b="1" dirty="0" smtClean="0">
                <a:solidFill>
                  <a:schemeClr val="tx2"/>
                </a:solidFill>
              </a:rPr>
              <a:t>hypothermia (&lt;32 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C)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/>
              <a:t>Difficult breathing</a:t>
            </a:r>
          </a:p>
          <a:p>
            <a:r>
              <a:rPr lang="en-US" sz="2400" dirty="0"/>
              <a:t>Dilated pupil</a:t>
            </a:r>
          </a:p>
          <a:p>
            <a:r>
              <a:rPr lang="en-US" sz="2400" dirty="0"/>
              <a:t>Muscle stiffness</a:t>
            </a:r>
          </a:p>
          <a:p>
            <a:r>
              <a:rPr lang="en-US" sz="2400" dirty="0"/>
              <a:t>Pale or blue gums</a:t>
            </a:r>
          </a:p>
          <a:p>
            <a:r>
              <a:rPr lang="en-US" sz="2400" dirty="0"/>
              <a:t>Dry mouth</a:t>
            </a:r>
          </a:p>
          <a:p>
            <a:r>
              <a:rPr lang="en-US" sz="2400" dirty="0"/>
              <a:t>Reduced core temperature</a:t>
            </a:r>
          </a:p>
          <a:p>
            <a:r>
              <a:rPr lang="en-US" sz="2400" dirty="0"/>
              <a:t>Coma and Death</a:t>
            </a:r>
          </a:p>
          <a:p>
            <a:endParaRPr lang="en-US" sz="2400" dirty="0"/>
          </a:p>
        </p:txBody>
      </p:sp>
      <p:pic>
        <p:nvPicPr>
          <p:cNvPr id="8194" name="Picture 2" descr="Dilated Pupils in Cats: Our Veterinarian Shares What to Do - Cat-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8626" y="3100251"/>
            <a:ext cx="4127532" cy="2734491"/>
          </a:xfrm>
          <a:prstGeom prst="rect">
            <a:avLst/>
          </a:prstGeom>
          <a:noFill/>
        </p:spPr>
      </p:pic>
      <p:pic>
        <p:nvPicPr>
          <p:cNvPr id="8196" name="Picture 4" descr="A teenager wakes up from a coma after a therapy dog pays her a visit | Therapy dogs, Dog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570" y="714103"/>
            <a:ext cx="2901852" cy="184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85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848482-2225-7666-BD95-75749453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318499"/>
            <a:ext cx="10788721" cy="585846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Clinical Pathology</a:t>
            </a:r>
          </a:p>
          <a:p>
            <a:pPr algn="just"/>
            <a:r>
              <a:rPr lang="en-US" sz="2400" dirty="0"/>
              <a:t>Apparently of limited value</a:t>
            </a:r>
          </a:p>
          <a:p>
            <a:pPr algn="just"/>
            <a:r>
              <a:rPr lang="en-US" sz="2400" dirty="0"/>
              <a:t>Decreased serum concentration of glucose, non-esterified fatty acid and immunoglobulins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Necropsy findings</a:t>
            </a:r>
          </a:p>
          <a:p>
            <a:pPr algn="just"/>
            <a:r>
              <a:rPr lang="en-US" sz="2400" dirty="0"/>
              <a:t>Absence of milk in abomasum</a:t>
            </a:r>
          </a:p>
          <a:p>
            <a:pPr algn="just"/>
            <a:r>
              <a:rPr lang="en-US" sz="2400" dirty="0"/>
              <a:t>Sub-cutaneous oedema and </a:t>
            </a:r>
            <a:r>
              <a:rPr lang="en-US" sz="2400" dirty="0" err="1"/>
              <a:t>haemorrhages</a:t>
            </a:r>
            <a:r>
              <a:rPr lang="en-US" sz="2400" dirty="0"/>
              <a:t> of body extremities</a:t>
            </a:r>
          </a:p>
          <a:p>
            <a:pPr algn="just"/>
            <a:r>
              <a:rPr lang="en-US" sz="2400" dirty="0"/>
              <a:t>Noticeable reductions in the quality of perirenal adipose tissue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01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E3844F-7F4C-7D45-3ECF-386A71FD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339047"/>
            <a:ext cx="10973656" cy="58379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Treatment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2060"/>
                </a:solidFill>
              </a:rPr>
              <a:t>First Aid</a:t>
            </a:r>
          </a:p>
          <a:p>
            <a:pPr algn="just"/>
            <a:r>
              <a:rPr lang="en-US" sz="2400" dirty="0"/>
              <a:t>Move the animal to warm dry location</a:t>
            </a:r>
          </a:p>
          <a:p>
            <a:pPr algn="just"/>
            <a:r>
              <a:rPr lang="en-US" sz="2400" dirty="0"/>
              <a:t>Cover the patient with blanket </a:t>
            </a:r>
          </a:p>
          <a:p>
            <a:pPr algn="just"/>
            <a:r>
              <a:rPr lang="en-US" sz="2400" dirty="0"/>
              <a:t>Insulate the patient body from the cold ground</a:t>
            </a:r>
          </a:p>
          <a:p>
            <a:pPr algn="just"/>
            <a:r>
              <a:rPr lang="en-US" sz="2400" dirty="0"/>
              <a:t>Monitor breathing- Provide cardiopulmonary resuscitation (CPR) immediately in case of stopped breathing or appears dangerously low</a:t>
            </a:r>
          </a:p>
          <a:p>
            <a:pPr algn="just"/>
            <a:r>
              <a:rPr lang="en-US" sz="2400" dirty="0"/>
              <a:t>Provide warm water- if animal is alert and able to shallow</a:t>
            </a:r>
          </a:p>
          <a:p>
            <a:pPr algn="just"/>
            <a:r>
              <a:rPr lang="en-US" sz="2400" dirty="0"/>
              <a:t>Use warm, dry compresses- Use a first aid warm compresses (use warm liquid to apply heat to an area) e.g. towel soaked in warm water or a dry warm  compress (Uses a dry surface to transfer heat) e.g. warm water in a plastic bottle or a dryer-warmed towel or heating pad</a:t>
            </a:r>
          </a:p>
        </p:txBody>
      </p:sp>
      <p:pic>
        <p:nvPicPr>
          <p:cNvPr id="4" name="Picture 4" descr="Hypothermia is a life-threatening condition that affects any animal expo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8021" y="0"/>
            <a:ext cx="3214642" cy="261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53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E6EF6F-4EDF-67A9-9669-FC43C57F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3" y="182880"/>
            <a:ext cx="9206232" cy="6487886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Medicinal treatment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Rewarming approaches are categorized as “passive external” “active external” or “active internal”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Passive external </a:t>
            </a:r>
            <a:r>
              <a:rPr lang="en-US" b="1" dirty="0">
                <a:solidFill>
                  <a:srgbClr val="002060"/>
                </a:solidFill>
              </a:rPr>
              <a:t>rewarming </a:t>
            </a:r>
            <a:r>
              <a:rPr lang="en-US" dirty="0">
                <a:solidFill>
                  <a:srgbClr val="002060"/>
                </a:solidFill>
              </a:rPr>
              <a:t>(inventions to promote heat retention)- </a:t>
            </a:r>
            <a:r>
              <a:rPr lang="en-US" dirty="0"/>
              <a:t>Animal with mild hypothermia, it is enough to cover them with heated blankets and offer warm fluid to drink or increase room temperature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Active external </a:t>
            </a:r>
            <a:r>
              <a:rPr lang="en-US" b="1" dirty="0">
                <a:solidFill>
                  <a:srgbClr val="002060"/>
                </a:solidFill>
              </a:rPr>
              <a:t>rewarming </a:t>
            </a:r>
            <a:r>
              <a:rPr lang="en-US" dirty="0"/>
              <a:t>involves the application of external heat to skin and peripheral tissues </a:t>
            </a:r>
            <a:r>
              <a:rPr lang="en-US" dirty="0" err="1" smtClean="0"/>
              <a:t>eg</a:t>
            </a:r>
            <a:r>
              <a:rPr lang="en-US" dirty="0" smtClean="0"/>
              <a:t>. Air blower, heat lamp, warm water bottles wrapped in cloths </a:t>
            </a:r>
            <a:endParaRPr lang="en-US" dirty="0"/>
          </a:p>
          <a:p>
            <a:pPr algn="just"/>
            <a:r>
              <a:rPr lang="en-US" dirty="0"/>
              <a:t>The immersion of hypothermic animals in water at 38</a:t>
            </a:r>
            <a:r>
              <a:rPr lang="en-US" baseline="30000" dirty="0"/>
              <a:t>0</a:t>
            </a:r>
            <a:r>
              <a:rPr lang="en-US" dirty="0"/>
              <a:t>C can result in the recovery to a euthermic state in an about half an </a:t>
            </a:r>
            <a:r>
              <a:rPr lang="en-US" dirty="0" smtClean="0"/>
              <a:t>hour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122" name="Picture 2" descr="What You Need To Know About Hypothermia In Pets | Kennebunk Veterinary Hos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9872" y="1576251"/>
            <a:ext cx="2504789" cy="1663336"/>
          </a:xfrm>
          <a:prstGeom prst="rect">
            <a:avLst/>
          </a:prstGeom>
          <a:noFill/>
        </p:spPr>
      </p:pic>
      <p:pic>
        <p:nvPicPr>
          <p:cNvPr id="5126" name="Picture 6" descr="Circulating water blankets or heating pads for the Veterinary Medical Center. | Heated blanke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6994" y="3655571"/>
            <a:ext cx="2288029" cy="2288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279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707</Words>
  <Application>Microsoft Office PowerPoint</Application>
  <PresentationFormat>Custom</PresentationFormat>
  <Paragraphs>112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Hypothermia/Sub-normal body temperature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Hypothermia</dc:title>
  <dc:creator>Dr.Mritunjay Kumar</dc:creator>
  <cp:lastModifiedBy>Bvc</cp:lastModifiedBy>
  <cp:revision>16</cp:revision>
  <dcterms:created xsi:type="dcterms:W3CDTF">2023-11-16T02:24:06Z</dcterms:created>
  <dcterms:modified xsi:type="dcterms:W3CDTF">2025-04-11T09:29:00Z</dcterms:modified>
</cp:coreProperties>
</file>