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9" r:id="rId2"/>
    <p:sldId id="513" r:id="rId3"/>
    <p:sldId id="514" r:id="rId4"/>
    <p:sldId id="515" r:id="rId5"/>
    <p:sldId id="516" r:id="rId6"/>
    <p:sldId id="518" r:id="rId7"/>
    <p:sldId id="519" r:id="rId8"/>
    <p:sldId id="522" r:id="rId9"/>
    <p:sldId id="520" r:id="rId10"/>
    <p:sldId id="523" r:id="rId11"/>
    <p:sldId id="524"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Mritunjay Kumar" userId="ce6d84e442459372" providerId="LiveId" clId="{0E26CF72-BDBF-474B-9B1B-DDE7B1C6A847}"/>
    <pc:docChg chg="custSel addSld modSld">
      <pc:chgData name="Dr.Mritunjay Kumar" userId="ce6d84e442459372" providerId="LiveId" clId="{0E26CF72-BDBF-474B-9B1B-DDE7B1C6A847}" dt="2024-09-19T09:16:33.133" v="145" actId="20577"/>
      <pc:docMkLst>
        <pc:docMk/>
      </pc:docMkLst>
      <pc:sldChg chg="addSp delSp modSp new mod">
        <pc:chgData name="Dr.Mritunjay Kumar" userId="ce6d84e442459372" providerId="LiveId" clId="{0E26CF72-BDBF-474B-9B1B-DDE7B1C6A847}" dt="2024-09-19T09:12:21.809" v="76" actId="5793"/>
        <pc:sldMkLst>
          <pc:docMk/>
          <pc:sldMk cId="1932969770" sldId="523"/>
        </pc:sldMkLst>
        <pc:spChg chg="del">
          <ac:chgData name="Dr.Mritunjay Kumar" userId="ce6d84e442459372" providerId="LiveId" clId="{0E26CF72-BDBF-474B-9B1B-DDE7B1C6A847}" dt="2024-09-19T09:10:20.725" v="1" actId="478"/>
          <ac:spMkLst>
            <pc:docMk/>
            <pc:sldMk cId="1932969770" sldId="523"/>
            <ac:spMk id="2" creationId="{AD4BCA3A-4AFB-131C-C507-342696A28C5D}"/>
          </ac:spMkLst>
        </pc:spChg>
        <pc:spChg chg="del mod">
          <ac:chgData name="Dr.Mritunjay Kumar" userId="ce6d84e442459372" providerId="LiveId" clId="{0E26CF72-BDBF-474B-9B1B-DDE7B1C6A847}" dt="2024-09-19T09:10:25.873" v="3"/>
          <ac:spMkLst>
            <pc:docMk/>
            <pc:sldMk cId="1932969770" sldId="523"/>
            <ac:spMk id="3" creationId="{713AA668-B560-B5D0-8558-B5308E1B6598}"/>
          </ac:spMkLst>
        </pc:spChg>
        <pc:spChg chg="add mod">
          <ac:chgData name="Dr.Mritunjay Kumar" userId="ce6d84e442459372" providerId="LiveId" clId="{0E26CF72-BDBF-474B-9B1B-DDE7B1C6A847}" dt="2024-09-19T09:12:21.809" v="76" actId="5793"/>
          <ac:spMkLst>
            <pc:docMk/>
            <pc:sldMk cId="1932969770" sldId="523"/>
            <ac:spMk id="4" creationId="{E5CCD713-0352-601E-7F57-8C72E372CCC0}"/>
          </ac:spMkLst>
        </pc:spChg>
      </pc:sldChg>
      <pc:sldChg chg="addSp delSp modSp new mod">
        <pc:chgData name="Dr.Mritunjay Kumar" userId="ce6d84e442459372" providerId="LiveId" clId="{0E26CF72-BDBF-474B-9B1B-DDE7B1C6A847}" dt="2024-09-19T09:16:33.133" v="145" actId="20577"/>
        <pc:sldMkLst>
          <pc:docMk/>
          <pc:sldMk cId="2746827913" sldId="524"/>
        </pc:sldMkLst>
        <pc:spChg chg="del">
          <ac:chgData name="Dr.Mritunjay Kumar" userId="ce6d84e442459372" providerId="LiveId" clId="{0E26CF72-BDBF-474B-9B1B-DDE7B1C6A847}" dt="2024-09-19T09:13:12.232" v="78" actId="478"/>
          <ac:spMkLst>
            <pc:docMk/>
            <pc:sldMk cId="2746827913" sldId="524"/>
            <ac:spMk id="2" creationId="{9BBB5A6F-31FC-4348-0D14-DBD9F075AB0B}"/>
          </ac:spMkLst>
        </pc:spChg>
        <pc:spChg chg="del mod">
          <ac:chgData name="Dr.Mritunjay Kumar" userId="ce6d84e442459372" providerId="LiveId" clId="{0E26CF72-BDBF-474B-9B1B-DDE7B1C6A847}" dt="2024-09-19T09:13:17.672" v="80"/>
          <ac:spMkLst>
            <pc:docMk/>
            <pc:sldMk cId="2746827913" sldId="524"/>
            <ac:spMk id="3" creationId="{51C3540A-70D3-1F44-0054-E3861393099B}"/>
          </ac:spMkLst>
        </pc:spChg>
        <pc:spChg chg="add mod">
          <ac:chgData name="Dr.Mritunjay Kumar" userId="ce6d84e442459372" providerId="LiveId" clId="{0E26CF72-BDBF-474B-9B1B-DDE7B1C6A847}" dt="2024-09-19T09:16:33.133" v="145" actId="20577"/>
          <ac:spMkLst>
            <pc:docMk/>
            <pc:sldMk cId="2746827913" sldId="524"/>
            <ac:spMk id="4" creationId="{48A2EC32-6278-E376-3A41-1F89D45462A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70066-D6E6-55A0-0EDA-D542F48B3B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2EB2B64-6C91-1E12-3D3E-A60F9E60E0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E59C97-901A-0E9F-8D07-557FD5CCEFE6}"/>
              </a:ext>
            </a:extLst>
          </p:cNvPr>
          <p:cNvSpPr>
            <a:spLocks noGrp="1"/>
          </p:cNvSpPr>
          <p:nvPr>
            <p:ph type="dt" sz="half" idx="10"/>
          </p:nvPr>
        </p:nvSpPr>
        <p:spPr/>
        <p:txBody>
          <a:bodyPr/>
          <a:lstStyle/>
          <a:p>
            <a:fld id="{D0E45C13-3D7C-499C-9F2D-6BE7CEAEBA4E}" type="datetimeFigureOut">
              <a:rPr lang="en-US" smtClean="0"/>
              <a:t>9/19/2024</a:t>
            </a:fld>
            <a:endParaRPr lang="en-US"/>
          </a:p>
        </p:txBody>
      </p:sp>
      <p:sp>
        <p:nvSpPr>
          <p:cNvPr id="5" name="Footer Placeholder 4">
            <a:extLst>
              <a:ext uri="{FF2B5EF4-FFF2-40B4-BE49-F238E27FC236}">
                <a16:creationId xmlns:a16="http://schemas.microsoft.com/office/drawing/2014/main" id="{D58DFEBF-1F09-8015-2F69-F4ED1576FC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F7C6AE-1400-36D2-7FF8-DDFB99D163A3}"/>
              </a:ext>
            </a:extLst>
          </p:cNvPr>
          <p:cNvSpPr>
            <a:spLocks noGrp="1"/>
          </p:cNvSpPr>
          <p:nvPr>
            <p:ph type="sldNum" sz="quarter" idx="12"/>
          </p:nvPr>
        </p:nvSpPr>
        <p:spPr/>
        <p:txBody>
          <a:bodyPr/>
          <a:lstStyle/>
          <a:p>
            <a:fld id="{6C292CB7-292B-4069-8F27-C717F589C890}" type="slidenum">
              <a:rPr lang="en-US" smtClean="0"/>
              <a:t>‹#›</a:t>
            </a:fld>
            <a:endParaRPr lang="en-US"/>
          </a:p>
        </p:txBody>
      </p:sp>
    </p:spTree>
    <p:extLst>
      <p:ext uri="{BB962C8B-B14F-4D97-AF65-F5344CB8AC3E}">
        <p14:creationId xmlns:p14="http://schemas.microsoft.com/office/powerpoint/2010/main" val="292681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EB577-461A-2D66-FC92-D32728A8AA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6FA50B-18CB-0D67-964D-B63C1C5D88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2F0E40-BD3F-3A3F-59B4-96A147215DDE}"/>
              </a:ext>
            </a:extLst>
          </p:cNvPr>
          <p:cNvSpPr>
            <a:spLocks noGrp="1"/>
          </p:cNvSpPr>
          <p:nvPr>
            <p:ph type="dt" sz="half" idx="10"/>
          </p:nvPr>
        </p:nvSpPr>
        <p:spPr/>
        <p:txBody>
          <a:bodyPr/>
          <a:lstStyle/>
          <a:p>
            <a:fld id="{D0E45C13-3D7C-499C-9F2D-6BE7CEAEBA4E}" type="datetimeFigureOut">
              <a:rPr lang="en-US" smtClean="0"/>
              <a:t>9/19/2024</a:t>
            </a:fld>
            <a:endParaRPr lang="en-US"/>
          </a:p>
        </p:txBody>
      </p:sp>
      <p:sp>
        <p:nvSpPr>
          <p:cNvPr id="5" name="Footer Placeholder 4">
            <a:extLst>
              <a:ext uri="{FF2B5EF4-FFF2-40B4-BE49-F238E27FC236}">
                <a16:creationId xmlns:a16="http://schemas.microsoft.com/office/drawing/2014/main" id="{6DDBA943-7BC1-45A1-7154-BFDA539825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CFF16F-8ABC-A2E2-3C39-66AA91E17CFF}"/>
              </a:ext>
            </a:extLst>
          </p:cNvPr>
          <p:cNvSpPr>
            <a:spLocks noGrp="1"/>
          </p:cNvSpPr>
          <p:nvPr>
            <p:ph type="sldNum" sz="quarter" idx="12"/>
          </p:nvPr>
        </p:nvSpPr>
        <p:spPr/>
        <p:txBody>
          <a:bodyPr/>
          <a:lstStyle/>
          <a:p>
            <a:fld id="{6C292CB7-292B-4069-8F27-C717F589C890}" type="slidenum">
              <a:rPr lang="en-US" smtClean="0"/>
              <a:t>‹#›</a:t>
            </a:fld>
            <a:endParaRPr lang="en-US"/>
          </a:p>
        </p:txBody>
      </p:sp>
    </p:spTree>
    <p:extLst>
      <p:ext uri="{BB962C8B-B14F-4D97-AF65-F5344CB8AC3E}">
        <p14:creationId xmlns:p14="http://schemas.microsoft.com/office/powerpoint/2010/main" val="2835973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CE09E2-93D3-0B51-4DF9-7B2B86ADF9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0A7B87-4E86-410B-22F3-4AB208F59C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800E31-8106-19E7-BC13-39EBF2967C99}"/>
              </a:ext>
            </a:extLst>
          </p:cNvPr>
          <p:cNvSpPr>
            <a:spLocks noGrp="1"/>
          </p:cNvSpPr>
          <p:nvPr>
            <p:ph type="dt" sz="half" idx="10"/>
          </p:nvPr>
        </p:nvSpPr>
        <p:spPr/>
        <p:txBody>
          <a:bodyPr/>
          <a:lstStyle/>
          <a:p>
            <a:fld id="{D0E45C13-3D7C-499C-9F2D-6BE7CEAEBA4E}" type="datetimeFigureOut">
              <a:rPr lang="en-US" smtClean="0"/>
              <a:t>9/19/2024</a:t>
            </a:fld>
            <a:endParaRPr lang="en-US"/>
          </a:p>
        </p:txBody>
      </p:sp>
      <p:sp>
        <p:nvSpPr>
          <p:cNvPr id="5" name="Footer Placeholder 4">
            <a:extLst>
              <a:ext uri="{FF2B5EF4-FFF2-40B4-BE49-F238E27FC236}">
                <a16:creationId xmlns:a16="http://schemas.microsoft.com/office/drawing/2014/main" id="{22EF5FC4-D770-0A31-A525-F8F0C73A5A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241A25-0CF7-7B15-940F-B7543FF35B20}"/>
              </a:ext>
            </a:extLst>
          </p:cNvPr>
          <p:cNvSpPr>
            <a:spLocks noGrp="1"/>
          </p:cNvSpPr>
          <p:nvPr>
            <p:ph type="sldNum" sz="quarter" idx="12"/>
          </p:nvPr>
        </p:nvSpPr>
        <p:spPr/>
        <p:txBody>
          <a:bodyPr/>
          <a:lstStyle/>
          <a:p>
            <a:fld id="{6C292CB7-292B-4069-8F27-C717F589C890}" type="slidenum">
              <a:rPr lang="en-US" smtClean="0"/>
              <a:t>‹#›</a:t>
            </a:fld>
            <a:endParaRPr lang="en-US"/>
          </a:p>
        </p:txBody>
      </p:sp>
    </p:spTree>
    <p:extLst>
      <p:ext uri="{BB962C8B-B14F-4D97-AF65-F5344CB8AC3E}">
        <p14:creationId xmlns:p14="http://schemas.microsoft.com/office/powerpoint/2010/main" val="1237474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7022B-2A87-DF25-41C9-FD07C56101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5C823A-FE4F-B6EB-E417-DCB85B0792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CBF4AE-B953-B312-807A-D2A808D3CA44}"/>
              </a:ext>
            </a:extLst>
          </p:cNvPr>
          <p:cNvSpPr>
            <a:spLocks noGrp="1"/>
          </p:cNvSpPr>
          <p:nvPr>
            <p:ph type="dt" sz="half" idx="10"/>
          </p:nvPr>
        </p:nvSpPr>
        <p:spPr/>
        <p:txBody>
          <a:bodyPr/>
          <a:lstStyle/>
          <a:p>
            <a:fld id="{D0E45C13-3D7C-499C-9F2D-6BE7CEAEBA4E}" type="datetimeFigureOut">
              <a:rPr lang="en-US" smtClean="0"/>
              <a:t>9/19/2024</a:t>
            </a:fld>
            <a:endParaRPr lang="en-US"/>
          </a:p>
        </p:txBody>
      </p:sp>
      <p:sp>
        <p:nvSpPr>
          <p:cNvPr id="5" name="Footer Placeholder 4">
            <a:extLst>
              <a:ext uri="{FF2B5EF4-FFF2-40B4-BE49-F238E27FC236}">
                <a16:creationId xmlns:a16="http://schemas.microsoft.com/office/drawing/2014/main" id="{3F75D86C-63BE-D168-7321-7B388899E7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21EB52-90B5-7D1E-7CC5-B2B94DCD5F46}"/>
              </a:ext>
            </a:extLst>
          </p:cNvPr>
          <p:cNvSpPr>
            <a:spLocks noGrp="1"/>
          </p:cNvSpPr>
          <p:nvPr>
            <p:ph type="sldNum" sz="quarter" idx="12"/>
          </p:nvPr>
        </p:nvSpPr>
        <p:spPr/>
        <p:txBody>
          <a:bodyPr/>
          <a:lstStyle/>
          <a:p>
            <a:fld id="{6C292CB7-292B-4069-8F27-C717F589C890}" type="slidenum">
              <a:rPr lang="en-US" smtClean="0"/>
              <a:t>‹#›</a:t>
            </a:fld>
            <a:endParaRPr lang="en-US"/>
          </a:p>
        </p:txBody>
      </p:sp>
    </p:spTree>
    <p:extLst>
      <p:ext uri="{BB962C8B-B14F-4D97-AF65-F5344CB8AC3E}">
        <p14:creationId xmlns:p14="http://schemas.microsoft.com/office/powerpoint/2010/main" val="2186548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582C-C496-4632-BCF9-377D98DC50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2BCCB4-1430-BF2E-5222-01438D6B3B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0C8B0D-0805-A9C6-E88F-53AAA316C0AE}"/>
              </a:ext>
            </a:extLst>
          </p:cNvPr>
          <p:cNvSpPr>
            <a:spLocks noGrp="1"/>
          </p:cNvSpPr>
          <p:nvPr>
            <p:ph type="dt" sz="half" idx="10"/>
          </p:nvPr>
        </p:nvSpPr>
        <p:spPr/>
        <p:txBody>
          <a:bodyPr/>
          <a:lstStyle/>
          <a:p>
            <a:fld id="{D0E45C13-3D7C-499C-9F2D-6BE7CEAEBA4E}" type="datetimeFigureOut">
              <a:rPr lang="en-US" smtClean="0"/>
              <a:t>9/19/2024</a:t>
            </a:fld>
            <a:endParaRPr lang="en-US"/>
          </a:p>
        </p:txBody>
      </p:sp>
      <p:sp>
        <p:nvSpPr>
          <p:cNvPr id="5" name="Footer Placeholder 4">
            <a:extLst>
              <a:ext uri="{FF2B5EF4-FFF2-40B4-BE49-F238E27FC236}">
                <a16:creationId xmlns:a16="http://schemas.microsoft.com/office/drawing/2014/main" id="{4C9323FF-7ECA-3BF3-793E-7522F22BBC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26CC34-B5BF-71BE-E72B-EBF84F66B593}"/>
              </a:ext>
            </a:extLst>
          </p:cNvPr>
          <p:cNvSpPr>
            <a:spLocks noGrp="1"/>
          </p:cNvSpPr>
          <p:nvPr>
            <p:ph type="sldNum" sz="quarter" idx="12"/>
          </p:nvPr>
        </p:nvSpPr>
        <p:spPr/>
        <p:txBody>
          <a:bodyPr/>
          <a:lstStyle/>
          <a:p>
            <a:fld id="{6C292CB7-292B-4069-8F27-C717F589C890}" type="slidenum">
              <a:rPr lang="en-US" smtClean="0"/>
              <a:t>‹#›</a:t>
            </a:fld>
            <a:endParaRPr lang="en-US"/>
          </a:p>
        </p:txBody>
      </p:sp>
    </p:spTree>
    <p:extLst>
      <p:ext uri="{BB962C8B-B14F-4D97-AF65-F5344CB8AC3E}">
        <p14:creationId xmlns:p14="http://schemas.microsoft.com/office/powerpoint/2010/main" val="2699396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9B4B7-4256-DDB9-7CA6-2FBA53C6FB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C20666-891E-7AD3-DA42-5A4BB4BBD0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0950E2-FE4D-9CB3-628F-A02246D7F4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EF84DD-DB03-E415-58CB-5AC99B16C86A}"/>
              </a:ext>
            </a:extLst>
          </p:cNvPr>
          <p:cNvSpPr>
            <a:spLocks noGrp="1"/>
          </p:cNvSpPr>
          <p:nvPr>
            <p:ph type="dt" sz="half" idx="10"/>
          </p:nvPr>
        </p:nvSpPr>
        <p:spPr/>
        <p:txBody>
          <a:bodyPr/>
          <a:lstStyle/>
          <a:p>
            <a:fld id="{D0E45C13-3D7C-499C-9F2D-6BE7CEAEBA4E}" type="datetimeFigureOut">
              <a:rPr lang="en-US" smtClean="0"/>
              <a:t>9/19/2024</a:t>
            </a:fld>
            <a:endParaRPr lang="en-US"/>
          </a:p>
        </p:txBody>
      </p:sp>
      <p:sp>
        <p:nvSpPr>
          <p:cNvPr id="6" name="Footer Placeholder 5">
            <a:extLst>
              <a:ext uri="{FF2B5EF4-FFF2-40B4-BE49-F238E27FC236}">
                <a16:creationId xmlns:a16="http://schemas.microsoft.com/office/drawing/2014/main" id="{67B7B3B4-8E7F-76C7-7D8C-B3C9C76DD1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919EB7-BC7F-E1AA-BE01-21CC52FD974A}"/>
              </a:ext>
            </a:extLst>
          </p:cNvPr>
          <p:cNvSpPr>
            <a:spLocks noGrp="1"/>
          </p:cNvSpPr>
          <p:nvPr>
            <p:ph type="sldNum" sz="quarter" idx="12"/>
          </p:nvPr>
        </p:nvSpPr>
        <p:spPr/>
        <p:txBody>
          <a:bodyPr/>
          <a:lstStyle/>
          <a:p>
            <a:fld id="{6C292CB7-292B-4069-8F27-C717F589C890}" type="slidenum">
              <a:rPr lang="en-US" smtClean="0"/>
              <a:t>‹#›</a:t>
            </a:fld>
            <a:endParaRPr lang="en-US"/>
          </a:p>
        </p:txBody>
      </p:sp>
    </p:spTree>
    <p:extLst>
      <p:ext uri="{BB962C8B-B14F-4D97-AF65-F5344CB8AC3E}">
        <p14:creationId xmlns:p14="http://schemas.microsoft.com/office/powerpoint/2010/main" val="139187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F3130-0B7D-BF86-230A-41E4C260F3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5DDBDB7-E34A-AE12-7A92-F02646B8BD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768FDB-C269-2DDC-2E52-33658D4C87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88D42F-129F-8ABF-FB37-E6DC7B9B78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7B9D19-3414-8CBC-3B2D-46C402D8A02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E1EDCE-C834-450A-A73F-0911E3093F39}"/>
              </a:ext>
            </a:extLst>
          </p:cNvPr>
          <p:cNvSpPr>
            <a:spLocks noGrp="1"/>
          </p:cNvSpPr>
          <p:nvPr>
            <p:ph type="dt" sz="half" idx="10"/>
          </p:nvPr>
        </p:nvSpPr>
        <p:spPr/>
        <p:txBody>
          <a:bodyPr/>
          <a:lstStyle/>
          <a:p>
            <a:fld id="{D0E45C13-3D7C-499C-9F2D-6BE7CEAEBA4E}" type="datetimeFigureOut">
              <a:rPr lang="en-US" smtClean="0"/>
              <a:t>9/19/2024</a:t>
            </a:fld>
            <a:endParaRPr lang="en-US"/>
          </a:p>
        </p:txBody>
      </p:sp>
      <p:sp>
        <p:nvSpPr>
          <p:cNvPr id="8" name="Footer Placeholder 7">
            <a:extLst>
              <a:ext uri="{FF2B5EF4-FFF2-40B4-BE49-F238E27FC236}">
                <a16:creationId xmlns:a16="http://schemas.microsoft.com/office/drawing/2014/main" id="{1A6D2146-C0FC-3B53-69A3-DE5FB6D1545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6870FE-1B24-54A6-CF75-C2F4A41D6B4F}"/>
              </a:ext>
            </a:extLst>
          </p:cNvPr>
          <p:cNvSpPr>
            <a:spLocks noGrp="1"/>
          </p:cNvSpPr>
          <p:nvPr>
            <p:ph type="sldNum" sz="quarter" idx="12"/>
          </p:nvPr>
        </p:nvSpPr>
        <p:spPr/>
        <p:txBody>
          <a:bodyPr/>
          <a:lstStyle/>
          <a:p>
            <a:fld id="{6C292CB7-292B-4069-8F27-C717F589C890}" type="slidenum">
              <a:rPr lang="en-US" smtClean="0"/>
              <a:t>‹#›</a:t>
            </a:fld>
            <a:endParaRPr lang="en-US"/>
          </a:p>
        </p:txBody>
      </p:sp>
    </p:spTree>
    <p:extLst>
      <p:ext uri="{BB962C8B-B14F-4D97-AF65-F5344CB8AC3E}">
        <p14:creationId xmlns:p14="http://schemas.microsoft.com/office/powerpoint/2010/main" val="3323992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8C189-118D-067A-6152-DB936C0E0F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151807-C64C-5327-2A45-18014138EB18}"/>
              </a:ext>
            </a:extLst>
          </p:cNvPr>
          <p:cNvSpPr>
            <a:spLocks noGrp="1"/>
          </p:cNvSpPr>
          <p:nvPr>
            <p:ph type="dt" sz="half" idx="10"/>
          </p:nvPr>
        </p:nvSpPr>
        <p:spPr/>
        <p:txBody>
          <a:bodyPr/>
          <a:lstStyle/>
          <a:p>
            <a:fld id="{D0E45C13-3D7C-499C-9F2D-6BE7CEAEBA4E}" type="datetimeFigureOut">
              <a:rPr lang="en-US" smtClean="0"/>
              <a:t>9/19/2024</a:t>
            </a:fld>
            <a:endParaRPr lang="en-US"/>
          </a:p>
        </p:txBody>
      </p:sp>
      <p:sp>
        <p:nvSpPr>
          <p:cNvPr id="4" name="Footer Placeholder 3">
            <a:extLst>
              <a:ext uri="{FF2B5EF4-FFF2-40B4-BE49-F238E27FC236}">
                <a16:creationId xmlns:a16="http://schemas.microsoft.com/office/drawing/2014/main" id="{B0A1F1F9-EBAA-5CCC-6937-29E3D9BA035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04EB6F7-EBC7-5B0C-9F92-D9BFC7C86070}"/>
              </a:ext>
            </a:extLst>
          </p:cNvPr>
          <p:cNvSpPr>
            <a:spLocks noGrp="1"/>
          </p:cNvSpPr>
          <p:nvPr>
            <p:ph type="sldNum" sz="quarter" idx="12"/>
          </p:nvPr>
        </p:nvSpPr>
        <p:spPr/>
        <p:txBody>
          <a:bodyPr/>
          <a:lstStyle/>
          <a:p>
            <a:fld id="{6C292CB7-292B-4069-8F27-C717F589C890}" type="slidenum">
              <a:rPr lang="en-US" smtClean="0"/>
              <a:t>‹#›</a:t>
            </a:fld>
            <a:endParaRPr lang="en-US"/>
          </a:p>
        </p:txBody>
      </p:sp>
    </p:spTree>
    <p:extLst>
      <p:ext uri="{BB962C8B-B14F-4D97-AF65-F5344CB8AC3E}">
        <p14:creationId xmlns:p14="http://schemas.microsoft.com/office/powerpoint/2010/main" val="180572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25F05D-148F-E8CE-6793-4CD4C7BED126}"/>
              </a:ext>
            </a:extLst>
          </p:cNvPr>
          <p:cNvSpPr>
            <a:spLocks noGrp="1"/>
          </p:cNvSpPr>
          <p:nvPr>
            <p:ph type="dt" sz="half" idx="10"/>
          </p:nvPr>
        </p:nvSpPr>
        <p:spPr/>
        <p:txBody>
          <a:bodyPr/>
          <a:lstStyle/>
          <a:p>
            <a:fld id="{D0E45C13-3D7C-499C-9F2D-6BE7CEAEBA4E}" type="datetimeFigureOut">
              <a:rPr lang="en-US" smtClean="0"/>
              <a:t>9/19/2024</a:t>
            </a:fld>
            <a:endParaRPr lang="en-US"/>
          </a:p>
        </p:txBody>
      </p:sp>
      <p:sp>
        <p:nvSpPr>
          <p:cNvPr id="3" name="Footer Placeholder 2">
            <a:extLst>
              <a:ext uri="{FF2B5EF4-FFF2-40B4-BE49-F238E27FC236}">
                <a16:creationId xmlns:a16="http://schemas.microsoft.com/office/drawing/2014/main" id="{8F75EBBB-7455-84A7-D8D3-0DD9C918B0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E80E8C-27C1-0E8E-C10B-2FA91B55C2FE}"/>
              </a:ext>
            </a:extLst>
          </p:cNvPr>
          <p:cNvSpPr>
            <a:spLocks noGrp="1"/>
          </p:cNvSpPr>
          <p:nvPr>
            <p:ph type="sldNum" sz="quarter" idx="12"/>
          </p:nvPr>
        </p:nvSpPr>
        <p:spPr/>
        <p:txBody>
          <a:bodyPr/>
          <a:lstStyle/>
          <a:p>
            <a:fld id="{6C292CB7-292B-4069-8F27-C717F589C890}" type="slidenum">
              <a:rPr lang="en-US" smtClean="0"/>
              <a:t>‹#›</a:t>
            </a:fld>
            <a:endParaRPr lang="en-US"/>
          </a:p>
        </p:txBody>
      </p:sp>
    </p:spTree>
    <p:extLst>
      <p:ext uri="{BB962C8B-B14F-4D97-AF65-F5344CB8AC3E}">
        <p14:creationId xmlns:p14="http://schemas.microsoft.com/office/powerpoint/2010/main" val="1004921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06CE0-ADB2-E42B-6449-2C36426AC0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F94178-D04D-4329-A2D7-0FE647FAA6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0B1AE0-6A0E-871C-540F-ECBB70EECF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E8BB5D-68C3-77FE-F662-B1325B768370}"/>
              </a:ext>
            </a:extLst>
          </p:cNvPr>
          <p:cNvSpPr>
            <a:spLocks noGrp="1"/>
          </p:cNvSpPr>
          <p:nvPr>
            <p:ph type="dt" sz="half" idx="10"/>
          </p:nvPr>
        </p:nvSpPr>
        <p:spPr/>
        <p:txBody>
          <a:bodyPr/>
          <a:lstStyle/>
          <a:p>
            <a:fld id="{D0E45C13-3D7C-499C-9F2D-6BE7CEAEBA4E}" type="datetimeFigureOut">
              <a:rPr lang="en-US" smtClean="0"/>
              <a:t>9/19/2024</a:t>
            </a:fld>
            <a:endParaRPr lang="en-US"/>
          </a:p>
        </p:txBody>
      </p:sp>
      <p:sp>
        <p:nvSpPr>
          <p:cNvPr id="6" name="Footer Placeholder 5">
            <a:extLst>
              <a:ext uri="{FF2B5EF4-FFF2-40B4-BE49-F238E27FC236}">
                <a16:creationId xmlns:a16="http://schemas.microsoft.com/office/drawing/2014/main" id="{871D26D5-EB0F-966E-E1FC-212688C8C0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54CBDA-3A98-1CA0-FA92-BFC4D97D70B4}"/>
              </a:ext>
            </a:extLst>
          </p:cNvPr>
          <p:cNvSpPr>
            <a:spLocks noGrp="1"/>
          </p:cNvSpPr>
          <p:nvPr>
            <p:ph type="sldNum" sz="quarter" idx="12"/>
          </p:nvPr>
        </p:nvSpPr>
        <p:spPr/>
        <p:txBody>
          <a:bodyPr/>
          <a:lstStyle/>
          <a:p>
            <a:fld id="{6C292CB7-292B-4069-8F27-C717F589C890}" type="slidenum">
              <a:rPr lang="en-US" smtClean="0"/>
              <a:t>‹#›</a:t>
            </a:fld>
            <a:endParaRPr lang="en-US"/>
          </a:p>
        </p:txBody>
      </p:sp>
    </p:spTree>
    <p:extLst>
      <p:ext uri="{BB962C8B-B14F-4D97-AF65-F5344CB8AC3E}">
        <p14:creationId xmlns:p14="http://schemas.microsoft.com/office/powerpoint/2010/main" val="246833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4A408-7CA0-59A1-6A53-630C875EEA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98213B-63E3-1AA4-758A-ECB0F0003E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007EE9-B0BF-403B-D37D-7D017B4F97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C94D7C-2C86-41AA-CFDC-05576840B37D}"/>
              </a:ext>
            </a:extLst>
          </p:cNvPr>
          <p:cNvSpPr>
            <a:spLocks noGrp="1"/>
          </p:cNvSpPr>
          <p:nvPr>
            <p:ph type="dt" sz="half" idx="10"/>
          </p:nvPr>
        </p:nvSpPr>
        <p:spPr/>
        <p:txBody>
          <a:bodyPr/>
          <a:lstStyle/>
          <a:p>
            <a:fld id="{D0E45C13-3D7C-499C-9F2D-6BE7CEAEBA4E}" type="datetimeFigureOut">
              <a:rPr lang="en-US" smtClean="0"/>
              <a:t>9/19/2024</a:t>
            </a:fld>
            <a:endParaRPr lang="en-US"/>
          </a:p>
        </p:txBody>
      </p:sp>
      <p:sp>
        <p:nvSpPr>
          <p:cNvPr id="6" name="Footer Placeholder 5">
            <a:extLst>
              <a:ext uri="{FF2B5EF4-FFF2-40B4-BE49-F238E27FC236}">
                <a16:creationId xmlns:a16="http://schemas.microsoft.com/office/drawing/2014/main" id="{375AC05C-859E-4BD2-D260-59B693AFFC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E918B7-3A6D-FFA6-A61C-71D441D1D461}"/>
              </a:ext>
            </a:extLst>
          </p:cNvPr>
          <p:cNvSpPr>
            <a:spLocks noGrp="1"/>
          </p:cNvSpPr>
          <p:nvPr>
            <p:ph type="sldNum" sz="quarter" idx="12"/>
          </p:nvPr>
        </p:nvSpPr>
        <p:spPr/>
        <p:txBody>
          <a:bodyPr/>
          <a:lstStyle/>
          <a:p>
            <a:fld id="{6C292CB7-292B-4069-8F27-C717F589C890}" type="slidenum">
              <a:rPr lang="en-US" smtClean="0"/>
              <a:t>‹#›</a:t>
            </a:fld>
            <a:endParaRPr lang="en-US"/>
          </a:p>
        </p:txBody>
      </p:sp>
    </p:spTree>
    <p:extLst>
      <p:ext uri="{BB962C8B-B14F-4D97-AF65-F5344CB8AC3E}">
        <p14:creationId xmlns:p14="http://schemas.microsoft.com/office/powerpoint/2010/main" val="2575791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6F6F5F-8FEB-924E-A54F-2ACC9AC28B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8F231B-2BE7-A40E-0E16-768562A88E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3101E1-EC58-A2D4-6351-5D3F4248A9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E45C13-3D7C-499C-9F2D-6BE7CEAEBA4E}" type="datetimeFigureOut">
              <a:rPr lang="en-US" smtClean="0"/>
              <a:t>9/19/2024</a:t>
            </a:fld>
            <a:endParaRPr lang="en-US"/>
          </a:p>
        </p:txBody>
      </p:sp>
      <p:sp>
        <p:nvSpPr>
          <p:cNvPr id="5" name="Footer Placeholder 4">
            <a:extLst>
              <a:ext uri="{FF2B5EF4-FFF2-40B4-BE49-F238E27FC236}">
                <a16:creationId xmlns:a16="http://schemas.microsoft.com/office/drawing/2014/main" id="{F50D9510-C6AC-DFCF-7E5F-380D78D32B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1450E2-5589-7BAA-6746-345A61BA40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292CB7-292B-4069-8F27-C717F589C890}" type="slidenum">
              <a:rPr lang="en-US" smtClean="0"/>
              <a:t>‹#›</a:t>
            </a:fld>
            <a:endParaRPr lang="en-US"/>
          </a:p>
        </p:txBody>
      </p:sp>
    </p:spTree>
    <p:extLst>
      <p:ext uri="{BB962C8B-B14F-4D97-AF65-F5344CB8AC3E}">
        <p14:creationId xmlns:p14="http://schemas.microsoft.com/office/powerpoint/2010/main" val="1271536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E7778-4E45-C19C-AA8C-C6D72F613426}"/>
              </a:ext>
            </a:extLst>
          </p:cNvPr>
          <p:cNvSpPr>
            <a:spLocks noGrp="1"/>
          </p:cNvSpPr>
          <p:nvPr>
            <p:ph type="ctrTitle"/>
          </p:nvPr>
        </p:nvSpPr>
        <p:spPr>
          <a:xfrm>
            <a:off x="2681555" y="2468773"/>
            <a:ext cx="6045593" cy="714375"/>
          </a:xfrm>
        </p:spPr>
        <p:txBody>
          <a:bodyPr>
            <a:normAutofit/>
          </a:bodyPr>
          <a:lstStyle/>
          <a:p>
            <a:r>
              <a:rPr lang="en-IN" sz="3200" b="1" dirty="0">
                <a:solidFill>
                  <a:srgbClr val="FF0000"/>
                </a:solidFill>
              </a:rPr>
              <a:t>Infectious Bursitis</a:t>
            </a:r>
            <a:endParaRPr lang="en-US" sz="3200" b="1" i="1" dirty="0">
              <a:solidFill>
                <a:srgbClr val="FF0000"/>
              </a:solidFill>
              <a:latin typeface="+mn-lt"/>
            </a:endParaRPr>
          </a:p>
        </p:txBody>
      </p:sp>
      <p:sp>
        <p:nvSpPr>
          <p:cNvPr id="3" name="Subtitle 2">
            <a:extLst>
              <a:ext uri="{FF2B5EF4-FFF2-40B4-BE49-F238E27FC236}">
                <a16:creationId xmlns:a16="http://schemas.microsoft.com/office/drawing/2014/main" id="{350EB708-5FF6-8DC2-6D31-09226FC113F2}"/>
              </a:ext>
            </a:extLst>
          </p:cNvPr>
          <p:cNvSpPr>
            <a:spLocks noGrp="1"/>
          </p:cNvSpPr>
          <p:nvPr>
            <p:ph type="subTitle" idx="1"/>
          </p:nvPr>
        </p:nvSpPr>
        <p:spPr>
          <a:xfrm>
            <a:off x="6267450" y="4171977"/>
            <a:ext cx="2971800" cy="1314450"/>
          </a:xfrm>
        </p:spPr>
        <p:txBody>
          <a:bodyPr>
            <a:normAutofit fontScale="92500"/>
          </a:bodyPr>
          <a:lstStyle/>
          <a:p>
            <a:r>
              <a:rPr lang="en-US" b="1" dirty="0">
                <a:solidFill>
                  <a:srgbClr val="002060"/>
                </a:solidFill>
              </a:rPr>
              <a:t>Dr </a:t>
            </a:r>
            <a:r>
              <a:rPr lang="en-US" b="1" dirty="0" err="1">
                <a:solidFill>
                  <a:srgbClr val="002060"/>
                </a:solidFill>
              </a:rPr>
              <a:t>Mritunjay</a:t>
            </a:r>
            <a:r>
              <a:rPr lang="en-US" b="1" dirty="0">
                <a:solidFill>
                  <a:srgbClr val="002060"/>
                </a:solidFill>
              </a:rPr>
              <a:t> Kumar</a:t>
            </a:r>
          </a:p>
          <a:p>
            <a:r>
              <a:rPr lang="en-US" b="1" dirty="0">
                <a:solidFill>
                  <a:srgbClr val="002060"/>
                </a:solidFill>
              </a:rPr>
              <a:t>Associate Professor</a:t>
            </a:r>
          </a:p>
          <a:p>
            <a:r>
              <a:rPr lang="en-US" b="1" dirty="0">
                <a:solidFill>
                  <a:srgbClr val="002060"/>
                </a:solidFill>
              </a:rPr>
              <a:t>VMD, BVC, BASU, Patna</a:t>
            </a:r>
          </a:p>
        </p:txBody>
      </p:sp>
      <p:pic>
        <p:nvPicPr>
          <p:cNvPr id="4" name="Picture 3">
            <a:extLst>
              <a:ext uri="{FF2B5EF4-FFF2-40B4-BE49-F238E27FC236}">
                <a16:creationId xmlns:a16="http://schemas.microsoft.com/office/drawing/2014/main" id="{EEDF7525-B6AC-BF71-734D-80FF342A548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13354" y="1063472"/>
            <a:ext cx="1008191" cy="779057"/>
          </a:xfrm>
          <a:prstGeom prst="rect">
            <a:avLst/>
          </a:prstGeom>
        </p:spPr>
      </p:pic>
      <p:pic>
        <p:nvPicPr>
          <p:cNvPr id="5" name="Picture 4">
            <a:extLst>
              <a:ext uri="{FF2B5EF4-FFF2-40B4-BE49-F238E27FC236}">
                <a16:creationId xmlns:a16="http://schemas.microsoft.com/office/drawing/2014/main" id="{F45CF877-BBB0-BB64-FAD4-ED97ADC9D6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7369" y="1157129"/>
            <a:ext cx="1428750" cy="714375"/>
          </a:xfrm>
          <a:prstGeom prst="rect">
            <a:avLst/>
          </a:prstGeom>
        </p:spPr>
      </p:pic>
      <p:sp>
        <p:nvSpPr>
          <p:cNvPr id="6" name="TextBox 5">
            <a:extLst>
              <a:ext uri="{FF2B5EF4-FFF2-40B4-BE49-F238E27FC236}">
                <a16:creationId xmlns:a16="http://schemas.microsoft.com/office/drawing/2014/main" id="{898E4ECB-3DF1-3C80-B45E-458D5BAB85AC}"/>
              </a:ext>
            </a:extLst>
          </p:cNvPr>
          <p:cNvSpPr txBox="1"/>
          <p:nvPr/>
        </p:nvSpPr>
        <p:spPr>
          <a:xfrm>
            <a:off x="3196119" y="1126948"/>
            <a:ext cx="5655924" cy="830997"/>
          </a:xfrm>
          <a:prstGeom prst="rect">
            <a:avLst/>
          </a:prstGeom>
          <a:noFill/>
        </p:spPr>
        <p:txBody>
          <a:bodyPr wrap="square" rtlCol="0">
            <a:spAutoFit/>
          </a:bodyPr>
          <a:lstStyle/>
          <a:p>
            <a:pPr algn="ctr"/>
            <a:r>
              <a:rPr lang="en-US" sz="2400" b="1" dirty="0">
                <a:solidFill>
                  <a:srgbClr val="002060"/>
                </a:solidFill>
              </a:rPr>
              <a:t>Department of Veterinary Medicine</a:t>
            </a:r>
          </a:p>
          <a:p>
            <a:pPr algn="ctr"/>
            <a:r>
              <a:rPr lang="en-US" sz="2400" b="1" dirty="0">
                <a:solidFill>
                  <a:srgbClr val="002060"/>
                </a:solidFill>
              </a:rPr>
              <a:t>Bihar Veterinary College, BASU, Patna</a:t>
            </a:r>
          </a:p>
        </p:txBody>
      </p:sp>
      <p:pic>
        <p:nvPicPr>
          <p:cNvPr id="7" name="Picture 2" descr="https://tse1.mm.bing.net/th?id=OIP.mMqgiToqFWzJ5G50J2GKjQHaE8&amp;pid=Api&amp;P=0&amp;w=272&amp;h=182">
            <a:extLst>
              <a:ext uri="{FF2B5EF4-FFF2-40B4-BE49-F238E27FC236}">
                <a16:creationId xmlns:a16="http://schemas.microsoft.com/office/drawing/2014/main" id="{831EB96E-B8B9-5C0F-B9CA-0C86CAFD155F}"/>
              </a:ext>
            </a:extLst>
          </p:cNvPr>
          <p:cNvPicPr>
            <a:picLocks noChangeAspect="1" noChangeArrowheads="1"/>
          </p:cNvPicPr>
          <p:nvPr/>
        </p:nvPicPr>
        <p:blipFill>
          <a:blip r:embed="rId4"/>
          <a:srcRect/>
          <a:stretch>
            <a:fillRect/>
          </a:stretch>
        </p:blipFill>
        <p:spPr bwMode="auto">
          <a:xfrm>
            <a:off x="1207560" y="3513874"/>
            <a:ext cx="2947990" cy="1972553"/>
          </a:xfrm>
          <a:prstGeom prst="rect">
            <a:avLst/>
          </a:prstGeom>
          <a:noFill/>
        </p:spPr>
      </p:pic>
    </p:spTree>
    <p:extLst>
      <p:ext uri="{BB962C8B-B14F-4D97-AF65-F5344CB8AC3E}">
        <p14:creationId xmlns:p14="http://schemas.microsoft.com/office/powerpoint/2010/main" val="1109968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E5CCD713-0352-601E-7F57-8C72E372CCC0}"/>
              </a:ext>
            </a:extLst>
          </p:cNvPr>
          <p:cNvSpPr>
            <a:spLocks noGrp="1" noChangeArrowheads="1"/>
          </p:cNvSpPr>
          <p:nvPr>
            <p:ph idx="1"/>
          </p:nvPr>
        </p:nvSpPr>
        <p:spPr bwMode="auto">
          <a:xfrm>
            <a:off x="369887" y="606782"/>
            <a:ext cx="12503631" cy="6771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1" i="0" u="none" strike="noStrike" cap="none" normalizeH="0" baseline="0" dirty="0">
                <a:ln>
                  <a:noFill/>
                </a:ln>
                <a:solidFill>
                  <a:srgbClr val="002060"/>
                </a:solidFill>
                <a:effectLst/>
                <a:latin typeface="Arial" panose="020B0604020202020204" pitchFamily="34" charset="0"/>
              </a:rPr>
              <a:t>Choose most appropriate answer</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600" b="1" i="0" u="none" strike="noStrike" cap="none" normalizeH="0" baseline="0" dirty="0">
                <a:ln>
                  <a:noFill/>
                </a:ln>
                <a:solidFill>
                  <a:schemeClr val="tx1"/>
                </a:solidFill>
                <a:effectLst/>
                <a:latin typeface="Arial" panose="020B0604020202020204" pitchFamily="34" charset="0"/>
              </a:rPr>
              <a:t>1.What is the causative agent of </a:t>
            </a:r>
            <a:r>
              <a:rPr kumimoji="0" lang="en-US" altLang="en-US" sz="1600" b="1" i="0" u="none" strike="noStrike" cap="none" normalizeH="0" baseline="0" dirty="0" err="1">
                <a:ln>
                  <a:noFill/>
                </a:ln>
                <a:solidFill>
                  <a:schemeClr val="tx1"/>
                </a:solidFill>
                <a:effectLst/>
                <a:latin typeface="Arial" panose="020B0604020202020204" pitchFamily="34" charset="0"/>
              </a:rPr>
              <a:t>Gumboro</a:t>
            </a:r>
            <a:r>
              <a:rPr kumimoji="0" lang="en-US" altLang="en-US" sz="1600" b="1" i="0" u="none" strike="noStrike" cap="none" normalizeH="0" baseline="0" dirty="0">
                <a:ln>
                  <a:noFill/>
                </a:ln>
                <a:solidFill>
                  <a:schemeClr val="tx1"/>
                </a:solidFill>
                <a:effectLst/>
                <a:latin typeface="Arial" panose="020B0604020202020204" pitchFamily="34" charset="0"/>
              </a:rPr>
              <a:t> disease?</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600" b="0" i="0" u="none" strike="noStrike" cap="none" normalizeH="0" baseline="0" dirty="0">
                <a:ln>
                  <a:noFill/>
                </a:ln>
                <a:solidFill>
                  <a:schemeClr val="tx1"/>
                </a:solidFill>
                <a:effectLst/>
                <a:latin typeface="Arial" panose="020B0604020202020204" pitchFamily="34" charset="0"/>
              </a:rPr>
              <a:t>A) Avian influenza virus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600" b="0" i="0" u="none" strike="noStrike" cap="none" normalizeH="0" baseline="0" dirty="0">
                <a:ln>
                  <a:noFill/>
                </a:ln>
                <a:solidFill>
                  <a:schemeClr val="tx1"/>
                </a:solidFill>
                <a:effectLst/>
                <a:latin typeface="Arial" panose="020B0604020202020204" pitchFamily="34" charset="0"/>
              </a:rPr>
              <a:t>B) Infectious bursal disease virus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600" b="0" i="0" u="none" strike="noStrike" cap="none" normalizeH="0" baseline="0" dirty="0">
                <a:ln>
                  <a:noFill/>
                </a:ln>
                <a:solidFill>
                  <a:schemeClr val="tx1"/>
                </a:solidFill>
                <a:effectLst/>
                <a:latin typeface="Arial" panose="020B0604020202020204" pitchFamily="34" charset="0"/>
              </a:rPr>
              <a:t>C) Newcastle disease virus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600" b="0" i="0" u="none" strike="noStrike" cap="none" normalizeH="0" baseline="0" dirty="0">
                <a:ln>
                  <a:noFill/>
                </a:ln>
                <a:solidFill>
                  <a:schemeClr val="tx1"/>
                </a:solidFill>
                <a:effectLst/>
                <a:latin typeface="Arial" panose="020B0604020202020204" pitchFamily="34" charset="0"/>
              </a:rPr>
              <a:t>D) Fowl pox virus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600" b="1" i="0" u="none" strike="noStrike" cap="none" normalizeH="0" baseline="0" dirty="0">
                <a:ln>
                  <a:noFill/>
                </a:ln>
                <a:solidFill>
                  <a:schemeClr val="tx1"/>
                </a:solidFill>
                <a:effectLst/>
                <a:latin typeface="Arial" panose="020B0604020202020204" pitchFamily="34" charset="0"/>
              </a:rPr>
              <a:t>2.Which age group of poultry is most susceptible to </a:t>
            </a:r>
            <a:r>
              <a:rPr kumimoji="0" lang="en-US" altLang="en-US" sz="1600" b="1" i="0" u="none" strike="noStrike" cap="none" normalizeH="0" baseline="0" dirty="0" err="1">
                <a:ln>
                  <a:noFill/>
                </a:ln>
                <a:solidFill>
                  <a:schemeClr val="tx1"/>
                </a:solidFill>
                <a:effectLst/>
                <a:latin typeface="Arial" panose="020B0604020202020204" pitchFamily="34" charset="0"/>
              </a:rPr>
              <a:t>Gumboro</a:t>
            </a:r>
            <a:r>
              <a:rPr kumimoji="0" lang="en-US" altLang="en-US" sz="1600" b="1" i="0" u="none" strike="noStrike" cap="none" normalizeH="0" baseline="0" dirty="0">
                <a:ln>
                  <a:noFill/>
                </a:ln>
                <a:solidFill>
                  <a:schemeClr val="tx1"/>
                </a:solidFill>
                <a:effectLst/>
                <a:latin typeface="Arial" panose="020B0604020202020204" pitchFamily="34" charset="0"/>
              </a:rPr>
              <a:t> disease?</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600" b="0" i="0" u="none" strike="noStrike" cap="none" normalizeH="0" baseline="0" dirty="0">
                <a:ln>
                  <a:noFill/>
                </a:ln>
                <a:solidFill>
                  <a:schemeClr val="tx1"/>
                </a:solidFill>
                <a:effectLst/>
                <a:latin typeface="Arial" panose="020B0604020202020204" pitchFamily="34" charset="0"/>
              </a:rPr>
              <a:t>A) Chicks under 2 weeks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600" b="0" i="0" u="none" strike="noStrike" cap="none" normalizeH="0" baseline="0" dirty="0">
                <a:ln>
                  <a:noFill/>
                </a:ln>
                <a:solidFill>
                  <a:schemeClr val="tx1"/>
                </a:solidFill>
                <a:effectLst/>
                <a:latin typeface="Arial" panose="020B0604020202020204" pitchFamily="34" charset="0"/>
              </a:rPr>
              <a:t>B) Chicks 3 to 6 weeks old</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600" b="0" i="0" u="none" strike="noStrike" cap="none" normalizeH="0" baseline="0" dirty="0">
                <a:ln>
                  <a:noFill/>
                </a:ln>
                <a:solidFill>
                  <a:schemeClr val="tx1"/>
                </a:solidFill>
                <a:effectLst/>
                <a:latin typeface="Arial" panose="020B0604020202020204" pitchFamily="34" charset="0"/>
              </a:rPr>
              <a:t>C) Adult birds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600" b="0" i="0" u="none" strike="noStrike" cap="none" normalizeH="0" baseline="0" dirty="0">
                <a:ln>
                  <a:noFill/>
                </a:ln>
                <a:solidFill>
                  <a:schemeClr val="tx1"/>
                </a:solidFill>
                <a:effectLst/>
                <a:latin typeface="Arial" panose="020B0604020202020204" pitchFamily="34" charset="0"/>
              </a:rPr>
              <a:t>D) Birds older than 6 months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600" b="1" i="0" u="none" strike="noStrike" cap="none" normalizeH="0" baseline="0" dirty="0">
                <a:ln>
                  <a:noFill/>
                </a:ln>
                <a:solidFill>
                  <a:schemeClr val="tx1"/>
                </a:solidFill>
                <a:effectLst/>
                <a:latin typeface="Arial" panose="020B0604020202020204" pitchFamily="34" charset="0"/>
              </a:rPr>
              <a:t>3.What is a primary symptom of </a:t>
            </a:r>
            <a:r>
              <a:rPr kumimoji="0" lang="en-US" altLang="en-US" sz="1600" b="1" i="0" u="none" strike="noStrike" cap="none" normalizeH="0" baseline="0" dirty="0" err="1">
                <a:ln>
                  <a:noFill/>
                </a:ln>
                <a:solidFill>
                  <a:schemeClr val="tx1"/>
                </a:solidFill>
                <a:effectLst/>
                <a:latin typeface="Arial" panose="020B0604020202020204" pitchFamily="34" charset="0"/>
              </a:rPr>
              <a:t>Gumboro</a:t>
            </a:r>
            <a:r>
              <a:rPr kumimoji="0" lang="en-US" altLang="en-US" sz="1600" b="1" i="0" u="none" strike="noStrike" cap="none" normalizeH="0" baseline="0" dirty="0">
                <a:ln>
                  <a:noFill/>
                </a:ln>
                <a:solidFill>
                  <a:schemeClr val="tx1"/>
                </a:solidFill>
                <a:effectLst/>
                <a:latin typeface="Arial" panose="020B0604020202020204" pitchFamily="34" charset="0"/>
              </a:rPr>
              <a:t> disease?</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600" b="0" i="0" u="none" strike="noStrike" cap="none" normalizeH="0" baseline="0" dirty="0">
                <a:ln>
                  <a:noFill/>
                </a:ln>
                <a:solidFill>
                  <a:schemeClr val="tx1"/>
                </a:solidFill>
                <a:effectLst/>
                <a:latin typeface="Arial" panose="020B0604020202020204" pitchFamily="34" charset="0"/>
              </a:rPr>
              <a:t>A) Swelling of the comb</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600" b="0" i="0" u="none" strike="noStrike" cap="none" normalizeH="0" baseline="0" dirty="0">
                <a:ln>
                  <a:noFill/>
                </a:ln>
                <a:solidFill>
                  <a:schemeClr val="tx1"/>
                </a:solidFill>
                <a:effectLst/>
                <a:latin typeface="Arial" panose="020B0604020202020204" pitchFamily="34" charset="0"/>
              </a:rPr>
              <a:t>B) Severe diarrhea</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600" b="0" i="0" u="none" strike="noStrike" cap="none" normalizeH="0" baseline="0" dirty="0">
                <a:ln>
                  <a:noFill/>
                </a:ln>
                <a:solidFill>
                  <a:schemeClr val="tx1"/>
                </a:solidFill>
                <a:effectLst/>
                <a:latin typeface="Arial" panose="020B0604020202020204" pitchFamily="34" charset="0"/>
              </a:rPr>
              <a:t>C) Feather loss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600" b="0" i="0" u="none" strike="noStrike" cap="none" normalizeH="0" baseline="0" dirty="0">
                <a:ln>
                  <a:noFill/>
                </a:ln>
                <a:solidFill>
                  <a:schemeClr val="tx1"/>
                </a:solidFill>
                <a:effectLst/>
                <a:latin typeface="Arial" panose="020B0604020202020204" pitchFamily="34" charset="0"/>
              </a:rPr>
              <a:t>D) Respiratory distress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600" b="1" i="0" u="none" strike="noStrike" cap="none" normalizeH="0" baseline="0" dirty="0">
                <a:ln>
                  <a:noFill/>
                </a:ln>
                <a:solidFill>
                  <a:schemeClr val="tx1"/>
                </a:solidFill>
                <a:effectLst/>
                <a:latin typeface="Arial" panose="020B0604020202020204" pitchFamily="34" charset="0"/>
              </a:rPr>
              <a:t>4.How is </a:t>
            </a:r>
            <a:r>
              <a:rPr kumimoji="0" lang="en-US" altLang="en-US" sz="1600" b="1" i="0" u="none" strike="noStrike" cap="none" normalizeH="0" baseline="0" dirty="0" err="1">
                <a:ln>
                  <a:noFill/>
                </a:ln>
                <a:solidFill>
                  <a:schemeClr val="tx1"/>
                </a:solidFill>
                <a:effectLst/>
                <a:latin typeface="Arial" panose="020B0604020202020204" pitchFamily="34" charset="0"/>
              </a:rPr>
              <a:t>Gumboro</a:t>
            </a:r>
            <a:r>
              <a:rPr kumimoji="0" lang="en-US" altLang="en-US" sz="1600" b="1" i="0" u="none" strike="noStrike" cap="none" normalizeH="0" baseline="0" dirty="0">
                <a:ln>
                  <a:noFill/>
                </a:ln>
                <a:solidFill>
                  <a:schemeClr val="tx1"/>
                </a:solidFill>
                <a:effectLst/>
                <a:latin typeface="Arial" panose="020B0604020202020204" pitchFamily="34" charset="0"/>
              </a:rPr>
              <a:t> disease primarily transmitted among poultry?</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600" b="0" i="0" u="none" strike="noStrike" cap="none" normalizeH="0" baseline="0" dirty="0">
                <a:ln>
                  <a:noFill/>
                </a:ln>
                <a:solidFill>
                  <a:schemeClr val="tx1"/>
                </a:solidFill>
                <a:effectLst/>
                <a:latin typeface="Arial" panose="020B0604020202020204" pitchFamily="34" charset="0"/>
              </a:rPr>
              <a:t>A) Airborne transmission</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600" b="0" i="0" u="none" strike="noStrike" cap="none" normalizeH="0" baseline="0" dirty="0">
                <a:ln>
                  <a:noFill/>
                </a:ln>
                <a:solidFill>
                  <a:schemeClr val="tx1"/>
                </a:solidFill>
                <a:effectLst/>
                <a:latin typeface="Arial" panose="020B0604020202020204" pitchFamily="34" charset="0"/>
              </a:rPr>
              <a:t>B) Direct contact with infected birds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600" b="0" i="0" u="none" strike="noStrike" cap="none" normalizeH="0" baseline="0" dirty="0">
                <a:ln>
                  <a:noFill/>
                </a:ln>
                <a:solidFill>
                  <a:schemeClr val="tx1"/>
                </a:solidFill>
                <a:effectLst/>
                <a:latin typeface="Arial" panose="020B0604020202020204" pitchFamily="34" charset="0"/>
              </a:rPr>
              <a:t>C) Contaminated water and feed</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600" b="0" i="0" u="none" strike="noStrike" cap="none" normalizeH="0" baseline="0" dirty="0">
                <a:ln>
                  <a:noFill/>
                </a:ln>
                <a:solidFill>
                  <a:schemeClr val="tx1"/>
                </a:solidFill>
                <a:effectLst/>
                <a:latin typeface="Arial" panose="020B0604020202020204" pitchFamily="34" charset="0"/>
              </a:rPr>
              <a:t>D) All of the above</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600" b="1" i="0" u="none" strike="noStrike" cap="none" normalizeH="0" baseline="0" dirty="0">
                <a:ln>
                  <a:noFill/>
                </a:ln>
                <a:solidFill>
                  <a:schemeClr val="tx1"/>
                </a:solidFill>
                <a:effectLst/>
                <a:latin typeface="Arial" panose="020B0604020202020204" pitchFamily="34" charset="0"/>
              </a:rPr>
              <a:t>5.What type of immunity does the </a:t>
            </a:r>
            <a:r>
              <a:rPr kumimoji="0" lang="en-US" altLang="en-US" sz="1600" b="1" i="0" u="none" strike="noStrike" cap="none" normalizeH="0" baseline="0" dirty="0" err="1">
                <a:ln>
                  <a:noFill/>
                </a:ln>
                <a:solidFill>
                  <a:schemeClr val="tx1"/>
                </a:solidFill>
                <a:effectLst/>
                <a:latin typeface="Arial" panose="020B0604020202020204" pitchFamily="34" charset="0"/>
              </a:rPr>
              <a:t>Gumboro</a:t>
            </a:r>
            <a:r>
              <a:rPr kumimoji="0" lang="en-US" altLang="en-US" sz="1600" b="1" i="0" u="none" strike="noStrike" cap="none" normalizeH="0" baseline="0" dirty="0">
                <a:ln>
                  <a:noFill/>
                </a:ln>
                <a:solidFill>
                  <a:schemeClr val="tx1"/>
                </a:solidFill>
                <a:effectLst/>
                <a:latin typeface="Arial" panose="020B0604020202020204" pitchFamily="34" charset="0"/>
              </a:rPr>
              <a:t> vaccine primarily provide?</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600" b="0" i="0" u="none" strike="noStrike" cap="none" normalizeH="0" baseline="0" dirty="0">
                <a:ln>
                  <a:noFill/>
                </a:ln>
                <a:solidFill>
                  <a:schemeClr val="tx1"/>
                </a:solidFill>
                <a:effectLst/>
                <a:latin typeface="Arial" panose="020B0604020202020204" pitchFamily="34" charset="0"/>
              </a:rPr>
              <a:t>A) Passive immunity</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600" b="0" i="0" u="none" strike="noStrike" cap="none" normalizeH="0" baseline="0" dirty="0">
                <a:ln>
                  <a:noFill/>
                </a:ln>
                <a:solidFill>
                  <a:schemeClr val="tx1"/>
                </a:solidFill>
                <a:effectLst/>
                <a:latin typeface="Arial" panose="020B0604020202020204" pitchFamily="34" charset="0"/>
              </a:rPr>
              <a:t>B) Active immunity</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600" b="0" i="0" u="none" strike="noStrike" cap="none" normalizeH="0" baseline="0" dirty="0">
                <a:ln>
                  <a:noFill/>
                </a:ln>
                <a:solidFill>
                  <a:schemeClr val="tx1"/>
                </a:solidFill>
                <a:effectLst/>
                <a:latin typeface="Arial" panose="020B0604020202020204" pitchFamily="34" charset="0"/>
              </a:rPr>
              <a:t>C) Maternal immunity</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600" b="0" i="0" u="none" strike="noStrike" cap="none" normalizeH="0" baseline="0" dirty="0">
                <a:ln>
                  <a:noFill/>
                </a:ln>
                <a:solidFill>
                  <a:schemeClr val="tx1"/>
                </a:solidFill>
                <a:effectLst/>
                <a:latin typeface="Arial" panose="020B0604020202020204" pitchFamily="34" charset="0"/>
              </a:rPr>
              <a:t>D) Natural immunity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32969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48A2EC32-6278-E376-3A41-1F89D45462A7}"/>
              </a:ext>
            </a:extLst>
          </p:cNvPr>
          <p:cNvSpPr>
            <a:spLocks noGrp="1" noChangeArrowheads="1"/>
          </p:cNvSpPr>
          <p:nvPr>
            <p:ph idx="1"/>
          </p:nvPr>
        </p:nvSpPr>
        <p:spPr bwMode="auto">
          <a:xfrm>
            <a:off x="369870" y="549233"/>
            <a:ext cx="9020710"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1" i="0" u="none" strike="noStrike" cap="none" normalizeH="0" baseline="0" dirty="0">
                <a:ln>
                  <a:noFill/>
                </a:ln>
                <a:solidFill>
                  <a:schemeClr val="tx1"/>
                </a:solidFill>
                <a:effectLst/>
                <a:latin typeface="Arial" panose="020B0604020202020204" pitchFamily="34" charset="0"/>
              </a:rPr>
              <a:t>6. What is a common method for diagnosing </a:t>
            </a:r>
            <a:r>
              <a:rPr kumimoji="0" lang="en-US" altLang="en-US" sz="1400" b="1" i="0" u="none" strike="noStrike" cap="none" normalizeH="0" baseline="0" dirty="0" err="1">
                <a:ln>
                  <a:noFill/>
                </a:ln>
                <a:solidFill>
                  <a:schemeClr val="tx1"/>
                </a:solidFill>
                <a:effectLst/>
                <a:latin typeface="Arial" panose="020B0604020202020204" pitchFamily="34" charset="0"/>
              </a:rPr>
              <a:t>Gumboro</a:t>
            </a:r>
            <a:r>
              <a:rPr kumimoji="0" lang="en-US" altLang="en-US" sz="1400" b="1" i="0" u="none" strike="noStrike" cap="none" normalizeH="0" baseline="0" dirty="0">
                <a:ln>
                  <a:noFill/>
                </a:ln>
                <a:solidFill>
                  <a:schemeClr val="tx1"/>
                </a:solidFill>
                <a:effectLst/>
                <a:latin typeface="Arial" panose="020B0604020202020204" pitchFamily="34" charset="0"/>
              </a:rPr>
              <a:t> disease in affected birds?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 Blood tests for antibodies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 Necropsy and bursal examination</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 Fecal analysis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 PCR testing of feathers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1" i="0" u="none" strike="noStrike" cap="none" normalizeH="0" baseline="0" dirty="0">
                <a:ln>
                  <a:noFill/>
                </a:ln>
                <a:solidFill>
                  <a:schemeClr val="tx1"/>
                </a:solidFill>
                <a:effectLst/>
                <a:latin typeface="Arial" panose="020B0604020202020204" pitchFamily="34" charset="0"/>
              </a:rPr>
              <a:t>7.Which of the following is NOT a complication associated with </a:t>
            </a:r>
            <a:r>
              <a:rPr kumimoji="0" lang="en-US" altLang="en-US" sz="1400" b="1" i="0" u="none" strike="noStrike" cap="none" normalizeH="0" baseline="0" dirty="0" err="1">
                <a:ln>
                  <a:noFill/>
                </a:ln>
                <a:solidFill>
                  <a:schemeClr val="tx1"/>
                </a:solidFill>
                <a:effectLst/>
                <a:latin typeface="Arial" panose="020B0604020202020204" pitchFamily="34" charset="0"/>
              </a:rPr>
              <a:t>Gumboro</a:t>
            </a:r>
            <a:r>
              <a:rPr kumimoji="0" lang="en-US" altLang="en-US" sz="1400" b="1" i="0" u="none" strike="noStrike" cap="none" normalizeH="0" baseline="0" dirty="0">
                <a:ln>
                  <a:noFill/>
                </a:ln>
                <a:solidFill>
                  <a:schemeClr val="tx1"/>
                </a:solidFill>
                <a:effectLst/>
                <a:latin typeface="Arial" panose="020B0604020202020204" pitchFamily="34" charset="0"/>
              </a:rPr>
              <a:t> disease?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 Secondary bacterial infections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 Immunosuppression</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 Respiratory infections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 Egg production increase</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1" i="0" u="none" strike="noStrike" cap="none" normalizeH="0" baseline="0" dirty="0">
                <a:ln>
                  <a:noFill/>
                </a:ln>
                <a:solidFill>
                  <a:schemeClr val="tx1"/>
                </a:solidFill>
                <a:effectLst/>
                <a:latin typeface="Arial" panose="020B0604020202020204" pitchFamily="34" charset="0"/>
              </a:rPr>
              <a:t>8.What is the recommended age for vaccination against </a:t>
            </a:r>
            <a:r>
              <a:rPr kumimoji="0" lang="en-US" altLang="en-US" sz="1400" b="1" i="0" u="none" strike="noStrike" cap="none" normalizeH="0" baseline="0" dirty="0" err="1">
                <a:ln>
                  <a:noFill/>
                </a:ln>
                <a:solidFill>
                  <a:schemeClr val="tx1"/>
                </a:solidFill>
                <a:effectLst/>
                <a:latin typeface="Arial" panose="020B0604020202020204" pitchFamily="34" charset="0"/>
              </a:rPr>
              <a:t>Gumboro</a:t>
            </a:r>
            <a:r>
              <a:rPr kumimoji="0" lang="en-US" altLang="en-US" sz="1400" b="1" i="0" u="none" strike="noStrike" cap="none" normalizeH="0" baseline="0" dirty="0">
                <a:ln>
                  <a:noFill/>
                </a:ln>
                <a:solidFill>
                  <a:schemeClr val="tx1"/>
                </a:solidFill>
                <a:effectLst/>
                <a:latin typeface="Arial" panose="020B0604020202020204" pitchFamily="34" charset="0"/>
              </a:rPr>
              <a:t> disease?</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 At hatch</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 1 week old</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 2-3 weeks old</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 4-5 weeks old</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1" i="0" u="none" strike="noStrike" cap="none" normalizeH="0" baseline="0" dirty="0">
                <a:ln>
                  <a:noFill/>
                </a:ln>
                <a:solidFill>
                  <a:schemeClr val="tx1"/>
                </a:solidFill>
                <a:effectLst/>
                <a:latin typeface="Arial" panose="020B0604020202020204" pitchFamily="34" charset="0"/>
              </a:rPr>
              <a:t>9.What is the primary goal of controlling </a:t>
            </a:r>
            <a:r>
              <a:rPr kumimoji="0" lang="en-US" altLang="en-US" sz="1400" b="1" i="0" u="none" strike="noStrike" cap="none" normalizeH="0" baseline="0" dirty="0" err="1">
                <a:ln>
                  <a:noFill/>
                </a:ln>
                <a:solidFill>
                  <a:schemeClr val="tx1"/>
                </a:solidFill>
                <a:effectLst/>
                <a:latin typeface="Arial" panose="020B0604020202020204" pitchFamily="34" charset="0"/>
              </a:rPr>
              <a:t>Gumboro</a:t>
            </a:r>
            <a:r>
              <a:rPr kumimoji="0" lang="en-US" altLang="en-US" sz="1400" b="1" i="0" u="none" strike="noStrike" cap="none" normalizeH="0" baseline="0" dirty="0">
                <a:ln>
                  <a:noFill/>
                </a:ln>
                <a:solidFill>
                  <a:schemeClr val="tx1"/>
                </a:solidFill>
                <a:effectLst/>
                <a:latin typeface="Arial" panose="020B0604020202020204" pitchFamily="34" charset="0"/>
              </a:rPr>
              <a:t> disease in poultry flocks?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 Increasing feed efficiency</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 Enhancing feather quality</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 Reducing mortality and improving immunity</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 Minimizing antibiotic use</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1" i="0" u="none" strike="noStrike" cap="none" normalizeH="0" baseline="0" dirty="0">
                <a:ln>
                  <a:noFill/>
                </a:ln>
                <a:solidFill>
                  <a:schemeClr val="tx1"/>
                </a:solidFill>
                <a:effectLst/>
                <a:latin typeface="Arial" panose="020B0604020202020204" pitchFamily="34" charset="0"/>
              </a:rPr>
              <a:t>10.Which of the following best describes the </a:t>
            </a:r>
            <a:r>
              <a:rPr kumimoji="0" lang="en-US" altLang="en-US" sz="1400" b="1" i="0" u="none" strike="noStrike" cap="none" normalizeH="0" baseline="0" dirty="0" err="1">
                <a:ln>
                  <a:noFill/>
                </a:ln>
                <a:solidFill>
                  <a:schemeClr val="tx1"/>
                </a:solidFill>
                <a:effectLst/>
                <a:latin typeface="Arial" panose="020B0604020202020204" pitchFamily="34" charset="0"/>
              </a:rPr>
              <a:t>Gumboro</a:t>
            </a:r>
            <a:r>
              <a:rPr kumimoji="0" lang="en-US" altLang="en-US" sz="1400" b="1" i="0" u="none" strike="noStrike" cap="none" normalizeH="0" baseline="0" dirty="0">
                <a:ln>
                  <a:noFill/>
                </a:ln>
                <a:solidFill>
                  <a:schemeClr val="tx1"/>
                </a:solidFill>
                <a:effectLst/>
                <a:latin typeface="Arial" panose="020B0604020202020204" pitchFamily="34" charset="0"/>
              </a:rPr>
              <a:t> disease virus?</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A) It is a DNA virus.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B) It is a single-stranded </a:t>
            </a:r>
            <a:r>
              <a:rPr kumimoji="0" lang="en-US" altLang="en-US" sz="1400" b="0" i="0" u="none" strike="noStrike" cap="none" normalizeH="0" baseline="0" dirty="0" err="1">
                <a:ln>
                  <a:noFill/>
                </a:ln>
                <a:solidFill>
                  <a:schemeClr val="tx1"/>
                </a:solidFill>
                <a:effectLst/>
                <a:latin typeface="Arial" panose="020B0604020202020204" pitchFamily="34" charset="0"/>
              </a:rPr>
              <a:t>bisegmented</a:t>
            </a:r>
            <a:r>
              <a:rPr kumimoji="0" lang="en-US" altLang="en-US" sz="1400" b="0" i="0" u="none" strike="noStrike" cap="none" normalizeH="0" baseline="0" dirty="0">
                <a:ln>
                  <a:noFill/>
                </a:ln>
                <a:solidFill>
                  <a:schemeClr val="tx1"/>
                </a:solidFill>
                <a:effectLst/>
                <a:latin typeface="Arial" panose="020B0604020202020204" pitchFamily="34" charset="0"/>
              </a:rPr>
              <a:t> RNA virus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C) It is a double-stranded </a:t>
            </a:r>
            <a:r>
              <a:rPr kumimoji="0" lang="en-US" altLang="en-US" sz="1400" b="0" i="0" u="none" strike="noStrike" cap="none" normalizeH="0" baseline="0" dirty="0" err="1">
                <a:ln>
                  <a:noFill/>
                </a:ln>
                <a:solidFill>
                  <a:schemeClr val="tx1"/>
                </a:solidFill>
                <a:effectLst/>
                <a:latin typeface="Arial" panose="020B0604020202020204" pitchFamily="34" charset="0"/>
              </a:rPr>
              <a:t>bisegmented</a:t>
            </a:r>
            <a:r>
              <a:rPr kumimoji="0" lang="en-US" altLang="en-US" sz="1400" b="0" i="0" u="none" strike="noStrike" cap="none" normalizeH="0" baseline="0" dirty="0">
                <a:ln>
                  <a:noFill/>
                </a:ln>
                <a:solidFill>
                  <a:schemeClr val="tx1"/>
                </a:solidFill>
                <a:effectLst/>
                <a:latin typeface="Arial" panose="020B0604020202020204" pitchFamily="34" charset="0"/>
              </a:rPr>
              <a:t> DNA virus.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0" i="0" u="none" strike="noStrike" cap="none" normalizeH="0" baseline="0" dirty="0">
                <a:ln>
                  <a:noFill/>
                </a:ln>
                <a:solidFill>
                  <a:schemeClr val="tx1"/>
                </a:solidFill>
                <a:effectLst/>
                <a:latin typeface="Arial" panose="020B0604020202020204" pitchFamily="34" charset="0"/>
              </a:rPr>
              <a:t>D) It is a segmented RNA virus.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46827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algn="ctr">
              <a:buNone/>
            </a:pPr>
            <a:endParaRPr lang="en-US" sz="6600" dirty="0">
              <a:solidFill>
                <a:srgbClr val="00B0F0"/>
              </a:solidFill>
              <a:latin typeface="Arial Black" pitchFamily="34" charset="0"/>
            </a:endParaRPr>
          </a:p>
          <a:p>
            <a:pPr algn="ctr">
              <a:buNone/>
            </a:pPr>
            <a:r>
              <a:rPr lang="en-US" sz="6600" dirty="0">
                <a:solidFill>
                  <a:srgbClr val="00B0F0"/>
                </a:solidFill>
                <a:latin typeface="Arial Black" pitchFamily="34" charset="0"/>
              </a:rPr>
              <a:t>Thanks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692" y="1083037"/>
            <a:ext cx="10859784" cy="5043127"/>
          </a:xfrm>
        </p:spPr>
        <p:txBody>
          <a:bodyPr/>
          <a:lstStyle/>
          <a:p>
            <a:pPr algn="ctr">
              <a:buNone/>
            </a:pPr>
            <a:r>
              <a:rPr lang="en-IN" b="1" dirty="0">
                <a:solidFill>
                  <a:srgbClr val="FF0000"/>
                </a:solidFill>
              </a:rPr>
              <a:t>Infectious Bursitis/Infectious bursal disease/</a:t>
            </a:r>
            <a:r>
              <a:rPr lang="en-IN" b="1" dirty="0" err="1">
                <a:solidFill>
                  <a:srgbClr val="FF0000"/>
                </a:solidFill>
              </a:rPr>
              <a:t>Gumboro</a:t>
            </a:r>
            <a:r>
              <a:rPr lang="en-IN" b="1" dirty="0">
                <a:solidFill>
                  <a:srgbClr val="FF0000"/>
                </a:solidFill>
              </a:rPr>
              <a:t> disease</a:t>
            </a:r>
          </a:p>
          <a:p>
            <a:pPr algn="ctr">
              <a:buNone/>
            </a:pPr>
            <a:endParaRPr lang="en-US" dirty="0">
              <a:solidFill>
                <a:srgbClr val="FF0000"/>
              </a:solidFill>
            </a:endParaRPr>
          </a:p>
          <a:p>
            <a:pPr algn="just"/>
            <a:r>
              <a:rPr lang="en-IN" dirty="0"/>
              <a:t>It is a highly contagious disease commonly occurring in young chickens </a:t>
            </a:r>
            <a:r>
              <a:rPr lang="en-IN" b="1" dirty="0" err="1">
                <a:solidFill>
                  <a:srgbClr val="002060"/>
                </a:solidFill>
              </a:rPr>
              <a:t>upto</a:t>
            </a:r>
            <a:r>
              <a:rPr lang="en-IN" b="1" dirty="0">
                <a:solidFill>
                  <a:srgbClr val="002060"/>
                </a:solidFill>
              </a:rPr>
              <a:t> 6 weeks of age</a:t>
            </a:r>
            <a:r>
              <a:rPr lang="en-IN" dirty="0"/>
              <a:t>, caused by a IBD virus and is characterised by sudden, short course and </a:t>
            </a:r>
            <a:r>
              <a:rPr lang="en-IN" dirty="0">
                <a:solidFill>
                  <a:srgbClr val="002060"/>
                </a:solidFill>
              </a:rPr>
              <a:t>immunosuppressant </a:t>
            </a:r>
            <a:r>
              <a:rPr lang="en-IN" dirty="0"/>
              <a:t>due to extensive destruction of lymphocytes in the bursa of Fabricius</a:t>
            </a:r>
          </a:p>
          <a:p>
            <a:pPr algn="just"/>
            <a:endParaRPr lang="en-US" dirty="0"/>
          </a:p>
          <a:p>
            <a:pPr algn="just"/>
            <a:endParaRPr lang="en-US" dirty="0"/>
          </a:p>
        </p:txBody>
      </p:sp>
      <p:pic>
        <p:nvPicPr>
          <p:cNvPr id="198658" name="Picture 2" descr="https://tse1.mm.bing.net/th?id=OIP.mMqgiToqFWzJ5G50J2GKjQHaE8&amp;pid=Api&amp;P=0&amp;w=272&amp;h=182"/>
          <p:cNvPicPr>
            <a:picLocks noChangeAspect="1" noChangeArrowheads="1"/>
          </p:cNvPicPr>
          <p:nvPr/>
        </p:nvPicPr>
        <p:blipFill>
          <a:blip r:embed="rId2"/>
          <a:srcRect/>
          <a:stretch>
            <a:fillRect/>
          </a:stretch>
        </p:blipFill>
        <p:spPr bwMode="auto">
          <a:xfrm>
            <a:off x="8565337" y="3802410"/>
            <a:ext cx="2947990" cy="197255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2595" y="595900"/>
            <a:ext cx="9194865" cy="6262099"/>
          </a:xfrm>
        </p:spPr>
        <p:txBody>
          <a:bodyPr>
            <a:normAutofit/>
          </a:bodyPr>
          <a:lstStyle/>
          <a:p>
            <a:pPr algn="just">
              <a:buNone/>
            </a:pPr>
            <a:r>
              <a:rPr lang="en-IN" b="1" dirty="0" err="1">
                <a:solidFill>
                  <a:srgbClr val="002060"/>
                </a:solidFill>
              </a:rPr>
              <a:t>Etiology</a:t>
            </a:r>
            <a:endParaRPr lang="en-US" dirty="0">
              <a:solidFill>
                <a:srgbClr val="002060"/>
              </a:solidFill>
            </a:endParaRPr>
          </a:p>
          <a:p>
            <a:pPr algn="just"/>
            <a:r>
              <a:rPr lang="en-IN" dirty="0"/>
              <a:t>Double stranded RNA virus having </a:t>
            </a:r>
            <a:r>
              <a:rPr lang="en-IN" dirty="0" err="1">
                <a:solidFill>
                  <a:srgbClr val="002060"/>
                </a:solidFill>
              </a:rPr>
              <a:t>bisegmented</a:t>
            </a:r>
            <a:r>
              <a:rPr lang="en-IN" dirty="0">
                <a:solidFill>
                  <a:srgbClr val="002060"/>
                </a:solidFill>
              </a:rPr>
              <a:t> genome</a:t>
            </a:r>
            <a:r>
              <a:rPr lang="en-IN" dirty="0"/>
              <a:t>, 55-65 nm, non enveloped and having a cubical symmetry</a:t>
            </a:r>
          </a:p>
          <a:p>
            <a:pPr algn="just"/>
            <a:r>
              <a:rPr lang="en-IN" dirty="0"/>
              <a:t>Belonged to genus </a:t>
            </a:r>
            <a:r>
              <a:rPr lang="en-IN" i="1" dirty="0" err="1">
                <a:solidFill>
                  <a:srgbClr val="002060"/>
                </a:solidFill>
              </a:rPr>
              <a:t>Avibirnavirus</a:t>
            </a:r>
            <a:r>
              <a:rPr lang="en-IN" i="1" dirty="0">
                <a:solidFill>
                  <a:srgbClr val="002060"/>
                </a:solidFill>
              </a:rPr>
              <a:t> and family </a:t>
            </a:r>
            <a:r>
              <a:rPr lang="en-IN" i="1" dirty="0" err="1">
                <a:solidFill>
                  <a:srgbClr val="002060"/>
                </a:solidFill>
              </a:rPr>
              <a:t>Birnaviridae</a:t>
            </a:r>
            <a:endParaRPr lang="en-IN" i="1" dirty="0">
              <a:solidFill>
                <a:srgbClr val="002060"/>
              </a:solidFill>
            </a:endParaRPr>
          </a:p>
          <a:p>
            <a:pPr algn="just"/>
            <a:r>
              <a:rPr lang="en-IN" dirty="0"/>
              <a:t> It is highly resistant to chemical agents and physical conditions</a:t>
            </a:r>
            <a:endParaRPr lang="en-US" dirty="0"/>
          </a:p>
          <a:p>
            <a:pPr algn="just"/>
            <a:r>
              <a:rPr lang="en-IN" dirty="0"/>
              <a:t>The name </a:t>
            </a:r>
            <a:r>
              <a:rPr lang="en-IN" dirty="0" err="1"/>
              <a:t>gumboro</a:t>
            </a:r>
            <a:r>
              <a:rPr lang="en-IN" dirty="0"/>
              <a:t> has been given to this disease because it was recognised in the </a:t>
            </a:r>
            <a:r>
              <a:rPr lang="en-IN" b="1" dirty="0" err="1">
                <a:solidFill>
                  <a:srgbClr val="002060"/>
                </a:solidFill>
              </a:rPr>
              <a:t>Gumboro</a:t>
            </a:r>
            <a:r>
              <a:rPr lang="en-IN" b="1" dirty="0">
                <a:solidFill>
                  <a:srgbClr val="002060"/>
                </a:solidFill>
              </a:rPr>
              <a:t> district of Delaware in USA</a:t>
            </a:r>
            <a:endParaRPr lang="en-US" b="1" dirty="0">
              <a:solidFill>
                <a:srgbClr val="002060"/>
              </a:solidFill>
            </a:endParaRPr>
          </a:p>
          <a:p>
            <a:pPr algn="just"/>
            <a:r>
              <a:rPr lang="en-IN" dirty="0">
                <a:solidFill>
                  <a:srgbClr val="002060"/>
                </a:solidFill>
              </a:rPr>
              <a:t>Morbidity</a:t>
            </a:r>
            <a:r>
              <a:rPr lang="en-IN" dirty="0"/>
              <a:t> rate can vary and even it can be </a:t>
            </a:r>
            <a:r>
              <a:rPr lang="en-IN" dirty="0">
                <a:solidFill>
                  <a:srgbClr val="002060"/>
                </a:solidFill>
              </a:rPr>
              <a:t>100%</a:t>
            </a:r>
            <a:r>
              <a:rPr lang="en-IN" dirty="0"/>
              <a:t> and </a:t>
            </a:r>
            <a:r>
              <a:rPr lang="en-IN" dirty="0">
                <a:solidFill>
                  <a:srgbClr val="002060"/>
                </a:solidFill>
              </a:rPr>
              <a:t>mortality </a:t>
            </a:r>
            <a:r>
              <a:rPr lang="en-IN" dirty="0"/>
              <a:t>rate also varies and may reach </a:t>
            </a:r>
            <a:r>
              <a:rPr lang="en-IN" dirty="0">
                <a:solidFill>
                  <a:srgbClr val="002060"/>
                </a:solidFill>
              </a:rPr>
              <a:t>40-50%</a:t>
            </a:r>
          </a:p>
          <a:p>
            <a:pPr algn="just"/>
            <a:r>
              <a:rPr lang="en-IN" dirty="0"/>
              <a:t> Two serotypes occurs wherein </a:t>
            </a:r>
            <a:r>
              <a:rPr lang="en-IN" dirty="0">
                <a:solidFill>
                  <a:srgbClr val="002060"/>
                </a:solidFill>
              </a:rPr>
              <a:t>serotype I is pathogenic</a:t>
            </a:r>
            <a:endParaRPr lang="en-US" dirty="0">
              <a:solidFill>
                <a:srgbClr val="002060"/>
              </a:solidFill>
            </a:endParaRP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2596" y="739739"/>
            <a:ext cx="9420896" cy="5386425"/>
          </a:xfrm>
        </p:spPr>
        <p:txBody>
          <a:bodyPr>
            <a:normAutofit/>
          </a:bodyPr>
          <a:lstStyle/>
          <a:p>
            <a:pPr>
              <a:buNone/>
            </a:pPr>
            <a:r>
              <a:rPr lang="en-IN" b="1" dirty="0"/>
              <a:t>Epidemiology</a:t>
            </a:r>
            <a:endParaRPr lang="en-US" dirty="0"/>
          </a:p>
          <a:p>
            <a:pPr lvl="0" algn="just">
              <a:buFont typeface="Wingdings" pitchFamily="2" charset="2"/>
              <a:buChar char="ü"/>
            </a:pPr>
            <a:r>
              <a:rPr lang="en-IN" i="1" dirty="0"/>
              <a:t>Incidence:</a:t>
            </a:r>
            <a:r>
              <a:rPr lang="en-IN" dirty="0"/>
              <a:t> It occurs throughout the world and very important disease of chicken causing severe economic loss</a:t>
            </a:r>
          </a:p>
          <a:p>
            <a:pPr lvl="0" algn="just">
              <a:buFont typeface="Wingdings" pitchFamily="2" charset="2"/>
              <a:buChar char="ü"/>
            </a:pPr>
            <a:r>
              <a:rPr lang="en-IN" dirty="0"/>
              <a:t> All breeds are susceptible and </a:t>
            </a:r>
            <a:r>
              <a:rPr lang="en-IN" i="1" dirty="0">
                <a:solidFill>
                  <a:srgbClr val="002060"/>
                </a:solidFill>
              </a:rPr>
              <a:t>white leg horns </a:t>
            </a:r>
            <a:r>
              <a:rPr lang="en-IN" dirty="0"/>
              <a:t>is appears to be very susceptible</a:t>
            </a:r>
            <a:endParaRPr lang="en-US" dirty="0"/>
          </a:p>
          <a:p>
            <a:pPr lvl="0" algn="just">
              <a:buFont typeface="Wingdings" pitchFamily="2" charset="2"/>
              <a:buChar char="ü"/>
            </a:pPr>
            <a:r>
              <a:rPr lang="en-IN" i="1" dirty="0"/>
              <a:t>Transmission</a:t>
            </a:r>
            <a:r>
              <a:rPr lang="en-IN" dirty="0"/>
              <a:t>: Usually through </a:t>
            </a:r>
            <a:r>
              <a:rPr lang="en-IN" i="1" dirty="0">
                <a:solidFill>
                  <a:srgbClr val="002060"/>
                </a:solidFill>
              </a:rPr>
              <a:t>contact</a:t>
            </a:r>
          </a:p>
          <a:p>
            <a:pPr lvl="0" algn="just">
              <a:buFont typeface="Wingdings" pitchFamily="2" charset="2"/>
              <a:buChar char="ü"/>
            </a:pPr>
            <a:r>
              <a:rPr lang="en-IN" dirty="0"/>
              <a:t>Experimentally it can be transmitted through various routes</a:t>
            </a:r>
          </a:p>
          <a:p>
            <a:pPr lvl="0" algn="just">
              <a:buFont typeface="Wingdings" pitchFamily="2" charset="2"/>
              <a:buChar char="ü"/>
            </a:pPr>
            <a:r>
              <a:rPr lang="en-IN" dirty="0"/>
              <a:t> It also appears that </a:t>
            </a:r>
            <a:r>
              <a:rPr lang="en-IN" dirty="0">
                <a:solidFill>
                  <a:srgbClr val="002060"/>
                </a:solidFill>
              </a:rPr>
              <a:t>meal worms (</a:t>
            </a:r>
            <a:r>
              <a:rPr lang="en-IN" dirty="0" err="1">
                <a:solidFill>
                  <a:srgbClr val="002060"/>
                </a:solidFill>
              </a:rPr>
              <a:t>bettle</a:t>
            </a:r>
            <a:r>
              <a:rPr lang="en-IN" dirty="0">
                <a:solidFill>
                  <a:srgbClr val="002060"/>
                </a:solidFill>
              </a:rPr>
              <a:t> larvae</a:t>
            </a:r>
            <a:r>
              <a:rPr lang="en-IN" dirty="0"/>
              <a:t>) and </a:t>
            </a:r>
            <a:r>
              <a:rPr lang="en-IN" dirty="0">
                <a:solidFill>
                  <a:srgbClr val="002060"/>
                </a:solidFill>
              </a:rPr>
              <a:t>litter mites (Oribatid mite)  </a:t>
            </a:r>
            <a:r>
              <a:rPr lang="en-IN" dirty="0"/>
              <a:t>also can transmit the disease</a:t>
            </a:r>
          </a:p>
          <a:p>
            <a:pPr lvl="0" algn="just">
              <a:buFont typeface="Wingdings" pitchFamily="2" charset="2"/>
              <a:buChar char="ü"/>
            </a:pPr>
            <a:r>
              <a:rPr lang="en-IN" dirty="0">
                <a:solidFill>
                  <a:srgbClr val="002060"/>
                </a:solidFill>
              </a:rPr>
              <a:t>Chronic carrier status </a:t>
            </a:r>
            <a:r>
              <a:rPr lang="en-IN" dirty="0"/>
              <a:t>of the infected bird may not occur</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8369" y="647272"/>
            <a:ext cx="10685123" cy="5478892"/>
          </a:xfrm>
        </p:spPr>
        <p:txBody>
          <a:bodyPr>
            <a:normAutofit/>
          </a:bodyPr>
          <a:lstStyle/>
          <a:p>
            <a:pPr algn="just">
              <a:buNone/>
            </a:pPr>
            <a:r>
              <a:rPr lang="en-IN" b="1" dirty="0">
                <a:solidFill>
                  <a:srgbClr val="002060"/>
                </a:solidFill>
              </a:rPr>
              <a:t>Pathogenesis</a:t>
            </a:r>
            <a:endParaRPr lang="en-US" dirty="0">
              <a:solidFill>
                <a:srgbClr val="002060"/>
              </a:solidFill>
            </a:endParaRPr>
          </a:p>
          <a:p>
            <a:pPr algn="just"/>
            <a:r>
              <a:rPr lang="en-IN" dirty="0"/>
              <a:t>The virus enters the circulation and commonly localizes in the bursa of </a:t>
            </a:r>
            <a:r>
              <a:rPr lang="en-IN" dirty="0" err="1"/>
              <a:t>fabricius</a:t>
            </a:r>
            <a:r>
              <a:rPr lang="en-IN" dirty="0"/>
              <a:t> causing bursitis</a:t>
            </a:r>
          </a:p>
          <a:p>
            <a:pPr algn="just"/>
            <a:r>
              <a:rPr lang="en-IN" dirty="0"/>
              <a:t> Initially there will be accumulation of fluid and </a:t>
            </a:r>
            <a:r>
              <a:rPr lang="en-IN" dirty="0" err="1"/>
              <a:t>heterophils</a:t>
            </a:r>
            <a:r>
              <a:rPr lang="en-IN" dirty="0"/>
              <a:t> occurs resulting in </a:t>
            </a:r>
            <a:r>
              <a:rPr lang="en-IN" dirty="0">
                <a:solidFill>
                  <a:srgbClr val="002060"/>
                </a:solidFill>
              </a:rPr>
              <a:t>increase in size of the bursa</a:t>
            </a:r>
            <a:r>
              <a:rPr lang="en-IN" dirty="0"/>
              <a:t> which may be 4-5 times its normal size</a:t>
            </a:r>
          </a:p>
          <a:p>
            <a:pPr algn="just"/>
            <a:r>
              <a:rPr lang="en-IN" dirty="0"/>
              <a:t> </a:t>
            </a:r>
            <a:r>
              <a:rPr lang="en-IN" dirty="0">
                <a:solidFill>
                  <a:srgbClr val="002060"/>
                </a:solidFill>
              </a:rPr>
              <a:t>Some haemorrhages on </a:t>
            </a:r>
            <a:r>
              <a:rPr lang="en-IN" dirty="0" err="1">
                <a:solidFill>
                  <a:srgbClr val="002060"/>
                </a:solidFill>
              </a:rPr>
              <a:t>serosa</a:t>
            </a:r>
            <a:r>
              <a:rPr lang="en-IN" dirty="0">
                <a:solidFill>
                  <a:srgbClr val="002060"/>
                </a:solidFill>
              </a:rPr>
              <a:t> </a:t>
            </a:r>
            <a:r>
              <a:rPr lang="en-IN" dirty="0"/>
              <a:t>can be seen</a:t>
            </a:r>
          </a:p>
          <a:p>
            <a:pPr algn="just"/>
            <a:r>
              <a:rPr lang="en-IN" dirty="0"/>
              <a:t>  Later on there will be destruction of leukocytes and degenerative and necrotic changes in the follicles</a:t>
            </a:r>
          </a:p>
          <a:p>
            <a:pPr algn="just"/>
            <a:r>
              <a:rPr lang="en-IN" dirty="0"/>
              <a:t> These changes results in the </a:t>
            </a:r>
            <a:r>
              <a:rPr lang="en-IN" dirty="0">
                <a:solidFill>
                  <a:srgbClr val="002060"/>
                </a:solidFill>
              </a:rPr>
              <a:t>atrophy of the bursa </a:t>
            </a:r>
            <a:r>
              <a:rPr lang="en-IN" dirty="0"/>
              <a:t>and hence the bursa is decreased in size</a:t>
            </a:r>
            <a:endParaRPr lang="en-US" dirty="0"/>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24034" y="785796"/>
            <a:ext cx="5429288" cy="5715039"/>
          </a:xfrm>
        </p:spPr>
        <p:txBody>
          <a:bodyPr>
            <a:normAutofit fontScale="92500" lnSpcReduction="10000"/>
          </a:bodyPr>
          <a:lstStyle/>
          <a:p>
            <a:pPr algn="just">
              <a:buNone/>
            </a:pPr>
            <a:r>
              <a:rPr lang="en-IN" b="1" dirty="0"/>
              <a:t>Clinical findings</a:t>
            </a:r>
            <a:endParaRPr lang="en-US" dirty="0"/>
          </a:p>
          <a:p>
            <a:pPr algn="just"/>
            <a:r>
              <a:rPr lang="en-IN" dirty="0"/>
              <a:t>The IP is short and is about 2-3 days</a:t>
            </a:r>
            <a:endParaRPr lang="en-US" dirty="0"/>
          </a:p>
          <a:p>
            <a:pPr algn="just"/>
            <a:r>
              <a:rPr lang="en-IN" i="1" dirty="0">
                <a:solidFill>
                  <a:srgbClr val="002060"/>
                </a:solidFill>
              </a:rPr>
              <a:t>Acute form</a:t>
            </a:r>
            <a:r>
              <a:rPr lang="en-IN" dirty="0"/>
              <a:t>: Birds </a:t>
            </a:r>
            <a:r>
              <a:rPr lang="en-IN" dirty="0" err="1"/>
              <a:t>upto</a:t>
            </a:r>
            <a:r>
              <a:rPr lang="en-IN" dirty="0"/>
              <a:t> 5 weeks of age affected severely and the disease may be seen in the birds </a:t>
            </a:r>
            <a:r>
              <a:rPr lang="en-IN" dirty="0" err="1"/>
              <a:t>upto</a:t>
            </a:r>
            <a:r>
              <a:rPr lang="en-IN" dirty="0"/>
              <a:t> 15 weeks of age</a:t>
            </a:r>
          </a:p>
          <a:p>
            <a:pPr algn="just"/>
            <a:r>
              <a:rPr lang="en-IN" dirty="0"/>
              <a:t> The signs notices are </a:t>
            </a:r>
            <a:r>
              <a:rPr lang="en-IN" i="1" dirty="0">
                <a:solidFill>
                  <a:srgbClr val="002060"/>
                </a:solidFill>
              </a:rPr>
              <a:t>whitish watery diarrhoea</a:t>
            </a:r>
            <a:r>
              <a:rPr lang="en-IN" dirty="0">
                <a:solidFill>
                  <a:srgbClr val="002060"/>
                </a:solidFill>
              </a:rPr>
              <a:t>, soiled vent feathers, depression, anorexia, prostration</a:t>
            </a:r>
          </a:p>
          <a:p>
            <a:pPr algn="just"/>
            <a:r>
              <a:rPr lang="en-IN" dirty="0"/>
              <a:t> </a:t>
            </a:r>
            <a:r>
              <a:rPr lang="en-IN" dirty="0">
                <a:solidFill>
                  <a:srgbClr val="002060"/>
                </a:solidFill>
              </a:rPr>
              <a:t>Vent pecking, trembling</a:t>
            </a:r>
            <a:r>
              <a:rPr lang="en-IN" dirty="0"/>
              <a:t>, ruffling of feathers and fever for few days followed by subnormal temperature</a:t>
            </a:r>
          </a:p>
          <a:p>
            <a:pPr algn="just"/>
            <a:r>
              <a:rPr lang="en-IN" dirty="0"/>
              <a:t>The course of disease is about 7 to 8 days</a:t>
            </a:r>
          </a:p>
          <a:p>
            <a:pPr algn="just"/>
            <a:endParaRPr lang="en-US" dirty="0"/>
          </a:p>
          <a:p>
            <a:pPr algn="just"/>
            <a:endParaRPr lang="en-US" dirty="0"/>
          </a:p>
        </p:txBody>
      </p:sp>
      <p:pic>
        <p:nvPicPr>
          <p:cNvPr id="3074" name="Picture 2" descr="https://tse2.mm.bing.net/th?id=OIP.Bn7im9il6UQczh_aJ-UyMgHaL1&amp;pid=Api&amp;P=0&amp;w=300&amp;h=300"/>
          <p:cNvPicPr>
            <a:picLocks noChangeAspect="1" noChangeArrowheads="1"/>
          </p:cNvPicPr>
          <p:nvPr/>
        </p:nvPicPr>
        <p:blipFill>
          <a:blip r:embed="rId2"/>
          <a:srcRect/>
          <a:stretch>
            <a:fillRect/>
          </a:stretch>
        </p:blipFill>
        <p:spPr bwMode="auto">
          <a:xfrm>
            <a:off x="7667636" y="928670"/>
            <a:ext cx="3223282" cy="514353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6175" y="1078787"/>
            <a:ext cx="9604625" cy="5047377"/>
          </a:xfrm>
        </p:spPr>
        <p:txBody>
          <a:bodyPr>
            <a:normAutofit/>
          </a:bodyPr>
          <a:lstStyle/>
          <a:p>
            <a:pPr algn="just"/>
            <a:r>
              <a:rPr lang="en-IN" i="1" dirty="0">
                <a:solidFill>
                  <a:srgbClr val="002060"/>
                </a:solidFill>
              </a:rPr>
              <a:t>Sub-clinical form</a:t>
            </a:r>
            <a:r>
              <a:rPr lang="en-IN" dirty="0">
                <a:solidFill>
                  <a:srgbClr val="002060"/>
                </a:solidFill>
              </a:rPr>
              <a:t> </a:t>
            </a:r>
            <a:r>
              <a:rPr lang="en-IN" dirty="0"/>
              <a:t>of the disease is noticed in </a:t>
            </a:r>
            <a:r>
              <a:rPr lang="en-IN" dirty="0">
                <a:solidFill>
                  <a:srgbClr val="002060"/>
                </a:solidFill>
              </a:rPr>
              <a:t>chicks of 1-3 weeks </a:t>
            </a:r>
            <a:r>
              <a:rPr lang="en-IN" dirty="0"/>
              <a:t>of age and immuno-</a:t>
            </a:r>
            <a:r>
              <a:rPr lang="en-IN" dirty="0" err="1"/>
              <a:t>suppresion</a:t>
            </a:r>
            <a:r>
              <a:rPr lang="en-IN" dirty="0"/>
              <a:t> is most important outcome, and acute form of disease in chicks of 3-6 weeks of age</a:t>
            </a:r>
            <a:endParaRPr lang="en-US" dirty="0"/>
          </a:p>
          <a:p>
            <a:pPr algn="just">
              <a:buNone/>
            </a:pPr>
            <a:r>
              <a:rPr lang="en-IN" b="1" dirty="0"/>
              <a:t>Necropsy findings</a:t>
            </a:r>
          </a:p>
          <a:p>
            <a:pPr algn="just"/>
            <a:r>
              <a:rPr lang="en-IN" dirty="0"/>
              <a:t> </a:t>
            </a:r>
            <a:r>
              <a:rPr lang="en-IN" dirty="0">
                <a:solidFill>
                  <a:srgbClr val="002060"/>
                </a:solidFill>
              </a:rPr>
              <a:t>Enlarged bursa, atrophy of bursa, haemorrhages in thigh and brisket muscles</a:t>
            </a:r>
          </a:p>
          <a:p>
            <a:pPr algn="just"/>
            <a:r>
              <a:rPr lang="en-IN" dirty="0">
                <a:solidFill>
                  <a:srgbClr val="002060"/>
                </a:solidFill>
              </a:rPr>
              <a:t>Atrophied thymus</a:t>
            </a:r>
            <a:endParaRPr lang="en-US" dirty="0">
              <a:solidFill>
                <a:srgbClr val="002060"/>
              </a:solidFill>
            </a:endParaRPr>
          </a:p>
          <a:p>
            <a:pPr algn="just"/>
            <a:endParaRPr lang="en-US" dirty="0"/>
          </a:p>
        </p:txBody>
      </p:sp>
      <p:pic>
        <p:nvPicPr>
          <p:cNvPr id="2050" name="Picture 2" descr="https://tse2.mm.bing.net/th?id=OIP.-eq9zvdMxJumuNtY3Rs-XgHaDC&amp;pid=Api&amp;P=0&amp;w=424&amp;h=175"/>
          <p:cNvPicPr>
            <a:picLocks noChangeAspect="1" noChangeArrowheads="1"/>
          </p:cNvPicPr>
          <p:nvPr/>
        </p:nvPicPr>
        <p:blipFill>
          <a:blip r:embed="rId2"/>
          <a:srcRect/>
          <a:stretch>
            <a:fillRect/>
          </a:stretch>
        </p:blipFill>
        <p:spPr bwMode="auto">
          <a:xfrm>
            <a:off x="5241341" y="3717735"/>
            <a:ext cx="6513006" cy="267279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81158" y="642918"/>
            <a:ext cx="8429684" cy="2786082"/>
          </a:xfrm>
        </p:spPr>
        <p:txBody>
          <a:bodyPr>
            <a:normAutofit fontScale="85000" lnSpcReduction="10000"/>
          </a:bodyPr>
          <a:lstStyle/>
          <a:p>
            <a:pPr algn="just">
              <a:buNone/>
            </a:pPr>
            <a:r>
              <a:rPr lang="en-IN" b="1" dirty="0"/>
              <a:t>Diagnosis</a:t>
            </a:r>
            <a:endParaRPr lang="en-US" dirty="0"/>
          </a:p>
          <a:p>
            <a:pPr lvl="0" algn="just"/>
            <a:r>
              <a:rPr lang="en-IN" dirty="0"/>
              <a:t>By signs and lesions</a:t>
            </a:r>
            <a:endParaRPr lang="en-US" dirty="0"/>
          </a:p>
          <a:p>
            <a:pPr lvl="0" algn="just"/>
            <a:r>
              <a:rPr lang="en-IN" i="1" dirty="0"/>
              <a:t>Culturing and identification: </a:t>
            </a:r>
            <a:r>
              <a:rPr lang="en-IN" dirty="0"/>
              <a:t>Faecal swabs or Bursa of </a:t>
            </a:r>
            <a:r>
              <a:rPr lang="en-IN" dirty="0" err="1"/>
              <a:t>fabricious</a:t>
            </a:r>
            <a:r>
              <a:rPr lang="en-IN" dirty="0"/>
              <a:t> should be submitted</a:t>
            </a:r>
          </a:p>
          <a:p>
            <a:pPr lvl="0" algn="just"/>
            <a:r>
              <a:rPr lang="en-IN" dirty="0"/>
              <a:t> The suspected materials injected into the CAM. The virus will be found in embryo and in CAM is good amount</a:t>
            </a:r>
            <a:endParaRPr lang="en-US" dirty="0"/>
          </a:p>
          <a:p>
            <a:pPr lvl="0" algn="just"/>
            <a:r>
              <a:rPr lang="en-IN" dirty="0"/>
              <a:t>Serological test like VNT, AGPT &amp; ELISA are useful in diagnosis</a:t>
            </a:r>
            <a:endParaRPr lang="en-US" dirty="0"/>
          </a:p>
          <a:p>
            <a:endParaRPr lang="en-US" dirty="0"/>
          </a:p>
        </p:txBody>
      </p:sp>
      <p:pic>
        <p:nvPicPr>
          <p:cNvPr id="273410" name="Picture 2" descr="https://tse1.explicit.bing.net/th?id=OIP.Yr5pU3xMFFDO0qZ4JXTdVwAAAA&amp;pid=Api&amp;P=0&amp;w=220&amp;h=124"/>
          <p:cNvPicPr>
            <a:picLocks noChangeAspect="1" noChangeArrowheads="1"/>
          </p:cNvPicPr>
          <p:nvPr/>
        </p:nvPicPr>
        <p:blipFill>
          <a:blip r:embed="rId2"/>
          <a:srcRect/>
          <a:stretch>
            <a:fillRect/>
          </a:stretch>
        </p:blipFill>
        <p:spPr bwMode="auto">
          <a:xfrm>
            <a:off x="6167439" y="3643315"/>
            <a:ext cx="3996671" cy="2252671"/>
          </a:xfrm>
          <a:prstGeom prst="rect">
            <a:avLst/>
          </a:prstGeom>
          <a:noFill/>
        </p:spPr>
      </p:pic>
      <p:pic>
        <p:nvPicPr>
          <p:cNvPr id="273412" name="Picture 4" descr="https://tse4.mm.bing.net/th?id=OIP.c0baWNsMiBg2KwpUnHp0cQHaFj&amp;pid=Api&amp;P=0&amp;w=227&amp;h=171"/>
          <p:cNvPicPr>
            <a:picLocks noChangeAspect="1" noChangeArrowheads="1"/>
          </p:cNvPicPr>
          <p:nvPr/>
        </p:nvPicPr>
        <p:blipFill>
          <a:blip r:embed="rId3"/>
          <a:srcRect/>
          <a:stretch>
            <a:fillRect/>
          </a:stretch>
        </p:blipFill>
        <p:spPr bwMode="auto">
          <a:xfrm>
            <a:off x="2309786" y="3618630"/>
            <a:ext cx="3143272" cy="236784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5078" y="616448"/>
            <a:ext cx="9667983" cy="5671335"/>
          </a:xfrm>
        </p:spPr>
        <p:txBody>
          <a:bodyPr>
            <a:normAutofit fontScale="70000" lnSpcReduction="20000"/>
          </a:bodyPr>
          <a:lstStyle/>
          <a:p>
            <a:pPr algn="just">
              <a:buNone/>
            </a:pPr>
            <a:r>
              <a:rPr lang="en-IN" sz="3400" b="1" dirty="0"/>
              <a:t>Treatment</a:t>
            </a:r>
            <a:r>
              <a:rPr lang="en-IN" sz="3400" dirty="0"/>
              <a:t>:</a:t>
            </a:r>
          </a:p>
          <a:p>
            <a:pPr algn="just"/>
            <a:r>
              <a:rPr lang="en-IN" sz="3400" dirty="0"/>
              <a:t>No treatment, only symptomatic</a:t>
            </a:r>
            <a:endParaRPr lang="en-US" sz="3400" dirty="0"/>
          </a:p>
          <a:p>
            <a:pPr algn="just">
              <a:buNone/>
            </a:pPr>
            <a:r>
              <a:rPr lang="en-IN" sz="3400" b="1" dirty="0"/>
              <a:t>Control</a:t>
            </a:r>
            <a:endParaRPr lang="en-US" sz="3400" dirty="0"/>
          </a:p>
          <a:p>
            <a:pPr lvl="0" algn="just"/>
            <a:r>
              <a:rPr lang="en-IN" sz="3400" dirty="0"/>
              <a:t>Good hygiene measures, disinfecting the area with </a:t>
            </a:r>
            <a:r>
              <a:rPr lang="en-IN" sz="3400" dirty="0" err="1"/>
              <a:t>formaline</a:t>
            </a:r>
            <a:r>
              <a:rPr lang="en-IN" sz="3400" dirty="0"/>
              <a:t>, </a:t>
            </a:r>
            <a:r>
              <a:rPr lang="en-IN" sz="3400" dirty="0" err="1"/>
              <a:t>idophores</a:t>
            </a:r>
            <a:r>
              <a:rPr lang="en-IN" sz="3400" dirty="0"/>
              <a:t> and </a:t>
            </a:r>
            <a:r>
              <a:rPr lang="en-IN" sz="3400" dirty="0" err="1"/>
              <a:t>virex</a:t>
            </a:r>
            <a:r>
              <a:rPr lang="en-IN" sz="3400" dirty="0"/>
              <a:t> is effective</a:t>
            </a:r>
            <a:endParaRPr lang="en-US" sz="3400" dirty="0"/>
          </a:p>
          <a:p>
            <a:pPr lvl="0" algn="just"/>
            <a:r>
              <a:rPr lang="en-IN" sz="3400" dirty="0"/>
              <a:t>Biosecurity with adequate restriction to farm visitation and distancing from other flock</a:t>
            </a:r>
          </a:p>
          <a:p>
            <a:pPr marL="0" lvl="0" indent="0" algn="just">
              <a:buNone/>
            </a:pPr>
            <a:endParaRPr lang="en-US" sz="3400" dirty="0"/>
          </a:p>
          <a:p>
            <a:pPr lvl="0" algn="just"/>
            <a:r>
              <a:rPr lang="en-IN" sz="3400" b="1" dirty="0"/>
              <a:t>Vaccination:</a:t>
            </a:r>
            <a:r>
              <a:rPr lang="en-IN" sz="3400" dirty="0"/>
              <a:t> Three types of live vaccines and inactivated vaccine have been used. Here the main aim is to vaccinate the breeding stock, so that the maternal immunity is passed to the eggs, which will last for 3-4 weeks.</a:t>
            </a:r>
            <a:endParaRPr lang="en-US" sz="3400" dirty="0"/>
          </a:p>
          <a:p>
            <a:pPr lvl="0" algn="just"/>
            <a:r>
              <a:rPr lang="en-IN" sz="3400" dirty="0" err="1"/>
              <a:t>Gumboro</a:t>
            </a:r>
            <a:r>
              <a:rPr lang="en-IN" sz="3400" dirty="0"/>
              <a:t> disease vaccine (live) (</a:t>
            </a:r>
            <a:r>
              <a:rPr lang="en-IN" sz="3400" dirty="0" err="1"/>
              <a:t>Ventri</a:t>
            </a:r>
            <a:r>
              <a:rPr lang="en-IN" sz="3400" dirty="0"/>
              <a:t>): It is a live mild vaccine strain. This is administered to layers and broilers chicks between 18-21 days of age in drinking water. If necessary repeat in 7</a:t>
            </a:r>
            <a:r>
              <a:rPr lang="en-IN" sz="3400" baseline="30000" dirty="0"/>
              <a:t>th</a:t>
            </a:r>
            <a:r>
              <a:rPr lang="en-IN" sz="3400" dirty="0"/>
              <a:t> weeks in drinking water.</a:t>
            </a:r>
            <a:endParaRPr lang="en-US" sz="3400" dirty="0"/>
          </a:p>
          <a:p>
            <a:pPr lvl="0" algn="just"/>
            <a:r>
              <a:rPr lang="en-IN" sz="3400" dirty="0" err="1"/>
              <a:t>Gumboro</a:t>
            </a:r>
            <a:r>
              <a:rPr lang="en-IN" sz="3400" dirty="0"/>
              <a:t> vaccine Nobilis strain 228E (</a:t>
            </a:r>
            <a:r>
              <a:rPr lang="en-IN" sz="3400" dirty="0" err="1"/>
              <a:t>Intercare</a:t>
            </a:r>
            <a:r>
              <a:rPr lang="en-IN" sz="3400" dirty="0"/>
              <a:t>) – Live freeze dried broilers 7-14 </a:t>
            </a:r>
            <a:r>
              <a:rPr lang="en-IN" sz="3400"/>
              <a:t>days layers, </a:t>
            </a:r>
            <a:r>
              <a:rPr lang="en-IN" sz="3400" dirty="0"/>
              <a:t>14-28 days in </a:t>
            </a:r>
            <a:r>
              <a:rPr lang="en-IN" sz="3400"/>
              <a:t>drinking water</a:t>
            </a:r>
            <a:br>
              <a:rPr lang="en-IN" dirty="0"/>
            </a:br>
            <a:r>
              <a:rPr lang="en-IN" dirty="0"/>
              <a:t> </a:t>
            </a:r>
            <a:endParaRPr lang="en-US" dirty="0"/>
          </a:p>
          <a:p>
            <a:pPr algn="just"/>
            <a:endParaRPr lang="en-US" dirty="0"/>
          </a:p>
        </p:txBody>
      </p:sp>
      <p:pic>
        <p:nvPicPr>
          <p:cNvPr id="1026" name="Picture 2" descr="Zoetis">
            <a:extLst>
              <a:ext uri="{FF2B5EF4-FFF2-40B4-BE49-F238E27FC236}">
                <a16:creationId xmlns:a16="http://schemas.microsoft.com/office/drawing/2014/main" id="{9B940F22-4CCB-64C0-1C9D-AB5618E528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54935" y="3247490"/>
            <a:ext cx="2037065" cy="203706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1016</Words>
  <Application>Microsoft Office PowerPoint</Application>
  <PresentationFormat>Widescreen</PresentationFormat>
  <Paragraphs>106</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Black</vt:lpstr>
      <vt:lpstr>Calibri</vt:lpstr>
      <vt:lpstr>Calibri Light</vt:lpstr>
      <vt:lpstr>Wingdings</vt:lpstr>
      <vt:lpstr>Office Theme</vt:lpstr>
      <vt:lpstr>Infectious Bursitis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Dr.Mritunjay Kumar</dc:creator>
  <cp:lastModifiedBy>Dr.Mritunjay Kumar</cp:lastModifiedBy>
  <cp:revision>7</cp:revision>
  <dcterms:created xsi:type="dcterms:W3CDTF">2024-09-19T07:23:54Z</dcterms:created>
  <dcterms:modified xsi:type="dcterms:W3CDTF">2024-09-19T09:16:43Z</dcterms:modified>
</cp:coreProperties>
</file>