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59" r:id="rId4"/>
    <p:sldId id="278" r:id="rId5"/>
    <p:sldId id="272" r:id="rId6"/>
    <p:sldId id="279" r:id="rId7"/>
    <p:sldId id="273" r:id="rId8"/>
    <p:sldId id="275" r:id="rId9"/>
    <p:sldId id="261" r:id="rId10"/>
    <p:sldId id="263" r:id="rId11"/>
    <p:sldId id="264" r:id="rId12"/>
    <p:sldId id="265" r:id="rId13"/>
    <p:sldId id="266" r:id="rId14"/>
    <p:sldId id="270" r:id="rId15"/>
    <p:sldId id="271" r:id="rId16"/>
    <p:sldId id="280" r:id="rId17"/>
    <p:sldId id="268" r:id="rId18"/>
    <p:sldId id="281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82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4B806-E99F-4023-8DA2-F05423B2EF12}" type="datetimeFigureOut">
              <a:rPr lang="en-US" smtClean="0"/>
              <a:pPr/>
              <a:t>5/21/2025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BFE8B0-7C76-4D88-801B-A84DD339FC8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7975" y="944940"/>
            <a:ext cx="86868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Arial Black" pitchFamily="34" charset="0"/>
              </a:rPr>
              <a:t>INCLUSION BODY HEPATITIS/</a:t>
            </a:r>
          </a:p>
          <a:p>
            <a:pPr algn="ctr"/>
            <a:r>
              <a:rPr lang="en-US" sz="3200" b="1" dirty="0">
                <a:solidFill>
                  <a:srgbClr val="C00000"/>
                </a:solidFill>
                <a:latin typeface="Arial Black" pitchFamily="34" charset="0"/>
              </a:rPr>
              <a:t>HYDROPERICARDIUM SYNDROME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Arial Black" pitchFamily="34" charset="0"/>
              </a:rPr>
              <a:t>(HEPATITIS HYDROPERICARDIUM)</a:t>
            </a:r>
            <a:endParaRPr lang="en-US" sz="3200" dirty="0">
              <a:solidFill>
                <a:srgbClr val="FF0000"/>
              </a:solidFill>
              <a:latin typeface="Arial Black" pitchFamily="34" charset="0"/>
            </a:endParaRPr>
          </a:p>
        </p:txBody>
      </p:sp>
      <p:pic>
        <p:nvPicPr>
          <p:cNvPr id="16386" name="Picture 2" descr="PPT - Hemodynamics &amp; Cellular Phases Types of Exudates (Role of ..."/>
          <p:cNvPicPr>
            <a:picLocks noChangeAspect="1" noChangeArrowheads="1"/>
          </p:cNvPicPr>
          <p:nvPr/>
        </p:nvPicPr>
        <p:blipFill>
          <a:blip r:embed="rId2"/>
          <a:srcRect l="20000" t="22963" r="21111" b="10370"/>
          <a:stretch>
            <a:fillRect/>
          </a:stretch>
        </p:blipFill>
        <p:spPr bwMode="auto">
          <a:xfrm>
            <a:off x="1905000" y="2438400"/>
            <a:ext cx="5791200" cy="3276600"/>
          </a:xfrm>
          <a:prstGeom prst="rect">
            <a:avLst/>
          </a:prstGeom>
          <a:noFill/>
        </p:spPr>
      </p:pic>
      <p:sp>
        <p:nvSpPr>
          <p:cNvPr id="16388" name="AutoShape 4" descr="Gross lesions of IBH affected chickens. A) hydropericardiu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0" name="AutoShape 6" descr="Gross lesions of IBH affected chickens. A) hydropericardiu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2" name="AutoShape 8" descr="Gross lesions of IBH affected chickens. A) hydropericardiu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394" name="AutoShape 10" descr="Gross lesions of IBH affected chickens. A) hydropericardium ..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 descr="B. F. Sc. Programme – Bihar Animal Sciences University | बिहार पशु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"/>
            <a:ext cx="1518084" cy="8828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 descr="Downloads – Bihar Animal Sciences University | बिहार पशु विज्ञान ...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7851" y="-9236"/>
            <a:ext cx="953749" cy="999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2743200" y="5610761"/>
            <a:ext cx="353199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Dr. Ravi Shankar Kr </a:t>
            </a:r>
            <a:r>
              <a:rPr lang="en-US" sz="2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Mandal</a:t>
            </a:r>
            <a:endParaRPr lang="en-US" sz="2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Assistant Professor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Veterinary Medicine</a:t>
            </a:r>
          </a:p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BVC, Patna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914400"/>
            <a:ext cx="7620000" cy="3781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990600" y="4724400"/>
            <a:ext cx="7543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hemorrhages on the skeletal muscles of the bird is visible, whereas, the liver dominates in the visceral capacity with the lobes of the organ appearing swollen with a marble-like pattern ranging from pale and yellowish to red-dark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762000"/>
            <a:ext cx="62484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447800" y="4419600"/>
            <a:ext cx="6324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liver dominates in the visceral capacity with the lobes of the organ appearing swollen with a marble-like pattern ranging from pale and yellowish to red-dark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2624138" y="-490538"/>
            <a:ext cx="3505199" cy="6010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600200" y="4343400"/>
            <a:ext cx="5562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kidneys of an affected bird are pictured </a:t>
            </a:r>
            <a:r>
              <a:rPr lang="en-US" dirty="0" err="1" smtClean="0"/>
              <a:t>oedematous</a:t>
            </a:r>
            <a:r>
              <a:rPr lang="en-US" dirty="0" smtClean="0"/>
              <a:t> and mottled, enlarged with accumulation of </a:t>
            </a:r>
            <a:r>
              <a:rPr lang="en-US" dirty="0" err="1" smtClean="0"/>
              <a:t>urates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1247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1143000" y="5105400"/>
            <a:ext cx="7010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Pancreas showing necrotic spots and hemorrhage or/and congestion on</a:t>
            </a:r>
          </a:p>
          <a:p>
            <a:r>
              <a:rPr lang="en-US" dirty="0" smtClean="0"/>
              <a:t>the surface of the organ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LESIONS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990600"/>
            <a:ext cx="8229600" cy="5410200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sz="2000" b="1" dirty="0">
                <a:latin typeface="Arial" pitchFamily="34" charset="0"/>
                <a:cs typeface="Arial" pitchFamily="34" charset="0"/>
              </a:rPr>
              <a:t>Gross 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lesions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Accumulation  of 3 to 20 ml clear or amber-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coloured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watery or jelly-like fluid in the pericardial sac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flabby appearance to the heart which is found floating in the pericardial sac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Generalized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congestion,enlarged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pale, friable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liver with focal hepatic necrosis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Petechial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ecchymotic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haemorrhages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the heart musculature and other organs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Congestion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oedema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the lungs, and pale kidneys with the deposition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urates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 the kidney</a:t>
            </a:r>
          </a:p>
          <a:p>
            <a:pPr algn="just"/>
            <a:r>
              <a:rPr lang="en-US" sz="2000" b="1" dirty="0" err="1" smtClean="0">
                <a:latin typeface="Arial" pitchFamily="34" charset="0"/>
                <a:cs typeface="Arial" pitchFamily="34" charset="0"/>
              </a:rPr>
              <a:t>Histopathologic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 lesions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Myocardial edema in the heart with degeneration, necrosis, and mild mononuclear cell infiltration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Basophilic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intranuclear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inclusion bodies in liver, pancreas, gizzard,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proventriculus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duodenum,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cecum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kidney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685800"/>
            <a:ext cx="8229600" cy="6397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DIAGNOSIS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based on clinical signs, gross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histopathological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lesions, particularly the detection of basophilic INIBs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hepatocytes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Isolation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adenovirnses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from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liver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demonstration of virus particles in the infected tissues by transmission electron microscopy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Serology test : Agar gel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immunodiffusion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(AGID), counter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immunoelectrophoresis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(CIE), fluorescent antibody techniques(FAT),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immunoperoxidase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assays, ELISA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Molecular techniques:-  restriction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endonuclease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assay (REA), in situ hybridization using DNA probes, and polymerase chain reaction (PCR)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No specific treatment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Strict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biosecurity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farm hygiene are of prime importance 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Proper control of infectious immunosuppressive agents such as IBD and CAV as well as noninfectious factors such as stress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aflatoxins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Antibiotics to control 2° bacterial infection</a:t>
            </a:r>
          </a:p>
          <a:p>
            <a:pPr algn="just"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(Sulfonamides are contraindicated in case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immunosppression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hematologic disease)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Liver protestants (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eg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silymarin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), amino acids, multivitamins in drinking water 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2133600" y="228600"/>
            <a:ext cx="5052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PREVENTION AND CONTROL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Minimum “chicken-free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” downtime of 3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weeks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recommended to ensure the reduction of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viral load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farm</a:t>
            </a:r>
          </a:p>
          <a:p>
            <a:pPr>
              <a:buFont typeface="Wingdings" pitchFamily="2" charset="2"/>
              <a:buChar char="Ø"/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Vaccination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Both live and attenuated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vaccines are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used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Live vaccine given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via drinking water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for breeders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between 10-14 wk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to ensure the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transfer 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maternal immunity from breeding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flocks to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their progeny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Broilers are vaccinated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at &lt;10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days of age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089053" y="2405577"/>
            <a:ext cx="47038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48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Thank You</a:t>
            </a:r>
            <a:endParaRPr lang="en-IN" sz="4800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997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4343400"/>
            <a:ext cx="2667000" cy="1769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</a:rPr>
              <a:t>ETIOLOGY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86400"/>
          </a:xfrm>
        </p:spPr>
        <p:txBody>
          <a:bodyPr>
            <a:no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Fowl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adenovirus (</a:t>
            </a:r>
            <a:r>
              <a:rPr lang="en-US" sz="2000" dirty="0" err="1">
                <a:latin typeface="Arial" pitchFamily="34" charset="0"/>
                <a:cs typeface="Arial" pitchFamily="34" charset="0"/>
              </a:rPr>
              <a:t>FAdV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)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the genus </a:t>
            </a:r>
            <a:r>
              <a:rPr lang="en-US" sz="2000" i="1" dirty="0" err="1">
                <a:latin typeface="Arial" pitchFamily="34" charset="0"/>
                <a:cs typeface="Arial" pitchFamily="34" charset="0"/>
              </a:rPr>
              <a:t>Aviadenovirus</a:t>
            </a:r>
            <a:r>
              <a:rPr lang="en-US" sz="2000" i="1" dirty="0">
                <a:latin typeface="Arial" pitchFamily="34" charset="0"/>
                <a:cs typeface="Arial" pitchFamily="34" charset="0"/>
              </a:rPr>
              <a:t>,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family </a:t>
            </a:r>
            <a:r>
              <a:rPr lang="en-US" sz="2000" i="1" dirty="0" err="1" smtClean="0">
                <a:latin typeface="Arial" pitchFamily="34" charset="0"/>
                <a:cs typeface="Arial" pitchFamily="34" charset="0"/>
              </a:rPr>
              <a:t>Adenoviridae</a:t>
            </a:r>
            <a:endParaRPr lang="en-US" sz="2000" i="1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non-enveloped 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ds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DNA viruses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icosahedral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symmetry varying between 70 and 90 nm in diameter</a:t>
            </a:r>
          </a:p>
          <a:p>
            <a:pPr algn="just"/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FAdVs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are highly diverse and are categorized into five species (A to E) and 12 serotypes (1 to 7, 8a, 8b and 9 to 11)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Association with immunosuppressive viruses such as IBDV, chicken anemia virus (CAV), MDV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minmal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pathogenic strain causes severe disease</a:t>
            </a:r>
          </a:p>
          <a:p>
            <a:pPr algn="just"/>
            <a:r>
              <a:rPr lang="en-US" sz="2000" dirty="0">
                <a:latin typeface="Arial" pitchFamily="34" charset="0"/>
                <a:cs typeface="Arial" pitchFamily="34" charset="0"/>
              </a:rPr>
              <a:t>Generally </a:t>
            </a:r>
            <a:r>
              <a:rPr lang="en-US" sz="2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tolerant to heat and pH changes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as well as to the majority of commercial disinfectants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en-US" sz="20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INCLUSION BODY HEPATITIS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0292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An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acute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viral disease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young chickens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associated with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anemia, hemorrhagic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disorders,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hydropericardium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Characteristic basophilic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intranuclear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inclusion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bodies in the affected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hepatocytes</a:t>
            </a:r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Disease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has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worldwide distribution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Broilers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3–5 weeks of age are more susceptible to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disease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whereas layer and breeder flocks of varying ages can also be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affected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Sporadic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reports in other domestic birds,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including pigeons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, quails, ducks, and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ostriches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Isolation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FAdVs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from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wild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birds, indicates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a possible carryover of the disease into and from wild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birds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Inclusion body hepatitis (IBH) of chickens was first recognized in 1963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096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  <a:t>Hydro-pericardium  Syndrome</a:t>
            </a:r>
            <a:br>
              <a:rPr lang="en-US" sz="2400" dirty="0" smtClean="0">
                <a:solidFill>
                  <a:srgbClr val="FF0000"/>
                </a:solidFill>
                <a:latin typeface="Arial Black" pitchFamily="34" charset="0"/>
                <a:cs typeface="Arial" pitchFamily="34" charset="0"/>
              </a:rPr>
            </a:b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915400" cy="5715000"/>
          </a:xfrm>
        </p:spPr>
        <p:txBody>
          <a:bodyPr>
            <a:normAutofit/>
          </a:bodyPr>
          <a:lstStyle/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First reported in broiler birds of 3 to 5 weeks of age from Angara Goth, near Karachi, Pakistan, in 1987 : ‘Angara Disease’ in Pakistan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 India, HPS was first noticed in the poultry belt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Jammuand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Kashmir, Punjab and Delhi during April-July 1994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 India, the disease is commonly known as ‘‘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leechi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disease’’ due to the characteristic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hydropericardium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, giving the heart the appearance of the peeled Indian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leechi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fruit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Other names: </a:t>
            </a:r>
          </a:p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Inclusion-body hepatitis-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hydropericardium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syndrome,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Hydropericardium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hepatopathy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syndrome  	</a:t>
            </a:r>
          </a:p>
          <a:p>
            <a:pPr>
              <a:buNone/>
            </a:pP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	</a:t>
            </a:r>
            <a:r>
              <a:rPr lang="en-US" sz="2000" dirty="0" err="1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Hydropericardium</a:t>
            </a:r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 hepatitis syndrome </a:t>
            </a:r>
          </a:p>
          <a:p>
            <a:pPr>
              <a:buNone/>
            </a:pPr>
            <a:endParaRPr lang="en-US" sz="2000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Etiology :- FAdV-4</a:t>
            </a:r>
          </a:p>
          <a:p>
            <a:r>
              <a:rPr lang="en-US" sz="2000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Mortality:- 20-80%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Recovered birds are immune to subsequent attacks of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hydropericardium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syndrome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PPT - Hemodynamics &amp; Cellular Phases Types of Exudates (Role of ..."/>
          <p:cNvPicPr>
            <a:picLocks noChangeAspect="1" noChangeArrowheads="1"/>
          </p:cNvPicPr>
          <p:nvPr/>
        </p:nvPicPr>
        <p:blipFill>
          <a:blip r:embed="rId2"/>
          <a:srcRect l="20000" t="22963" r="21111" b="10370"/>
          <a:stretch>
            <a:fillRect/>
          </a:stretch>
        </p:blipFill>
        <p:spPr bwMode="auto">
          <a:xfrm>
            <a:off x="6248400" y="3886200"/>
            <a:ext cx="2573867" cy="175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TRANSMISSION</a:t>
            </a: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Vertical and Horizontal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Infected birds develop a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viremia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increase shedding of the virus after 2–3 days in high loads with feces, usually spreads laterally through contaminated food, water and litter within sheds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Contaminated vehicles, personnel, equipment,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biosecurity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gaps could induce and spread the infection to the farm</a:t>
            </a: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endParaRPr lang="en-US" sz="20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v"/>
            </a:pPr>
            <a:r>
              <a:rPr lang="en-US" sz="2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PATHOGENESIS</a:t>
            </a:r>
          </a:p>
          <a:p>
            <a:pPr algn="just"/>
            <a:r>
              <a:rPr lang="en-US" sz="2000" dirty="0" smtClean="0">
                <a:latin typeface="Arial" pitchFamily="34" charset="0"/>
                <a:cs typeface="Arial" pitchFamily="34" charset="0"/>
              </a:rPr>
              <a:t>Ingestion of virus - infecting the intestinal epithelium and replication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enterocytes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Extensive damage to the intestinal epithelium with hemorrhage - reached the blood stream via draining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lymphatics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and the thoracic duct(s) - cell free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viremia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 replication in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kupffer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cell and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hepatocytes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hemorrhage, necrosis and liver damage - second and higher peak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virema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- dissemination into many different organs including spleen, pancreas, thymus, bone marrow, kidney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3562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Arial Black" pitchFamily="34" charset="0"/>
              </a:rPr>
              <a:t>CLINICAL FINDINGS</a:t>
            </a:r>
            <a:endParaRPr lang="en-US" sz="24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>
                <a:latin typeface="Arial" pitchFamily="34" charset="0"/>
                <a:cs typeface="Arial" pitchFamily="34" charset="0"/>
              </a:rPr>
              <a:t>Sudden mortality usually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is seen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in chickens &lt;6 wk old and as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young as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4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days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age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Mortality normally ranges from 20%--40%, may reach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upto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80%</a:t>
            </a:r>
          </a:p>
          <a:p>
            <a:r>
              <a:rPr lang="en-US" sz="2000" dirty="0" smtClean="0">
                <a:latin typeface="Arial" pitchFamily="34" charset="0"/>
                <a:cs typeface="Arial" pitchFamily="34" charset="0"/>
              </a:rPr>
              <a:t>Lethargy, huddling with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ruffled feathers, and yellow, </a:t>
            </a:r>
            <a:r>
              <a:rPr lang="en-US" sz="2000" dirty="0" err="1" smtClean="0">
                <a:latin typeface="Arial" pitchFamily="34" charset="0"/>
                <a:cs typeface="Arial" pitchFamily="34" charset="0"/>
              </a:rPr>
              <a:t>mucoid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 droppings</a:t>
            </a:r>
          </a:p>
          <a:p>
            <a:r>
              <a:rPr lang="en-US" sz="2000" dirty="0">
                <a:latin typeface="Arial" pitchFamily="34" charset="0"/>
                <a:cs typeface="Arial" pitchFamily="34" charset="0"/>
              </a:rPr>
              <a:t>duration of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the infection 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usually ranges from 9-14 </a:t>
            </a:r>
            <a:r>
              <a:rPr lang="en-US" sz="2000" dirty="0" smtClean="0">
                <a:latin typeface="Arial" pitchFamily="34" charset="0"/>
                <a:cs typeface="Arial" pitchFamily="34" charset="0"/>
              </a:rPr>
              <a:t>days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0" y="1066800"/>
          <a:ext cx="9067799" cy="53258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28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2177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5002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426719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09961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Disease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Adenovius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Host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Findings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4040">
                <a:tc rowSpan="2"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Hemorrhagic enteritis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2000" i="0" dirty="0" smtClean="0">
                          <a:latin typeface="Arial" pitchFamily="34" charset="0"/>
                          <a:cs typeface="Arial" pitchFamily="34" charset="0"/>
                        </a:rPr>
                        <a:t>Turkey Adenovirus-3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of the species 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Turkey Adenovirus-</a:t>
                      </a:r>
                      <a:r>
                        <a:rPr lang="en-US" sz="2000" i="0" dirty="0" smtClean="0">
                          <a:latin typeface="Arial" pitchFamily="34" charset="0"/>
                          <a:cs typeface="Arial" pitchFamily="34" charset="0"/>
                        </a:rPr>
                        <a:t>A</a:t>
                      </a:r>
                      <a:endParaRPr lang="en-US" sz="2000" i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2 to 8 week old turkeys</a:t>
                      </a:r>
                    </a:p>
                    <a:p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Necrohemorrhagic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enteritis and necrotic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splenitis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accompanied with high mortality (1-60%)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80207">
                <a:tc vMerge="1">
                  <a:txBody>
                    <a:bodyPr/>
                    <a:lstStyle/>
                    <a:p>
                      <a:endParaRPr lang="en-US" sz="18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Pheasants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Chickens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Marble spleen disease in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pheasants</a:t>
                      </a:r>
                    </a:p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Splenomegaly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in chickens 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89132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Egg drop syndrome</a:t>
                      </a:r>
                      <a:endParaRPr lang="en-US" sz="18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Duck Adenovirus-1 of the species </a:t>
                      </a:r>
                      <a:r>
                        <a:rPr lang="en-US" sz="2000" i="1" dirty="0" smtClean="0">
                          <a:latin typeface="Arial" pitchFamily="34" charset="0"/>
                          <a:cs typeface="Arial" pitchFamily="34" charset="0"/>
                        </a:rPr>
                        <a:t>Duck Adenovirus-A</a:t>
                      </a:r>
                      <a:endParaRPr lang="en-US" sz="2000" i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laying hens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and quails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Distorted shape and size of eggs</a:t>
                      </a:r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,</a:t>
                      </a:r>
                    </a:p>
                    <a:p>
                      <a:r>
                        <a:rPr lang="en-US" sz="180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Eggshells: lose color,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soft or even fail to form due to destruction of the shell glands by virus replication.</a:t>
                      </a:r>
                    </a:p>
                    <a:p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Virus  is excreted in the eggs and in the reproductive tract secretions.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52400" y="533400"/>
          <a:ext cx="8763000" cy="49072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98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06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353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92248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Disease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Adeno</a:t>
                      </a:r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-virus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Host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solidFill>
                            <a:srgbClr val="FF0000"/>
                          </a:solidFill>
                          <a:latin typeface="Arial Black" pitchFamily="34" charset="0"/>
                          <a:cs typeface="Arial" pitchFamily="34" charset="0"/>
                        </a:rPr>
                        <a:t>Findings</a:t>
                      </a:r>
                      <a:endParaRPr lang="en-US" sz="2000" dirty="0">
                        <a:solidFill>
                          <a:srgbClr val="FF0000"/>
                        </a:solidFill>
                        <a:latin typeface="Arial Black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259974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Quail bronchitis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FAdV-1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quails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Respiratory signs, swollen sinuses, expectoration of mucus, asphyxiation and high mortality (up to 50%)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12766"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 Black" pitchFamily="34" charset="0"/>
                        </a:rPr>
                        <a:t>Gizzard erosions and ulcerations</a:t>
                      </a:r>
                      <a:endParaRPr lang="en-US" sz="2000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FAdV-1 of species A 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(Abe et al., 2001)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Laying</a:t>
                      </a:r>
                      <a:r>
                        <a:rPr lang="en-US" sz="2000" baseline="0" dirty="0" smtClean="0">
                          <a:latin typeface="Arial" pitchFamily="34" charset="0"/>
                          <a:cs typeface="Arial" pitchFamily="34" charset="0"/>
                        </a:rPr>
                        <a:t> chickens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Tanimura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et al. (1993) first reported involvement of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FAdV</a:t>
                      </a:r>
                      <a:endParaRPr lang="en-US" sz="2000" dirty="0" smtClean="0">
                        <a:latin typeface="Arial" pitchFamily="34" charset="0"/>
                        <a:cs typeface="Arial" pitchFamily="34" charset="0"/>
                      </a:endParaRP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virus is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epitheliotropic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 and multiplies in the epithelium of the </a:t>
                      </a:r>
                      <a:r>
                        <a:rPr lang="en-US" sz="2000" dirty="0" err="1" smtClean="0">
                          <a:latin typeface="Arial" pitchFamily="34" charset="0"/>
                          <a:cs typeface="Arial" pitchFamily="34" charset="0"/>
                        </a:rPr>
                        <a:t>proventriculus</a:t>
                      </a:r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, gizzard and small intestines</a:t>
                      </a:r>
                    </a:p>
                    <a:p>
                      <a:r>
                        <a:rPr lang="en-US" sz="2000" dirty="0" smtClean="0">
                          <a:latin typeface="Arial" pitchFamily="34" charset="0"/>
                          <a:cs typeface="Arial" pitchFamily="34" charset="0"/>
                        </a:rPr>
                        <a:t>condemnation of giblets (gizzards) is of considerable economic importance</a:t>
                      </a:r>
                      <a:endParaRPr lang="en-US" sz="20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219200"/>
            <a:ext cx="44196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33400" y="4419600"/>
            <a:ext cx="4495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bird revealed non-specific clinical signs including depression, lethargy, ruffling feathers, and </a:t>
            </a:r>
            <a:r>
              <a:rPr lang="en-US" dirty="0" err="1" smtClean="0"/>
              <a:t>inappetence</a:t>
            </a:r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5410200" y="609603"/>
            <a:ext cx="2971801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5257800" y="4419600"/>
            <a:ext cx="38862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yellowish </a:t>
            </a:r>
            <a:r>
              <a:rPr lang="en-US" dirty="0" err="1" smtClean="0"/>
              <a:t>mucoid</a:t>
            </a:r>
            <a:r>
              <a:rPr lang="en-US" dirty="0" smtClean="0"/>
              <a:t> diarrhea, soiling the feather around </a:t>
            </a:r>
            <a:r>
              <a:rPr lang="en-US" dirty="0" err="1" smtClean="0"/>
              <a:t>cloaca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976</TotalTime>
  <Words>1099</Words>
  <Application>Microsoft Office PowerPoint</Application>
  <PresentationFormat>On-screen Show (4:3)</PresentationFormat>
  <Paragraphs>116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Arial Black</vt:lpstr>
      <vt:lpstr>Calibri</vt:lpstr>
      <vt:lpstr>Wingdings</vt:lpstr>
      <vt:lpstr>Office Theme</vt:lpstr>
      <vt:lpstr>PowerPoint Presentation</vt:lpstr>
      <vt:lpstr>ETIOLOGY</vt:lpstr>
      <vt:lpstr>INCLUSION BODY HEPATITIS</vt:lpstr>
      <vt:lpstr>Hydro-pericardium  Syndrome </vt:lpstr>
      <vt:lpstr>PowerPoint Presentation</vt:lpstr>
      <vt:lpstr>CLINICAL FINDINGS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LESIONS</vt:lpstr>
      <vt:lpstr>DIAGNOSIS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Dell</dc:creator>
  <cp:lastModifiedBy>Bvc</cp:lastModifiedBy>
  <cp:revision>89</cp:revision>
  <dcterms:created xsi:type="dcterms:W3CDTF">2023-08-28T15:00:45Z</dcterms:created>
  <dcterms:modified xsi:type="dcterms:W3CDTF">2025-05-21T04:38:52Z</dcterms:modified>
</cp:coreProperties>
</file>