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4" r:id="rId5"/>
    <p:sldId id="261" r:id="rId6"/>
    <p:sldId id="262" r:id="rId7"/>
    <p:sldId id="263" r:id="rId8"/>
    <p:sldId id="270" r:id="rId9"/>
    <p:sldId id="271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1A899-2BD4-4A04-B159-0E624BDCBA24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9DD25-649E-464A-87B1-89FBC89CC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9DD25-649E-464A-87B1-89FBC89CC9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9DD25-649E-464A-87B1-89FBC89CC9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2137-CA4B-4B41-86EF-810925C3AA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D544-CD38-49CB-9E82-4D2BB7FB2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2137-CA4B-4B41-86EF-810925C3AA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D544-CD38-49CB-9E82-4D2BB7FB2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2137-CA4B-4B41-86EF-810925C3AA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D544-CD38-49CB-9E82-4D2BB7FB2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2137-CA4B-4B41-86EF-810925C3AA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D544-CD38-49CB-9E82-4D2BB7FB2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2137-CA4B-4B41-86EF-810925C3AA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D544-CD38-49CB-9E82-4D2BB7FB2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2137-CA4B-4B41-86EF-810925C3AA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D544-CD38-49CB-9E82-4D2BB7FB2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2137-CA4B-4B41-86EF-810925C3AA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D544-CD38-49CB-9E82-4D2BB7FB2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2137-CA4B-4B41-86EF-810925C3AA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D544-CD38-49CB-9E82-4D2BB7FB2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2137-CA4B-4B41-86EF-810925C3AA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D544-CD38-49CB-9E82-4D2BB7FB2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2137-CA4B-4B41-86EF-810925C3AA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D544-CD38-49CB-9E82-4D2BB7FB2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2137-CA4B-4B41-86EF-810925C3AA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D544-CD38-49CB-9E82-4D2BB7FB2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2137-CA4B-4B41-86EF-810925C3AA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D544-CD38-49CB-9E82-4D2BB7FB2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454" y="145409"/>
            <a:ext cx="7504546" cy="137859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INFECTIOUS BRONCHITIS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8179"/>
            <a:ext cx="6400800" cy="55562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GASPING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194" name="AutoShape 2" descr="IBV-029A.jpg | Partners in Animal Heal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BV-029A.jpg | Partners in Animal Heal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15434"/>
            <a:ext cx="4648200" cy="37255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85209" y="5460133"/>
            <a:ext cx="40593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Dr. Ravi Shankar Kumar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Mandal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Assistant Professor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Veterinary Medicine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BVC, Patna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. F. Sc. Programme – Bihar Animal Sciences University | बिहार पशु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1" y="269028"/>
            <a:ext cx="1490545" cy="86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ownloads – Bihar Animal Sciences University | बिहार पशु विज्ञान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60338"/>
            <a:ext cx="1103746" cy="11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. F. Sc. Programme – Bihar Animal Sciences University | बिहार पशु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7" y="254099"/>
            <a:ext cx="1490545" cy="86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ownloads – Bihar Animal Sciences University | बिहार पशु विज्ञान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27" y="145409"/>
            <a:ext cx="1103746" cy="11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053" y="2405577"/>
            <a:ext cx="47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Thank You</a:t>
            </a:r>
            <a:endParaRPr lang="en-IN" sz="4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Acute, highly contagious disease of major economic importance in commercial chicken flocks throughout the world.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Characterized by respiratory signs and decreased egg production and poor egg quality 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Nephropathogenic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strains of IBV causes interstitial nephritis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Associations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myopathy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proventriculitis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have also been reported.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6562" y="452735"/>
            <a:ext cx="4679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INFECTIOUS BRONCHITIS 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1" y="3821668"/>
            <a:ext cx="8305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ETIOLOGY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Infectious Bronchitis Virus (IBV),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is a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coronavirus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enveloped and positive-sense single-stranded RNA virus.</a:t>
            </a:r>
          </a:p>
          <a:p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28356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004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IBV is shed by infected chickens in respiratory discharges and feces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Spread  by aerosol, ingestion of contaminated feed and water, and contact with contaminated equipment and clothing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Naturally infected chickens and those vaccinated with live IBV may shed virus intermittently for up to 20 wk after infection 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Coinfection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with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Mycoplasma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gallisepticum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Mycoplasma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synoviae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Escherichia coli,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and/or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Avibacterium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paragallinarium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exacerbate disease.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05135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TRANSMISSION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Spread of infectious agents of important avian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622163"/>
            <a:ext cx="4953000" cy="2235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57200"/>
            <a:ext cx="2895600" cy="381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PATHOGENESIS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1"/>
            <a:ext cx="8229600" cy="22860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Infectious bronchitis virus initially infects and replicates in the upper respiratory tract causing the loss of protective cells lining the sinuses and trachea.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After a brief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viraemia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 virus can be detected in the kidneys, reproductive tract,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caecal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tonsils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Nephropathogenic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strains are known to cause lesions in the kidney.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3352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incubation time for the IBV varies from 18-36 hours. 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Morbidity ≈ l00%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Chicks may appear depressed and huddle under heat lamps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Dyspnea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cough, sneezing, tracheal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conjunctivitis, facial swelling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Feed consumption and weight gain are reduced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Infection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nephropathogenic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strains can cause initial respiratory signs, then later depression, ruffled feathers, wet droppings, greater water intake, and death.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0558" y="376535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CLINICAL FINDINGS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2" descr="https://partnersah.vet.cornell.edu/sites/default/files/avian_atlas_assets/DSC000081%20x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33800"/>
            <a:ext cx="2494845" cy="1828800"/>
          </a:xfrm>
          <a:prstGeom prst="rect">
            <a:avLst/>
          </a:prstGeom>
          <a:noFill/>
        </p:spPr>
      </p:pic>
      <p:pic>
        <p:nvPicPr>
          <p:cNvPr id="7" name="Picture 2" descr="https://partnersah.vet.cornell.edu/sites/default/files/avian_atlas_assets/IBV-031A%20x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25146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 layers, egg production may drop by as much as 100%, and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eggs are often misshapen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with thin, soft, rough, and/or pale shells, and can be smaller and have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watery albumen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 most outbreaks mortality is 5%, although mortality rates are higher when disease is complicated by concurrent bacterial infection.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Nephropathogenic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strains can induce interstitial nephritis with high mortality ( up to 60%,) in young chicks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Infection of young chicks may cause permanent damage to the oviduct, resulting in layers or breeders that never reach normal levels of production :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False Layers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s://country.cdn.cevaws.com/var/ezflow_site/storage/images/_aliases/large/media/ceva-vietnam/images/ib-34/510140-1-eng-GB/IB-3.jpg"/>
          <p:cNvPicPr>
            <a:picLocks noChangeAspect="1" noChangeArrowheads="1"/>
          </p:cNvPicPr>
          <p:nvPr/>
        </p:nvPicPr>
        <p:blipFill>
          <a:blip r:embed="rId3"/>
          <a:srcRect t="11940" b="13433"/>
          <a:stretch>
            <a:fillRect/>
          </a:stretch>
        </p:blipFill>
        <p:spPr bwMode="auto">
          <a:xfrm>
            <a:off x="3200400" y="4191000"/>
            <a:ext cx="28194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4255" r="9937" b="10638"/>
          <a:stretch>
            <a:fillRect/>
          </a:stretch>
        </p:blipFill>
        <p:spPr bwMode="auto">
          <a:xfrm>
            <a:off x="152400" y="4191000"/>
            <a:ext cx="28194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 r="2093"/>
          <a:stretch>
            <a:fillRect/>
          </a:stretch>
        </p:blipFill>
        <p:spPr bwMode="auto">
          <a:xfrm>
            <a:off x="6248400" y="4191000"/>
            <a:ext cx="28194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3886200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LESIONS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2438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Trachea, sinuses, and nasal passages may contain serous, catarrhal, 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caseous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exudates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Air sacs filled with foamy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exudate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initially, progressing to cloudy thickening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Cystic oviducts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regression of the ovaries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Swollen,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pale kidneys, with the tubules and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ureters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distended with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urates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Pathogenic characteristics of a QX-like infectious bronchitis virus strain  SD in chickens exposed at different ages and protective efficacy of  combining live homologous and heterologous vaccination | Veterinary  Research | Full Text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533400" y="3200400"/>
            <a:ext cx="5943600" cy="3429000"/>
          </a:xfrm>
          <a:prstGeom prst="rect">
            <a:avLst/>
          </a:prstGeom>
          <a:noFill/>
        </p:spPr>
      </p:pic>
      <p:pic>
        <p:nvPicPr>
          <p:cNvPr id="5" name="Picture 2" descr="Figure 7 | Pathogenesis and Diagnostic Approaches of Avian Infectious  Bronchit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0825" y="4953000"/>
            <a:ext cx="1857375" cy="1628775"/>
          </a:xfrm>
          <a:prstGeom prst="rect">
            <a:avLst/>
          </a:prstGeom>
          <a:noFill/>
        </p:spPr>
      </p:pic>
      <p:pic>
        <p:nvPicPr>
          <p:cNvPr id="6" name="Picture 2" descr="https://country.cdn.cevaws.com/var/ezflow_site/storage/images/_aliases/large/media/ceva-vietnam/images/ib-24/510132-1-eng-GB/IB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200400"/>
            <a:ext cx="1905000" cy="16764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23594" r="21107" b="5354"/>
          <a:stretch>
            <a:fillRect/>
          </a:stretch>
        </p:blipFill>
        <p:spPr bwMode="auto">
          <a:xfrm>
            <a:off x="2514600" y="4876800"/>
            <a:ext cx="1981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6553200"/>
            <a:ext cx="143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A,B,C Normal</a:t>
            </a:r>
            <a:endParaRPr lang="en-US" dirty="0"/>
          </a:p>
        </p:txBody>
      </p:sp>
      <p:pic>
        <p:nvPicPr>
          <p:cNvPr id="9" name="Picture 2" descr="https://partnersah.vet.cornell.edu/sites/default/files/avian_atlas_assets/IBV-009A%20x7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200400"/>
            <a:ext cx="1905000" cy="1752600"/>
          </a:xfrm>
          <a:prstGeom prst="rect">
            <a:avLst/>
          </a:prstGeom>
          <a:noFill/>
        </p:spPr>
      </p:pic>
      <p:pic>
        <p:nvPicPr>
          <p:cNvPr id="10" name="Picture 4" descr="402537.fig.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3124200"/>
            <a:ext cx="2057400" cy="1798691"/>
          </a:xfrm>
          <a:prstGeom prst="rect">
            <a:avLst/>
          </a:prstGeom>
          <a:noFill/>
        </p:spPr>
      </p:pic>
      <p:pic>
        <p:nvPicPr>
          <p:cNvPr id="11" name="Picture 2" descr="https://partnersah.vet.cornell.edu/sites/default/files/avian_atlas_assets/IBV-035A%20x7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3200400"/>
            <a:ext cx="2057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DIAGNOSIS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51054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Clinical signs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PM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findngs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Virus detection and identification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Serological tests: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	Virus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neutralisaton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(VN)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Immunodiffusion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(ID)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Haemagglutination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inhibition (HI)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Immunofluorescence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(IF)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	ELISA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en-US" dirty="0"/>
          </a:p>
        </p:txBody>
      </p:sp>
      <p:pic>
        <p:nvPicPr>
          <p:cNvPr id="4" name="Picture 4" descr="https://partnersah.vet.cornell.edu/sites/default/files/avian_atlas_assets/IBV-032A%20x750.jpg"/>
          <p:cNvPicPr>
            <a:picLocks noChangeAspect="1" noChangeArrowheads="1"/>
          </p:cNvPicPr>
          <p:nvPr/>
        </p:nvPicPr>
        <p:blipFill>
          <a:blip r:embed="rId2"/>
          <a:srcRect l="13462" t="5128" r="3846"/>
          <a:stretch>
            <a:fillRect/>
          </a:stretch>
        </p:blipFill>
        <p:spPr bwMode="auto">
          <a:xfrm>
            <a:off x="5410200" y="1447800"/>
            <a:ext cx="3276600" cy="2819400"/>
          </a:xfrm>
          <a:prstGeom prst="rect">
            <a:avLst/>
          </a:prstGeom>
          <a:noFill/>
        </p:spPr>
      </p:pic>
      <p:pic>
        <p:nvPicPr>
          <p:cNvPr id="5" name="Picture 2" descr="https://partnersah.vet.cornell.edu/sites/default/files/avian_atlas_assets/Affected%20embryos1%20x750.jpg"/>
          <p:cNvPicPr>
            <a:picLocks noChangeAspect="1" noChangeArrowheads="1"/>
          </p:cNvPicPr>
          <p:nvPr/>
        </p:nvPicPr>
        <p:blipFill>
          <a:blip r:embed="rId3"/>
          <a:srcRect l="6400" t="22735" r="8267" b="19005"/>
          <a:stretch>
            <a:fillRect/>
          </a:stretch>
        </p:blipFill>
        <p:spPr bwMode="auto">
          <a:xfrm>
            <a:off x="5410200" y="4495800"/>
            <a:ext cx="3419708" cy="175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Vaccination, effective management system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biosecurity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measures are of primary importance to control infectious diseases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Antimicrobial therapy to prevent complicating bacterial infections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cold weather, increase the ambient temperature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Protein concentrations in feed and electrolytes in drinking water may assist in outbreaks caused by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nephropathogenic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strains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Vaccination</a:t>
            </a: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Initially given to 1- 14-day-old chicks by spray, drinking water, or eye drop, and birds are commonly revaccinated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3253" y="457200"/>
            <a:ext cx="185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CONTROL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461</Words>
  <Application>Microsoft Office PowerPoint</Application>
  <PresentationFormat>On-screen Show (4:3)</PresentationFormat>
  <Paragraphs>60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INFECTIOUS BRONCHITIS</vt:lpstr>
      <vt:lpstr>PowerPoint Presentation</vt:lpstr>
      <vt:lpstr>PowerPoint Presentation</vt:lpstr>
      <vt:lpstr>PATHOGENESIS</vt:lpstr>
      <vt:lpstr>PowerPoint Presentation</vt:lpstr>
      <vt:lpstr>PowerPoint Presentation</vt:lpstr>
      <vt:lpstr>LESIONS</vt:lpstr>
      <vt:lpstr>DIAGNOSIS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Bvc</cp:lastModifiedBy>
  <cp:revision>47</cp:revision>
  <dcterms:created xsi:type="dcterms:W3CDTF">2023-08-08T11:23:54Z</dcterms:created>
  <dcterms:modified xsi:type="dcterms:W3CDTF">2025-05-21T05:58:50Z</dcterms:modified>
</cp:coreProperties>
</file>