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7" r:id="rId4"/>
    <p:sldId id="259" r:id="rId5"/>
    <p:sldId id="260" r:id="rId6"/>
    <p:sldId id="261" r:id="rId7"/>
    <p:sldId id="262" r:id="rId8"/>
    <p:sldId id="263" r:id="rId9"/>
    <p:sldId id="267" r:id="rId10"/>
    <p:sldId id="269" r:id="rId11"/>
    <p:sldId id="264"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5FC815-334B-4770-9958-78AE42EE9ADB}" type="datetimeFigureOut">
              <a:rPr lang="en-US" smtClean="0"/>
              <a:pPr/>
              <a:t>5/21/2025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B1F24-B1B7-457E-AA92-457DBA401D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2B1F24-B1B7-457E-AA92-457DBA401DB6}"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304886-A00B-43A6-B461-B810CC9CB758}"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4CD98-63BA-4C23-8ADF-53C5B69497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04886-A00B-43A6-B461-B810CC9CB758}"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4CD98-63BA-4C23-8ADF-53C5B69497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04886-A00B-43A6-B461-B810CC9CB758}"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4CD98-63BA-4C23-8ADF-53C5B69497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04886-A00B-43A6-B461-B810CC9CB758}"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4CD98-63BA-4C23-8ADF-53C5B69497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304886-A00B-43A6-B461-B810CC9CB758}"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4CD98-63BA-4C23-8ADF-53C5B69497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304886-A00B-43A6-B461-B810CC9CB758}"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4CD98-63BA-4C23-8ADF-53C5B69497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304886-A00B-43A6-B461-B810CC9CB758}"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E4CD98-63BA-4C23-8ADF-53C5B69497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304886-A00B-43A6-B461-B810CC9CB758}"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E4CD98-63BA-4C23-8ADF-53C5B69497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04886-A00B-43A6-B461-B810CC9CB758}"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E4CD98-63BA-4C23-8ADF-53C5B69497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04886-A00B-43A6-B461-B810CC9CB758}"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4CD98-63BA-4C23-8ADF-53C5B69497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04886-A00B-43A6-B461-B810CC9CB758}"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4CD98-63BA-4C23-8ADF-53C5B69497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04886-A00B-43A6-B461-B810CC9CB758}" type="datetimeFigureOut">
              <a:rPr lang="en-US" smtClean="0"/>
              <a:pPr/>
              <a:t>5/21/2025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4CD98-63BA-4C23-8ADF-53C5B69497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Dell\Downloads\Clinical%20Signs%20of%20Infectious%20Laryngotracheitis%20in%20Poultry%20_%20Merck%20Veterinary%20Manual.mp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1390" y="1371600"/>
            <a:ext cx="5103000" cy="1200329"/>
          </a:xfrm>
          <a:prstGeom prst="rect">
            <a:avLst/>
          </a:prstGeom>
          <a:noFill/>
        </p:spPr>
        <p:txBody>
          <a:bodyPr wrap="none" rtlCol="0">
            <a:spAutoFit/>
          </a:bodyPr>
          <a:lstStyle/>
          <a:p>
            <a:pPr algn="ctr"/>
            <a:r>
              <a:rPr lang="en-US" sz="3600" b="1" dirty="0" smtClean="0">
                <a:solidFill>
                  <a:srgbClr val="FF0000"/>
                </a:solidFill>
                <a:latin typeface="Arial Black" pitchFamily="34" charset="0"/>
              </a:rPr>
              <a:t> INFECTIOUS </a:t>
            </a:r>
            <a:endParaRPr lang="en-US" sz="3600" b="1" dirty="0" smtClean="0">
              <a:solidFill>
                <a:srgbClr val="FF0000"/>
              </a:solidFill>
              <a:latin typeface="Arial Black" pitchFamily="34" charset="0"/>
            </a:endParaRPr>
          </a:p>
          <a:p>
            <a:pPr algn="ctr"/>
            <a:r>
              <a:rPr lang="en-US" sz="3600" b="1" dirty="0" smtClean="0">
                <a:solidFill>
                  <a:srgbClr val="FF0000"/>
                </a:solidFill>
                <a:latin typeface="Arial Black" pitchFamily="34" charset="0"/>
              </a:rPr>
              <a:t>LARYNGOTRAEITIS</a:t>
            </a:r>
            <a:endParaRPr lang="en-US" sz="3600" dirty="0">
              <a:solidFill>
                <a:srgbClr val="FF0000"/>
              </a:solidFill>
              <a:latin typeface="Arial Black" pitchFamily="34" charset="0"/>
            </a:endParaRPr>
          </a:p>
        </p:txBody>
      </p:sp>
      <p:sp>
        <p:nvSpPr>
          <p:cNvPr id="3" name="TextBox 2"/>
          <p:cNvSpPr txBox="1"/>
          <p:nvPr/>
        </p:nvSpPr>
        <p:spPr>
          <a:xfrm>
            <a:off x="2743200" y="3505200"/>
            <a:ext cx="4059381" cy="1323439"/>
          </a:xfrm>
          <a:prstGeom prst="rect">
            <a:avLst/>
          </a:prstGeom>
          <a:noFill/>
        </p:spPr>
        <p:txBody>
          <a:bodyPr wrap="none" rtlCol="0">
            <a:spAutoFit/>
          </a:bodyPr>
          <a:lstStyle/>
          <a:p>
            <a:pPr algn="ctr"/>
            <a:r>
              <a:rPr lang="en-US" sz="2000" b="1" dirty="0" smtClean="0">
                <a:solidFill>
                  <a:srgbClr val="0070C0"/>
                </a:solidFill>
                <a:latin typeface="Arial" pitchFamily="34" charset="0"/>
                <a:cs typeface="Arial" pitchFamily="34" charset="0"/>
              </a:rPr>
              <a:t>Dr. Ravi Shankar Kumar </a:t>
            </a:r>
            <a:r>
              <a:rPr lang="en-US" sz="2000" b="1" dirty="0" err="1" smtClean="0">
                <a:solidFill>
                  <a:srgbClr val="0070C0"/>
                </a:solidFill>
                <a:latin typeface="Arial" pitchFamily="34" charset="0"/>
                <a:cs typeface="Arial" pitchFamily="34" charset="0"/>
              </a:rPr>
              <a:t>Mandal</a:t>
            </a:r>
            <a:endParaRPr lang="en-US" sz="2000" b="1" dirty="0" smtClean="0">
              <a:solidFill>
                <a:srgbClr val="0070C0"/>
              </a:solidFill>
              <a:latin typeface="Arial" pitchFamily="34" charset="0"/>
              <a:cs typeface="Arial" pitchFamily="34" charset="0"/>
            </a:endParaRPr>
          </a:p>
          <a:p>
            <a:pPr algn="ctr"/>
            <a:r>
              <a:rPr lang="en-US" sz="2000" b="1" dirty="0" smtClean="0">
                <a:solidFill>
                  <a:srgbClr val="0070C0"/>
                </a:solidFill>
                <a:latin typeface="Arial" pitchFamily="34" charset="0"/>
                <a:cs typeface="Arial" pitchFamily="34" charset="0"/>
              </a:rPr>
              <a:t>Assistant Professor</a:t>
            </a:r>
          </a:p>
          <a:p>
            <a:pPr algn="ctr"/>
            <a:r>
              <a:rPr lang="en-US" sz="2000" b="1" dirty="0" smtClean="0">
                <a:solidFill>
                  <a:srgbClr val="0070C0"/>
                </a:solidFill>
                <a:latin typeface="Arial" pitchFamily="34" charset="0"/>
                <a:cs typeface="Arial" pitchFamily="34" charset="0"/>
              </a:rPr>
              <a:t>Veterinary Medicine</a:t>
            </a:r>
          </a:p>
          <a:p>
            <a:pPr algn="ctr"/>
            <a:r>
              <a:rPr lang="en-US" sz="2000" b="1" dirty="0" smtClean="0">
                <a:solidFill>
                  <a:srgbClr val="0070C0"/>
                </a:solidFill>
                <a:latin typeface="Arial" pitchFamily="34" charset="0"/>
                <a:cs typeface="Arial" pitchFamily="34" charset="0"/>
              </a:rPr>
              <a:t>BVC, Patna</a:t>
            </a:r>
            <a:endParaRPr lang="en-US" sz="2000" b="1" dirty="0">
              <a:solidFill>
                <a:srgbClr val="0070C0"/>
              </a:solidFill>
              <a:latin typeface="Arial" pitchFamily="34" charset="0"/>
              <a:cs typeface="Arial" pitchFamily="34" charset="0"/>
            </a:endParaRPr>
          </a:p>
        </p:txBody>
      </p:sp>
      <p:pic>
        <p:nvPicPr>
          <p:cNvPr id="5" name="Picture 4" descr="B. F. Sc. Programme – Bihar Animal Sciences University | बिहार पशु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907" y="254099"/>
            <a:ext cx="1490545" cy="866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ownloads – Bihar Animal Sciences University | बिहार पशु विज्ञान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0127" y="145409"/>
            <a:ext cx="1103746" cy="1157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1828800"/>
          </a:xfrm>
        </p:spPr>
        <p:txBody>
          <a:bodyPr>
            <a:normAutofit/>
          </a:bodyPr>
          <a:lstStyle/>
          <a:p>
            <a:r>
              <a:rPr lang="en-US" sz="2000" dirty="0" err="1" smtClean="0">
                <a:latin typeface="Arial" pitchFamily="34" charset="0"/>
                <a:cs typeface="Arial" pitchFamily="34" charset="0"/>
              </a:rPr>
              <a:t>Mucoid</a:t>
            </a:r>
            <a:r>
              <a:rPr lang="en-US" sz="2000" dirty="0" smtClean="0">
                <a:latin typeface="Arial" pitchFamily="34" charset="0"/>
                <a:cs typeface="Arial" pitchFamily="34" charset="0"/>
              </a:rPr>
              <a:t> rhinitis and </a:t>
            </a:r>
            <a:r>
              <a:rPr lang="en-US" sz="2000" dirty="0" err="1" smtClean="0">
                <a:latin typeface="Arial" pitchFamily="34" charset="0"/>
                <a:cs typeface="Arial" pitchFamily="34" charset="0"/>
              </a:rPr>
              <a:t>haemorrhagic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tracheitis</a:t>
            </a:r>
            <a:r>
              <a:rPr lang="en-US" sz="2000" dirty="0" smtClean="0">
                <a:latin typeface="Arial" pitchFamily="34" charset="0"/>
                <a:cs typeface="Arial" pitchFamily="34" charset="0"/>
              </a:rPr>
              <a:t> with blood clots</a:t>
            </a:r>
          </a:p>
          <a:p>
            <a:r>
              <a:rPr lang="en-US" sz="2000" dirty="0" smtClean="0">
                <a:latin typeface="Arial" pitchFamily="34" charset="0"/>
                <a:cs typeface="Arial" pitchFamily="34" charset="0"/>
              </a:rPr>
              <a:t>Yellow </a:t>
            </a:r>
            <a:r>
              <a:rPr lang="en-US" sz="2000" dirty="0" err="1" smtClean="0">
                <a:latin typeface="Arial" pitchFamily="34" charset="0"/>
                <a:cs typeface="Arial" pitchFamily="34" charset="0"/>
              </a:rPr>
              <a:t>caseous</a:t>
            </a:r>
            <a:r>
              <a:rPr lang="en-US" sz="2000" dirty="0" smtClean="0">
                <a:latin typeface="Arial" pitchFamily="34" charset="0"/>
                <a:cs typeface="Arial" pitchFamily="34" charset="0"/>
              </a:rPr>
              <a:t> diphtheritic membranes adherent to the larynx and mucosa of the upper trachea</a:t>
            </a:r>
          </a:p>
          <a:p>
            <a:r>
              <a:rPr lang="en-US" sz="2000" dirty="0" err="1" smtClean="0">
                <a:latin typeface="Arial" pitchFamily="34" charset="0"/>
                <a:cs typeface="Arial" pitchFamily="34" charset="0"/>
              </a:rPr>
              <a:t>Pseudomembrane</a:t>
            </a:r>
            <a:r>
              <a:rPr lang="en-US" sz="2000" dirty="0" smtClean="0">
                <a:latin typeface="Arial" pitchFamily="34" charset="0"/>
                <a:cs typeface="Arial" pitchFamily="34" charset="0"/>
              </a:rPr>
              <a:t>  formation with </a:t>
            </a:r>
            <a:r>
              <a:rPr lang="en-US" sz="2000" dirty="0" err="1" smtClean="0">
                <a:latin typeface="Arial" pitchFamily="34" charset="0"/>
                <a:cs typeface="Arial" pitchFamily="34" charset="0"/>
              </a:rPr>
              <a:t>fibrino</a:t>
            </a:r>
            <a:r>
              <a:rPr lang="en-US" sz="2000" dirty="0" smtClean="0">
                <a:latin typeface="Arial" pitchFamily="34" charset="0"/>
                <a:cs typeface="Arial" pitchFamily="34" charset="0"/>
              </a:rPr>
              <a:t>-necrotic exudates adhering to the upper respiratory tract</a:t>
            </a:r>
            <a:endParaRPr lang="en-US" sz="2000" dirty="0">
              <a:latin typeface="Arial" pitchFamily="34" charset="0"/>
              <a:cs typeface="Arial" pitchFamily="34" charset="0"/>
            </a:endParaRPr>
          </a:p>
        </p:txBody>
      </p:sp>
      <p:sp>
        <p:nvSpPr>
          <p:cNvPr id="4" name="TextBox 3"/>
          <p:cNvSpPr txBox="1"/>
          <p:nvPr/>
        </p:nvSpPr>
        <p:spPr>
          <a:xfrm>
            <a:off x="3665582" y="361890"/>
            <a:ext cx="1439818" cy="400110"/>
          </a:xfrm>
          <a:prstGeom prst="rect">
            <a:avLst/>
          </a:prstGeom>
          <a:noFill/>
        </p:spPr>
        <p:txBody>
          <a:bodyPr wrap="none" rtlCol="0">
            <a:spAutoFit/>
          </a:bodyPr>
          <a:lstStyle/>
          <a:p>
            <a:pPr algn="ctr"/>
            <a:r>
              <a:rPr lang="en-US" sz="2000" b="1" dirty="0" smtClean="0">
                <a:solidFill>
                  <a:srgbClr val="FF0000"/>
                </a:solidFill>
                <a:latin typeface="Arial Black" pitchFamily="34" charset="0"/>
                <a:cs typeface="Arial" pitchFamily="34" charset="0"/>
              </a:rPr>
              <a:t>LESIONS</a:t>
            </a:r>
            <a:endParaRPr lang="en-US" sz="2000" b="1" dirty="0">
              <a:solidFill>
                <a:srgbClr val="FF0000"/>
              </a:solidFill>
              <a:latin typeface="Arial Black" pitchFamily="34" charset="0"/>
              <a:cs typeface="Arial" pitchFamily="34" charset="0"/>
            </a:endParaRPr>
          </a:p>
        </p:txBody>
      </p:sp>
      <p:pic>
        <p:nvPicPr>
          <p:cNvPr id="5" name="Picture 2"/>
          <p:cNvPicPr>
            <a:picLocks noChangeAspect="1" noChangeArrowheads="1"/>
          </p:cNvPicPr>
          <p:nvPr/>
        </p:nvPicPr>
        <p:blipFill>
          <a:blip r:embed="rId2"/>
          <a:srcRect t="50000" b="22574"/>
          <a:stretch>
            <a:fillRect/>
          </a:stretch>
        </p:blipFill>
        <p:spPr bwMode="auto">
          <a:xfrm>
            <a:off x="1981200" y="2895600"/>
            <a:ext cx="5410200" cy="1752600"/>
          </a:xfrm>
          <a:prstGeom prst="rect">
            <a:avLst/>
          </a:prstGeom>
          <a:noFill/>
          <a:ln w="9525">
            <a:noFill/>
            <a:miter lim="800000"/>
            <a:headEnd/>
            <a:tailEnd/>
          </a:ln>
          <a:effectLst/>
        </p:spPr>
      </p:pic>
      <p:sp>
        <p:nvSpPr>
          <p:cNvPr id="6" name="Rectangle 5"/>
          <p:cNvSpPr/>
          <p:nvPr/>
        </p:nvSpPr>
        <p:spPr>
          <a:xfrm>
            <a:off x="685800" y="5103674"/>
            <a:ext cx="8153400" cy="923330"/>
          </a:xfrm>
          <a:prstGeom prst="rect">
            <a:avLst/>
          </a:prstGeom>
        </p:spPr>
        <p:txBody>
          <a:bodyPr wrap="square">
            <a:spAutoFit/>
          </a:bodyPr>
          <a:lstStyle/>
          <a:p>
            <a:pPr algn="just"/>
            <a:r>
              <a:rPr lang="en-US" dirty="0" err="1" smtClean="0">
                <a:latin typeface="Arial" pitchFamily="34" charset="0"/>
                <a:cs typeface="Arial" pitchFamily="34" charset="0"/>
              </a:rPr>
              <a:t>Fibrino</a:t>
            </a:r>
            <a:r>
              <a:rPr lang="en-US" dirty="0" smtClean="0">
                <a:latin typeface="Arial" pitchFamily="34" charset="0"/>
                <a:cs typeface="Arial" pitchFamily="34" charset="0"/>
              </a:rPr>
              <a:t>-</a:t>
            </a:r>
            <a:r>
              <a:rPr lang="en-US" dirty="0" err="1" smtClean="0">
                <a:latin typeface="Arial" pitchFamily="34" charset="0"/>
                <a:cs typeface="Arial" pitchFamily="34" charset="0"/>
              </a:rPr>
              <a:t>haemorrhagic</a:t>
            </a:r>
            <a:r>
              <a:rPr lang="en-US" dirty="0" smtClean="0">
                <a:latin typeface="Arial" pitchFamily="34" charset="0"/>
                <a:cs typeface="Arial" pitchFamily="34" charset="0"/>
              </a:rPr>
              <a:t> exudates in the lumen of the trachea. </a:t>
            </a:r>
          </a:p>
          <a:p>
            <a:pPr algn="just"/>
            <a:r>
              <a:rPr lang="en-US" dirty="0" err="1" smtClean="0">
                <a:latin typeface="Arial" pitchFamily="34" charset="0"/>
                <a:cs typeface="Arial" pitchFamily="34" charset="0"/>
              </a:rPr>
              <a:t>Bloodclots</a:t>
            </a:r>
            <a:r>
              <a:rPr lang="en-US" dirty="0" smtClean="0">
                <a:latin typeface="Arial" pitchFamily="34" charset="0"/>
                <a:cs typeface="Arial" pitchFamily="34" charset="0"/>
              </a:rPr>
              <a:t> in the lumen of the trachea in acute form of ILT. </a:t>
            </a:r>
          </a:p>
          <a:p>
            <a:pPr algn="just"/>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Autofit/>
          </a:bodyPr>
          <a:lstStyle/>
          <a:p>
            <a:pPr algn="just">
              <a:buNone/>
            </a:pPr>
            <a:r>
              <a:rPr lang="en-US" sz="2000" b="1" dirty="0" smtClean="0">
                <a:solidFill>
                  <a:srgbClr val="FF0000"/>
                </a:solidFill>
                <a:latin typeface="Arial" pitchFamily="34" charset="0"/>
                <a:cs typeface="Arial" pitchFamily="34" charset="0"/>
              </a:rPr>
              <a:t>DIAGNOSIS: </a:t>
            </a:r>
          </a:p>
          <a:p>
            <a:pPr algn="just">
              <a:buFont typeface="Wingdings" pitchFamily="2" charset="2"/>
              <a:buChar char="Ø"/>
            </a:pPr>
            <a:r>
              <a:rPr lang="en-US" sz="2000" dirty="0" smtClean="0">
                <a:latin typeface="Arial" pitchFamily="34" charset="0"/>
                <a:cs typeface="Arial" pitchFamily="34" charset="0"/>
              </a:rPr>
              <a:t>Symptoms.</a:t>
            </a:r>
          </a:p>
          <a:p>
            <a:pPr algn="just">
              <a:buFont typeface="Wingdings" pitchFamily="2" charset="2"/>
              <a:buChar char="Ø"/>
            </a:pPr>
            <a:r>
              <a:rPr lang="en-US" sz="2000" dirty="0" smtClean="0">
                <a:latin typeface="Arial" pitchFamily="34" charset="0"/>
                <a:cs typeface="Arial" pitchFamily="34" charset="0"/>
              </a:rPr>
              <a:t>Lesions of trachea and larynx.</a:t>
            </a:r>
          </a:p>
          <a:p>
            <a:pPr algn="just">
              <a:buFont typeface="Wingdings" pitchFamily="2" charset="2"/>
              <a:buChar char="Ø"/>
            </a:pPr>
            <a:r>
              <a:rPr lang="en-US" sz="2000" dirty="0" smtClean="0">
                <a:latin typeface="Arial" pitchFamily="34" charset="0"/>
                <a:cs typeface="Arial" pitchFamily="34" charset="0"/>
              </a:rPr>
              <a:t>Virus isolation</a:t>
            </a:r>
          </a:p>
          <a:p>
            <a:pPr algn="just">
              <a:buFont typeface="Wingdings" pitchFamily="2" charset="2"/>
              <a:buChar char="Ø"/>
            </a:pPr>
            <a:r>
              <a:rPr lang="en-US" sz="2000" dirty="0" smtClean="0">
                <a:latin typeface="Arial" pitchFamily="34" charset="0"/>
                <a:cs typeface="Arial" pitchFamily="34" charset="0"/>
              </a:rPr>
              <a:t>Serological tests: AGPT, FAT, DIFA.</a:t>
            </a:r>
          </a:p>
          <a:p>
            <a:pPr algn="just">
              <a:buNone/>
            </a:pPr>
            <a:r>
              <a:rPr lang="en-US" sz="2000" b="1" dirty="0" smtClean="0">
                <a:solidFill>
                  <a:srgbClr val="FF0000"/>
                </a:solidFill>
                <a:latin typeface="Arial" pitchFamily="34" charset="0"/>
                <a:cs typeface="Arial" pitchFamily="34" charset="0"/>
              </a:rPr>
              <a:t>TREATMENT :</a:t>
            </a:r>
          </a:p>
          <a:p>
            <a:pPr algn="just">
              <a:buFont typeface="Wingdings" pitchFamily="2" charset="2"/>
              <a:buChar char="Ø"/>
            </a:pPr>
            <a:r>
              <a:rPr lang="en-US" sz="2000" dirty="0" smtClean="0">
                <a:latin typeface="Arial" pitchFamily="34" charset="0"/>
                <a:cs typeface="Arial" pitchFamily="34" charset="0"/>
              </a:rPr>
              <a:t>To check complications broad spectrum antibiotics.</a:t>
            </a:r>
          </a:p>
          <a:p>
            <a:pPr algn="just">
              <a:buNone/>
            </a:pPr>
            <a:r>
              <a:rPr lang="en-US" sz="2000" b="1" dirty="0" smtClean="0">
                <a:solidFill>
                  <a:srgbClr val="FF0000"/>
                </a:solidFill>
                <a:latin typeface="Arial" pitchFamily="34" charset="0"/>
                <a:cs typeface="Arial" pitchFamily="34" charset="0"/>
              </a:rPr>
              <a:t>PREVENTION and CONTROL :</a:t>
            </a:r>
          </a:p>
          <a:p>
            <a:pPr algn="just">
              <a:buFont typeface="Wingdings" pitchFamily="2" charset="2"/>
              <a:buChar char="Ø"/>
            </a:pPr>
            <a:r>
              <a:rPr lang="en-US" sz="2000" dirty="0" smtClean="0">
                <a:latin typeface="Arial" pitchFamily="34" charset="0"/>
                <a:cs typeface="Arial" pitchFamily="34" charset="0"/>
              </a:rPr>
              <a:t>In outbreak, slaughter and proper disposal of birds.</a:t>
            </a:r>
          </a:p>
          <a:p>
            <a:pPr algn="just">
              <a:buFont typeface="Wingdings" pitchFamily="2" charset="2"/>
              <a:buChar char="Ø"/>
            </a:pPr>
            <a:r>
              <a:rPr lang="en-US" sz="2000" dirty="0" smtClean="0">
                <a:latin typeface="Arial" pitchFamily="34" charset="0"/>
                <a:cs typeface="Arial" pitchFamily="34" charset="0"/>
              </a:rPr>
              <a:t>Disinfection of infected premises with gaps of 2 months.</a:t>
            </a:r>
          </a:p>
          <a:p>
            <a:pPr algn="just">
              <a:buFont typeface="Wingdings" pitchFamily="2" charset="2"/>
              <a:buChar char="Ø"/>
            </a:pPr>
            <a:r>
              <a:rPr lang="en-US" sz="2000" dirty="0" smtClean="0">
                <a:latin typeface="Arial" pitchFamily="34" charset="0"/>
                <a:cs typeface="Arial" pitchFamily="34" charset="0"/>
              </a:rPr>
              <a:t>Vaccination :</a:t>
            </a:r>
          </a:p>
          <a:p>
            <a:pPr marL="571500" indent="-571500" algn="just">
              <a:buFont typeface="+mj-lt"/>
              <a:buAutoNum type="romanLcPeriod"/>
            </a:pPr>
            <a:r>
              <a:rPr lang="en-US" sz="2000" dirty="0" smtClean="0">
                <a:latin typeface="Arial" pitchFamily="34" charset="0"/>
                <a:cs typeface="Arial" pitchFamily="34" charset="0"/>
              </a:rPr>
              <a:t>Orally, </a:t>
            </a:r>
            <a:r>
              <a:rPr lang="en-US" sz="2000" dirty="0" err="1" smtClean="0">
                <a:latin typeface="Arial" pitchFamily="34" charset="0"/>
                <a:cs typeface="Arial" pitchFamily="34" charset="0"/>
              </a:rPr>
              <a:t>cloaca</a:t>
            </a:r>
            <a:r>
              <a:rPr lang="en-US" sz="2000" dirty="0" smtClean="0">
                <a:latin typeface="Arial" pitchFamily="34" charset="0"/>
                <a:cs typeface="Arial" pitchFamily="34" charset="0"/>
              </a:rPr>
              <a:t>, eyes, or by rubbing into feather follicles.</a:t>
            </a:r>
          </a:p>
          <a:p>
            <a:pPr marL="571500" indent="-571500" algn="just">
              <a:buFont typeface="+mj-lt"/>
              <a:buAutoNum type="romanLcPeriod"/>
            </a:pPr>
            <a:r>
              <a:rPr lang="en-US" sz="2000" dirty="0" smtClean="0">
                <a:latin typeface="Arial" pitchFamily="34" charset="0"/>
                <a:cs typeface="Arial" pitchFamily="34" charset="0"/>
              </a:rPr>
              <a:t>In areas, where the disease is prevalent a live vaccine is used.</a:t>
            </a:r>
          </a:p>
          <a:p>
            <a:pPr marL="571500" indent="-571500" algn="just">
              <a:buFont typeface="+mj-lt"/>
              <a:buAutoNum type="romanLcPeriod"/>
            </a:pPr>
            <a:r>
              <a:rPr lang="en-US" sz="2000" dirty="0" smtClean="0">
                <a:latin typeface="Arial" pitchFamily="34" charset="0"/>
                <a:cs typeface="Arial" pitchFamily="34" charset="0"/>
              </a:rPr>
              <a:t>Given at 6 to 8 weeks of age, followed by the booster at 12 to 15 weeks for layers and breeders </a:t>
            </a:r>
          </a:p>
          <a:p>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9053" y="2405577"/>
            <a:ext cx="4703848" cy="830997"/>
          </a:xfrm>
          <a:prstGeom prst="rect">
            <a:avLst/>
          </a:prstGeom>
          <a:noFill/>
        </p:spPr>
        <p:txBody>
          <a:bodyPr wrap="square" rtlCol="0">
            <a:spAutoFit/>
          </a:bodyPr>
          <a:lstStyle/>
          <a:p>
            <a:pPr algn="ctr"/>
            <a:r>
              <a:rPr lang="en-IN" sz="4800" dirty="0" smtClean="0">
                <a:solidFill>
                  <a:srgbClr val="00B0F0"/>
                </a:solidFill>
                <a:latin typeface="Arial Black" panose="020B0A04020102020204" pitchFamily="34" charset="0"/>
              </a:rPr>
              <a:t>Thank You</a:t>
            </a:r>
            <a:endParaRPr lang="en-IN" sz="4800"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1805505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000" dirty="0">
                <a:latin typeface="Arial" pitchFamily="34" charset="0"/>
                <a:cs typeface="Arial" pitchFamily="34" charset="0"/>
              </a:rPr>
              <a:t>Infectious </a:t>
            </a:r>
            <a:r>
              <a:rPr lang="en-US" sz="2000" dirty="0" err="1">
                <a:latin typeface="Arial" pitchFamily="34" charset="0"/>
                <a:cs typeface="Arial" pitchFamily="34" charset="0"/>
              </a:rPr>
              <a:t>laryngotracheitis</a:t>
            </a:r>
            <a:r>
              <a:rPr lang="en-US" sz="2000" dirty="0">
                <a:latin typeface="Arial" pitchFamily="34" charset="0"/>
                <a:cs typeface="Arial" pitchFamily="34" charset="0"/>
              </a:rPr>
              <a:t> (ILT) is </a:t>
            </a:r>
            <a:r>
              <a:rPr lang="en-US" sz="2000" dirty="0" smtClean="0">
                <a:latin typeface="Arial" pitchFamily="34" charset="0"/>
                <a:cs typeface="Arial" pitchFamily="34" charset="0"/>
              </a:rPr>
              <a:t>an acute or </a:t>
            </a:r>
            <a:r>
              <a:rPr lang="en-US" sz="2000" dirty="0" err="1" smtClean="0">
                <a:latin typeface="Arial" pitchFamily="34" charset="0"/>
                <a:cs typeface="Arial" pitchFamily="34" charset="0"/>
              </a:rPr>
              <a:t>subacute</a:t>
            </a:r>
            <a:r>
              <a:rPr lang="en-US" sz="2000" dirty="0" smtClean="0">
                <a:latin typeface="Arial" pitchFamily="34" charset="0"/>
                <a:cs typeface="Arial" pitchFamily="34" charset="0"/>
              </a:rPr>
              <a:t> , </a:t>
            </a:r>
            <a:r>
              <a:rPr lang="en-US" sz="2000" dirty="0">
                <a:latin typeface="Arial" pitchFamily="34" charset="0"/>
                <a:cs typeface="Arial" pitchFamily="34" charset="0"/>
              </a:rPr>
              <a:t>highly contagious, </a:t>
            </a:r>
            <a:r>
              <a:rPr lang="en-US" sz="2000" dirty="0" err="1" smtClean="0">
                <a:latin typeface="Arial" pitchFamily="34" charset="0"/>
                <a:cs typeface="Arial" pitchFamily="34" charset="0"/>
              </a:rPr>
              <a:t>herpesvirus</a:t>
            </a:r>
            <a:r>
              <a:rPr lang="en-US" sz="2000" dirty="0" smtClean="0">
                <a:latin typeface="Arial" pitchFamily="34" charset="0"/>
                <a:cs typeface="Arial" pitchFamily="34" charset="0"/>
              </a:rPr>
              <a:t> infection </a:t>
            </a:r>
            <a:r>
              <a:rPr lang="en-US" sz="2000" dirty="0">
                <a:latin typeface="Arial" pitchFamily="34" charset="0"/>
                <a:cs typeface="Arial" pitchFamily="34" charset="0"/>
              </a:rPr>
              <a:t>of chickens and </a:t>
            </a:r>
            <a:r>
              <a:rPr lang="en-US" sz="2000" dirty="0" smtClean="0">
                <a:latin typeface="Arial" pitchFamily="34" charset="0"/>
                <a:cs typeface="Arial" pitchFamily="34" charset="0"/>
              </a:rPr>
              <a:t>pheasants characterized </a:t>
            </a:r>
            <a:r>
              <a:rPr lang="en-US" sz="2000" dirty="0">
                <a:latin typeface="Arial" pitchFamily="34" charset="0"/>
                <a:cs typeface="Arial" pitchFamily="34" charset="0"/>
              </a:rPr>
              <a:t>by severe </a:t>
            </a:r>
            <a:r>
              <a:rPr lang="en-US" sz="2000" dirty="0" smtClean="0">
                <a:latin typeface="Arial" pitchFamily="34" charset="0"/>
                <a:cs typeface="Arial" pitchFamily="34" charset="0"/>
              </a:rPr>
              <a:t>respiratory distress </a:t>
            </a:r>
            <a:r>
              <a:rPr lang="en-US" sz="2000" dirty="0" err="1" smtClean="0">
                <a:latin typeface="Arial" pitchFamily="34" charset="0"/>
                <a:cs typeface="Arial" pitchFamily="34" charset="0"/>
              </a:rPr>
              <a:t>dyspnea</a:t>
            </a:r>
            <a:r>
              <a:rPr lang="en-US" sz="2000" dirty="0">
                <a:latin typeface="Arial" pitchFamily="34" charset="0"/>
                <a:cs typeface="Arial" pitchFamily="34" charset="0"/>
              </a:rPr>
              <a:t>, </a:t>
            </a:r>
            <a:r>
              <a:rPr lang="en-US" sz="2000" dirty="0" smtClean="0">
                <a:latin typeface="Arial" pitchFamily="34" charset="0"/>
                <a:cs typeface="Arial" pitchFamily="34" charset="0"/>
              </a:rPr>
              <a:t>coughing, and </a:t>
            </a:r>
            <a:r>
              <a:rPr lang="en-US" sz="2000" dirty="0" err="1" smtClean="0">
                <a:latin typeface="Arial" pitchFamily="34" charset="0"/>
                <a:cs typeface="Arial" pitchFamily="34" charset="0"/>
              </a:rPr>
              <a:t>rales</a:t>
            </a:r>
            <a:r>
              <a:rPr lang="en-US" sz="2000" dirty="0" smtClean="0">
                <a:latin typeface="Arial" pitchFamily="34" charset="0"/>
                <a:cs typeface="Arial" pitchFamily="34" charset="0"/>
              </a:rPr>
              <a:t>, gurgling and rattling  sound, breathing with open beak</a:t>
            </a:r>
          </a:p>
          <a:p>
            <a:pPr algn="just"/>
            <a:r>
              <a:rPr lang="en-US" sz="2000" dirty="0" smtClean="0">
                <a:latin typeface="Arial" pitchFamily="34" charset="0"/>
                <a:cs typeface="Arial" pitchFamily="34" charset="0"/>
              </a:rPr>
              <a:t>ILT</a:t>
            </a:r>
            <a:r>
              <a:rPr lang="en-US" sz="2000" dirty="0">
                <a:latin typeface="Arial" pitchFamily="34" charset="0"/>
                <a:cs typeface="Arial" pitchFamily="34" charset="0"/>
              </a:rPr>
              <a:t> was first described in 1925 as </a:t>
            </a:r>
            <a:r>
              <a:rPr lang="en-US" sz="2000" dirty="0" err="1">
                <a:latin typeface="Arial" pitchFamily="34" charset="0"/>
                <a:cs typeface="Arial" pitchFamily="34" charset="0"/>
              </a:rPr>
              <a:t>tracheolaryngitis</a:t>
            </a:r>
            <a:r>
              <a:rPr lang="en-US" sz="2000" dirty="0">
                <a:latin typeface="Arial" pitchFamily="34" charset="0"/>
                <a:cs typeface="Arial" pitchFamily="34" charset="0"/>
              </a:rPr>
              <a:t>, and shortly thereafter its viral etiology was demonstrated. The term infectious </a:t>
            </a:r>
            <a:r>
              <a:rPr lang="en-US" sz="2000" dirty="0" err="1">
                <a:latin typeface="Arial" pitchFamily="34" charset="0"/>
                <a:cs typeface="Arial" pitchFamily="34" charset="0"/>
              </a:rPr>
              <a:t>laryngotracheitis</a:t>
            </a:r>
            <a:r>
              <a:rPr lang="en-US" sz="2000" dirty="0">
                <a:latin typeface="Arial" pitchFamily="34" charset="0"/>
                <a:cs typeface="Arial" pitchFamily="34" charset="0"/>
              </a:rPr>
              <a:t> was adopted in 1931 by the Special Committee on Poultry Diseases of the American Veterinary Medical Association. </a:t>
            </a:r>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ILT </a:t>
            </a:r>
            <a:r>
              <a:rPr lang="en-US" sz="2000" dirty="0">
                <a:latin typeface="Arial" pitchFamily="34" charset="0"/>
                <a:cs typeface="Arial" pitchFamily="34" charset="0"/>
              </a:rPr>
              <a:t>was the first major viral avian </a:t>
            </a:r>
            <a:r>
              <a:rPr lang="en-US" sz="2000" dirty="0" smtClean="0">
                <a:latin typeface="Arial" pitchFamily="34" charset="0"/>
                <a:cs typeface="Arial" pitchFamily="34" charset="0"/>
              </a:rPr>
              <a:t>disease</a:t>
            </a:r>
            <a:r>
              <a:rPr lang="en-US" sz="2000" dirty="0">
                <a:latin typeface="Arial" pitchFamily="34" charset="0"/>
                <a:cs typeface="Arial" pitchFamily="34" charset="0"/>
              </a:rPr>
              <a:t> </a:t>
            </a:r>
            <a:r>
              <a:rPr lang="en-US" sz="2000" dirty="0" smtClean="0">
                <a:latin typeface="Arial" pitchFamily="34" charset="0"/>
                <a:cs typeface="Arial" pitchFamily="34" charset="0"/>
              </a:rPr>
              <a:t>against </a:t>
            </a:r>
            <a:r>
              <a:rPr lang="en-US" sz="2000" dirty="0">
                <a:latin typeface="Arial" pitchFamily="34" charset="0"/>
                <a:cs typeface="Arial" pitchFamily="34" charset="0"/>
              </a:rPr>
              <a:t>which an effective vaccine was </a:t>
            </a:r>
            <a:r>
              <a:rPr lang="en-US" sz="2000" dirty="0" smtClean="0">
                <a:latin typeface="Arial" pitchFamily="34" charset="0"/>
                <a:cs typeface="Arial" pitchFamily="34" charset="0"/>
              </a:rPr>
              <a:t>developed based on the </a:t>
            </a:r>
            <a:r>
              <a:rPr lang="en-US" sz="2000" dirty="0" err="1" smtClean="0">
                <a:latin typeface="Arial" pitchFamily="34" charset="0"/>
                <a:cs typeface="Arial" pitchFamily="34" charset="0"/>
              </a:rPr>
              <a:t>cloacal</a:t>
            </a:r>
            <a:r>
              <a:rPr lang="en-US" sz="2000" dirty="0" smtClean="0">
                <a:latin typeface="Arial" pitchFamily="34" charset="0"/>
                <a:cs typeface="Arial" pitchFamily="34" charset="0"/>
              </a:rPr>
              <a:t> administration in 1930 </a:t>
            </a:r>
            <a:r>
              <a:rPr lang="en-US" sz="2000" dirty="0">
                <a:latin typeface="Arial" pitchFamily="34" charset="0"/>
                <a:cs typeface="Arial" pitchFamily="34" charset="0"/>
              </a:rPr>
              <a:t>by Hudson and </a:t>
            </a:r>
            <a:r>
              <a:rPr lang="en-US" sz="2000" dirty="0" err="1" smtClean="0">
                <a:latin typeface="Arial" pitchFamily="34" charset="0"/>
                <a:cs typeface="Arial" pitchFamily="34" charset="0"/>
              </a:rPr>
              <a:t>Beaudette</a:t>
            </a:r>
            <a:r>
              <a:rPr lang="en-US" sz="2000" dirty="0" smtClean="0">
                <a:latin typeface="Arial" pitchFamily="34" charset="0"/>
                <a:cs typeface="Arial" pitchFamily="34" charset="0"/>
              </a:rPr>
              <a:t>, </a:t>
            </a:r>
            <a:r>
              <a:rPr lang="en-US" sz="2000" dirty="0">
                <a:latin typeface="Arial" pitchFamily="34" charset="0"/>
                <a:cs typeface="Arial" pitchFamily="34" charset="0"/>
              </a:rPr>
              <a:t>at Cornell University.</a:t>
            </a:r>
          </a:p>
        </p:txBody>
      </p:sp>
      <p:sp>
        <p:nvSpPr>
          <p:cNvPr id="4" name="Rectangle 3"/>
          <p:cNvSpPr/>
          <p:nvPr/>
        </p:nvSpPr>
        <p:spPr>
          <a:xfrm>
            <a:off x="1371600" y="681335"/>
            <a:ext cx="6281400" cy="461665"/>
          </a:xfrm>
          <a:prstGeom prst="rect">
            <a:avLst/>
          </a:prstGeom>
        </p:spPr>
        <p:txBody>
          <a:bodyPr wrap="none">
            <a:spAutoFit/>
          </a:bodyPr>
          <a:lstStyle/>
          <a:p>
            <a:r>
              <a:rPr lang="en-US" sz="2400" dirty="0" smtClean="0">
                <a:solidFill>
                  <a:srgbClr val="FF0000"/>
                </a:solidFill>
                <a:latin typeface="Arial Black" pitchFamily="34" charset="0"/>
                <a:cs typeface="Arial" pitchFamily="34" charset="0"/>
              </a:rPr>
              <a:t>INFECTIOUS LARYNGOTRACHEITIS </a:t>
            </a:r>
            <a:endParaRPr lang="en-US" sz="2400" dirty="0">
              <a:solidFill>
                <a:srgbClr val="FF0000"/>
              </a:solidFill>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5259" y="152400"/>
            <a:ext cx="1958741" cy="461665"/>
          </a:xfrm>
          <a:prstGeom prst="rect">
            <a:avLst/>
          </a:prstGeom>
        </p:spPr>
        <p:txBody>
          <a:bodyPr wrap="none">
            <a:spAutoFit/>
          </a:bodyPr>
          <a:lstStyle/>
          <a:p>
            <a:r>
              <a:rPr lang="en-US" sz="2400" b="1" dirty="0" smtClean="0">
                <a:solidFill>
                  <a:srgbClr val="FF0000"/>
                </a:solidFill>
                <a:latin typeface="Arial Black" pitchFamily="34" charset="0"/>
                <a:cs typeface="Arial" pitchFamily="34" charset="0"/>
              </a:rPr>
              <a:t>ETIOLOGY</a:t>
            </a:r>
            <a:endParaRPr lang="en-US" sz="2400" dirty="0">
              <a:solidFill>
                <a:srgbClr val="FF0000"/>
              </a:solidFill>
              <a:latin typeface="Arial Black" pitchFamily="34" charset="0"/>
              <a:cs typeface="Arial" pitchFamily="34" charset="0"/>
            </a:endParaRPr>
          </a:p>
        </p:txBody>
      </p:sp>
      <p:sp>
        <p:nvSpPr>
          <p:cNvPr id="3" name="Rectangle 2"/>
          <p:cNvSpPr/>
          <p:nvPr/>
        </p:nvSpPr>
        <p:spPr>
          <a:xfrm>
            <a:off x="228600" y="609600"/>
            <a:ext cx="8686800" cy="5247590"/>
          </a:xfrm>
          <a:prstGeom prst="rect">
            <a:avLst/>
          </a:prstGeom>
        </p:spPr>
        <p:txBody>
          <a:bodyPr wrap="square">
            <a:spAutoFit/>
          </a:bodyPr>
          <a:lstStyle/>
          <a:p>
            <a:r>
              <a:rPr lang="en-US" sz="2000" dirty="0" smtClean="0">
                <a:latin typeface="Arial" pitchFamily="34" charset="0"/>
                <a:cs typeface="Arial" pitchFamily="34" charset="0"/>
              </a:rPr>
              <a:t>Caused by the infectious </a:t>
            </a:r>
            <a:r>
              <a:rPr lang="en-US" sz="2000" dirty="0" err="1" smtClean="0">
                <a:latin typeface="Arial" pitchFamily="34" charset="0"/>
                <a:cs typeface="Arial" pitchFamily="34" charset="0"/>
              </a:rPr>
              <a:t>laryngotracheitis</a:t>
            </a:r>
            <a:r>
              <a:rPr lang="en-US" sz="2000" dirty="0" smtClean="0">
                <a:latin typeface="Arial" pitchFamily="34" charset="0"/>
                <a:cs typeface="Arial" pitchFamily="34" charset="0"/>
              </a:rPr>
              <a:t> virus [</a:t>
            </a:r>
            <a:r>
              <a:rPr lang="en-US" sz="2000" b="1" i="1" dirty="0" err="1" smtClean="0">
                <a:solidFill>
                  <a:srgbClr val="FF0000"/>
                </a:solidFill>
                <a:latin typeface="Arial" pitchFamily="34" charset="0"/>
                <a:cs typeface="Arial" pitchFamily="34" charset="0"/>
              </a:rPr>
              <a:t>Gallid</a:t>
            </a:r>
            <a:r>
              <a:rPr lang="en-US" sz="2000" b="1" i="1" dirty="0" smtClean="0">
                <a:solidFill>
                  <a:srgbClr val="FF0000"/>
                </a:solidFill>
                <a:latin typeface="Arial" pitchFamily="34" charset="0"/>
                <a:cs typeface="Arial" pitchFamily="34" charset="0"/>
              </a:rPr>
              <a:t> </a:t>
            </a:r>
            <a:r>
              <a:rPr lang="en-US" sz="2000" b="1" i="1" dirty="0" err="1" smtClean="0">
                <a:solidFill>
                  <a:srgbClr val="FF0000"/>
                </a:solidFill>
                <a:latin typeface="Arial" pitchFamily="34" charset="0"/>
                <a:cs typeface="Arial" pitchFamily="34" charset="0"/>
              </a:rPr>
              <a:t>herpesvirus</a:t>
            </a:r>
            <a:r>
              <a:rPr lang="en-US" sz="2000" b="1" i="1" dirty="0" smtClean="0">
                <a:solidFill>
                  <a:srgbClr val="FF0000"/>
                </a:solidFill>
                <a:latin typeface="Arial" pitchFamily="34" charset="0"/>
                <a:cs typeface="Arial" pitchFamily="34" charset="0"/>
              </a:rPr>
              <a:t> 1 </a:t>
            </a:r>
            <a:r>
              <a:rPr lang="en-US" sz="2000" b="1" dirty="0" smtClean="0">
                <a:solidFill>
                  <a:srgbClr val="FF0000"/>
                </a:solidFill>
                <a:latin typeface="Arial" pitchFamily="34" charset="0"/>
                <a:cs typeface="Arial" pitchFamily="34" charset="0"/>
              </a:rPr>
              <a:t>(GaHV-1)</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ds</a:t>
            </a:r>
            <a:r>
              <a:rPr lang="en-US" sz="2000" dirty="0" smtClean="0">
                <a:latin typeface="Arial" pitchFamily="34" charset="0"/>
                <a:cs typeface="Arial" pitchFamily="34" charset="0"/>
              </a:rPr>
              <a:t> DNA enveloped virus of genus  </a:t>
            </a:r>
            <a:r>
              <a:rPr lang="en-US" sz="2000" i="1" dirty="0" err="1" smtClean="0">
                <a:solidFill>
                  <a:srgbClr val="0070C0"/>
                </a:solidFill>
                <a:latin typeface="Arial" pitchFamily="34" charset="0"/>
                <a:cs typeface="Arial" pitchFamily="34" charset="0"/>
              </a:rPr>
              <a:t>Iltovirus</a:t>
            </a:r>
            <a:r>
              <a:rPr lang="en-US" sz="2000" i="1" dirty="0" smtClean="0">
                <a:solidFill>
                  <a:srgbClr val="0070C0"/>
                </a:solidFill>
                <a:latin typeface="Arial" pitchFamily="34" charset="0"/>
                <a:cs typeface="Arial" pitchFamily="34" charset="0"/>
              </a:rPr>
              <a:t>, s</a:t>
            </a:r>
            <a:r>
              <a:rPr lang="en-US" sz="2000" dirty="0" smtClean="0">
                <a:latin typeface="Arial" pitchFamily="34" charset="0"/>
                <a:cs typeface="Arial" pitchFamily="34" charset="0"/>
              </a:rPr>
              <a:t>ubfamily </a:t>
            </a:r>
            <a:r>
              <a:rPr lang="en-US" sz="2000" i="1" dirty="0" smtClean="0">
                <a:latin typeface="Arial" pitchFamily="34" charset="0"/>
                <a:cs typeface="Arial" pitchFamily="34" charset="0"/>
              </a:rPr>
              <a:t> </a:t>
            </a:r>
            <a:r>
              <a:rPr lang="en-US" sz="2000" i="1" dirty="0" err="1" smtClean="0">
                <a:solidFill>
                  <a:srgbClr val="0070C0"/>
                </a:solidFill>
                <a:latin typeface="Arial" pitchFamily="34" charset="0"/>
                <a:cs typeface="Arial" pitchFamily="34" charset="0"/>
              </a:rPr>
              <a:t>Alphaherpesvirinae</a:t>
            </a:r>
            <a:r>
              <a:rPr lang="en-US" sz="2000" i="1" dirty="0" smtClean="0">
                <a:solidFill>
                  <a:srgbClr val="0070C0"/>
                </a:solidFill>
                <a:latin typeface="Arial" pitchFamily="34" charset="0"/>
                <a:cs typeface="Arial" pitchFamily="34" charset="0"/>
              </a:rPr>
              <a:t> </a:t>
            </a:r>
            <a:r>
              <a:rPr lang="en-US" sz="2000" dirty="0" smtClean="0">
                <a:latin typeface="Arial" pitchFamily="34" charset="0"/>
                <a:cs typeface="Arial" pitchFamily="34" charset="0"/>
              </a:rPr>
              <a:t> family </a:t>
            </a:r>
            <a:r>
              <a:rPr lang="en-US" sz="2000" i="1" dirty="0" err="1" smtClean="0">
                <a:solidFill>
                  <a:srgbClr val="0070C0"/>
                </a:solidFill>
                <a:latin typeface="Arial" pitchFamily="34" charset="0"/>
                <a:cs typeface="Arial" pitchFamily="34" charset="0"/>
              </a:rPr>
              <a:t>Herpesviridae</a:t>
            </a:r>
            <a:endParaRPr lang="en-US" sz="2000" dirty="0" smtClean="0">
              <a:latin typeface="Arial" pitchFamily="34" charset="0"/>
              <a:cs typeface="Arial" pitchFamily="34" charset="0"/>
            </a:endParaRPr>
          </a:p>
          <a:p>
            <a:pPr algn="just">
              <a:spcBef>
                <a:spcPts val="600"/>
              </a:spcBef>
              <a:spcAft>
                <a:spcPts val="600"/>
              </a:spcAft>
            </a:pPr>
            <a:r>
              <a:rPr lang="en-US" sz="2000" dirty="0" smtClean="0">
                <a:latin typeface="Arial" pitchFamily="34" charset="0"/>
                <a:cs typeface="Arial" pitchFamily="34" charset="0"/>
              </a:rPr>
              <a:t>Infected birds shed the virus in their respiratory secretions</a:t>
            </a:r>
          </a:p>
          <a:p>
            <a:pPr algn="just">
              <a:spcBef>
                <a:spcPts val="600"/>
              </a:spcBef>
              <a:spcAft>
                <a:spcPts val="600"/>
              </a:spcAft>
            </a:pPr>
            <a:r>
              <a:rPr lang="en-US" sz="2000" dirty="0" smtClean="0">
                <a:solidFill>
                  <a:srgbClr val="FF0000"/>
                </a:solidFill>
                <a:latin typeface="Arial" pitchFamily="34" charset="0"/>
                <a:cs typeface="Arial" pitchFamily="34" charset="0"/>
              </a:rPr>
              <a:t>Source  of infection</a:t>
            </a:r>
          </a:p>
          <a:p>
            <a:pPr algn="just">
              <a:spcBef>
                <a:spcPts val="600"/>
              </a:spcBef>
              <a:spcAft>
                <a:spcPts val="600"/>
              </a:spcAft>
              <a:buFont typeface="Arial" pitchFamily="34" charset="0"/>
              <a:buChar char="•"/>
            </a:pPr>
            <a:r>
              <a:rPr lang="en-US" sz="2000" dirty="0" smtClean="0">
                <a:latin typeface="Arial" pitchFamily="34" charset="0"/>
                <a:cs typeface="Arial" pitchFamily="34" charset="0"/>
              </a:rPr>
              <a:t>Carrier birds that have survived from previous outbreaks</a:t>
            </a:r>
          </a:p>
          <a:p>
            <a:pPr algn="just">
              <a:spcBef>
                <a:spcPts val="600"/>
              </a:spcBef>
              <a:spcAft>
                <a:spcPts val="600"/>
              </a:spcAft>
              <a:buFont typeface="Arial" pitchFamily="34" charset="0"/>
              <a:buChar char="•"/>
            </a:pPr>
            <a:r>
              <a:rPr lang="en-US" sz="2000" dirty="0" smtClean="0">
                <a:latin typeface="Arial" pitchFamily="34" charset="0"/>
                <a:cs typeface="Arial" pitchFamily="34" charset="0"/>
              </a:rPr>
              <a:t>Darkling beetles and mealworms</a:t>
            </a:r>
          </a:p>
          <a:p>
            <a:pPr algn="just">
              <a:spcBef>
                <a:spcPts val="600"/>
              </a:spcBef>
              <a:spcAft>
                <a:spcPts val="600"/>
              </a:spcAft>
              <a:buFont typeface="Arial" pitchFamily="34" charset="0"/>
              <a:buChar char="•"/>
            </a:pPr>
            <a:r>
              <a:rPr lang="en-US" sz="2000" dirty="0" smtClean="0">
                <a:latin typeface="Arial" pitchFamily="34" charset="0"/>
                <a:cs typeface="Arial" pitchFamily="34" charset="0"/>
              </a:rPr>
              <a:t>Dogs and cats </a:t>
            </a:r>
          </a:p>
          <a:p>
            <a:pPr algn="just">
              <a:spcBef>
                <a:spcPts val="600"/>
              </a:spcBef>
              <a:spcAft>
                <a:spcPts val="600"/>
              </a:spcAft>
            </a:pPr>
            <a:r>
              <a:rPr lang="en-US" sz="2000" dirty="0" smtClean="0">
                <a:latin typeface="Arial" pitchFamily="34" charset="0"/>
                <a:cs typeface="Arial" pitchFamily="34" charset="0"/>
              </a:rPr>
              <a:t>ILTV enters into the host through the respiratory tract, ocular and to a lesser extent through oral routes</a:t>
            </a:r>
          </a:p>
          <a:p>
            <a:pPr algn="just">
              <a:spcBef>
                <a:spcPts val="600"/>
              </a:spcBef>
              <a:spcAft>
                <a:spcPts val="600"/>
              </a:spcAft>
            </a:pPr>
            <a:r>
              <a:rPr lang="en-US" sz="2000" dirty="0" smtClean="0">
                <a:latin typeface="Arial" pitchFamily="34" charset="0"/>
                <a:cs typeface="Arial" pitchFamily="34" charset="0"/>
              </a:rPr>
              <a:t>Neither vertical transmission nor transmission of virus through the egg shell has been demonstrated</a:t>
            </a:r>
          </a:p>
          <a:p>
            <a:pPr algn="just">
              <a:spcBef>
                <a:spcPts val="600"/>
              </a:spcBef>
              <a:spcAft>
                <a:spcPts val="600"/>
              </a:spcAft>
            </a:pPr>
            <a:endParaRPr lang="en-US" sz="20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35269"/>
            <a:ext cx="8534400" cy="707886"/>
          </a:xfrm>
          <a:prstGeom prst="rect">
            <a:avLst/>
          </a:prstGeom>
        </p:spPr>
        <p:txBody>
          <a:bodyPr wrap="square">
            <a:spAutoFit/>
          </a:bodyPr>
          <a:lstStyle/>
          <a:p>
            <a:r>
              <a:rPr lang="en-US" sz="2000" dirty="0" smtClean="0">
                <a:latin typeface="Arial" pitchFamily="34" charset="0"/>
                <a:cs typeface="Arial" pitchFamily="34" charset="0"/>
              </a:rPr>
              <a:t>ILTV can establish latency in the trigeminal ganglion of the central nervous system after 7 days of acute infection</a:t>
            </a:r>
            <a:endParaRPr lang="en-US" sz="2000" dirty="0">
              <a:latin typeface="Arial" pitchFamily="34" charset="0"/>
              <a:cs typeface="Arial" pitchFamily="34" charset="0"/>
            </a:endParaRPr>
          </a:p>
        </p:txBody>
      </p:sp>
      <p:sp>
        <p:nvSpPr>
          <p:cNvPr id="3" name="Rectangle 2"/>
          <p:cNvSpPr/>
          <p:nvPr/>
        </p:nvSpPr>
        <p:spPr>
          <a:xfrm>
            <a:off x="304800" y="5410200"/>
            <a:ext cx="8305800" cy="707886"/>
          </a:xfrm>
          <a:prstGeom prst="rect">
            <a:avLst/>
          </a:prstGeom>
        </p:spPr>
        <p:txBody>
          <a:bodyPr wrap="square">
            <a:spAutoFit/>
          </a:bodyPr>
          <a:lstStyle/>
          <a:p>
            <a:r>
              <a:rPr lang="en-US" sz="2000" dirty="0" smtClean="0">
                <a:latin typeface="Arial" pitchFamily="34" charset="0"/>
                <a:cs typeface="Arial" pitchFamily="34" charset="0"/>
              </a:rPr>
              <a:t>The virus gets reactivated under the stress conditions during shifting, onset of laying and mixing of flocks</a:t>
            </a:r>
            <a:endParaRPr lang="en-US" sz="2000" dirty="0">
              <a:latin typeface="Arial" pitchFamily="34" charset="0"/>
              <a:cs typeface="Arial" pitchFamily="34" charset="0"/>
            </a:endParaRPr>
          </a:p>
        </p:txBody>
      </p:sp>
      <p:sp>
        <p:nvSpPr>
          <p:cNvPr id="4" name="Rectangle 3"/>
          <p:cNvSpPr/>
          <p:nvPr/>
        </p:nvSpPr>
        <p:spPr>
          <a:xfrm>
            <a:off x="2819400" y="304800"/>
            <a:ext cx="2859244" cy="461665"/>
          </a:xfrm>
          <a:prstGeom prst="rect">
            <a:avLst/>
          </a:prstGeom>
        </p:spPr>
        <p:txBody>
          <a:bodyPr wrap="none">
            <a:spAutoFit/>
          </a:bodyPr>
          <a:lstStyle/>
          <a:p>
            <a:r>
              <a:rPr lang="en-US" sz="2400" b="1" dirty="0" smtClean="0">
                <a:solidFill>
                  <a:srgbClr val="FF0000"/>
                </a:solidFill>
                <a:latin typeface="Arial Black" pitchFamily="34" charset="0"/>
              </a:rPr>
              <a:t>PATHOGENESIS</a:t>
            </a:r>
            <a:endParaRPr lang="en-US" sz="2400" dirty="0">
              <a:solidFill>
                <a:srgbClr val="FF0000"/>
              </a:solidFill>
              <a:latin typeface="Arial Black" pitchFamily="34" charset="0"/>
            </a:endParaRPr>
          </a:p>
        </p:txBody>
      </p:sp>
      <p:sp>
        <p:nvSpPr>
          <p:cNvPr id="5" name="Rectangle 4"/>
          <p:cNvSpPr/>
          <p:nvPr/>
        </p:nvSpPr>
        <p:spPr>
          <a:xfrm>
            <a:off x="381000" y="926068"/>
            <a:ext cx="8153400" cy="400110"/>
          </a:xfrm>
          <a:prstGeom prst="rect">
            <a:avLst/>
          </a:prstGeom>
        </p:spPr>
        <p:txBody>
          <a:bodyPr wrap="square">
            <a:spAutoFit/>
          </a:bodyPr>
          <a:lstStyle/>
          <a:p>
            <a:r>
              <a:rPr lang="en-US" sz="2000" dirty="0" smtClean="0">
                <a:latin typeface="Arial" pitchFamily="34" charset="0"/>
                <a:cs typeface="Arial" pitchFamily="34" charset="0"/>
              </a:rPr>
              <a:t>The natural portal of entry of ILTV is respiratory and ocular routes</a:t>
            </a:r>
            <a:endParaRPr lang="en-US" sz="2000" dirty="0">
              <a:latin typeface="Arial" pitchFamily="34" charset="0"/>
              <a:cs typeface="Arial" pitchFamily="34" charset="0"/>
            </a:endParaRPr>
          </a:p>
        </p:txBody>
      </p:sp>
      <p:sp>
        <p:nvSpPr>
          <p:cNvPr id="6" name="Rectangle 5"/>
          <p:cNvSpPr/>
          <p:nvPr/>
        </p:nvSpPr>
        <p:spPr>
          <a:xfrm>
            <a:off x="381000" y="1487269"/>
            <a:ext cx="8686800" cy="707886"/>
          </a:xfrm>
          <a:prstGeom prst="rect">
            <a:avLst/>
          </a:prstGeom>
        </p:spPr>
        <p:txBody>
          <a:bodyPr wrap="square">
            <a:spAutoFit/>
          </a:bodyPr>
          <a:lstStyle/>
          <a:p>
            <a:r>
              <a:rPr lang="en-US" sz="2000" dirty="0" smtClean="0">
                <a:latin typeface="Arial" pitchFamily="34" charset="0"/>
                <a:cs typeface="Arial" pitchFamily="34" charset="0"/>
              </a:rPr>
              <a:t>The initial replication takes place in the epithelium of the conjunctiva, respiratory sinuses, larynx and upper respiratory tract to a greater extent</a:t>
            </a:r>
            <a:endParaRPr lang="en-US" sz="2000" dirty="0">
              <a:latin typeface="Arial" pitchFamily="34" charset="0"/>
              <a:cs typeface="Arial" pitchFamily="34" charset="0"/>
            </a:endParaRPr>
          </a:p>
        </p:txBody>
      </p:sp>
      <p:sp>
        <p:nvSpPr>
          <p:cNvPr id="7" name="Rectangle 6"/>
          <p:cNvSpPr/>
          <p:nvPr/>
        </p:nvSpPr>
        <p:spPr>
          <a:xfrm>
            <a:off x="304800" y="2200870"/>
            <a:ext cx="8534400" cy="1015663"/>
          </a:xfrm>
          <a:prstGeom prst="rect">
            <a:avLst/>
          </a:prstGeom>
        </p:spPr>
        <p:txBody>
          <a:bodyPr wrap="square">
            <a:spAutoFit/>
          </a:bodyPr>
          <a:lstStyle/>
          <a:p>
            <a:r>
              <a:rPr lang="en-US" sz="2000" dirty="0" smtClean="0">
                <a:latin typeface="Arial" pitchFamily="34" charset="0"/>
                <a:cs typeface="Arial" pitchFamily="34" charset="0"/>
              </a:rPr>
              <a:t>The active </a:t>
            </a:r>
            <a:r>
              <a:rPr lang="en-US" sz="2000" dirty="0" err="1" smtClean="0">
                <a:latin typeface="Arial" pitchFamily="34" charset="0"/>
                <a:cs typeface="Arial" pitchFamily="34" charset="0"/>
              </a:rPr>
              <a:t>cytolytic</a:t>
            </a:r>
            <a:r>
              <a:rPr lang="en-US" sz="2000" dirty="0" smtClean="0">
                <a:latin typeface="Arial" pitchFamily="34" charset="0"/>
                <a:cs typeface="Arial" pitchFamily="34" charset="0"/>
              </a:rPr>
              <a:t> infection of ILTV results in severe damage to tracheal and </a:t>
            </a:r>
            <a:r>
              <a:rPr lang="en-US" sz="2000" dirty="0" err="1" smtClean="0">
                <a:latin typeface="Arial" pitchFamily="34" charset="0"/>
                <a:cs typeface="Arial" pitchFamily="34" charset="0"/>
              </a:rPr>
              <a:t>conjunctival</a:t>
            </a:r>
            <a:r>
              <a:rPr lang="en-US" sz="2000" dirty="0" smtClean="0">
                <a:latin typeface="Arial" pitchFamily="34" charset="0"/>
                <a:cs typeface="Arial" pitchFamily="34" charset="0"/>
              </a:rPr>
              <a:t> epithelial lining leading to </a:t>
            </a:r>
            <a:r>
              <a:rPr lang="en-US" sz="2000" dirty="0" err="1" smtClean="0">
                <a:latin typeface="Arial" pitchFamily="34" charset="0"/>
                <a:cs typeface="Arial" pitchFamily="34" charset="0"/>
              </a:rPr>
              <a:t>haemorrhages</a:t>
            </a:r>
            <a:r>
              <a:rPr lang="en-US" sz="2000" dirty="0" smtClean="0">
                <a:latin typeface="Arial" pitchFamily="34" charset="0"/>
                <a:cs typeface="Arial" pitchFamily="34" charset="0"/>
              </a:rPr>
              <a:t> and other </a:t>
            </a:r>
            <a:r>
              <a:rPr lang="en-US" sz="2000" dirty="0" err="1" smtClean="0">
                <a:latin typeface="Arial" pitchFamily="34" charset="0"/>
                <a:cs typeface="Arial" pitchFamily="34" charset="0"/>
              </a:rPr>
              <a:t>clinicopathological</a:t>
            </a:r>
            <a:r>
              <a:rPr lang="en-US" sz="2000" dirty="0" smtClean="0">
                <a:latin typeface="Arial" pitchFamily="34" charset="0"/>
                <a:cs typeface="Arial" pitchFamily="34" charset="0"/>
              </a:rPr>
              <a:t> manifestations in birds</a:t>
            </a:r>
            <a:endParaRPr lang="en-US" sz="2000" dirty="0">
              <a:latin typeface="Arial" pitchFamily="34" charset="0"/>
              <a:cs typeface="Arial" pitchFamily="34" charset="0"/>
            </a:endParaRPr>
          </a:p>
        </p:txBody>
      </p:sp>
      <p:sp>
        <p:nvSpPr>
          <p:cNvPr id="8" name="Rectangle 7"/>
          <p:cNvSpPr/>
          <p:nvPr/>
        </p:nvSpPr>
        <p:spPr>
          <a:xfrm>
            <a:off x="304800" y="3219271"/>
            <a:ext cx="8839200" cy="1323439"/>
          </a:xfrm>
          <a:prstGeom prst="rect">
            <a:avLst/>
          </a:prstGeom>
        </p:spPr>
        <p:txBody>
          <a:bodyPr wrap="square">
            <a:spAutoFit/>
          </a:bodyPr>
          <a:lstStyle/>
          <a:p>
            <a:r>
              <a:rPr lang="en-US" sz="2000" dirty="0" smtClean="0">
                <a:latin typeface="Arial" pitchFamily="34" charset="0"/>
                <a:cs typeface="Arial" pitchFamily="34" charset="0"/>
              </a:rPr>
              <a:t>Subsequently, the ILTV disseminates to the underlying lamina </a:t>
            </a:r>
            <a:r>
              <a:rPr lang="en-US" sz="2000" dirty="0" err="1" smtClean="0">
                <a:latin typeface="Arial" pitchFamily="34" charset="0"/>
                <a:cs typeface="Arial" pitchFamily="34" charset="0"/>
              </a:rPr>
              <a:t>propria</a:t>
            </a:r>
            <a:r>
              <a:rPr lang="en-US" sz="2000" dirty="0" smtClean="0">
                <a:latin typeface="Arial" pitchFamily="34" charset="0"/>
                <a:cs typeface="Arial" pitchFamily="34" charset="0"/>
              </a:rPr>
              <a:t> of the tracheal epithelium after invading through the basement membrane with the help of up-regulated cellular proteases and reaches to the liver, </a:t>
            </a:r>
            <a:r>
              <a:rPr lang="en-US" sz="2000" dirty="0" err="1" smtClean="0">
                <a:latin typeface="Arial" pitchFamily="34" charset="0"/>
                <a:cs typeface="Arial" pitchFamily="34" charset="0"/>
              </a:rPr>
              <a:t>caecal</a:t>
            </a:r>
            <a:r>
              <a:rPr lang="en-US" sz="2000" dirty="0" smtClean="0">
                <a:latin typeface="Arial" pitchFamily="34" charset="0"/>
                <a:cs typeface="Arial" pitchFamily="34" charset="0"/>
              </a:rPr>
              <a:t> tonsils and </a:t>
            </a:r>
            <a:r>
              <a:rPr lang="en-US" sz="2000" dirty="0" err="1" smtClean="0">
                <a:latin typeface="Arial" pitchFamily="34" charset="0"/>
                <a:cs typeface="Arial" pitchFamily="34" charset="0"/>
              </a:rPr>
              <a:t>cloaca</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153400" cy="2246769"/>
          </a:xfrm>
          <a:prstGeom prst="rect">
            <a:avLst/>
          </a:prstGeom>
        </p:spPr>
        <p:txBody>
          <a:bodyPr wrap="square">
            <a:spAutoFit/>
          </a:bodyPr>
          <a:lstStyle/>
          <a:p>
            <a:pPr algn="just">
              <a:buFont typeface="Wingdings" pitchFamily="2" charset="2"/>
              <a:buChar char="Ø"/>
            </a:pPr>
            <a:r>
              <a:rPr lang="en-US" sz="2000" dirty="0" smtClean="0">
                <a:latin typeface="Arial" pitchFamily="34" charset="0"/>
                <a:cs typeface="Arial" pitchFamily="34" charset="0"/>
              </a:rPr>
              <a:t>The disease is severe in adult birds but mild in chicks below 3 wks of age.</a:t>
            </a:r>
          </a:p>
          <a:p>
            <a:pPr algn="just">
              <a:buFont typeface="Wingdings" pitchFamily="2" charset="2"/>
              <a:buChar char="Ø"/>
            </a:pPr>
            <a:r>
              <a:rPr lang="en-US" sz="2000" dirty="0" smtClean="0">
                <a:latin typeface="Arial" pitchFamily="34" charset="0"/>
                <a:cs typeface="Arial" pitchFamily="34" charset="0"/>
              </a:rPr>
              <a:t>The disease becomes severe when others disease producing agents such as RD, IB and Fowl pox and also </a:t>
            </a:r>
            <a:r>
              <a:rPr lang="en-US" sz="2000" i="1" dirty="0" err="1" smtClean="0">
                <a:latin typeface="Arial" pitchFamily="34" charset="0"/>
                <a:cs typeface="Arial" pitchFamily="34" charset="0"/>
              </a:rPr>
              <a:t>Haemophilus</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paragallinarum</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and </a:t>
            </a:r>
            <a:r>
              <a:rPr lang="en-US" sz="2000" i="1" dirty="0" err="1" smtClean="0">
                <a:latin typeface="Arial" pitchFamily="34" charset="0"/>
                <a:cs typeface="Arial" pitchFamily="34" charset="0"/>
              </a:rPr>
              <a:t>Mycoplasma</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gallisepticum</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occurs at the same time</a:t>
            </a:r>
          </a:p>
          <a:p>
            <a:pPr algn="just">
              <a:buFont typeface="Wingdings" pitchFamily="2" charset="2"/>
              <a:buChar char="Ø"/>
            </a:pPr>
            <a:r>
              <a:rPr lang="en-US" sz="2000" dirty="0" smtClean="0">
                <a:latin typeface="Arial" pitchFamily="34" charset="0"/>
                <a:cs typeface="Arial" pitchFamily="34" charset="0"/>
              </a:rPr>
              <a:t>Deficiency of </a:t>
            </a:r>
            <a:r>
              <a:rPr lang="en-US" sz="2000" dirty="0" err="1" smtClean="0">
                <a:latin typeface="Arial" pitchFamily="34" charset="0"/>
                <a:cs typeface="Arial" pitchFamily="34" charset="0"/>
              </a:rPr>
              <a:t>vit</a:t>
            </a:r>
            <a:r>
              <a:rPr lang="en-US" sz="2000" dirty="0" smtClean="0">
                <a:latin typeface="Arial" pitchFamily="34" charset="0"/>
                <a:cs typeface="Arial" pitchFamily="34" charset="0"/>
              </a:rPr>
              <a:t>. A and excess ammonia predispose to severe disease</a:t>
            </a:r>
            <a:endParaRPr lang="en-US" sz="2000" dirty="0">
              <a:latin typeface="Arial" pitchFamily="34" charset="0"/>
              <a:cs typeface="Arial" pitchFamily="34" charset="0"/>
            </a:endParaRPr>
          </a:p>
        </p:txBody>
      </p:sp>
      <p:pic>
        <p:nvPicPr>
          <p:cNvPr id="3" name="Picture 2"/>
          <p:cNvPicPr>
            <a:picLocks noChangeAspect="1" noChangeArrowheads="1"/>
          </p:cNvPicPr>
          <p:nvPr/>
        </p:nvPicPr>
        <p:blipFill>
          <a:blip r:embed="rId2"/>
          <a:srcRect/>
          <a:stretch>
            <a:fillRect/>
          </a:stretch>
        </p:blipFill>
        <p:spPr bwMode="auto">
          <a:xfrm>
            <a:off x="1447800" y="2971800"/>
            <a:ext cx="67056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2666999" cy="400110"/>
          </a:xfrm>
          <a:prstGeom prst="rect">
            <a:avLst/>
          </a:prstGeom>
        </p:spPr>
        <p:txBody>
          <a:bodyPr wrap="square">
            <a:spAutoFit/>
          </a:bodyPr>
          <a:lstStyle/>
          <a:p>
            <a:r>
              <a:rPr lang="en-US" sz="2000" b="1" dirty="0" err="1" smtClean="0">
                <a:solidFill>
                  <a:srgbClr val="FF0000"/>
                </a:solidFill>
                <a:latin typeface="Arial" pitchFamily="34" charset="0"/>
                <a:cs typeface="Arial" pitchFamily="34" charset="0"/>
              </a:rPr>
              <a:t>Peracute</a:t>
            </a:r>
            <a:r>
              <a:rPr lang="en-US" sz="2000" b="1" dirty="0" smtClean="0">
                <a:solidFill>
                  <a:srgbClr val="FF0000"/>
                </a:solidFill>
                <a:latin typeface="Arial" pitchFamily="34" charset="0"/>
                <a:cs typeface="Arial" pitchFamily="34" charset="0"/>
              </a:rPr>
              <a:t> form</a:t>
            </a:r>
            <a:endParaRPr lang="en-US" sz="2000" dirty="0">
              <a:solidFill>
                <a:srgbClr val="FF0000"/>
              </a:solidFill>
              <a:latin typeface="Arial" pitchFamily="34" charset="0"/>
              <a:cs typeface="Arial" pitchFamily="34" charset="0"/>
            </a:endParaRPr>
          </a:p>
        </p:txBody>
      </p:sp>
      <p:sp>
        <p:nvSpPr>
          <p:cNvPr id="3" name="Rectangle 2"/>
          <p:cNvSpPr/>
          <p:nvPr/>
        </p:nvSpPr>
        <p:spPr>
          <a:xfrm>
            <a:off x="3581400" y="304800"/>
            <a:ext cx="2767104" cy="461665"/>
          </a:xfrm>
          <a:prstGeom prst="rect">
            <a:avLst/>
          </a:prstGeom>
        </p:spPr>
        <p:txBody>
          <a:bodyPr wrap="none">
            <a:spAutoFit/>
          </a:bodyPr>
          <a:lstStyle/>
          <a:p>
            <a:r>
              <a:rPr lang="en-US" sz="2400" b="1" dirty="0" smtClean="0">
                <a:solidFill>
                  <a:srgbClr val="FF0000"/>
                </a:solidFill>
                <a:latin typeface="Arial Black" pitchFamily="34" charset="0"/>
                <a:cs typeface="Arial" pitchFamily="34" charset="0"/>
              </a:rPr>
              <a:t>CLINICAL SIGN</a:t>
            </a:r>
            <a:endParaRPr lang="en-US" sz="2400" dirty="0">
              <a:solidFill>
                <a:srgbClr val="FF0000"/>
              </a:solidFill>
              <a:latin typeface="Arial Black" pitchFamily="34" charset="0"/>
              <a:cs typeface="Arial" pitchFamily="34" charset="0"/>
            </a:endParaRPr>
          </a:p>
        </p:txBody>
      </p:sp>
      <p:sp>
        <p:nvSpPr>
          <p:cNvPr id="4" name="Rectangle 3"/>
          <p:cNvSpPr/>
          <p:nvPr/>
        </p:nvSpPr>
        <p:spPr>
          <a:xfrm>
            <a:off x="152400" y="1524000"/>
            <a:ext cx="8763000" cy="2785378"/>
          </a:xfrm>
          <a:prstGeom prst="rect">
            <a:avLst/>
          </a:prstGeom>
        </p:spPr>
        <p:txBody>
          <a:bodyPr wrap="square">
            <a:spAutoFit/>
          </a:bodyPr>
          <a:lstStyle/>
          <a:p>
            <a:pPr algn="just">
              <a:spcBef>
                <a:spcPts val="300"/>
              </a:spcBef>
              <a:spcAft>
                <a:spcPts val="300"/>
              </a:spcAft>
            </a:pPr>
            <a:r>
              <a:rPr lang="en-US" sz="2000" dirty="0" smtClean="0">
                <a:latin typeface="Arial" pitchFamily="34" charset="0"/>
                <a:cs typeface="Arial" pitchFamily="34" charset="0"/>
              </a:rPr>
              <a:t>Sudden onset of rapid spread and high mortality which may exceed 50%</a:t>
            </a:r>
          </a:p>
          <a:p>
            <a:pPr algn="just">
              <a:spcBef>
                <a:spcPts val="300"/>
              </a:spcBef>
              <a:spcAft>
                <a:spcPts val="300"/>
              </a:spcAft>
            </a:pPr>
            <a:r>
              <a:rPr lang="en-US" sz="2000" dirty="0" smtClean="0">
                <a:latin typeface="Arial" pitchFamily="34" charset="0"/>
                <a:cs typeface="Arial" pitchFamily="34" charset="0"/>
              </a:rPr>
              <a:t>Affected birds become lethargic, often exhibit moderate-to-severe conjunctivitis with swollen eyelids and increased </a:t>
            </a:r>
            <a:r>
              <a:rPr lang="en-US" sz="2000" dirty="0" err="1" smtClean="0">
                <a:latin typeface="Arial" pitchFamily="34" charset="0"/>
                <a:cs typeface="Arial" pitchFamily="34" charset="0"/>
              </a:rPr>
              <a:t>lacrimation</a:t>
            </a:r>
            <a:endParaRPr lang="en-US" sz="2000" dirty="0" smtClean="0">
              <a:latin typeface="Arial" pitchFamily="34" charset="0"/>
              <a:cs typeface="Arial" pitchFamily="34" charset="0"/>
            </a:endParaRPr>
          </a:p>
          <a:p>
            <a:pPr algn="just">
              <a:spcBef>
                <a:spcPts val="300"/>
              </a:spcBef>
              <a:spcAft>
                <a:spcPts val="300"/>
              </a:spcAft>
            </a:pPr>
            <a:r>
              <a:rPr lang="en-US" sz="2000" dirty="0" err="1" smtClean="0">
                <a:latin typeface="Arial" pitchFamily="34" charset="0"/>
                <a:cs typeface="Arial" pitchFamily="34" charset="0"/>
              </a:rPr>
              <a:t>Dyspnea</a:t>
            </a:r>
            <a:r>
              <a:rPr lang="en-US" sz="2000" dirty="0" smtClean="0">
                <a:latin typeface="Arial" pitchFamily="34" charset="0"/>
                <a:cs typeface="Arial" pitchFamily="34" charset="0"/>
              </a:rPr>
              <a:t> and gasping with an extension of the head and neck. Coughing, rattling, and gurgling also noticed when the birds try to expel the clotted blood and debris from the obstructed trachea</a:t>
            </a:r>
          </a:p>
          <a:p>
            <a:pPr algn="just">
              <a:spcBef>
                <a:spcPts val="300"/>
              </a:spcBef>
              <a:spcAft>
                <a:spcPts val="300"/>
              </a:spcAft>
            </a:pPr>
            <a:r>
              <a:rPr lang="en-US" sz="2000" dirty="0" smtClean="0">
                <a:latin typeface="Arial" pitchFamily="34" charset="0"/>
                <a:cs typeface="Arial" pitchFamily="34" charset="0"/>
              </a:rPr>
              <a:t>The clotted blood is also found in cages, feed turfs, walls and floor of the poultry houses. The affected birds usually die within 3 days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09600"/>
            <a:ext cx="8915400" cy="4131900"/>
          </a:xfrm>
          <a:prstGeom prst="rect">
            <a:avLst/>
          </a:prstGeom>
        </p:spPr>
        <p:txBody>
          <a:bodyPr wrap="square">
            <a:spAutoFit/>
          </a:bodyPr>
          <a:lstStyle/>
          <a:p>
            <a:r>
              <a:rPr lang="en-US" sz="2000" b="1" dirty="0" smtClean="0">
                <a:solidFill>
                  <a:srgbClr val="FF0000"/>
                </a:solidFill>
                <a:latin typeface="Arial Black" pitchFamily="34" charset="0"/>
              </a:rPr>
              <a:t>Acute form</a:t>
            </a:r>
          </a:p>
          <a:p>
            <a:pPr>
              <a:spcBef>
                <a:spcPts val="300"/>
              </a:spcBef>
              <a:spcAft>
                <a:spcPts val="300"/>
              </a:spcAft>
            </a:pPr>
            <a:r>
              <a:rPr lang="en-US" sz="2000" dirty="0" smtClean="0">
                <a:latin typeface="Arial" pitchFamily="34" charset="0"/>
                <a:cs typeface="Arial" pitchFamily="34" charset="0"/>
              </a:rPr>
              <a:t>Severe respiratory distress- sneezing, coughing, rattling sound </a:t>
            </a:r>
          </a:p>
          <a:p>
            <a:pPr>
              <a:spcBef>
                <a:spcPts val="300"/>
              </a:spcBef>
              <a:spcAft>
                <a:spcPts val="300"/>
              </a:spcAft>
            </a:pPr>
            <a:r>
              <a:rPr lang="en-US" sz="2000" dirty="0" smtClean="0">
                <a:latin typeface="Arial" pitchFamily="34" charset="0"/>
                <a:cs typeface="Arial" pitchFamily="34" charset="0"/>
              </a:rPr>
              <a:t>Tracheal obstruction with clotted blood and exudates results in a long drawn out gasps with open-mouthed breathing, high-pitched squawk and moist </a:t>
            </a:r>
            <a:r>
              <a:rPr lang="en-US" sz="2000" dirty="0" err="1" smtClean="0">
                <a:latin typeface="Arial" pitchFamily="34" charset="0"/>
                <a:cs typeface="Arial" pitchFamily="34" charset="0"/>
              </a:rPr>
              <a:t>rales</a:t>
            </a:r>
            <a:endParaRPr lang="en-US" sz="2000" dirty="0" smtClean="0">
              <a:latin typeface="Arial" pitchFamily="34" charset="0"/>
              <a:cs typeface="Arial" pitchFamily="34" charset="0"/>
            </a:endParaRPr>
          </a:p>
          <a:p>
            <a:pPr>
              <a:spcBef>
                <a:spcPts val="300"/>
              </a:spcBef>
              <a:spcAft>
                <a:spcPts val="300"/>
              </a:spcAft>
            </a:pPr>
            <a:r>
              <a:rPr lang="en-US" sz="2000" dirty="0" smtClean="0">
                <a:latin typeface="Arial" pitchFamily="34" charset="0"/>
                <a:cs typeface="Arial" pitchFamily="34" charset="0"/>
              </a:rPr>
              <a:t>Cough may result in expulsion of bloody mucous from trachea</a:t>
            </a:r>
          </a:p>
          <a:p>
            <a:pPr>
              <a:spcBef>
                <a:spcPts val="300"/>
              </a:spcBef>
              <a:spcAft>
                <a:spcPts val="300"/>
              </a:spcAft>
            </a:pPr>
            <a:r>
              <a:rPr lang="en-US" sz="2000" dirty="0" smtClean="0">
                <a:solidFill>
                  <a:srgbClr val="FF0000"/>
                </a:solidFill>
                <a:latin typeface="Arial" pitchFamily="34" charset="0"/>
                <a:cs typeface="Arial" pitchFamily="34" charset="0"/>
              </a:rPr>
              <a:t>Head and neck remain extended and beak opened during each inspiration</a:t>
            </a:r>
          </a:p>
          <a:p>
            <a:pPr>
              <a:spcBef>
                <a:spcPts val="300"/>
              </a:spcBef>
              <a:spcAft>
                <a:spcPts val="300"/>
              </a:spcAft>
            </a:pPr>
            <a:r>
              <a:rPr lang="en-US" sz="2000" dirty="0" smtClean="0">
                <a:latin typeface="Arial" pitchFamily="34" charset="0"/>
                <a:cs typeface="Arial" pitchFamily="34" charset="0"/>
              </a:rPr>
              <a:t>Cyanosis of comb and wattles</a:t>
            </a:r>
          </a:p>
          <a:p>
            <a:pPr>
              <a:spcBef>
                <a:spcPts val="300"/>
              </a:spcBef>
              <a:spcAft>
                <a:spcPts val="300"/>
              </a:spcAft>
            </a:pPr>
            <a:r>
              <a:rPr lang="en-US" sz="2000" dirty="0" smtClean="0">
                <a:latin typeface="Arial" pitchFamily="34" charset="0"/>
                <a:cs typeface="Arial" pitchFamily="34" charset="0"/>
              </a:rPr>
              <a:t>Purulent conjunctivitis with frothy exudates in the inner </a:t>
            </a:r>
            <a:r>
              <a:rPr lang="en-US" sz="2000" dirty="0" err="1" smtClean="0">
                <a:latin typeface="Arial" pitchFamily="34" charset="0"/>
                <a:cs typeface="Arial" pitchFamily="34" charset="0"/>
              </a:rPr>
              <a:t>canthus</a:t>
            </a:r>
            <a:r>
              <a:rPr lang="en-US" sz="2000" dirty="0" smtClean="0">
                <a:latin typeface="Arial" pitchFamily="34" charset="0"/>
                <a:cs typeface="Arial" pitchFamily="34" charset="0"/>
              </a:rPr>
              <a:t> of the eye, sinusitis and nasal discharge</a:t>
            </a:r>
          </a:p>
          <a:p>
            <a:pPr>
              <a:spcBef>
                <a:spcPts val="300"/>
              </a:spcBef>
              <a:spcAft>
                <a:spcPts val="300"/>
              </a:spcAft>
            </a:pPr>
            <a:r>
              <a:rPr lang="en-US" sz="2000" dirty="0" smtClean="0">
                <a:latin typeface="Arial" pitchFamily="34" charset="0"/>
                <a:cs typeface="Arial" pitchFamily="34" charset="0"/>
              </a:rPr>
              <a:t>Drop in egg production</a:t>
            </a:r>
          </a:p>
          <a:p>
            <a:pPr>
              <a:spcBef>
                <a:spcPts val="300"/>
              </a:spcBef>
              <a:spcAft>
                <a:spcPts val="300"/>
              </a:spcAft>
            </a:pPr>
            <a:r>
              <a:rPr lang="en-US" sz="2000" dirty="0" smtClean="0">
                <a:latin typeface="Arial" pitchFamily="34" charset="0"/>
                <a:cs typeface="Arial" pitchFamily="34" charset="0"/>
              </a:rPr>
              <a:t>Morbidity may reach 100% and the mortality varies from 10 to 30%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0"/>
            <a:ext cx="8229600" cy="357166"/>
          </a:xfrm>
        </p:spPr>
        <p:txBody>
          <a:bodyPr>
            <a:noAutofit/>
          </a:bodyPr>
          <a:lstStyle/>
          <a:p>
            <a:pPr algn="l"/>
            <a:r>
              <a:rPr lang="en-US" sz="2000" b="1" dirty="0" smtClean="0">
                <a:solidFill>
                  <a:srgbClr val="FF0000"/>
                </a:solidFill>
                <a:latin typeface="Arial" pitchFamily="34" charset="0"/>
                <a:cs typeface="Arial" pitchFamily="34" charset="0"/>
              </a:rPr>
              <a:t>In sub acute form :</a:t>
            </a:r>
            <a:endParaRPr lang="en-IN" sz="20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285720" y="357166"/>
            <a:ext cx="8572560" cy="6286544"/>
          </a:xfrm>
        </p:spPr>
        <p:txBody>
          <a:bodyPr>
            <a:normAutofit/>
          </a:bodyPr>
          <a:lstStyle/>
          <a:p>
            <a:pPr algn="just">
              <a:buFont typeface="Wingdings" pitchFamily="2" charset="2"/>
              <a:buChar char="Ø"/>
            </a:pPr>
            <a:r>
              <a:rPr lang="en-US" sz="2000" dirty="0" smtClean="0">
                <a:latin typeface="Arial" pitchFamily="34" charset="0"/>
                <a:cs typeface="Arial" pitchFamily="34" charset="0"/>
              </a:rPr>
              <a:t>The adult birds shows dullness, wet eyes, conjunctivitis, swelling of infraorbital sinus and nasal discharge.</a:t>
            </a:r>
          </a:p>
          <a:p>
            <a:pPr algn="just">
              <a:buFont typeface="Wingdings" pitchFamily="2" charset="2"/>
              <a:buChar char="Ø"/>
            </a:pPr>
            <a:r>
              <a:rPr lang="en-US" sz="2000" dirty="0" smtClean="0">
                <a:latin typeface="Arial" pitchFamily="34" charset="0"/>
                <a:cs typeface="Arial" pitchFamily="34" charset="0"/>
              </a:rPr>
              <a:t>Effects on eyelids cause blindness, starvation and death.</a:t>
            </a:r>
          </a:p>
          <a:p>
            <a:pPr algn="just">
              <a:buFont typeface="Wingdings" pitchFamily="2" charset="2"/>
              <a:buChar char="Ø"/>
            </a:pPr>
            <a:r>
              <a:rPr lang="en-US" sz="2000" dirty="0" smtClean="0">
                <a:latin typeface="Arial" pitchFamily="34" charset="0"/>
                <a:cs typeface="Arial" pitchFamily="34" charset="0"/>
              </a:rPr>
              <a:t> Less pathogenic strains, cause failure to gain weight gain.</a:t>
            </a:r>
          </a:p>
        </p:txBody>
      </p:sp>
      <p:pic>
        <p:nvPicPr>
          <p:cNvPr id="4" name="Clinical Signs of Infectious Laryngotracheitis in Poultry _ Merck Veterinary Manual.mp4">
            <a:hlinkClick r:id="" action="ppaction://media"/>
          </p:cNvPr>
          <p:cNvPicPr>
            <a:picLocks noRot="1" noChangeAspect="1"/>
          </p:cNvPicPr>
          <p:nvPr>
            <a:videoFile r:link="rId1"/>
          </p:nvPr>
        </p:nvPicPr>
        <p:blipFill>
          <a:blip r:embed="rId3"/>
          <a:stretch>
            <a:fillRect/>
          </a:stretch>
        </p:blipFill>
        <p:spPr>
          <a:xfrm>
            <a:off x="1066800" y="2209800"/>
            <a:ext cx="7086600" cy="4191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b="50000"/>
          <a:stretch>
            <a:fillRect/>
          </a:stretch>
        </p:blipFill>
        <p:spPr bwMode="auto">
          <a:xfrm>
            <a:off x="457200" y="291353"/>
            <a:ext cx="8001000" cy="3671047"/>
          </a:xfrm>
          <a:prstGeom prst="rect">
            <a:avLst/>
          </a:prstGeom>
          <a:noFill/>
          <a:ln w="9525">
            <a:noFill/>
            <a:miter lim="800000"/>
            <a:headEnd/>
            <a:tailEnd/>
          </a:ln>
          <a:effectLst/>
        </p:spPr>
      </p:pic>
      <p:sp>
        <p:nvSpPr>
          <p:cNvPr id="5" name="Rectangle 4"/>
          <p:cNvSpPr/>
          <p:nvPr/>
        </p:nvSpPr>
        <p:spPr>
          <a:xfrm>
            <a:off x="457200" y="4417874"/>
            <a:ext cx="8001000" cy="1754326"/>
          </a:xfrm>
          <a:prstGeom prst="rect">
            <a:avLst/>
          </a:prstGeom>
        </p:spPr>
        <p:txBody>
          <a:bodyPr wrap="square">
            <a:spAutoFit/>
          </a:bodyPr>
          <a:lstStyle/>
          <a:p>
            <a:r>
              <a:rPr lang="en-US" b="1" dirty="0" smtClean="0">
                <a:latin typeface="Arial" pitchFamily="34" charset="0"/>
                <a:cs typeface="Arial" pitchFamily="34" charset="0"/>
              </a:rPr>
              <a:t>Different </a:t>
            </a:r>
            <a:r>
              <a:rPr lang="en-US" b="1" dirty="0" err="1" smtClean="0">
                <a:latin typeface="Arial" pitchFamily="34" charset="0"/>
                <a:cs typeface="Arial" pitchFamily="34" charset="0"/>
              </a:rPr>
              <a:t>clinico</a:t>
            </a:r>
            <a:r>
              <a:rPr lang="en-US" b="1" dirty="0" smtClean="0">
                <a:latin typeface="Arial" pitchFamily="34" charset="0"/>
                <a:cs typeface="Arial" pitchFamily="34" charset="0"/>
              </a:rPr>
              <a:t>-pathological manifestations of ILTV infection: </a:t>
            </a:r>
          </a:p>
          <a:p>
            <a:pPr algn="just"/>
            <a:r>
              <a:rPr lang="en-US" dirty="0" smtClean="0">
                <a:latin typeface="Arial" pitchFamily="34" charset="0"/>
                <a:cs typeface="Arial" pitchFamily="34" charset="0"/>
              </a:rPr>
              <a:t>a. Acutely infected bird shows severe gasping. </a:t>
            </a:r>
          </a:p>
          <a:p>
            <a:pPr algn="just"/>
            <a:r>
              <a:rPr lang="en-US" dirty="0" smtClean="0">
                <a:latin typeface="Arial" pitchFamily="34" charset="0"/>
                <a:cs typeface="Arial" pitchFamily="34" charset="0"/>
              </a:rPr>
              <a:t>b. </a:t>
            </a:r>
            <a:r>
              <a:rPr lang="en-US" dirty="0" err="1" smtClean="0">
                <a:latin typeface="Arial" pitchFamily="34" charset="0"/>
                <a:cs typeface="Arial" pitchFamily="34" charset="0"/>
              </a:rPr>
              <a:t>Oculo</a:t>
            </a:r>
            <a:r>
              <a:rPr lang="en-US" dirty="0" smtClean="0">
                <a:latin typeface="Arial" pitchFamily="34" charset="0"/>
                <a:cs typeface="Arial" pitchFamily="34" charset="0"/>
              </a:rPr>
              <a:t>-nasal discharges in early stages of infection. </a:t>
            </a:r>
          </a:p>
          <a:p>
            <a:pPr algn="just"/>
            <a:r>
              <a:rPr lang="en-US" dirty="0" smtClean="0">
                <a:latin typeface="Arial" pitchFamily="34" charset="0"/>
                <a:cs typeface="Arial" pitchFamily="34" charset="0"/>
              </a:rPr>
              <a:t>c. Facial swelling and persistent </a:t>
            </a:r>
            <a:r>
              <a:rPr lang="en-US" dirty="0" err="1" smtClean="0">
                <a:latin typeface="Arial" pitchFamily="34" charset="0"/>
                <a:cs typeface="Arial" pitchFamily="34" charset="0"/>
              </a:rPr>
              <a:t>oophoria</a:t>
            </a:r>
            <a:r>
              <a:rPr lang="en-US" dirty="0" smtClean="0">
                <a:latin typeface="Arial" pitchFamily="34" charset="0"/>
                <a:cs typeface="Arial" pitchFamily="34" charset="0"/>
              </a:rPr>
              <a:t> in sub-acute to chronic stage of ILTV infection. </a:t>
            </a:r>
          </a:p>
          <a:p>
            <a:pPr algn="just"/>
            <a:r>
              <a:rPr lang="en-US" dirty="0" smtClean="0">
                <a:latin typeface="Arial" pitchFamily="34" charset="0"/>
                <a:cs typeface="Arial" pitchFamily="34" charset="0"/>
              </a:rPr>
              <a:t>d. Dried bloody exudates on the </a:t>
            </a:r>
            <a:r>
              <a:rPr lang="en-US" dirty="0" err="1" smtClean="0">
                <a:latin typeface="Arial" pitchFamily="34" charset="0"/>
                <a:cs typeface="Arial" pitchFamily="34" charset="0"/>
              </a:rPr>
              <a:t>commissure</a:t>
            </a:r>
            <a:r>
              <a:rPr lang="en-US" dirty="0" smtClean="0">
                <a:latin typeface="Arial" pitchFamily="34" charset="0"/>
                <a:cs typeface="Arial" pitchFamily="34" charset="0"/>
              </a:rPr>
              <a:t> of the mouth.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794</Words>
  <Application>Microsoft Office PowerPoint</Application>
  <PresentationFormat>On-screen Show (4:3)</PresentationFormat>
  <Paragraphs>75</Paragraphs>
  <Slides>12</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sub acute form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Bvc</cp:lastModifiedBy>
  <cp:revision>47</cp:revision>
  <dcterms:created xsi:type="dcterms:W3CDTF">2023-08-04T11:03:08Z</dcterms:created>
  <dcterms:modified xsi:type="dcterms:W3CDTF">2025-05-21T05:48:16Z</dcterms:modified>
</cp:coreProperties>
</file>