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516EB-2C24-49EB-9B40-F387E9A6CCE8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A65A-B5CC-4D81-B479-194E2BBB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296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INFECTOUS BURSAL DISEASE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(GUMBORO DISEASE, INFECTIOUS BURSITIS, AVIAN NEPHROSIS)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8509" y="5409991"/>
            <a:ext cx="40593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 Ravi Shankar Kumar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Mandal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Assistant Professor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Veterinary Medicine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BVC, Patna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6" name="Picture 4" descr="undefin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789381"/>
            <a:ext cx="4876800" cy="2438400"/>
          </a:xfrm>
          <a:prstGeom prst="rect">
            <a:avLst/>
          </a:prstGeom>
          <a:noFill/>
        </p:spPr>
      </p:pic>
      <p:pic>
        <p:nvPicPr>
          <p:cNvPr id="6" name="Picture 5" descr="B. F. Sc. Programme – Bihar Animal Sciences University | बिहार पशु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859"/>
            <a:ext cx="1529581" cy="88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ownloads – Bihar Animal Sciences University | बिहार पशु विज्ञान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93" y="48347"/>
            <a:ext cx="960972" cy="100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Gumboro virus"/>
          <p:cNvPicPr>
            <a:picLocks noChangeAspect="1" noChangeArrowheads="1"/>
          </p:cNvPicPr>
          <p:nvPr/>
        </p:nvPicPr>
        <p:blipFill>
          <a:blip r:embed="rId2"/>
          <a:srcRect r="41587"/>
          <a:stretch>
            <a:fillRect/>
          </a:stretch>
        </p:blipFill>
        <p:spPr bwMode="auto">
          <a:xfrm>
            <a:off x="6645330" y="3657600"/>
            <a:ext cx="1584270" cy="152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INFECTIOUS BURSAL DISEASE (IBD)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Infectious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bursal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disease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IBD)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highly contagious disease,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seen in domestic chickens worldwide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It can present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 a clinical or subclinical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disease,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irnmuno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-suppression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related secondary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infections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are typically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seen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Severity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immunosuppression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depends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on the virulence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infecting virus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age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host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First time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recorded in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Gumboro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area of U. S. A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Cosgrove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ETIOLOGY :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Birna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virus,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dsRNA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Virus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main serotypes i.e. serotype 1 and 2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serotype 1 produces disease in chicken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Antigenic drift is largely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responsible for antigenic variation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Serotype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strains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virus infect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chickens and turkeys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but have not caused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clinical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disease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TRANSMISSION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Mainly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fecal route but may be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conjuctiva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respiratory route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Affected birds excrete the virus in feces for 10-14 days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Virus is very stable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•    Remains highly infectious for many months (up to 122 days) in the poultry house environment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Mealworms and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Aedes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vexan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(Mosquito), personnel handling birds, equipment, vehicles act as carriers of infection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 vertical transmission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Incubation period is very short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Clinical signs within 2-3 days post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CLINICAL FINDINGS 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Infections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 3 wk of age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are usually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subclinical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Early subclinical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infections       destruction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of immature lymphocytes in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 bursa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Fabricius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thymus,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spleen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long-lasting 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immuno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-suppression        do not respond well to vaccination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and are predisposed to infections with normally nonpathogenic viruses and bacteria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Chickens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are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most susceptible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clinical disease at 3-6 wk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age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immature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cells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populate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 bursa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and maternal immunity has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waned</a:t>
            </a:r>
          </a:p>
          <a:p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Humoral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(B cell) immune response is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most severely affected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Cell-mediated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(T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cell)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immnune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response is affected to a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lesser extent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1905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78788" y="2209800"/>
            <a:ext cx="4556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2438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Severe prostration,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incoordination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watery diarrhea, soiled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vent feathers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vent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pecking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and inflammation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cloaca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Flock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morbidity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typically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mortality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can range from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5%-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20 %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5204" y="685800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CLINICAL FINDINGS </a:t>
            </a:r>
          </a:p>
        </p:txBody>
      </p:sp>
      <p:pic>
        <p:nvPicPr>
          <p:cNvPr id="5" name="Picture 4" descr="Infectious bursal disease (IBD, gumboro, chicken aids virus) - Poultry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3657601"/>
            <a:ext cx="3200400" cy="2139086"/>
          </a:xfrm>
          <a:prstGeom prst="rect">
            <a:avLst/>
          </a:prstGeom>
          <a:noFill/>
        </p:spPr>
      </p:pic>
      <p:pic>
        <p:nvPicPr>
          <p:cNvPr id="6" name="Picture 2" descr="What is Fowl Cholera – The Poultry Shop"/>
          <p:cNvPicPr>
            <a:picLocks noChangeAspect="1" noChangeArrowheads="1"/>
          </p:cNvPicPr>
          <p:nvPr/>
        </p:nvPicPr>
        <p:blipFill>
          <a:blip r:embed="rId3"/>
          <a:srcRect t="50000" r="50399"/>
          <a:stretch>
            <a:fillRect/>
          </a:stretch>
        </p:blipFill>
        <p:spPr bwMode="auto">
          <a:xfrm>
            <a:off x="4114800" y="3657600"/>
            <a:ext cx="3886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LESIONS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2438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Initially swollen bursa followed by atrophied bursa with hemorrhage in its inner surface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Swollen kidney and pale due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urates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Hemorrhages in thigh and breast muscles and also under the skin, at the junction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proventriculus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gizzard</a:t>
            </a:r>
          </a:p>
          <a:p>
            <a:endParaRPr lang="en-US" dirty="0"/>
          </a:p>
        </p:txBody>
      </p:sp>
      <p:pic>
        <p:nvPicPr>
          <p:cNvPr id="5" name="Picture 2" descr="Infectious Bursal Disease (IBD) – The Poultry Shop"/>
          <p:cNvPicPr>
            <a:picLocks noChangeAspect="1" noChangeArrowheads="1"/>
          </p:cNvPicPr>
          <p:nvPr/>
        </p:nvPicPr>
        <p:blipFill>
          <a:blip r:embed="rId2"/>
          <a:srcRect b="49792"/>
          <a:stretch>
            <a:fillRect/>
          </a:stretch>
        </p:blipFill>
        <p:spPr bwMode="auto">
          <a:xfrm>
            <a:off x="1143000" y="4724400"/>
            <a:ext cx="3124200" cy="1905000"/>
          </a:xfrm>
          <a:prstGeom prst="rect">
            <a:avLst/>
          </a:prstGeom>
          <a:noFill/>
        </p:spPr>
      </p:pic>
      <p:pic>
        <p:nvPicPr>
          <p:cNvPr id="6" name="Picture 6" descr="PRINCIPALES ENFERMEDADES DE LAS AVES: GUMBO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743200"/>
            <a:ext cx="3124200" cy="1905000"/>
          </a:xfrm>
          <a:prstGeom prst="rect">
            <a:avLst/>
          </a:prstGeom>
          <a:noFill/>
        </p:spPr>
      </p:pic>
      <p:pic>
        <p:nvPicPr>
          <p:cNvPr id="3074" name="Picture 2" descr="undefin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4601" y="2743200"/>
            <a:ext cx="3251199" cy="1828800"/>
          </a:xfrm>
          <a:prstGeom prst="rect">
            <a:avLst/>
          </a:prstGeom>
          <a:noFill/>
        </p:spPr>
      </p:pic>
      <p:pic>
        <p:nvPicPr>
          <p:cNvPr id="3076" name="Picture 4" descr="undefined"/>
          <p:cNvPicPr>
            <a:picLocks noChangeAspect="1" noChangeArrowheads="1"/>
          </p:cNvPicPr>
          <p:nvPr/>
        </p:nvPicPr>
        <p:blipFill>
          <a:blip r:embed="rId5"/>
          <a:srcRect l="38000" t="10667" r="34000" b="40000"/>
          <a:stretch>
            <a:fillRect/>
          </a:stretch>
        </p:blipFill>
        <p:spPr bwMode="auto">
          <a:xfrm rot="5400000">
            <a:off x="5695950" y="4057650"/>
            <a:ext cx="19431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Isolation of virus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Infective materials inoculated  in CAM in 9-11 day old chick embryo leading to death in 3-5 days with mottled liver and kidney and congested lungs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Molecular diagnostic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assays: </a:t>
            </a:r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Reverse Transcriptase-PCR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Serological test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IF, AGPT, VN , ELISA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VN test is a choice method of measuring IBDV antibodies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 M findings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2666" y="528935"/>
            <a:ext cx="2536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DIAGNOSIS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 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No treatment.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PREVENTION and CONTROL 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Rigorous disinfection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contaminated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farms after depopulation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has achieved limited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success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Disposal of litter, dead birds, used gunny bags, curtains, and other disposables by incineration or deep burial with slaked lime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Restricting vehicular moments with crates, egg trays, and culled birds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Treating feeders,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waterers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5% formalin.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Fumigating new poultry sheds with Formalin fumes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Restricting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personell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their sheds for work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Vaccination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vaccination with mild or intermediate strain after 2 weeks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Booster vaccination with intermediate strain (live) after 5 weeks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Vaccination of breeder stock and seromonitoring by hatcheries to ensure adequate levels of maternal antibodies in the chicks.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9053" y="2405577"/>
            <a:ext cx="47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Thank You</a:t>
            </a:r>
            <a:endParaRPr lang="en-IN" sz="4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575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Office Theme</vt:lpstr>
      <vt:lpstr>PowerPoint Presentation</vt:lpstr>
      <vt:lpstr>INFECTIOUS BURSAL DISEASE (IBD)</vt:lpstr>
      <vt:lpstr>PowerPoint Presentation</vt:lpstr>
      <vt:lpstr>PowerPoint Presentation</vt:lpstr>
      <vt:lpstr>PowerPoint Presentation</vt:lpstr>
      <vt:lpstr>LESIONS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Bvc</cp:lastModifiedBy>
  <cp:revision>33</cp:revision>
  <dcterms:created xsi:type="dcterms:W3CDTF">2023-08-15T14:28:30Z</dcterms:created>
  <dcterms:modified xsi:type="dcterms:W3CDTF">2025-05-21T05:49:21Z</dcterms:modified>
</cp:coreProperties>
</file>