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3" r:id="rId4"/>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687B9-FD51-4577-80CC-B3A34EBC80ED}" type="datetimeFigureOut">
              <a:rPr lang="en-IN" smtClean="0"/>
              <a:t>21-05-2025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40C26-FA8F-492B-808E-43CF54F4A890}" type="slidenum">
              <a:rPr lang="en-IN" smtClean="0"/>
              <a:t>‹#›</a:t>
            </a:fld>
            <a:endParaRPr lang="en-IN"/>
          </a:p>
        </p:txBody>
      </p:sp>
    </p:spTree>
    <p:extLst>
      <p:ext uri="{BB962C8B-B14F-4D97-AF65-F5344CB8AC3E}">
        <p14:creationId xmlns:p14="http://schemas.microsoft.com/office/powerpoint/2010/main" val="16330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B40C26-FA8F-492B-808E-43CF54F4A890}" type="slidenum">
              <a:rPr lang="en-IN" smtClean="0"/>
              <a:t>4</a:t>
            </a:fld>
            <a:endParaRPr lang="en-IN"/>
          </a:p>
        </p:txBody>
      </p:sp>
    </p:spTree>
    <p:extLst>
      <p:ext uri="{BB962C8B-B14F-4D97-AF65-F5344CB8AC3E}">
        <p14:creationId xmlns:p14="http://schemas.microsoft.com/office/powerpoint/2010/main" val="151023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B40C26-FA8F-492B-808E-43CF54F4A890}" type="slidenum">
              <a:rPr lang="en-IN" smtClean="0"/>
              <a:t>16</a:t>
            </a:fld>
            <a:endParaRPr lang="en-IN"/>
          </a:p>
        </p:txBody>
      </p:sp>
    </p:spTree>
    <p:extLst>
      <p:ext uri="{BB962C8B-B14F-4D97-AF65-F5344CB8AC3E}">
        <p14:creationId xmlns:p14="http://schemas.microsoft.com/office/powerpoint/2010/main" val="416512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B40C26-FA8F-492B-808E-43CF54F4A890}" type="slidenum">
              <a:rPr lang="en-IN" smtClean="0"/>
              <a:t>25</a:t>
            </a:fld>
            <a:endParaRPr lang="en-IN"/>
          </a:p>
        </p:txBody>
      </p:sp>
    </p:spTree>
    <p:extLst>
      <p:ext uri="{BB962C8B-B14F-4D97-AF65-F5344CB8AC3E}">
        <p14:creationId xmlns:p14="http://schemas.microsoft.com/office/powerpoint/2010/main" val="19414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60C1626-5457-4E7C-9874-193C159CE3C1}"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270551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0C1626-5457-4E7C-9874-193C159CE3C1}"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339855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0C1626-5457-4E7C-9874-193C159CE3C1}"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20417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0C1626-5457-4E7C-9874-193C159CE3C1}"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108731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0C1626-5457-4E7C-9874-193C159CE3C1}"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390045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60C1626-5457-4E7C-9874-193C159CE3C1}"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81336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60C1626-5457-4E7C-9874-193C159CE3C1}" type="datetimeFigureOut">
              <a:rPr lang="en-IN" smtClean="0"/>
              <a:t>21-05-2025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68229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60C1626-5457-4E7C-9874-193C159CE3C1}" type="datetimeFigureOut">
              <a:rPr lang="en-IN" smtClean="0"/>
              <a:t>21-05-2025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361496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C1626-5457-4E7C-9874-193C159CE3C1}" type="datetimeFigureOut">
              <a:rPr lang="en-IN" smtClean="0"/>
              <a:t>21-05-2025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394108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0C1626-5457-4E7C-9874-193C159CE3C1}"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226906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0C1626-5457-4E7C-9874-193C159CE3C1}"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99CCC-3F82-4C2D-9E13-38460FF360EF}" type="slidenum">
              <a:rPr lang="en-IN" smtClean="0"/>
              <a:t>‹#›</a:t>
            </a:fld>
            <a:endParaRPr lang="en-IN"/>
          </a:p>
        </p:txBody>
      </p:sp>
    </p:spTree>
    <p:extLst>
      <p:ext uri="{BB962C8B-B14F-4D97-AF65-F5344CB8AC3E}">
        <p14:creationId xmlns:p14="http://schemas.microsoft.com/office/powerpoint/2010/main" val="57298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C1626-5457-4E7C-9874-193C159CE3C1}" type="datetimeFigureOut">
              <a:rPr lang="en-IN" smtClean="0"/>
              <a:t>21-05-2025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99CCC-3F82-4C2D-9E13-38460FF360EF}" type="slidenum">
              <a:rPr lang="en-IN" smtClean="0"/>
              <a:t>‹#›</a:t>
            </a:fld>
            <a:endParaRPr lang="en-IN"/>
          </a:p>
        </p:txBody>
      </p:sp>
    </p:spTree>
    <p:extLst>
      <p:ext uri="{BB962C8B-B14F-4D97-AF65-F5344CB8AC3E}">
        <p14:creationId xmlns:p14="http://schemas.microsoft.com/office/powerpoint/2010/main" val="185095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ankanoon.org/doc/1273321/#:~:text=%E2%80%94Whoever%20repeats%20or%20continues%20a,with%20fine%2C%20or%20with%20both." TargetMode="External"/><Relationship Id="rId2" Type="http://schemas.openxmlformats.org/officeDocument/2006/relationships/hyperlink" Target="https://indiankanoon.org/doc/109986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4216" y="646546"/>
            <a:ext cx="8302529" cy="1323439"/>
          </a:xfrm>
          <a:prstGeom prst="rect">
            <a:avLst/>
          </a:prstGeom>
          <a:noFill/>
        </p:spPr>
        <p:txBody>
          <a:bodyPr wrap="non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LAWS RELATING TO OFFENCES </a:t>
            </a:r>
          </a:p>
          <a:p>
            <a:pPr algn="ctr"/>
            <a:r>
              <a:rPr lang="en-US" sz="4000" b="1" dirty="0" smtClean="0">
                <a:solidFill>
                  <a:srgbClr val="FF0000"/>
                </a:solidFill>
                <a:latin typeface="Times New Roman" panose="02020603050405020304" pitchFamily="18" charset="0"/>
                <a:cs typeface="Times New Roman" panose="02020603050405020304" pitchFamily="18" charset="0"/>
              </a:rPr>
              <a:t>AFFECTING PUBLIC HEALTH</a:t>
            </a:r>
            <a:endParaRPr lang="en-IN"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69485" y="4925290"/>
            <a:ext cx="3531993" cy="1323439"/>
          </a:xfrm>
          <a:prstGeom prst="rect">
            <a:avLst/>
          </a:prstGeom>
          <a:noFill/>
        </p:spPr>
        <p:txBody>
          <a:bodyPr wrap="none" rtlCol="0">
            <a:spAutoFit/>
          </a:bodyPr>
          <a:lstStyle/>
          <a:p>
            <a:pPr algn="ctr"/>
            <a:r>
              <a:rPr lang="en-US" sz="2000" b="1" dirty="0" smtClean="0">
                <a:solidFill>
                  <a:srgbClr val="002060"/>
                </a:solidFill>
                <a:latin typeface="Arial" pitchFamily="34" charset="0"/>
                <a:cs typeface="Arial" pitchFamily="34" charset="0"/>
              </a:rPr>
              <a:t>Dr. Ravi Shankar Kr </a:t>
            </a:r>
            <a:r>
              <a:rPr lang="en-US" sz="2000" b="1" dirty="0" err="1" smtClean="0">
                <a:solidFill>
                  <a:srgbClr val="002060"/>
                </a:solidFill>
                <a:latin typeface="Arial" pitchFamily="34" charset="0"/>
                <a:cs typeface="Arial" pitchFamily="34" charset="0"/>
              </a:rPr>
              <a:t>Mandal</a:t>
            </a:r>
            <a:endParaRPr lang="en-US" sz="2000" b="1" dirty="0" smtClean="0">
              <a:solidFill>
                <a:srgbClr val="002060"/>
              </a:solidFill>
              <a:latin typeface="Arial" pitchFamily="34" charset="0"/>
              <a:cs typeface="Arial" pitchFamily="34" charset="0"/>
            </a:endParaRPr>
          </a:p>
          <a:p>
            <a:pPr algn="ctr"/>
            <a:r>
              <a:rPr lang="en-US" sz="2000" b="1" dirty="0" smtClean="0">
                <a:solidFill>
                  <a:srgbClr val="002060"/>
                </a:solidFill>
                <a:latin typeface="Arial" pitchFamily="34" charset="0"/>
                <a:cs typeface="Arial" pitchFamily="34" charset="0"/>
              </a:rPr>
              <a:t>Assistant Professor</a:t>
            </a:r>
          </a:p>
          <a:p>
            <a:pPr algn="ctr"/>
            <a:r>
              <a:rPr lang="en-US" sz="2000" b="1" dirty="0" smtClean="0">
                <a:solidFill>
                  <a:srgbClr val="002060"/>
                </a:solidFill>
                <a:latin typeface="Arial" pitchFamily="34" charset="0"/>
                <a:cs typeface="Arial" pitchFamily="34" charset="0"/>
              </a:rPr>
              <a:t>Veterinary Medicine</a:t>
            </a:r>
          </a:p>
          <a:p>
            <a:pPr algn="ctr"/>
            <a:r>
              <a:rPr lang="en-US" sz="2000" b="1" dirty="0" smtClean="0">
                <a:solidFill>
                  <a:srgbClr val="002060"/>
                </a:solidFill>
                <a:latin typeface="Arial" pitchFamily="34" charset="0"/>
                <a:cs typeface="Arial" pitchFamily="34" charset="0"/>
              </a:rPr>
              <a:t>BVC, Patna</a:t>
            </a:r>
            <a:endParaRPr lang="en-US" sz="2000" b="1" dirty="0">
              <a:solidFill>
                <a:srgbClr val="002060"/>
              </a:solidFill>
              <a:latin typeface="Arial" pitchFamily="34" charset="0"/>
              <a:cs typeface="Arial" pitchFamily="34" charset="0"/>
            </a:endParaRPr>
          </a:p>
        </p:txBody>
      </p:sp>
      <p:pic>
        <p:nvPicPr>
          <p:cNvPr id="3" name="Picture 2"/>
          <p:cNvPicPr>
            <a:picLocks noChangeAspect="1"/>
          </p:cNvPicPr>
          <p:nvPr/>
        </p:nvPicPr>
        <p:blipFill rotWithShape="1">
          <a:blip r:embed="rId2"/>
          <a:srcRect b="8388"/>
          <a:stretch/>
        </p:blipFill>
        <p:spPr>
          <a:xfrm>
            <a:off x="3001818" y="1969985"/>
            <a:ext cx="6160655" cy="2955305"/>
          </a:xfrm>
          <a:prstGeom prst="rect">
            <a:avLst/>
          </a:prstGeom>
        </p:spPr>
      </p:pic>
      <p:pic>
        <p:nvPicPr>
          <p:cNvPr id="6" name="Picture 5" descr="B. F. Sc. Programme – Bihar Animal Sciences University | बिहार पशु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5" y="263236"/>
            <a:ext cx="183438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wnloads – Bihar Animal Sciences University | बिहार पशु विज्ञान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314" y="263236"/>
            <a:ext cx="1152465" cy="120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98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5" y="923058"/>
            <a:ext cx="11305309" cy="2901625"/>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adulterates any drug or medical preparation in such a manner as </a:t>
            </a:r>
          </a:p>
          <a:p>
            <a:pPr algn="just"/>
            <a:r>
              <a:rPr lang="en-US" sz="2400" dirty="0" smtClean="0">
                <a:latin typeface="Times New Roman" panose="02020603050405020304" pitchFamily="18" charset="0"/>
                <a:cs typeface="Times New Roman" panose="02020603050405020304" pitchFamily="18" charset="0"/>
              </a:rPr>
              <a:t>to </a:t>
            </a:r>
            <a:r>
              <a:rPr lang="en-US" sz="2400" dirty="0" smtClean="0">
                <a:solidFill>
                  <a:srgbClr val="FF0000"/>
                </a:solidFill>
                <a:latin typeface="Times New Roman" panose="02020603050405020304" pitchFamily="18" charset="0"/>
                <a:cs typeface="Times New Roman" panose="02020603050405020304" pitchFamily="18" charset="0"/>
              </a:rPr>
              <a:t>lessen the efficacy </a:t>
            </a:r>
            <a:r>
              <a:rPr lang="en-US" sz="2400" dirty="0" smtClean="0">
                <a:latin typeface="Times New Roman" panose="02020603050405020304" pitchFamily="18" charset="0"/>
                <a:cs typeface="Times New Roman" panose="02020603050405020304" pitchFamily="18" charset="0"/>
              </a:rPr>
              <a:t>or change the operation of such drug or medical preparation, or to </a:t>
            </a:r>
            <a:r>
              <a:rPr lang="en-US" sz="2400" dirty="0" smtClean="0">
                <a:solidFill>
                  <a:srgbClr val="FF0000"/>
                </a:solidFill>
                <a:latin typeface="Times New Roman" panose="02020603050405020304" pitchFamily="18" charset="0"/>
                <a:cs typeface="Times New Roman" panose="02020603050405020304" pitchFamily="18" charset="0"/>
              </a:rPr>
              <a:t>make it noxious</a:t>
            </a:r>
            <a:r>
              <a:rPr lang="en-US" sz="2400" dirty="0" smtClean="0">
                <a:latin typeface="Times New Roman" panose="02020603050405020304" pitchFamily="18" charset="0"/>
                <a:cs typeface="Times New Roman" panose="02020603050405020304" pitchFamily="18" charset="0"/>
              </a:rPr>
              <a:t>, intending that it shall be sold or used for, or knowing it to be likely that it will be sold or used for, any medicinal purpose, as it had not undergone such adulteration, </a:t>
            </a:r>
          </a:p>
          <a:p>
            <a:pPr algn="just"/>
            <a:r>
              <a:rPr lang="en-US" sz="2400" dirty="0" smtClean="0">
                <a:latin typeface="Times New Roman" panose="02020603050405020304" pitchFamily="18" charset="0"/>
                <a:cs typeface="Times New Roman" panose="02020603050405020304" pitchFamily="18" charset="0"/>
              </a:rPr>
              <a:t>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 or with fine which may extend to one thousand rupees, or with both</a:t>
            </a:r>
          </a:p>
        </p:txBody>
      </p:sp>
      <p:sp>
        <p:nvSpPr>
          <p:cNvPr id="4" name="Rectangle 3"/>
          <p:cNvSpPr/>
          <p:nvPr/>
        </p:nvSpPr>
        <p:spPr>
          <a:xfrm>
            <a:off x="2272146" y="270270"/>
            <a:ext cx="8137235"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SECTION 274:- ADULTERATION OF DRUGS</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7170" name="Picture 2" descr="BNS Section 2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821" y="4362685"/>
            <a:ext cx="3475535" cy="19549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637" y="3934690"/>
            <a:ext cx="11508508" cy="2492990"/>
          </a:xfrm>
          <a:prstGeom prst="rect">
            <a:avLst/>
          </a:prstGeom>
          <a:ln>
            <a:solidFill>
              <a:srgbClr val="00B050"/>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Adulterating any drug or medical preparation intended for sale so as to lessen its efficacy, or to change its operation, or to make it noxious</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1 year, or fine of 5,000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Non-</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dirty="0" smtClean="0">
                <a:solidFill>
                  <a:srgbClr val="000000"/>
                </a:solidFill>
                <a:latin typeface="Times New Roman" panose="02020603050405020304" pitchFamily="18" charset="0"/>
                <a:cs typeface="Times New Roman" panose="02020603050405020304" pitchFamily="18" charset="0"/>
              </a:rPr>
              <a:t>.</a:t>
            </a: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82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837" y="1057107"/>
            <a:ext cx="10515600" cy="2404629"/>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knowing any drug or medical preparation to have been adulterated in such a manner as to lessen its efficacy, to change its operation, or to render it noxious, sells the same, or offers or exposes it for sale, or issues it from any dispensary for medicinal purposes as unadulterated, or causes it to be used for medicinal purposes by any person not knowing of the adulteration,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one thousand rupees, or with both</a:t>
            </a:r>
            <a:r>
              <a:rPr lang="en-US"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078182" y="464235"/>
            <a:ext cx="8626763"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275 IPC:- SALE OF ADULTERATED DRUGS</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7309" y="3592943"/>
            <a:ext cx="11333019" cy="2677656"/>
          </a:xfrm>
          <a:prstGeom prst="rect">
            <a:avLst/>
          </a:prstGeom>
          <a:ln>
            <a:solidFill>
              <a:schemeClr val="accent6">
                <a:lumMod val="75000"/>
              </a:schemeClr>
            </a:solidFill>
          </a:ln>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Offence : </a:t>
            </a:r>
            <a:r>
              <a:rPr lang="en-US" sz="2400" dirty="0">
                <a:solidFill>
                  <a:srgbClr val="000000"/>
                </a:solidFill>
                <a:latin typeface="Times New Roman" panose="02020603050405020304" pitchFamily="18" charset="0"/>
                <a:cs typeface="Times New Roman" panose="02020603050405020304" pitchFamily="18" charset="0"/>
              </a:rPr>
              <a:t>Sale of adulterated drugs</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Punishment :</a:t>
            </a:r>
            <a:r>
              <a:rPr lang="en-US" sz="2400" dirty="0">
                <a:solidFill>
                  <a:srgbClr val="000000"/>
                </a:solidFill>
                <a:latin typeface="Times New Roman" panose="02020603050405020304" pitchFamily="18" charset="0"/>
                <a:cs typeface="Times New Roman" panose="02020603050405020304" pitchFamily="18" charset="0"/>
              </a:rPr>
              <a:t> Imprisonment for 6 months, or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fine </a:t>
            </a:r>
            <a:r>
              <a:rPr lang="en-US" sz="2400" dirty="0">
                <a:solidFill>
                  <a:srgbClr val="000000"/>
                </a:solidFill>
                <a:latin typeface="Times New Roman" panose="02020603050405020304" pitchFamily="18" charset="0"/>
                <a:cs typeface="Times New Roman" panose="02020603050405020304" pitchFamily="18" charset="0"/>
              </a:rPr>
              <a:t>of 5,000 rupees, or both</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Cognizable or Non-cognizable :</a:t>
            </a:r>
            <a:r>
              <a:rPr lang="en-US" sz="2400" dirty="0">
                <a:solidFill>
                  <a:srgbClr val="000000"/>
                </a:solidFill>
                <a:latin typeface="Times New Roman" panose="02020603050405020304" pitchFamily="18" charset="0"/>
                <a:cs typeface="Times New Roman" panose="02020603050405020304" pitchFamily="18" charset="0"/>
              </a:rPr>
              <a:t> Non-cognizable</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solidFill>
                  <a:srgbClr val="000000"/>
                </a:solidFill>
                <a:latin typeface="Times New Roman" panose="02020603050405020304" pitchFamily="18" charset="0"/>
                <a:cs typeface="Times New Roman" panose="02020603050405020304" pitchFamily="18" charset="0"/>
              </a:rPr>
              <a:t>Bailable</a:t>
            </a:r>
            <a:r>
              <a:rPr lang="en-US" sz="2400" b="1" dirty="0">
                <a:solidFill>
                  <a:srgbClr val="000000"/>
                </a:solidFill>
                <a:latin typeface="Times New Roman" panose="02020603050405020304" pitchFamily="18" charset="0"/>
                <a:cs typeface="Times New Roman" panose="02020603050405020304" pitchFamily="18" charset="0"/>
              </a:rPr>
              <a:t> or Non-</a:t>
            </a:r>
            <a:r>
              <a:rPr lang="en-US" sz="2400" b="1" dirty="0" err="1">
                <a:solidFill>
                  <a:srgbClr val="000000"/>
                </a:solidFill>
                <a:latin typeface="Times New Roman" panose="02020603050405020304" pitchFamily="18" charset="0"/>
                <a:cs typeface="Times New Roman" panose="02020603050405020304" pitchFamily="18" charset="0"/>
              </a:rPr>
              <a:t>bailable</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Bailable</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By what Court triable :</a:t>
            </a:r>
            <a:r>
              <a:rPr lang="en-US" sz="2400" dirty="0">
                <a:solidFill>
                  <a:srgbClr val="000000"/>
                </a:solidFill>
                <a:latin typeface="Times New Roman" panose="02020603050405020304" pitchFamily="18" charset="0"/>
                <a:cs typeface="Times New Roman" panose="02020603050405020304" pitchFamily="18" charset="0"/>
              </a:rPr>
              <a:t> Any Magistrate</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b="0" i="0" dirty="0">
              <a:solidFill>
                <a:srgbClr val="000000"/>
              </a:solidFill>
              <a:effectLst/>
              <a:latin typeface="Times New Roman" panose="02020603050405020304" pitchFamily="18" charset="0"/>
              <a:cs typeface="Times New Roman" panose="02020603050405020304" pitchFamily="18" charset="0"/>
            </a:endParaRPr>
          </a:p>
          <a:p>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6" name="Picture 2" descr="BNS Section 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807361"/>
            <a:ext cx="3997902" cy="224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79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37" y="1502353"/>
            <a:ext cx="10991272" cy="1831974"/>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knowingly </a:t>
            </a:r>
            <a:r>
              <a:rPr lang="en-US" sz="2400" dirty="0" smtClean="0">
                <a:solidFill>
                  <a:srgbClr val="C00000"/>
                </a:solidFill>
                <a:latin typeface="Times New Roman" panose="02020603050405020304" pitchFamily="18" charset="0"/>
                <a:cs typeface="Times New Roman" panose="02020603050405020304" pitchFamily="18" charset="0"/>
              </a:rPr>
              <a:t>sells, or offers or exposes for sale</a:t>
            </a:r>
            <a:r>
              <a:rPr lang="en-US" sz="2400" dirty="0" smtClean="0">
                <a:latin typeface="Times New Roman" panose="02020603050405020304" pitchFamily="18" charset="0"/>
                <a:cs typeface="Times New Roman" panose="02020603050405020304" pitchFamily="18" charset="0"/>
              </a:rPr>
              <a:t>, or </a:t>
            </a:r>
            <a:r>
              <a:rPr lang="en-US" sz="2400" dirty="0" smtClean="0">
                <a:solidFill>
                  <a:srgbClr val="C00000"/>
                </a:solidFill>
                <a:latin typeface="Times New Roman" panose="02020603050405020304" pitchFamily="18" charset="0"/>
                <a:cs typeface="Times New Roman" panose="02020603050405020304" pitchFamily="18" charset="0"/>
              </a:rPr>
              <a:t>issues from a dispensary for medicinal purposes</a:t>
            </a:r>
            <a:r>
              <a:rPr lang="en-US" sz="2400" dirty="0" smtClean="0">
                <a:latin typeface="Times New Roman" panose="02020603050405020304" pitchFamily="18" charset="0"/>
                <a:cs typeface="Times New Roman" panose="02020603050405020304" pitchFamily="18" charset="0"/>
              </a:rPr>
              <a:t>, any drug or medical preparation, </a:t>
            </a:r>
            <a:r>
              <a:rPr lang="en-US" sz="2400" dirty="0" smtClean="0">
                <a:solidFill>
                  <a:srgbClr val="7030A0"/>
                </a:solidFill>
                <a:latin typeface="Times New Roman" panose="02020603050405020304" pitchFamily="18" charset="0"/>
                <a:cs typeface="Times New Roman" panose="02020603050405020304" pitchFamily="18" charset="0"/>
              </a:rPr>
              <a:t>as a different drug or medical preparation</a:t>
            </a:r>
            <a:r>
              <a:rPr lang="en-US" sz="2400" dirty="0" smtClean="0">
                <a:latin typeface="Times New Roman" panose="02020603050405020304" pitchFamily="18" charset="0"/>
                <a:cs typeface="Times New Roman" panose="02020603050405020304" pitchFamily="18" charset="0"/>
              </a:rPr>
              <a:t>,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one thousand rupees, or with both</a:t>
            </a:r>
          </a:p>
        </p:txBody>
      </p:sp>
      <p:sp>
        <p:nvSpPr>
          <p:cNvPr id="4" name="Rectangle 3"/>
          <p:cNvSpPr/>
          <p:nvPr/>
        </p:nvSpPr>
        <p:spPr>
          <a:xfrm>
            <a:off x="838200" y="473472"/>
            <a:ext cx="10873509"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276:- SALE OF DRUG AS A DIFFERENT DRUG OR PREPARATION</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BNS Section 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139" y="3753438"/>
            <a:ext cx="4331114" cy="24362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999" y="3401904"/>
            <a:ext cx="11462327" cy="3293209"/>
          </a:xfrm>
          <a:prstGeom prst="rect">
            <a:avLst/>
          </a:prstGeom>
          <a:ln w="38100">
            <a:solidFill>
              <a:schemeClr val="accent6">
                <a:lumMod val="75000"/>
              </a:schemeClr>
            </a:solidFill>
          </a:ln>
        </p:spPr>
        <p:txBody>
          <a:bodyPr wrap="square">
            <a:spAutoFit/>
          </a:bodyPr>
          <a:lstStyle/>
          <a:p>
            <a:endParaRPr lang="en-US" b="1" dirty="0" smtClean="0">
              <a:solidFill>
                <a:srgbClr val="000000"/>
              </a:solidFill>
              <a:latin typeface="Open Sans"/>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Knowingly selling of drug as a different drug or preparation</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of 5,000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p>
          <a:p>
            <a:endParaRPr lang="en-US" dirty="0" smtClean="0"/>
          </a:p>
          <a:p>
            <a:endParaRPr lang="en-US" dirty="0"/>
          </a:p>
          <a:p>
            <a:endParaRPr lang="en-US" dirty="0" smtClean="0"/>
          </a:p>
          <a:p>
            <a:endParaRPr lang="en-US" dirty="0"/>
          </a:p>
          <a:p>
            <a:endParaRPr lang="en-IN" dirty="0"/>
          </a:p>
        </p:txBody>
      </p:sp>
    </p:spTree>
    <p:extLst>
      <p:ext uri="{BB962C8B-B14F-4D97-AF65-F5344CB8AC3E}">
        <p14:creationId xmlns:p14="http://schemas.microsoft.com/office/powerpoint/2010/main" val="356820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437" y="1511589"/>
            <a:ext cx="10515600" cy="1527175"/>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a:t>
            </a:r>
            <a:r>
              <a:rPr lang="en-US" sz="2400" dirty="0" smtClean="0">
                <a:solidFill>
                  <a:srgbClr val="FF0000"/>
                </a:solidFill>
                <a:latin typeface="Times New Roman" panose="02020603050405020304" pitchFamily="18" charset="0"/>
                <a:cs typeface="Times New Roman" panose="02020603050405020304" pitchFamily="18" charset="0"/>
              </a:rPr>
              <a:t>voluntarily corrupts </a:t>
            </a:r>
            <a:r>
              <a:rPr lang="en-US" sz="2400" dirty="0" smtClean="0">
                <a:latin typeface="Times New Roman" panose="02020603050405020304" pitchFamily="18" charset="0"/>
                <a:cs typeface="Times New Roman" panose="02020603050405020304" pitchFamily="18" charset="0"/>
              </a:rPr>
              <a:t>or </a:t>
            </a:r>
            <a:r>
              <a:rPr lang="en-US" sz="2400" dirty="0" smtClean="0">
                <a:solidFill>
                  <a:srgbClr val="C00000"/>
                </a:solidFill>
                <a:latin typeface="Times New Roman" panose="02020603050405020304" pitchFamily="18" charset="0"/>
                <a:cs typeface="Times New Roman" panose="02020603050405020304" pitchFamily="18" charset="0"/>
              </a:rPr>
              <a:t>fouls the water of any public spring or reservoir</a:t>
            </a:r>
            <a:r>
              <a:rPr lang="en-US" sz="2400" dirty="0" smtClean="0">
                <a:latin typeface="Times New Roman" panose="02020603050405020304" pitchFamily="18" charset="0"/>
                <a:cs typeface="Times New Roman" panose="02020603050405020304" pitchFamily="18" charset="0"/>
              </a:rPr>
              <a:t>, so as to </a:t>
            </a:r>
            <a:r>
              <a:rPr lang="en-US" sz="2400" b="1" dirty="0" smtClean="0">
                <a:solidFill>
                  <a:srgbClr val="7030A0"/>
                </a:solidFill>
                <a:latin typeface="Times New Roman" panose="02020603050405020304" pitchFamily="18" charset="0"/>
                <a:cs typeface="Times New Roman" panose="02020603050405020304" pitchFamily="18" charset="0"/>
              </a:rPr>
              <a:t>render it less fit</a:t>
            </a:r>
            <a:r>
              <a:rPr lang="en-US" sz="2400" dirty="0" smtClean="0">
                <a:latin typeface="Times New Roman" panose="02020603050405020304" pitchFamily="18" charset="0"/>
                <a:cs typeface="Times New Roman" panose="02020603050405020304" pitchFamily="18" charset="0"/>
              </a:rPr>
              <a:t> for the purpose for which it is ordinarily used,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three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five hundred rupees, or with both</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25237" y="418053"/>
            <a:ext cx="9910618"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277:- FOULING WATER OF PUBLIC SPRING OR RESERVOIR</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905721" y="4147127"/>
            <a:ext cx="4339552" cy="2440998"/>
          </a:xfrm>
          <a:prstGeom prst="rect">
            <a:avLst/>
          </a:prstGeom>
        </p:spPr>
      </p:pic>
      <p:sp>
        <p:nvSpPr>
          <p:cNvPr id="5" name="Rectangle 4"/>
          <p:cNvSpPr/>
          <p:nvPr/>
        </p:nvSpPr>
        <p:spPr>
          <a:xfrm>
            <a:off x="847437" y="3371273"/>
            <a:ext cx="10612581" cy="3293209"/>
          </a:xfrm>
          <a:prstGeom prst="rect">
            <a:avLst/>
          </a:prstGeom>
          <a:ln w="38100">
            <a:solidFill>
              <a:schemeClr val="accent6">
                <a:lumMod val="75000"/>
              </a:schemeClr>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Fouling water of public spring or reservoir</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Imprisonment for 6 months, or fine of 5,000 rupees, or both</a:t>
            </a:r>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Open Sans"/>
            </a:endParaRPr>
          </a:p>
          <a:p>
            <a:endParaRPr lang="en-US" b="0" i="0" dirty="0">
              <a:solidFill>
                <a:srgbClr val="000000"/>
              </a:solidFill>
              <a:effectLst/>
              <a:latin typeface="Open Sans"/>
            </a:endParaRPr>
          </a:p>
          <a:p>
            <a:endParaRPr lang="en-US" dirty="0" smtClean="0">
              <a:solidFill>
                <a:srgbClr val="000000"/>
              </a:solidFill>
              <a:latin typeface="Open Sans"/>
            </a:endParaRPr>
          </a:p>
          <a:p>
            <a:endParaRPr lang="en-US" b="0" i="0" dirty="0">
              <a:solidFill>
                <a:srgbClr val="000000"/>
              </a:solidFill>
              <a:effectLst/>
              <a:latin typeface="Open Sans"/>
            </a:endParaRPr>
          </a:p>
          <a:p>
            <a:endParaRPr lang="en-US" b="0" i="0" dirty="0">
              <a:solidFill>
                <a:srgbClr val="000000"/>
              </a:solidFill>
              <a:effectLst/>
              <a:latin typeface="Open Sans"/>
            </a:endParaRPr>
          </a:p>
        </p:txBody>
      </p:sp>
    </p:spTree>
    <p:extLst>
      <p:ext uri="{BB962C8B-B14F-4D97-AF65-F5344CB8AC3E}">
        <p14:creationId xmlns:p14="http://schemas.microsoft.com/office/powerpoint/2010/main" val="244633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5527"/>
            <a:ext cx="10515600" cy="1579418"/>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Whoever voluntarily vitiates the atmosphere in any place so as to make it noxious to the health of persons in general dwelling or carrying on business in the neighborhood or passing along a public way, shall be punished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five hundred rupees.</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92200" y="645139"/>
            <a:ext cx="10261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SECTION 278 IPC:- MAKING ATMOSPHERE NOXIOUS TO HEALTH</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26653" y="3084945"/>
            <a:ext cx="10661073" cy="2800767"/>
          </a:xfrm>
          <a:prstGeom prst="rect">
            <a:avLst/>
          </a:prstGeom>
          <a:ln w="38100">
            <a:solidFill>
              <a:schemeClr val="accent6">
                <a:lumMod val="50000"/>
              </a:schemeClr>
            </a:solidFill>
          </a:ln>
        </p:spPr>
        <p:txBody>
          <a:bodyPr wrap="square">
            <a:spAutoFit/>
          </a:bodyPr>
          <a:lstStyle/>
          <a:p>
            <a:endParaRPr lang="en-US" sz="2000" b="1" dirty="0" smtClean="0">
              <a:solidFill>
                <a:srgbClr val="000000"/>
              </a:solidFill>
              <a:latin typeface="Times New Roman" panose="02020603050405020304" pitchFamily="18" charset="0"/>
              <a:cs typeface="Times New Roman" panose="02020603050405020304" pitchFamily="18" charset="0"/>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Making atmosphere noxious to health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Fine of 1,000 rupees</a:t>
            </a:r>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dirty="0" smtClean="0"/>
          </a:p>
          <a:p>
            <a:endParaRPr lang="en-IN" dirty="0"/>
          </a:p>
        </p:txBody>
      </p:sp>
      <p:pic>
        <p:nvPicPr>
          <p:cNvPr id="3074" name="Picture 2" descr="BNS Section 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218" y="3377786"/>
            <a:ext cx="4090266" cy="23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2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5" y="1650134"/>
            <a:ext cx="10843493" cy="1804266"/>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drives any vehicle, or rides, on any public way in a manner so rash or negligent as to endanger </a:t>
            </a:r>
            <a:r>
              <a:rPr lang="en-US" sz="2400" b="1" dirty="0" smtClean="0">
                <a:solidFill>
                  <a:srgbClr val="FF0000"/>
                </a:solidFill>
                <a:latin typeface="Times New Roman" panose="02020603050405020304" pitchFamily="18" charset="0"/>
                <a:cs typeface="Times New Roman" panose="02020603050405020304" pitchFamily="18" charset="0"/>
              </a:rPr>
              <a:t>human life</a:t>
            </a:r>
            <a:r>
              <a:rPr lang="en-US" sz="2400" dirty="0" smtClean="0">
                <a:latin typeface="Times New Roman" panose="02020603050405020304" pitchFamily="18" charset="0"/>
                <a:cs typeface="Times New Roman" panose="02020603050405020304" pitchFamily="18" charset="0"/>
              </a:rPr>
              <a:t>, or to be </a:t>
            </a:r>
            <a:r>
              <a:rPr lang="en-US" sz="2400" dirty="0" smtClean="0">
                <a:solidFill>
                  <a:srgbClr val="FF0000"/>
                </a:solidFill>
                <a:latin typeface="Times New Roman" panose="02020603050405020304" pitchFamily="18" charset="0"/>
                <a:cs typeface="Times New Roman" panose="02020603050405020304" pitchFamily="18" charset="0"/>
              </a:rPr>
              <a:t>likely to cause hurt or injury to any other person</a:t>
            </a:r>
            <a:r>
              <a:rPr lang="en-US" sz="2400" dirty="0" smtClean="0">
                <a:latin typeface="Times New Roman" panose="02020603050405020304" pitchFamily="18" charset="0"/>
                <a:cs typeface="Times New Roman" panose="02020603050405020304" pitchFamily="18" charset="0"/>
              </a:rPr>
              <a:t>,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one thousand rupees, or with both</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350819" y="837487"/>
            <a:ext cx="10002981"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SECTION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279 IPC:- RASH DRIVING OR RIDING ON A PUBLIC WAY</a:t>
            </a:r>
            <a:endParaRPr lang="en-IN" sz="2400" b="1" dirty="0">
              <a:latin typeface="Times New Roman" panose="02020603050405020304" pitchFamily="18" charset="0"/>
              <a:cs typeface="Times New Roman" panose="02020603050405020304" pitchFamily="18" charset="0"/>
            </a:endParaRPr>
          </a:p>
        </p:txBody>
      </p:sp>
      <p:pic>
        <p:nvPicPr>
          <p:cNvPr id="4098" name="Picture 2" descr="BNS Section 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09" y="4174835"/>
            <a:ext cx="4182629" cy="2352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5780" y="4058539"/>
            <a:ext cx="11176001" cy="2585323"/>
          </a:xfrm>
          <a:prstGeom prst="rect">
            <a:avLst/>
          </a:prstGeom>
          <a:ln w="38100">
            <a:solidFill>
              <a:schemeClr val="accent6">
                <a:lumMod val="50000"/>
              </a:schemeClr>
            </a:solidFill>
          </a:ln>
        </p:spPr>
        <p:txBody>
          <a:bodyPr wrap="square">
            <a:spAutoFit/>
          </a:bodyPr>
          <a:lstStyle/>
          <a:p>
            <a:endParaRPr lang="en-US" b="1" dirty="0" smtClean="0">
              <a:solidFill>
                <a:srgbClr val="000000"/>
              </a:solidFill>
              <a:latin typeface="Open Sans"/>
            </a:endParaRPr>
          </a:p>
          <a:p>
            <a:r>
              <a:rPr lang="en-US" b="1" dirty="0" smtClean="0">
                <a:solidFill>
                  <a:srgbClr val="000000"/>
                </a:solidFill>
                <a:latin typeface="Open Sans"/>
              </a:rPr>
              <a:t>Offence </a:t>
            </a:r>
            <a:r>
              <a:rPr lang="en-US" b="1" dirty="0">
                <a:solidFill>
                  <a:srgbClr val="000000"/>
                </a:solidFill>
                <a:latin typeface="Open Sans"/>
              </a:rPr>
              <a:t>: </a:t>
            </a:r>
            <a:r>
              <a:rPr lang="en-US" dirty="0">
                <a:solidFill>
                  <a:srgbClr val="000000"/>
                </a:solidFill>
                <a:latin typeface="Open Sans"/>
              </a:rPr>
              <a:t>Rash driving or riding on a public way</a:t>
            </a:r>
            <a:r>
              <a:rPr lang="en-US" dirty="0" smtClean="0">
                <a:solidFill>
                  <a:srgbClr val="000000"/>
                </a:solidFill>
                <a:latin typeface="Open Sans"/>
              </a:rPr>
              <a:t>.</a:t>
            </a:r>
            <a:r>
              <a:rPr lang="en-US" dirty="0"/>
              <a:t/>
            </a:r>
            <a:br>
              <a:rPr lang="en-US" dirty="0"/>
            </a:br>
            <a:r>
              <a:rPr lang="en-US" b="1" dirty="0">
                <a:solidFill>
                  <a:srgbClr val="000000"/>
                </a:solidFill>
                <a:latin typeface="Open Sans"/>
              </a:rPr>
              <a:t>Punishment :</a:t>
            </a:r>
            <a:r>
              <a:rPr lang="en-US" dirty="0">
                <a:solidFill>
                  <a:srgbClr val="000000"/>
                </a:solidFill>
                <a:latin typeface="Open Sans"/>
              </a:rPr>
              <a:t> Imprisonment for 6 months, or fine of 1,000 rupees, or both</a:t>
            </a:r>
            <a:r>
              <a:rPr lang="en-US" dirty="0" smtClean="0">
                <a:solidFill>
                  <a:srgbClr val="000000"/>
                </a:solidFill>
                <a:latin typeface="Open Sans"/>
              </a:rPr>
              <a:t>.</a:t>
            </a:r>
            <a:r>
              <a:rPr lang="en-US" dirty="0"/>
              <a:t/>
            </a:r>
            <a:br>
              <a:rPr lang="en-US" dirty="0"/>
            </a:br>
            <a:r>
              <a:rPr lang="en-US" b="1" dirty="0">
                <a:solidFill>
                  <a:srgbClr val="000000"/>
                </a:solidFill>
                <a:latin typeface="Open Sans"/>
              </a:rPr>
              <a:t>Cognizable or Non-cognizable :</a:t>
            </a:r>
            <a:r>
              <a:rPr lang="en-US" dirty="0">
                <a:solidFill>
                  <a:srgbClr val="000000"/>
                </a:solidFill>
                <a:latin typeface="Open Sans"/>
              </a:rPr>
              <a:t> Cognizable</a:t>
            </a:r>
            <a:r>
              <a:rPr lang="en-US" dirty="0" smtClean="0">
                <a:solidFill>
                  <a:srgbClr val="000000"/>
                </a:solidFill>
                <a:latin typeface="Open Sans"/>
              </a:rPr>
              <a:t>.</a:t>
            </a:r>
            <a:r>
              <a:rPr lang="en-US" dirty="0"/>
              <a:t/>
            </a:r>
            <a:br>
              <a:rPr lang="en-US" dirty="0"/>
            </a:br>
            <a:r>
              <a:rPr lang="en-US" b="1" dirty="0" err="1">
                <a:solidFill>
                  <a:srgbClr val="000000"/>
                </a:solidFill>
                <a:latin typeface="Open Sans"/>
              </a:rPr>
              <a:t>Bailable</a:t>
            </a:r>
            <a:r>
              <a:rPr lang="en-US" b="1" dirty="0">
                <a:solidFill>
                  <a:srgbClr val="000000"/>
                </a:solidFill>
                <a:latin typeface="Open Sans"/>
              </a:rPr>
              <a:t> or Non-</a:t>
            </a:r>
            <a:r>
              <a:rPr lang="en-US" b="1" dirty="0" err="1">
                <a:solidFill>
                  <a:srgbClr val="000000"/>
                </a:solidFill>
                <a:latin typeface="Open Sans"/>
              </a:rPr>
              <a:t>bailable</a:t>
            </a:r>
            <a:r>
              <a:rPr lang="en-US" b="1" dirty="0">
                <a:solidFill>
                  <a:srgbClr val="000000"/>
                </a:solidFill>
                <a:latin typeface="Open Sans"/>
              </a:rPr>
              <a:t> :</a:t>
            </a:r>
            <a:r>
              <a:rPr lang="en-US" dirty="0">
                <a:solidFill>
                  <a:srgbClr val="000000"/>
                </a:solidFill>
                <a:latin typeface="Open Sans"/>
              </a:rPr>
              <a:t> </a:t>
            </a:r>
            <a:r>
              <a:rPr lang="en-US" dirty="0" err="1">
                <a:solidFill>
                  <a:srgbClr val="000000"/>
                </a:solidFill>
                <a:latin typeface="Open Sans"/>
              </a:rPr>
              <a:t>Bailable</a:t>
            </a:r>
            <a:r>
              <a:rPr lang="en-US" dirty="0" smtClean="0">
                <a:solidFill>
                  <a:srgbClr val="000000"/>
                </a:solidFill>
                <a:latin typeface="Open Sans"/>
              </a:rPr>
              <a:t>.</a:t>
            </a:r>
            <a:r>
              <a:rPr lang="en-US" dirty="0"/>
              <a:t/>
            </a:r>
            <a:br>
              <a:rPr lang="en-US" dirty="0"/>
            </a:br>
            <a:r>
              <a:rPr lang="en-US" b="1" dirty="0">
                <a:solidFill>
                  <a:srgbClr val="000000"/>
                </a:solidFill>
                <a:latin typeface="Open Sans"/>
              </a:rPr>
              <a:t>By what Court triable :</a:t>
            </a:r>
            <a:r>
              <a:rPr lang="en-US" dirty="0">
                <a:solidFill>
                  <a:srgbClr val="000000"/>
                </a:solidFill>
                <a:latin typeface="Open Sans"/>
              </a:rPr>
              <a:t> Any Magistrate</a:t>
            </a:r>
            <a:r>
              <a:rPr lang="en-US" dirty="0" smtClean="0">
                <a:solidFill>
                  <a:srgbClr val="000000"/>
                </a:solidFill>
                <a:latin typeface="Open Sans"/>
              </a:rPr>
              <a:t>.</a:t>
            </a:r>
          </a:p>
          <a:p>
            <a:endParaRPr lang="en-US" b="0" i="0" dirty="0">
              <a:solidFill>
                <a:srgbClr val="000000"/>
              </a:solidFill>
              <a:effectLst/>
              <a:latin typeface="Open Sans"/>
            </a:endParaRPr>
          </a:p>
          <a:p>
            <a:endParaRPr lang="en-US" dirty="0" smtClean="0">
              <a:solidFill>
                <a:srgbClr val="000000"/>
              </a:solidFill>
              <a:latin typeface="Open Sans"/>
            </a:endParaRPr>
          </a:p>
          <a:p>
            <a:endParaRPr lang="en-US" b="0" i="0" dirty="0">
              <a:solidFill>
                <a:srgbClr val="000000"/>
              </a:solidFill>
              <a:effectLst/>
              <a:latin typeface="Open Sans"/>
            </a:endParaRPr>
          </a:p>
        </p:txBody>
      </p:sp>
    </p:spTree>
    <p:extLst>
      <p:ext uri="{BB962C8B-B14F-4D97-AF65-F5344CB8AC3E}">
        <p14:creationId xmlns:p14="http://schemas.microsoft.com/office/powerpoint/2010/main" val="236532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9832"/>
            <a:ext cx="10515600" cy="1605571"/>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navigates any vessel in a manner so rash or negligent to endanger human life, or to be likely to cause hurt or injury to any other person, shall be punished with imprisonment of either description for a term which may extend to six months, or with fine which may extend to one thousand rupees, or with both</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641599" y="556599"/>
            <a:ext cx="7352145"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SECTION 280:- RASH NAVIGATION OF VESSEL</a:t>
            </a:r>
            <a:endParaRPr lang="en-IN" sz="2400" b="1" dirty="0">
              <a:latin typeface="Times New Roman" panose="02020603050405020304" pitchFamily="18" charset="0"/>
              <a:cs typeface="Times New Roman" panose="02020603050405020304" pitchFamily="18" charset="0"/>
            </a:endParaRPr>
          </a:p>
        </p:txBody>
      </p:sp>
      <p:pic>
        <p:nvPicPr>
          <p:cNvPr id="5122" name="Picture 2" descr="BNS Section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91" y="3703703"/>
            <a:ext cx="4053320" cy="22799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0709" y="3320206"/>
            <a:ext cx="10183091" cy="3046988"/>
          </a:xfrm>
          <a:prstGeom prst="rect">
            <a:avLst/>
          </a:prstGeom>
          <a:ln w="28575">
            <a:solidFill>
              <a:schemeClr val="accent6">
                <a:lumMod val="50000"/>
              </a:schemeClr>
            </a:solidFill>
          </a:ln>
        </p:spPr>
        <p:txBody>
          <a:bodyPr wrap="square">
            <a:spAutoFit/>
          </a:bodyPr>
          <a:lstStyle/>
          <a:p>
            <a:endParaRPr lang="en-US" b="1" dirty="0" smtClean="0">
              <a:solidFill>
                <a:srgbClr val="000000"/>
              </a:solidFill>
              <a:latin typeface="Open Sans"/>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Rash navigation of vessel</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Imprisonment for 6 months, or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fine </a:t>
            </a:r>
            <a:r>
              <a:rPr lang="en-US" sz="2000" dirty="0">
                <a:solidFill>
                  <a:srgbClr val="FF0000"/>
                </a:solidFill>
                <a:latin typeface="Times New Roman" panose="02020603050405020304" pitchFamily="18" charset="0"/>
                <a:cs typeface="Times New Roman" panose="02020603050405020304" pitchFamily="18" charset="0"/>
              </a:rPr>
              <a:t>of 10,000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b="0" i="0" dirty="0">
              <a:solidFill>
                <a:srgbClr val="000000"/>
              </a:solidFill>
              <a:effectLst/>
              <a:latin typeface="Open Sans"/>
            </a:endParaRPr>
          </a:p>
          <a:p>
            <a:endParaRPr lang="en-US" dirty="0" smtClean="0">
              <a:solidFill>
                <a:srgbClr val="000000"/>
              </a:solidFill>
              <a:latin typeface="Open Sans"/>
            </a:endParaRPr>
          </a:p>
          <a:p>
            <a:endParaRPr lang="en-US" b="0" i="0" dirty="0">
              <a:solidFill>
                <a:srgbClr val="000000"/>
              </a:solidFill>
              <a:effectLst/>
              <a:latin typeface="Open Sans"/>
            </a:endParaRPr>
          </a:p>
        </p:txBody>
      </p:sp>
    </p:spTree>
    <p:extLst>
      <p:ext uri="{BB962C8B-B14F-4D97-AF65-F5344CB8AC3E}">
        <p14:creationId xmlns:p14="http://schemas.microsoft.com/office/powerpoint/2010/main" val="242094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18" y="1409989"/>
            <a:ext cx="10515600" cy="1517937"/>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exhibits any false light, mark or buoy, intending or knowing it to be likely that such exhibition will mislead any navigator, shall be punished with imprisonment of either description for a term which may extend to seven years, or with fine, or with both</a:t>
            </a:r>
          </a:p>
        </p:txBody>
      </p:sp>
      <p:sp>
        <p:nvSpPr>
          <p:cNvPr id="4" name="Rectangle 3"/>
          <p:cNvSpPr/>
          <p:nvPr/>
        </p:nvSpPr>
        <p:spPr>
          <a:xfrm>
            <a:off x="203198" y="482707"/>
            <a:ext cx="11492345"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SECTION 281:- EXHIBITION OF FALSE LIGHT, MARK OR BUOY</a:t>
            </a:r>
            <a:endParaRPr lang="en-IN" sz="2400" b="1" dirty="0">
              <a:latin typeface="Times New Roman" panose="02020603050405020304" pitchFamily="18" charset="0"/>
              <a:cs typeface="Times New Roman" panose="02020603050405020304" pitchFamily="18" charset="0"/>
            </a:endParaRPr>
          </a:p>
        </p:txBody>
      </p:sp>
      <p:pic>
        <p:nvPicPr>
          <p:cNvPr id="1026" name="Picture 2" descr="BNS Section 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315" y="3539235"/>
            <a:ext cx="4570557" cy="2570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5164" y="3393543"/>
            <a:ext cx="10790379" cy="3170099"/>
          </a:xfrm>
          <a:prstGeom prst="rect">
            <a:avLst/>
          </a:prstGeom>
          <a:ln>
            <a:solidFill>
              <a:srgbClr val="FFFFFF"/>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Exhibition of a false light, mark or buoy</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r>
              <a:rPr lang="en-US" sz="2000" b="1" dirty="0" smtClean="0">
                <a:solidFill>
                  <a:srgbClr val="000000"/>
                </a:solidFill>
                <a:latin typeface="Times New Roman" panose="02020603050405020304" pitchFamily="18" charset="0"/>
                <a:cs typeface="Times New Roman" panose="02020603050405020304" pitchFamily="18" charset="0"/>
              </a:rPr>
              <a:t>Punishment </a:t>
            </a:r>
            <a:r>
              <a:rPr lang="en-US" sz="2000" b="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Imprisonment for 7 years, and fine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which </a:t>
            </a:r>
            <a:r>
              <a:rPr lang="en-US" sz="2000" dirty="0">
                <a:solidFill>
                  <a:srgbClr val="000000"/>
                </a:solidFill>
                <a:latin typeface="Times New Roman" panose="02020603050405020304" pitchFamily="18" charset="0"/>
                <a:cs typeface="Times New Roman" panose="02020603050405020304" pitchFamily="18" charset="0"/>
              </a:rPr>
              <a:t>shall not be less than 10,000 rupees.</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a:solidFill>
                  <a:srgbClr val="000000"/>
                </a:solidFill>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Magistrate of the first class.</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86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Whoever </a:t>
            </a:r>
            <a:r>
              <a:rPr lang="en-US" dirty="0" smtClean="0">
                <a:solidFill>
                  <a:srgbClr val="FF0000"/>
                </a:solidFill>
              </a:rPr>
              <a:t>knowingly or negligently </a:t>
            </a:r>
            <a:r>
              <a:rPr lang="en-US" dirty="0" smtClean="0"/>
              <a:t>conveys, or causes to be conveyed for hire, any person by water in any vessel, when that vessel is in such a state or so loaded as to endanger the life of that person, shall be punished with imprisonment of either description for a term which may extend to six months, or with fine which may extend to one thousand rupees, or with both</a:t>
            </a:r>
          </a:p>
        </p:txBody>
      </p:sp>
      <p:sp>
        <p:nvSpPr>
          <p:cNvPr id="4" name="Rectangle 3"/>
          <p:cNvSpPr/>
          <p:nvPr/>
        </p:nvSpPr>
        <p:spPr>
          <a:xfrm>
            <a:off x="838200" y="427335"/>
            <a:ext cx="10088418"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282:- CONVEYING PERSON BY WATER FOR HIRE IN UNSAFE OR OVERLOADED VESSEL</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09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189"/>
            <a:ext cx="10515600" cy="2136775"/>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by doing any act, or by omitting to take order with any property in his possession or under his charge, causes danger, obstruction or injury to any person in any public way or public line of navigation, shall be punished, with fine which may extend to two hundred rupees</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288789"/>
            <a:ext cx="10381673"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283:- DANGER OR OBSTRUCTION IN PUBLIC WAY OR LINE OF NAVIGATION</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05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736" y="1797916"/>
            <a:ext cx="11371118" cy="4351338"/>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French word “</a:t>
            </a:r>
            <a:r>
              <a:rPr lang="en-US" sz="2400" dirty="0" err="1">
                <a:latin typeface="Times New Roman" panose="02020603050405020304" pitchFamily="18" charset="0"/>
                <a:cs typeface="Times New Roman" panose="02020603050405020304" pitchFamily="18" charset="0"/>
              </a:rPr>
              <a:t>nuire</a:t>
            </a:r>
            <a:r>
              <a:rPr lang="en-US" sz="2400" dirty="0">
                <a:latin typeface="Times New Roman" panose="02020603050405020304" pitchFamily="18" charset="0"/>
                <a:cs typeface="Times New Roman" panose="02020603050405020304" pitchFamily="18" charset="0"/>
              </a:rPr>
              <a:t>”, which means “to do hurt, or to </a:t>
            </a:r>
            <a:r>
              <a:rPr lang="en-US" sz="2400" dirty="0" smtClean="0">
                <a:latin typeface="Times New Roman" panose="02020603050405020304" pitchFamily="18" charset="0"/>
                <a:cs typeface="Times New Roman" panose="02020603050405020304" pitchFamily="18" charset="0"/>
              </a:rPr>
              <a:t>annoy</a:t>
            </a:r>
          </a:p>
          <a:p>
            <a:pPr algn="just"/>
            <a:r>
              <a:rPr lang="en-US" sz="2400" dirty="0" smtClean="0">
                <a:latin typeface="Times New Roman" panose="02020603050405020304" pitchFamily="18" charset="0"/>
                <a:cs typeface="Times New Roman" panose="02020603050405020304" pitchFamily="18" charset="0"/>
              </a:rPr>
              <a:t>Unlawful interference in the peaceful enjoyment of one’s property, or any right associated with it</a:t>
            </a:r>
          </a:p>
          <a:p>
            <a:pPr algn="just"/>
            <a:r>
              <a:rPr lang="en-US" sz="2400" dirty="0">
                <a:latin typeface="Times New Roman" panose="02020603050405020304" pitchFamily="18" charset="0"/>
                <a:cs typeface="Times New Roman" panose="02020603050405020304" pitchFamily="18" charset="0"/>
              </a:rPr>
              <a:t>Nuisance is of two kind</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a)Public, </a:t>
            </a:r>
            <a:r>
              <a:rPr lang="en-US" sz="2400" dirty="0" smtClean="0">
                <a:latin typeface="Times New Roman" panose="02020603050405020304" pitchFamily="18" charset="0"/>
                <a:cs typeface="Times New Roman" panose="02020603050405020304" pitchFamily="18" charset="0"/>
              </a:rPr>
              <a:t>General </a:t>
            </a:r>
            <a:r>
              <a:rPr lang="en-US" sz="2400" dirty="0">
                <a:latin typeface="Times New Roman" panose="02020603050405020304" pitchFamily="18" charset="0"/>
                <a:cs typeface="Times New Roman" panose="02020603050405020304" pitchFamily="18" charset="0"/>
              </a:rPr>
              <a:t>or C</a:t>
            </a:r>
            <a:r>
              <a:rPr lang="en-US" sz="2400" dirty="0" smtClean="0">
                <a:latin typeface="Times New Roman" panose="02020603050405020304" pitchFamily="18" charset="0"/>
                <a:cs typeface="Times New Roman" panose="02020603050405020304" pitchFamily="18" charset="0"/>
              </a:rPr>
              <a:t>ommon</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b)Private</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 person is guilty of a public nuisance who does any act or is guilty of an </a:t>
            </a:r>
            <a:r>
              <a:rPr lang="en-US" sz="2400" dirty="0" smtClean="0">
                <a:solidFill>
                  <a:srgbClr val="FF0000"/>
                </a:solidFill>
                <a:latin typeface="Times New Roman" panose="02020603050405020304" pitchFamily="18" charset="0"/>
                <a:cs typeface="Times New Roman" panose="02020603050405020304" pitchFamily="18" charset="0"/>
              </a:rPr>
              <a:t>illegal omission </a:t>
            </a:r>
            <a:r>
              <a:rPr lang="en-US" sz="2400" dirty="0" smtClean="0">
                <a:latin typeface="Times New Roman" panose="02020603050405020304" pitchFamily="18" charset="0"/>
                <a:cs typeface="Times New Roman" panose="02020603050405020304" pitchFamily="18" charset="0"/>
              </a:rPr>
              <a:t>which </a:t>
            </a:r>
            <a:r>
              <a:rPr lang="en-US" sz="2400" dirty="0" smtClean="0">
                <a:solidFill>
                  <a:srgbClr val="FF0000"/>
                </a:solidFill>
                <a:latin typeface="Times New Roman" panose="02020603050405020304" pitchFamily="18" charset="0"/>
                <a:cs typeface="Times New Roman" panose="02020603050405020304" pitchFamily="18" charset="0"/>
              </a:rPr>
              <a:t>causes any common injury, danger or annoyance to the public </a:t>
            </a:r>
            <a:r>
              <a:rPr lang="en-US" sz="2400" dirty="0" smtClean="0">
                <a:latin typeface="Times New Roman" panose="02020603050405020304" pitchFamily="18" charset="0"/>
                <a:cs typeface="Times New Roman" panose="02020603050405020304" pitchFamily="18" charset="0"/>
              </a:rPr>
              <a:t>or to the people in general who dwell or occupy property in the vicinity, or which must necessarily cause injury, obstruction, danger or annoyance to persons who may have occasion to use any public right.</a:t>
            </a:r>
          </a:p>
          <a:p>
            <a:pPr algn="just"/>
            <a:r>
              <a:rPr lang="en-US" sz="2400" dirty="0" smtClean="0">
                <a:latin typeface="Times New Roman" panose="02020603050405020304" pitchFamily="18" charset="0"/>
                <a:cs typeface="Times New Roman" panose="02020603050405020304" pitchFamily="18" charset="0"/>
              </a:rPr>
              <a:t>A common nuisance is not excused on the ground that it causes some convenience or advantage.</a:t>
            </a:r>
          </a:p>
        </p:txBody>
      </p:sp>
      <p:sp>
        <p:nvSpPr>
          <p:cNvPr id="4" name="Rectangle 3"/>
          <p:cNvSpPr/>
          <p:nvPr/>
        </p:nvSpPr>
        <p:spPr>
          <a:xfrm>
            <a:off x="1638876" y="748229"/>
            <a:ext cx="7084291" cy="523220"/>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IPC SECTION 268:- PUBLIC NUISANCE</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BNS Section 2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8760" y="221762"/>
            <a:ext cx="3382403" cy="190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03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NS Section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123" y="4370520"/>
            <a:ext cx="3650677" cy="20535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00752"/>
            <a:ext cx="10515600" cy="2487757"/>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does, with </a:t>
            </a:r>
            <a:r>
              <a:rPr lang="en-US" sz="2400" dirty="0" smtClean="0">
                <a:solidFill>
                  <a:srgbClr val="7030A0"/>
                </a:solidFill>
                <a:latin typeface="Times New Roman" panose="02020603050405020304" pitchFamily="18" charset="0"/>
                <a:cs typeface="Times New Roman" panose="02020603050405020304" pitchFamily="18" charset="0"/>
              </a:rPr>
              <a:t>any poisonous substance</a:t>
            </a:r>
            <a:r>
              <a:rPr lang="en-US" sz="2400" dirty="0" smtClean="0">
                <a:latin typeface="Times New Roman" panose="02020603050405020304" pitchFamily="18" charset="0"/>
                <a:cs typeface="Times New Roman" panose="02020603050405020304" pitchFamily="18" charset="0"/>
              </a:rPr>
              <a:t>, any act in a manner so rash or negligent as </a:t>
            </a:r>
            <a:r>
              <a:rPr lang="en-US" sz="2400" dirty="0" smtClean="0">
                <a:solidFill>
                  <a:srgbClr val="7030A0"/>
                </a:solidFill>
                <a:latin typeface="Times New Roman" panose="02020603050405020304" pitchFamily="18" charset="0"/>
                <a:cs typeface="Times New Roman" panose="02020603050405020304" pitchFamily="18" charset="0"/>
              </a:rPr>
              <a:t>to endanger human life</a:t>
            </a:r>
            <a:r>
              <a:rPr lang="en-US" sz="2400" dirty="0" smtClean="0">
                <a:latin typeface="Times New Roman" panose="02020603050405020304" pitchFamily="18" charset="0"/>
                <a:cs typeface="Times New Roman" panose="02020603050405020304" pitchFamily="18" charset="0"/>
              </a:rPr>
              <a:t>, or to be likely to cause </a:t>
            </a:r>
            <a:r>
              <a:rPr lang="en-US" sz="2400" dirty="0" smtClean="0">
                <a:solidFill>
                  <a:srgbClr val="7030A0"/>
                </a:solidFill>
                <a:latin typeface="Times New Roman" panose="02020603050405020304" pitchFamily="18" charset="0"/>
                <a:cs typeface="Times New Roman" panose="02020603050405020304" pitchFamily="18" charset="0"/>
              </a:rPr>
              <a:t>hurt or injury </a:t>
            </a:r>
            <a:r>
              <a:rPr lang="en-US" sz="2400" dirty="0" smtClean="0">
                <a:latin typeface="Times New Roman" panose="02020603050405020304" pitchFamily="18" charset="0"/>
                <a:cs typeface="Times New Roman" panose="02020603050405020304" pitchFamily="18" charset="0"/>
              </a:rPr>
              <a:t>to any person, or knowingly or negligently omits to take such order with any poisonous substance in his possession as is sufficient to guard against probable danger to human life from such poisonous substance,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dirty="0" smtClean="0">
                <a:solidFill>
                  <a:srgbClr val="FF0000"/>
                </a:solidFill>
                <a:latin typeface="Times New Roman" panose="02020603050405020304" pitchFamily="18" charset="0"/>
                <a:cs typeface="Times New Roman" panose="02020603050405020304" pitchFamily="18" charset="0"/>
              </a:rPr>
              <a:t>one thousand rupees, </a:t>
            </a:r>
            <a:r>
              <a:rPr lang="en-US" sz="2400" dirty="0" smtClean="0">
                <a:latin typeface="Times New Roman" panose="02020603050405020304" pitchFamily="18" charset="0"/>
                <a:cs typeface="Times New Roman" panose="02020603050405020304" pitchFamily="18" charset="0"/>
              </a:rPr>
              <a:t>or </a:t>
            </a:r>
            <a:r>
              <a:rPr lang="en-US" sz="2400" dirty="0" smtClean="0">
                <a:solidFill>
                  <a:srgbClr val="FF0000"/>
                </a:solidFill>
                <a:latin typeface="Times New Roman" panose="02020603050405020304" pitchFamily="18" charset="0"/>
                <a:cs typeface="Times New Roman" panose="02020603050405020304" pitchFamily="18" charset="0"/>
              </a:rPr>
              <a:t>with both</a:t>
            </a:r>
            <a:endParaRPr lang="en-IN" dirty="0"/>
          </a:p>
        </p:txBody>
      </p:sp>
      <p:sp>
        <p:nvSpPr>
          <p:cNvPr id="4" name="Rectangle 3"/>
          <p:cNvSpPr/>
          <p:nvPr/>
        </p:nvSpPr>
        <p:spPr>
          <a:xfrm>
            <a:off x="1357745" y="261080"/>
            <a:ext cx="9744364"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284:- NEGLIGENT CONDUCT WITH RESPECT TO POISONOUS SUBSTANCE</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5745" y="4150778"/>
            <a:ext cx="11000509" cy="2492990"/>
          </a:xfrm>
          <a:prstGeom prst="rect">
            <a:avLst/>
          </a:prstGeom>
          <a:ln w="38100">
            <a:solidFill>
              <a:schemeClr val="accent6">
                <a:lumMod val="50000"/>
              </a:schemeClr>
            </a:solidFill>
          </a:ln>
        </p:spPr>
        <p:txBody>
          <a:bodyPr wrap="square">
            <a:spAutoFit/>
          </a:bodyPr>
          <a:lstStyle/>
          <a:p>
            <a:endParaRPr lang="en-US" b="1" dirty="0" smtClean="0">
              <a:solidFill>
                <a:srgbClr val="000000"/>
              </a:solidFill>
              <a:latin typeface="Open Sans"/>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Negligent conduct with respect to poisonous substance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of 5,000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smtClean="0">
                <a:solidFill>
                  <a:srgbClr val="000000"/>
                </a:solidFill>
                <a:latin typeface="Times New Roman" panose="02020603050405020304" pitchFamily="18" charset="0"/>
                <a:cs typeface="Times New Roman" panose="02020603050405020304" pitchFamily="18" charset="0"/>
              </a:rPr>
              <a:t>By </a:t>
            </a:r>
            <a:r>
              <a:rPr lang="en-US" sz="2000" b="1" dirty="0">
                <a:solidFill>
                  <a:srgbClr val="000000"/>
                </a:solidFill>
                <a:latin typeface="Times New Roman" panose="02020603050405020304" pitchFamily="18" charset="0"/>
                <a:cs typeface="Times New Roman" panose="02020603050405020304" pitchFamily="18" charset="0"/>
              </a:rPr>
              <a:t>what Court triable :</a:t>
            </a:r>
            <a:r>
              <a:rPr lang="en-US" sz="2000" dirty="0">
                <a:solidFill>
                  <a:srgbClr val="000000"/>
                </a:solidFill>
                <a:latin typeface="Times New Roman" panose="02020603050405020304" pitchFamily="18" charset="0"/>
                <a:cs typeface="Times New Roman" panose="02020603050405020304" pitchFamily="18" charset="0"/>
              </a:rPr>
              <a:t> Any </a:t>
            </a:r>
            <a:r>
              <a:rPr lang="en-US" sz="2000" dirty="0" smtClean="0">
                <a:solidFill>
                  <a:srgbClr val="000000"/>
                </a:solidFill>
                <a:latin typeface="Times New Roman" panose="02020603050405020304" pitchFamily="18" charset="0"/>
                <a:cs typeface="Times New Roman" panose="02020603050405020304" pitchFamily="18" charset="0"/>
              </a:rPr>
              <a:t>Magistrate</a:t>
            </a:r>
          </a:p>
          <a:p>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US" b="0" i="0" dirty="0">
              <a:solidFill>
                <a:srgbClr val="000000"/>
              </a:solidFill>
              <a:effectLst/>
              <a:latin typeface="Open Sans"/>
            </a:endParaRPr>
          </a:p>
        </p:txBody>
      </p:sp>
    </p:spTree>
    <p:extLst>
      <p:ext uri="{BB962C8B-B14F-4D97-AF65-F5344CB8AC3E}">
        <p14:creationId xmlns:p14="http://schemas.microsoft.com/office/powerpoint/2010/main" val="335356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Whoever does, with fire or any combustible matter, any act so rashly or negligently as to endanger human life, or to be likely to cause hurt or injury to any other person, or knowingly or negligently omits to take such order with any fire or any combustible matter in his possession as is sufficient to guard against any probable danger to human life from such fire or combustible matter, shall be punished with imprisonment of either description for a term which may extend to six months, or with fine which may extend to one thousand rupees, or with both.</a:t>
            </a:r>
            <a:endParaRPr lang="en-IN" dirty="0"/>
          </a:p>
        </p:txBody>
      </p:sp>
      <p:sp>
        <p:nvSpPr>
          <p:cNvPr id="4" name="Rectangle 3"/>
          <p:cNvSpPr/>
          <p:nvPr/>
        </p:nvSpPr>
        <p:spPr>
          <a:xfrm>
            <a:off x="3048000" y="722898"/>
            <a:ext cx="6096000" cy="646331"/>
          </a:xfrm>
          <a:prstGeom prst="rect">
            <a:avLst/>
          </a:prstGeom>
        </p:spPr>
        <p:txBody>
          <a:bodyPr>
            <a:spAutoFit/>
          </a:bodyPr>
          <a:lstStyle/>
          <a:p>
            <a:pPr algn="ctr"/>
            <a:r>
              <a:rPr lang="en-US" dirty="0" smtClean="0">
                <a:latin typeface="Arial Black" panose="020B0A04020102020204" pitchFamily="34" charset="0"/>
              </a:rPr>
              <a:t>Section 285:- Negligent conduct with respect to fire or combustible matter</a:t>
            </a:r>
            <a:endParaRPr lang="en-IN" dirty="0">
              <a:latin typeface="Arial Black" panose="020B0A04020102020204" pitchFamily="34" charset="0"/>
            </a:endParaRPr>
          </a:p>
        </p:txBody>
      </p:sp>
    </p:spTree>
    <p:extLst>
      <p:ext uri="{BB962C8B-B14F-4D97-AF65-F5344CB8AC3E}">
        <p14:creationId xmlns:p14="http://schemas.microsoft.com/office/powerpoint/2010/main" val="102017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Whoever does, with any explosive substance, any act so rashly or negligently as to endanger human life, or to be likely to cause hurt or injury to any other person, or knowingly or negligently omits to take such order with any explosive substance in his possession as is sufficient to guard against any probable danger to human life from that substance, shall be punished with imprisonment of either description for a term which may extend to </a:t>
            </a:r>
            <a:r>
              <a:rPr lang="en-US" dirty="0" smtClean="0">
                <a:solidFill>
                  <a:srgbClr val="FF0000"/>
                </a:solidFill>
              </a:rPr>
              <a:t>six months</a:t>
            </a:r>
            <a:r>
              <a:rPr lang="en-US" dirty="0" smtClean="0"/>
              <a:t>, or with fine which may extend to </a:t>
            </a:r>
            <a:r>
              <a:rPr lang="en-US" dirty="0" smtClean="0">
                <a:solidFill>
                  <a:srgbClr val="FF0000"/>
                </a:solidFill>
              </a:rPr>
              <a:t>one thousand rupees, or with both</a:t>
            </a:r>
            <a:r>
              <a:rPr lang="en-US" dirty="0" smtClean="0"/>
              <a:t>.</a:t>
            </a:r>
            <a:br>
              <a:rPr lang="en-US" dirty="0" smtClean="0"/>
            </a:br>
            <a:endParaRPr lang="en-IN" dirty="0"/>
          </a:p>
        </p:txBody>
      </p:sp>
      <p:sp>
        <p:nvSpPr>
          <p:cNvPr id="4" name="Rectangle 3"/>
          <p:cNvSpPr/>
          <p:nvPr/>
        </p:nvSpPr>
        <p:spPr>
          <a:xfrm>
            <a:off x="3435927" y="547407"/>
            <a:ext cx="6096000" cy="646331"/>
          </a:xfrm>
          <a:prstGeom prst="rect">
            <a:avLst/>
          </a:prstGeom>
        </p:spPr>
        <p:txBody>
          <a:bodyPr>
            <a:spAutoFit/>
          </a:bodyPr>
          <a:lstStyle/>
          <a:p>
            <a:pPr algn="ctr"/>
            <a:r>
              <a:rPr lang="en-US" dirty="0" smtClean="0">
                <a:latin typeface="Arial Black" panose="020B0A04020102020204" pitchFamily="34" charset="0"/>
              </a:rPr>
              <a:t>Section 286:- Negligent conduct with respect to explosive substance</a:t>
            </a:r>
            <a:endParaRPr lang="en-IN" dirty="0">
              <a:latin typeface="Arial Black" panose="020B0A04020102020204" pitchFamily="34" charset="0"/>
            </a:endParaRPr>
          </a:p>
        </p:txBody>
      </p:sp>
    </p:spTree>
    <p:extLst>
      <p:ext uri="{BB962C8B-B14F-4D97-AF65-F5344CB8AC3E}">
        <p14:creationId xmlns:p14="http://schemas.microsoft.com/office/powerpoint/2010/main" val="371044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Whoever does, with any machinery, any act so rashly or negligently as to endanger human life or to be likely to cause hurt or injury to any other person, or knowingly or negligently omits to take such order with any machinery in his possession or under his care as is sufficient to guard against any probable danger to human life from such machinery, shall be punished with imprisonment of either description for a term which may extend to six months, or with fine which may extend to one thousand rupees, or with both.</a:t>
            </a:r>
            <a:br>
              <a:rPr lang="en-US" dirty="0" smtClean="0"/>
            </a:br>
            <a:endParaRPr lang="en-IN" dirty="0"/>
          </a:p>
        </p:txBody>
      </p:sp>
      <p:sp>
        <p:nvSpPr>
          <p:cNvPr id="4" name="Rectangle 3"/>
          <p:cNvSpPr/>
          <p:nvPr/>
        </p:nvSpPr>
        <p:spPr>
          <a:xfrm>
            <a:off x="3048000" y="565835"/>
            <a:ext cx="6096000" cy="646331"/>
          </a:xfrm>
          <a:prstGeom prst="rect">
            <a:avLst/>
          </a:prstGeom>
        </p:spPr>
        <p:txBody>
          <a:bodyPr>
            <a:spAutoFit/>
          </a:bodyPr>
          <a:lstStyle/>
          <a:p>
            <a:pPr algn="ctr"/>
            <a:r>
              <a:rPr lang="en-US" dirty="0" smtClean="0">
                <a:latin typeface="Arial Black" panose="020B0A04020102020204" pitchFamily="34" charset="0"/>
              </a:rPr>
              <a:t>Section 287:- Negligent conduct with respect to machinery</a:t>
            </a:r>
            <a:endParaRPr lang="en-IN" dirty="0">
              <a:latin typeface="Arial Black" panose="020B0A04020102020204" pitchFamily="34" charset="0"/>
            </a:endParaRPr>
          </a:p>
        </p:txBody>
      </p:sp>
    </p:spTree>
    <p:extLst>
      <p:ext uri="{BB962C8B-B14F-4D97-AF65-F5344CB8AC3E}">
        <p14:creationId xmlns:p14="http://schemas.microsoft.com/office/powerpoint/2010/main" val="239743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Whoever, in pulling down or repairing any building, knowingly or negligently omits to take such order with that building as is sufficient to guard against any probable danger to human life from the fall of that building, or of any part thereof, shall be punished with imprisonment of either description for a term which may extend to six months, or with fine which may extend to one thousand rupees, or with both.</a:t>
            </a:r>
            <a:br>
              <a:rPr lang="en-US" dirty="0" smtClean="0"/>
            </a:br>
            <a:endParaRPr lang="en-IN" dirty="0"/>
          </a:p>
        </p:txBody>
      </p:sp>
      <p:sp>
        <p:nvSpPr>
          <p:cNvPr id="4" name="Rectangle 3"/>
          <p:cNvSpPr/>
          <p:nvPr/>
        </p:nvSpPr>
        <p:spPr>
          <a:xfrm>
            <a:off x="3168073" y="141008"/>
            <a:ext cx="6096000" cy="646331"/>
          </a:xfrm>
          <a:prstGeom prst="rect">
            <a:avLst/>
          </a:prstGeom>
        </p:spPr>
        <p:txBody>
          <a:bodyPr>
            <a:spAutoFit/>
          </a:bodyPr>
          <a:lstStyle/>
          <a:p>
            <a:pPr algn="ctr"/>
            <a:r>
              <a:rPr lang="en-US" dirty="0" smtClean="0">
                <a:latin typeface="Arial Black" panose="020B0A04020102020204" pitchFamily="34" charset="0"/>
              </a:rPr>
              <a:t>Section 288:- Negligent conduct with respect to pulling down or repairing buildings</a:t>
            </a:r>
            <a:endParaRPr lang="en-IN" dirty="0">
              <a:latin typeface="Arial Black" panose="020B0A04020102020204" pitchFamily="34" charset="0"/>
            </a:endParaRPr>
          </a:p>
        </p:txBody>
      </p:sp>
    </p:spTree>
    <p:extLst>
      <p:ext uri="{BB962C8B-B14F-4D97-AF65-F5344CB8AC3E}">
        <p14:creationId xmlns:p14="http://schemas.microsoft.com/office/powerpoint/2010/main" val="13887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63807"/>
            <a:ext cx="10515600" cy="1407102"/>
          </a:xfrm>
        </p:spPr>
        <p:txBody>
          <a:bodyPr>
            <a:normAutofit lnSpcReduction="10000"/>
          </a:bodyPr>
          <a:lstStyle/>
          <a:p>
            <a:pPr algn="just"/>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someone fails to take proper precautions with an animal in their possession, leading to potential danger to human life or grievous harm, they can be punished with imprisonment of up to </a:t>
            </a:r>
            <a:r>
              <a:rPr lang="en-US" sz="2400" b="1" dirty="0">
                <a:solidFill>
                  <a:srgbClr val="FF0000"/>
                </a:solidFill>
                <a:latin typeface="Times New Roman" panose="02020603050405020304" pitchFamily="18" charset="0"/>
                <a:cs typeface="Times New Roman" panose="02020603050405020304" pitchFamily="18" charset="0"/>
              </a:rPr>
              <a:t>six months</a:t>
            </a:r>
            <a:r>
              <a:rPr lang="en-US" sz="2400" dirty="0">
                <a:latin typeface="Times New Roman" panose="02020603050405020304" pitchFamily="18" charset="0"/>
                <a:cs typeface="Times New Roman" panose="02020603050405020304" pitchFamily="18" charset="0"/>
              </a:rPr>
              <a:t>, a </a:t>
            </a:r>
            <a:r>
              <a:rPr lang="en-US" sz="2400" dirty="0">
                <a:solidFill>
                  <a:srgbClr val="FF0000"/>
                </a:solidFill>
                <a:latin typeface="Times New Roman" panose="02020603050405020304" pitchFamily="18" charset="0"/>
                <a:cs typeface="Times New Roman" panose="02020603050405020304" pitchFamily="18" charset="0"/>
              </a:rPr>
              <a:t>fine of up to one thousand rupees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or </a:t>
            </a:r>
            <a:r>
              <a:rPr lang="en-US" sz="2400" dirty="0" smtClean="0">
                <a:solidFill>
                  <a:srgbClr val="FF0000"/>
                </a:solidFill>
                <a:latin typeface="Times New Roman" panose="02020603050405020304" pitchFamily="18" charset="0"/>
                <a:cs typeface="Times New Roman" panose="02020603050405020304" pitchFamily="18" charset="0"/>
              </a:rPr>
              <a:t>both</a:t>
            </a:r>
          </a:p>
        </p:txBody>
      </p:sp>
      <p:sp>
        <p:nvSpPr>
          <p:cNvPr id="4" name="Rectangle 3"/>
          <p:cNvSpPr/>
          <p:nvPr/>
        </p:nvSpPr>
        <p:spPr>
          <a:xfrm>
            <a:off x="838199" y="612017"/>
            <a:ext cx="10319327"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289:- NEGLIGENT CONDUCT WITH RESPECT TO ANIMAL</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01187" y="3547020"/>
            <a:ext cx="11441432" cy="2585323"/>
          </a:xfrm>
          <a:prstGeom prst="rect">
            <a:avLst/>
          </a:prstGeom>
          <a:ln w="38100">
            <a:solidFill>
              <a:schemeClr val="accent6">
                <a:lumMod val="50000"/>
              </a:schemeClr>
            </a:solidFill>
          </a:ln>
        </p:spPr>
        <p:txBody>
          <a:bodyPr wrap="square">
            <a:spAutoFit/>
          </a:bodyPr>
          <a:lstStyle/>
          <a:p>
            <a:endParaRPr lang="en-US" b="1" dirty="0" smtClean="0">
              <a:solidFill>
                <a:srgbClr val="000000"/>
              </a:solidFill>
              <a:latin typeface="Open Sans"/>
            </a:endParaRPr>
          </a:p>
          <a:p>
            <a:r>
              <a:rPr lang="en-US" b="1" dirty="0" smtClean="0">
                <a:solidFill>
                  <a:srgbClr val="000000"/>
                </a:solidFill>
                <a:latin typeface="Open Sans"/>
              </a:rPr>
              <a:t>Offence </a:t>
            </a:r>
            <a:r>
              <a:rPr lang="en-US" b="1" dirty="0">
                <a:solidFill>
                  <a:srgbClr val="000000"/>
                </a:solidFill>
                <a:latin typeface="Open Sans"/>
              </a:rPr>
              <a:t>: </a:t>
            </a:r>
            <a:r>
              <a:rPr lang="en-US" dirty="0">
                <a:solidFill>
                  <a:srgbClr val="000000"/>
                </a:solidFill>
                <a:latin typeface="Open Sans"/>
              </a:rPr>
              <a:t>Negligent conduct with respect to animal</a:t>
            </a:r>
            <a:r>
              <a:rPr lang="en-US" dirty="0" smtClean="0">
                <a:solidFill>
                  <a:srgbClr val="000000"/>
                </a:solidFill>
                <a:latin typeface="Open Sans"/>
              </a:rPr>
              <a:t>.</a:t>
            </a:r>
            <a:r>
              <a:rPr lang="en-US" dirty="0"/>
              <a:t/>
            </a:r>
            <a:br>
              <a:rPr lang="en-US" dirty="0"/>
            </a:br>
            <a:r>
              <a:rPr lang="en-US" b="1" dirty="0">
                <a:solidFill>
                  <a:srgbClr val="000000"/>
                </a:solidFill>
                <a:latin typeface="Open Sans"/>
              </a:rPr>
              <a:t>Punishment :</a:t>
            </a:r>
            <a:r>
              <a:rPr lang="en-US" dirty="0">
                <a:solidFill>
                  <a:srgbClr val="000000"/>
                </a:solidFill>
                <a:latin typeface="Open Sans"/>
              </a:rPr>
              <a:t> Imprisonment for 6 months, or fine of 5,000 rupees, or both</a:t>
            </a:r>
            <a:r>
              <a:rPr lang="en-US" dirty="0" smtClean="0">
                <a:solidFill>
                  <a:srgbClr val="000000"/>
                </a:solidFill>
                <a:latin typeface="Open Sans"/>
              </a:rPr>
              <a:t>.</a:t>
            </a:r>
            <a:r>
              <a:rPr lang="en-US" dirty="0"/>
              <a:t/>
            </a:r>
            <a:br>
              <a:rPr lang="en-US" dirty="0"/>
            </a:br>
            <a:r>
              <a:rPr lang="en-US" b="1" dirty="0">
                <a:solidFill>
                  <a:srgbClr val="000000"/>
                </a:solidFill>
                <a:latin typeface="Open Sans"/>
              </a:rPr>
              <a:t>Cognizable or Non-cognizable :</a:t>
            </a:r>
            <a:r>
              <a:rPr lang="en-US" dirty="0">
                <a:solidFill>
                  <a:srgbClr val="000000"/>
                </a:solidFill>
                <a:latin typeface="Open Sans"/>
              </a:rPr>
              <a:t> Cognizable</a:t>
            </a:r>
            <a:r>
              <a:rPr lang="en-US" dirty="0" smtClean="0">
                <a:solidFill>
                  <a:srgbClr val="000000"/>
                </a:solidFill>
                <a:latin typeface="Open Sans"/>
              </a:rPr>
              <a:t>.</a:t>
            </a:r>
            <a:r>
              <a:rPr lang="en-US" dirty="0"/>
              <a:t/>
            </a:r>
            <a:br>
              <a:rPr lang="en-US" dirty="0"/>
            </a:br>
            <a:r>
              <a:rPr lang="en-US" b="1" dirty="0" err="1">
                <a:solidFill>
                  <a:srgbClr val="000000"/>
                </a:solidFill>
                <a:latin typeface="Open Sans"/>
              </a:rPr>
              <a:t>Bailable</a:t>
            </a:r>
            <a:r>
              <a:rPr lang="en-US" b="1" dirty="0">
                <a:solidFill>
                  <a:srgbClr val="000000"/>
                </a:solidFill>
                <a:latin typeface="Open Sans"/>
              </a:rPr>
              <a:t> or Non-</a:t>
            </a:r>
            <a:r>
              <a:rPr lang="en-US" b="1" dirty="0" err="1">
                <a:solidFill>
                  <a:srgbClr val="000000"/>
                </a:solidFill>
                <a:latin typeface="Open Sans"/>
              </a:rPr>
              <a:t>bailable</a:t>
            </a:r>
            <a:r>
              <a:rPr lang="en-US" b="1" dirty="0">
                <a:solidFill>
                  <a:srgbClr val="000000"/>
                </a:solidFill>
                <a:latin typeface="Open Sans"/>
              </a:rPr>
              <a:t> :</a:t>
            </a:r>
            <a:r>
              <a:rPr lang="en-US" dirty="0">
                <a:solidFill>
                  <a:srgbClr val="000000"/>
                </a:solidFill>
                <a:latin typeface="Open Sans"/>
              </a:rPr>
              <a:t> </a:t>
            </a:r>
            <a:r>
              <a:rPr lang="en-US" dirty="0" err="1">
                <a:solidFill>
                  <a:srgbClr val="000000"/>
                </a:solidFill>
                <a:latin typeface="Open Sans"/>
              </a:rPr>
              <a:t>Bailable</a:t>
            </a:r>
            <a:r>
              <a:rPr lang="en-US" dirty="0" smtClean="0">
                <a:solidFill>
                  <a:srgbClr val="000000"/>
                </a:solidFill>
                <a:latin typeface="Open Sans"/>
              </a:rPr>
              <a:t>.</a:t>
            </a:r>
            <a:r>
              <a:rPr lang="en-US" dirty="0"/>
              <a:t/>
            </a:r>
            <a:br>
              <a:rPr lang="en-US" dirty="0"/>
            </a:br>
            <a:r>
              <a:rPr lang="en-US" b="1" dirty="0">
                <a:solidFill>
                  <a:srgbClr val="000000"/>
                </a:solidFill>
                <a:latin typeface="Open Sans"/>
              </a:rPr>
              <a:t>By what Court triable :</a:t>
            </a:r>
            <a:r>
              <a:rPr lang="en-US" dirty="0">
                <a:solidFill>
                  <a:srgbClr val="000000"/>
                </a:solidFill>
                <a:latin typeface="Open Sans"/>
              </a:rPr>
              <a:t> Any </a:t>
            </a:r>
            <a:r>
              <a:rPr lang="en-US" dirty="0" smtClean="0">
                <a:solidFill>
                  <a:srgbClr val="000000"/>
                </a:solidFill>
                <a:latin typeface="Open Sans"/>
              </a:rPr>
              <a:t>Magistrate</a:t>
            </a:r>
          </a:p>
          <a:p>
            <a:endParaRPr lang="en-US" b="0" i="0" dirty="0">
              <a:solidFill>
                <a:srgbClr val="000000"/>
              </a:solidFill>
              <a:effectLst/>
              <a:latin typeface="Open Sans"/>
            </a:endParaRPr>
          </a:p>
          <a:p>
            <a:endParaRPr lang="en-US" dirty="0" smtClean="0">
              <a:solidFill>
                <a:srgbClr val="000000"/>
              </a:solidFill>
              <a:latin typeface="Open Sans"/>
            </a:endParaRPr>
          </a:p>
          <a:p>
            <a:endParaRPr lang="en-US" b="0" i="0" dirty="0">
              <a:solidFill>
                <a:srgbClr val="000000"/>
              </a:solidFill>
              <a:effectLst/>
              <a:latin typeface="Open Sans"/>
            </a:endParaRPr>
          </a:p>
        </p:txBody>
      </p:sp>
      <p:pic>
        <p:nvPicPr>
          <p:cNvPr id="2050" name="Picture 2" descr="BNS Section 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019" y="3851221"/>
            <a:ext cx="3514529" cy="197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45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407102"/>
          </a:xfrm>
        </p:spPr>
        <p:txBody>
          <a:bodyPr/>
          <a:lstStyle/>
          <a:p>
            <a:r>
              <a:rPr lang="en-US" sz="2400" dirty="0" smtClean="0"/>
              <a:t>Whoever commits a public nuisance in any case not otherwise punishable by this Code, shall be punished with fine which may extend to two hundred rupees.</a:t>
            </a:r>
          </a:p>
          <a:p>
            <a:r>
              <a:rPr lang="en-US" sz="2400" dirty="0" smtClean="0"/>
              <a:t>Continuance of nuisance after injunction to discontinue</a:t>
            </a:r>
          </a:p>
          <a:p>
            <a:pPr marL="0" indent="0">
              <a:buNone/>
            </a:pPr>
            <a:endParaRPr lang="en-IN" dirty="0"/>
          </a:p>
        </p:txBody>
      </p:sp>
      <p:sp>
        <p:nvSpPr>
          <p:cNvPr id="4" name="Rectangle 3"/>
          <p:cNvSpPr/>
          <p:nvPr/>
        </p:nvSpPr>
        <p:spPr>
          <a:xfrm>
            <a:off x="1505527" y="630535"/>
            <a:ext cx="9587346"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290:- PUNISHMENT FOR PUBLIC NUISANCE IN CASES NOT OTHERWISE PROVIDED FOR</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5017" y="3725038"/>
            <a:ext cx="10547927" cy="2769989"/>
          </a:xfrm>
          <a:prstGeom prst="rect">
            <a:avLst/>
          </a:prstGeom>
          <a:ln w="38100">
            <a:solidFill>
              <a:schemeClr val="accent6">
                <a:lumMod val="50000"/>
              </a:schemeClr>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Committing public nuisance in cases not otherwise provided for</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Fine of 1,000 rupees</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US" dirty="0" smtClean="0">
              <a:solidFill>
                <a:srgbClr val="000000"/>
              </a:solidFill>
              <a:latin typeface="Open Sans"/>
            </a:endParaRPr>
          </a:p>
          <a:p>
            <a:endParaRPr lang="en-US" b="0" i="0" dirty="0">
              <a:solidFill>
                <a:srgbClr val="000000"/>
              </a:solidFill>
              <a:effectLst/>
              <a:latin typeface="Open Sans"/>
            </a:endParaRPr>
          </a:p>
          <a:p>
            <a:endParaRPr lang="en-US" b="0" i="0" dirty="0">
              <a:solidFill>
                <a:srgbClr val="000000"/>
              </a:solidFill>
              <a:effectLst/>
              <a:latin typeface="Open Sans"/>
            </a:endParaRPr>
          </a:p>
        </p:txBody>
      </p:sp>
      <p:pic>
        <p:nvPicPr>
          <p:cNvPr id="3074" name="Picture 2" descr="BNS Section 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98" y="4257230"/>
            <a:ext cx="3656157" cy="205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8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7698"/>
            <a:ext cx="10515600" cy="1573358"/>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repeats or continues a public nuisance, having been enjoined by any public servant who has lawful authority to issue such injunction not to repeat or continue such nuisance, shall be punished with simple imprisonment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 or with fine, or with both</a:t>
            </a:r>
          </a:p>
        </p:txBody>
      </p:sp>
      <p:sp>
        <p:nvSpPr>
          <p:cNvPr id="4" name="Rectangle 3"/>
          <p:cNvSpPr/>
          <p:nvPr/>
        </p:nvSpPr>
        <p:spPr>
          <a:xfrm>
            <a:off x="1477819" y="418098"/>
            <a:ext cx="9578109"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SECTION 291:- CONTINUANCE OF NUISANCE AFTER INJUNCTION TO DISCONTINUE</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38200" y="3420378"/>
            <a:ext cx="10633364" cy="3293209"/>
          </a:xfrm>
          <a:prstGeom prst="rect">
            <a:avLst/>
          </a:prstGeom>
          <a:ln w="28575">
            <a:solidFill>
              <a:schemeClr val="accent6">
                <a:lumMod val="50000"/>
              </a:schemeClr>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Continuance of nuisance after injunction to discontinue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Simple imprisonment for 6 months, or fine of 5,000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sz="2000"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Open Sans"/>
            </a:endParaRPr>
          </a:p>
          <a:p>
            <a:endParaRPr lang="en-US" dirty="0">
              <a:solidFill>
                <a:srgbClr val="000000"/>
              </a:solidFill>
              <a:latin typeface="Open Sans"/>
            </a:endParaRPr>
          </a:p>
          <a:p>
            <a:endParaRPr lang="en-US" dirty="0" smtClean="0">
              <a:solidFill>
                <a:srgbClr val="000000"/>
              </a:solidFill>
              <a:latin typeface="Open Sans"/>
            </a:endParaRPr>
          </a:p>
          <a:p>
            <a:endParaRPr lang="en-US" dirty="0">
              <a:solidFill>
                <a:srgbClr val="000000"/>
              </a:solidFill>
              <a:latin typeface="Open Sans"/>
            </a:endParaRPr>
          </a:p>
          <a:p>
            <a:endParaRPr lang="en-US" dirty="0">
              <a:solidFill>
                <a:srgbClr val="000000"/>
              </a:solidFill>
              <a:latin typeface="Open Sans"/>
            </a:endParaRPr>
          </a:p>
        </p:txBody>
      </p:sp>
      <p:pic>
        <p:nvPicPr>
          <p:cNvPr id="4098" name="Picture 2" descr="BNS Section 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098" y="4148719"/>
            <a:ext cx="3877830" cy="218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28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18" y="1373043"/>
            <a:ext cx="10515600" cy="2053648"/>
          </a:xfrm>
        </p:spPr>
        <p:txBody>
          <a:bodyPr>
            <a:normAutofit/>
          </a:bodyPr>
          <a:lstStyle/>
          <a:p>
            <a:r>
              <a:rPr lang="en-US" sz="2400" dirty="0" smtClean="0">
                <a:latin typeface="Times New Roman" panose="02020603050405020304" pitchFamily="18" charset="0"/>
                <a:cs typeface="Times New Roman" panose="02020603050405020304" pitchFamily="18" charset="0"/>
              </a:rPr>
              <a:t>Deals with </a:t>
            </a:r>
            <a:r>
              <a:rPr lang="en-US" sz="2400" dirty="0">
                <a:latin typeface="Times New Roman" panose="02020603050405020304" pitchFamily="18" charset="0"/>
                <a:cs typeface="Times New Roman" panose="02020603050405020304" pitchFamily="18" charset="0"/>
              </a:rPr>
              <a:t>death by criminal </a:t>
            </a:r>
            <a:r>
              <a:rPr lang="en-US" sz="2400" dirty="0" smtClean="0">
                <a:latin typeface="Times New Roman" panose="02020603050405020304" pitchFamily="18" charset="0"/>
                <a:cs typeface="Times New Roman" panose="02020603050405020304" pitchFamily="18" charset="0"/>
              </a:rPr>
              <a:t>negligence</a:t>
            </a:r>
          </a:p>
          <a:p>
            <a:r>
              <a:rPr lang="en-US" sz="2400" dirty="0">
                <a:latin typeface="Times New Roman" panose="02020603050405020304" pitchFamily="18" charset="0"/>
                <a:cs typeface="Times New Roman" panose="02020603050405020304" pitchFamily="18" charset="0"/>
              </a:rPr>
              <a:t>Whoever causes the death of any person by doing any rash or negligent act not amounting to culpable homicide shall be punished with imprisonment of either description for a term which may extend to two years, or with fine, or with both</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921164" y="558658"/>
            <a:ext cx="8654472" cy="523220"/>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SECTION </a:t>
            </a:r>
            <a:r>
              <a:rPr lang="en-US" sz="2800" b="1" dirty="0" smtClean="0">
                <a:solidFill>
                  <a:srgbClr val="FF0000"/>
                </a:solidFill>
                <a:latin typeface="Times New Roman" panose="02020603050405020304" pitchFamily="18" charset="0"/>
                <a:cs typeface="Times New Roman" panose="02020603050405020304" pitchFamily="18" charset="0"/>
              </a:rPr>
              <a:t>304A</a:t>
            </a:r>
            <a:r>
              <a:rPr lang="en-US" sz="2400" b="1" dirty="0" smtClean="0">
                <a:solidFill>
                  <a:srgbClr val="FF0000"/>
                </a:solidFill>
                <a:latin typeface="Times New Roman" panose="02020603050405020304" pitchFamily="18" charset="0"/>
                <a:cs typeface="Times New Roman" panose="02020603050405020304" pitchFamily="18" charset="0"/>
              </a:rPr>
              <a:t> IPC - CAUSING DEATH BY NEGLIGENCE</a:t>
            </a:r>
            <a:endParaRPr lang="en-US" sz="2400" b="1" i="0" dirty="0">
              <a:solidFill>
                <a:srgbClr val="FF0000"/>
              </a:solidFill>
              <a:effectLst/>
              <a:latin typeface="Times New Roman" panose="02020603050405020304" pitchFamily="18" charset="0"/>
              <a:cs typeface="Times New Roman" panose="02020603050405020304" pitchFamily="18" charset="0"/>
            </a:endParaRPr>
          </a:p>
        </p:txBody>
      </p:sp>
      <p:pic>
        <p:nvPicPr>
          <p:cNvPr id="2050" name="Picture 2" descr="BNS Section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08" y="3717856"/>
            <a:ext cx="4053319" cy="2279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1200" y="3426691"/>
            <a:ext cx="10806545" cy="2862322"/>
          </a:xfrm>
          <a:prstGeom prst="rect">
            <a:avLst/>
          </a:prstGeom>
          <a:ln w="38100">
            <a:solidFill>
              <a:schemeClr val="accent6">
                <a:lumMod val="50000"/>
              </a:schemeClr>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Causing death by negligence.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5 years and fine.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a:solidFill>
                  <a:srgbClr val="000000"/>
                </a:solidFill>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Magistrate of the first class.</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714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8607"/>
            <a:ext cx="10515600" cy="4351338"/>
          </a:xfrm>
          <a:ln w="38100">
            <a:solidFill>
              <a:schemeClr val="accent6">
                <a:lumMod val="50000"/>
              </a:schemeClr>
            </a:solidFill>
          </a:ln>
        </p:spPr>
        <p:txBody>
          <a:bodyPr>
            <a:normAutofit/>
          </a:bodyPr>
          <a:lstStyle/>
          <a:p>
            <a:r>
              <a:rPr lang="en-US" sz="2400" b="1" dirty="0">
                <a:latin typeface="Times New Roman" panose="02020603050405020304" pitchFamily="18" charset="0"/>
                <a:cs typeface="Times New Roman" panose="02020603050405020304" pitchFamily="18" charset="0"/>
              </a:rPr>
              <a:t>Offence : </a:t>
            </a:r>
            <a:r>
              <a:rPr lang="en-US" sz="2400" dirty="0">
                <a:latin typeface="Times New Roman" panose="02020603050405020304" pitchFamily="18" charset="0"/>
                <a:cs typeface="Times New Roman" panose="02020603050405020304" pitchFamily="18" charset="0"/>
              </a:rPr>
              <a:t>Causing death by negligence by registered medical practitioner.</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Punishment :</a:t>
            </a:r>
            <a:r>
              <a:rPr lang="en-US" sz="2400" dirty="0">
                <a:latin typeface="Times New Roman" panose="02020603050405020304" pitchFamily="18" charset="0"/>
                <a:cs typeface="Times New Roman" panose="02020603050405020304" pitchFamily="18" charset="0"/>
              </a:rPr>
              <a:t> Imprisonment for 2 years and fine.</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Cognizable or Non-cognizable :</a:t>
            </a:r>
            <a:r>
              <a:rPr lang="en-US" sz="2400" dirty="0">
                <a:latin typeface="Times New Roman" panose="02020603050405020304" pitchFamily="18" charset="0"/>
                <a:cs typeface="Times New Roman" panose="02020603050405020304" pitchFamily="18" charset="0"/>
              </a:rPr>
              <a:t> Cognizable.</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Bailable</a:t>
            </a:r>
            <a:r>
              <a:rPr lang="en-US" sz="2400" b="1" dirty="0">
                <a:latin typeface="Times New Roman" panose="02020603050405020304" pitchFamily="18" charset="0"/>
                <a:cs typeface="Times New Roman" panose="02020603050405020304" pitchFamily="18" charset="0"/>
              </a:rPr>
              <a:t> or Non-</a:t>
            </a:r>
            <a:r>
              <a:rPr lang="en-US" sz="2400" b="1" dirty="0" err="1">
                <a:latin typeface="Times New Roman" panose="02020603050405020304" pitchFamily="18" charset="0"/>
                <a:cs typeface="Times New Roman" panose="02020603050405020304" pitchFamily="18" charset="0"/>
              </a:rPr>
              <a:t>bailable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Bailable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By what Court triable :</a:t>
            </a:r>
            <a:r>
              <a:rPr lang="en-US" sz="2400" dirty="0">
                <a:latin typeface="Times New Roman" panose="02020603050405020304" pitchFamily="18" charset="0"/>
                <a:cs typeface="Times New Roman" panose="02020603050405020304" pitchFamily="18" charset="0"/>
              </a:rPr>
              <a:t> Magistrate of the first class.</a:t>
            </a:r>
          </a:p>
        </p:txBody>
      </p:sp>
      <p:pic>
        <p:nvPicPr>
          <p:cNvPr id="3074" name="Picture 2" descr="BNS Section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060" y="2533695"/>
            <a:ext cx="3970194" cy="223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6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46375"/>
          </a:xfrm>
        </p:spPr>
        <p:txBody>
          <a:bodyPr>
            <a:normAutofit/>
          </a:bodyPr>
          <a:lstStyle/>
          <a:p>
            <a:pPr algn="just"/>
            <a:r>
              <a:rPr lang="en-US" sz="2400" dirty="0">
                <a:latin typeface="Times New Roman" panose="02020603050405020304" pitchFamily="18" charset="0"/>
                <a:cs typeface="Times New Roman" panose="02020603050405020304" pitchFamily="18" charset="0"/>
                <a:hlinkClick r:id="rId2"/>
              </a:rPr>
              <a:t>Section 290</a:t>
            </a:r>
            <a:r>
              <a:rPr lang="en-US" sz="2400" dirty="0">
                <a:latin typeface="Times New Roman" panose="02020603050405020304" pitchFamily="18" charset="0"/>
                <a:cs typeface="Times New Roman" panose="02020603050405020304" pitchFamily="18" charset="0"/>
              </a:rPr>
              <a:t> of the Indian Penal Code deals with the punishment attracted by an act of public nuisance. According to it, any person guilty of committing public nuisance is to be punished with a fine which may extend up to </a:t>
            </a:r>
            <a:r>
              <a:rPr lang="en-US" sz="2400" dirty="0">
                <a:solidFill>
                  <a:srgbClr val="FF0000"/>
                </a:solidFill>
                <a:latin typeface="Times New Roman" panose="02020603050405020304" pitchFamily="18" charset="0"/>
                <a:cs typeface="Times New Roman" panose="02020603050405020304" pitchFamily="18" charset="0"/>
              </a:rPr>
              <a:t>200 rupees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Section 291</a:t>
            </a:r>
            <a:r>
              <a:rPr lang="en-US" sz="2400" dirty="0">
                <a:latin typeface="Times New Roman" panose="02020603050405020304" pitchFamily="18" charset="0"/>
                <a:cs typeface="Times New Roman" panose="02020603050405020304" pitchFamily="18" charset="0"/>
              </a:rPr>
              <a:t> says that if an injunction has been delivered against the defendant, and he </a:t>
            </a:r>
            <a:r>
              <a:rPr lang="en-US" sz="2400" b="1" i="1" dirty="0">
                <a:solidFill>
                  <a:srgbClr val="FF0000"/>
                </a:solidFill>
                <a:latin typeface="Times New Roman" panose="02020603050405020304" pitchFamily="18" charset="0"/>
                <a:cs typeface="Times New Roman" panose="02020603050405020304" pitchFamily="18" charset="0"/>
              </a:rPr>
              <a:t>still does not cease the act of nuisance</a:t>
            </a:r>
            <a:r>
              <a:rPr lang="en-US" sz="2400" dirty="0">
                <a:latin typeface="Times New Roman" panose="02020603050405020304" pitchFamily="18" charset="0"/>
                <a:cs typeface="Times New Roman" panose="02020603050405020304" pitchFamily="18" charset="0"/>
              </a:rPr>
              <a:t>, he would either be punished for a term of imprisonment that may extend up to </a:t>
            </a:r>
            <a:r>
              <a:rPr lang="en-US" sz="2400" dirty="0">
                <a:solidFill>
                  <a:srgbClr val="FF0000"/>
                </a:solidFill>
                <a:latin typeface="Times New Roman" panose="02020603050405020304" pitchFamily="18" charset="0"/>
                <a:cs typeface="Times New Roman" panose="02020603050405020304" pitchFamily="18" charset="0"/>
              </a:rPr>
              <a:t>6 months, or be charged a fine, or both</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28093" y="999898"/>
            <a:ext cx="5374420" cy="461665"/>
          </a:xfrm>
          <a:prstGeom prst="rect">
            <a:avLst/>
          </a:prstGeom>
        </p:spPr>
        <p:txBody>
          <a:bodyPr wrap="none">
            <a:spAutoFit/>
          </a:bodyPr>
          <a:lstStyle/>
          <a:p>
            <a:r>
              <a:rPr lang="en-IN" sz="2400" dirty="0" smtClean="0">
                <a:solidFill>
                  <a:srgbClr val="FF0000"/>
                </a:solidFill>
                <a:latin typeface="Times New Roman" panose="02020603050405020304" pitchFamily="18" charset="0"/>
                <a:cs typeface="Times New Roman" panose="02020603050405020304" pitchFamily="18" charset="0"/>
              </a:rPr>
              <a:t>PUNISHMENT IN PUBLIC NUISANCE</a:t>
            </a:r>
            <a:endParaRPr lang="en-IN" sz="24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134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491" y="1511589"/>
            <a:ext cx="10515600" cy="4351338"/>
          </a:xfrm>
          <a:ln w="38100">
            <a:solidFill>
              <a:schemeClr val="accent6">
                <a:lumMod val="50000"/>
              </a:schemeClr>
            </a:solidFill>
          </a:ln>
        </p:spPr>
        <p:txBody>
          <a:bodyPr>
            <a:normAutofit/>
          </a:bodyPr>
          <a:lstStyle/>
          <a:p>
            <a:r>
              <a:rPr lang="en-US" sz="2400" b="1" dirty="0">
                <a:latin typeface="Times New Roman" panose="02020603050405020304" pitchFamily="18" charset="0"/>
                <a:cs typeface="Times New Roman" panose="02020603050405020304" pitchFamily="18" charset="0"/>
              </a:rPr>
              <a:t>Offence : </a:t>
            </a:r>
            <a:r>
              <a:rPr lang="en-US" sz="2400" dirty="0">
                <a:latin typeface="Times New Roman" panose="02020603050405020304" pitchFamily="18" charset="0"/>
                <a:cs typeface="Times New Roman" panose="02020603050405020304" pitchFamily="18" charset="0"/>
              </a:rPr>
              <a:t>Causing death by rash and negligent driving of vehicle and escaping.</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Punishment :</a:t>
            </a:r>
            <a:r>
              <a:rPr lang="en-US" sz="2400" dirty="0">
                <a:latin typeface="Times New Roman" panose="02020603050405020304" pitchFamily="18" charset="0"/>
                <a:cs typeface="Times New Roman" panose="02020603050405020304" pitchFamily="18" charset="0"/>
              </a:rPr>
              <a:t> Imprisonment for 10 years and fine.</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Cognizable or Non-cognizable :</a:t>
            </a:r>
            <a:r>
              <a:rPr lang="en-US" sz="2400" dirty="0">
                <a:latin typeface="Times New Roman" panose="02020603050405020304" pitchFamily="18" charset="0"/>
                <a:cs typeface="Times New Roman" panose="02020603050405020304" pitchFamily="18" charset="0"/>
              </a:rPr>
              <a:t> Cognizable.</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Bailable</a:t>
            </a:r>
            <a:r>
              <a:rPr lang="en-US" sz="2400" b="1" dirty="0">
                <a:latin typeface="Times New Roman" panose="02020603050405020304" pitchFamily="18" charset="0"/>
                <a:cs typeface="Times New Roman" panose="02020603050405020304" pitchFamily="18" charset="0"/>
              </a:rPr>
              <a:t> or Non-</a:t>
            </a:r>
            <a:r>
              <a:rPr lang="en-US" sz="2400" b="1" dirty="0" err="1">
                <a:latin typeface="Times New Roman" panose="02020603050405020304" pitchFamily="18" charset="0"/>
                <a:cs typeface="Times New Roman" panose="02020603050405020304" pitchFamily="18" charset="0"/>
              </a:rPr>
              <a:t>bailable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Non-</a:t>
            </a:r>
            <a:r>
              <a:rPr lang="en-US" sz="2400" dirty="0" err="1">
                <a:latin typeface="Times New Roman" panose="02020603050405020304" pitchFamily="18" charset="0"/>
                <a:cs typeface="Times New Roman" panose="02020603050405020304" pitchFamily="18" charset="0"/>
              </a:rPr>
              <a:t>bailable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By what Court triable :</a:t>
            </a:r>
            <a:r>
              <a:rPr lang="en-US" sz="2400" dirty="0">
                <a:latin typeface="Times New Roman" panose="02020603050405020304" pitchFamily="18" charset="0"/>
                <a:cs typeface="Times New Roman" panose="02020603050405020304" pitchFamily="18" charset="0"/>
              </a:rPr>
              <a:t> Magistrate of the first class.</a:t>
            </a:r>
          </a:p>
          <a:p>
            <a:endParaRPr lang="en-IN" dirty="0"/>
          </a:p>
        </p:txBody>
      </p:sp>
      <p:pic>
        <p:nvPicPr>
          <p:cNvPr id="4098" name="Picture 2" descr="BNS Section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962" y="2244438"/>
            <a:ext cx="3617575" cy="203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64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053" y="2405578"/>
            <a:ext cx="4703848" cy="830997"/>
          </a:xfrm>
          <a:prstGeom prst="rect">
            <a:avLst/>
          </a:prstGeom>
          <a:noFill/>
        </p:spPr>
        <p:txBody>
          <a:bodyPr wrap="square" rtlCol="0">
            <a:spAutoFit/>
          </a:bodyPr>
          <a:lstStyle/>
          <a:p>
            <a:pPr algn="ctr"/>
            <a:r>
              <a:rPr lang="en-IN" sz="4800" dirty="0">
                <a:solidFill>
                  <a:srgbClr val="FF0000"/>
                </a:solidFill>
                <a:latin typeface="Arial Black" panose="020B0A04020102020204" pitchFamily="34" charset="0"/>
              </a:rPr>
              <a:t>Thank</a:t>
            </a:r>
            <a:r>
              <a:rPr lang="en-IN" sz="4800" dirty="0">
                <a:solidFill>
                  <a:srgbClr val="00B0F0"/>
                </a:solidFill>
                <a:latin typeface="Arial Black" panose="020B0A04020102020204" pitchFamily="34" charset="0"/>
              </a:rPr>
              <a:t> </a:t>
            </a:r>
            <a:r>
              <a:rPr lang="en-IN" sz="4800" dirty="0">
                <a:solidFill>
                  <a:srgbClr val="FF0000"/>
                </a:solidFill>
                <a:latin typeface="Arial Black" panose="020B0A04020102020204" pitchFamily="34" charset="0"/>
              </a:rPr>
              <a:t>You</a:t>
            </a:r>
          </a:p>
        </p:txBody>
      </p:sp>
    </p:spTree>
    <p:extLst>
      <p:ext uri="{BB962C8B-B14F-4D97-AF65-F5344CB8AC3E}">
        <p14:creationId xmlns:p14="http://schemas.microsoft.com/office/powerpoint/2010/main" val="389967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82" y="1003589"/>
            <a:ext cx="10515600" cy="4351338"/>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Using or authorizing the </a:t>
            </a:r>
            <a:r>
              <a:rPr lang="en-US" sz="2400" dirty="0" smtClean="0">
                <a:solidFill>
                  <a:srgbClr val="FF0000"/>
                </a:solidFill>
                <a:latin typeface="Times New Roman" panose="02020603050405020304" pitchFamily="18" charset="0"/>
                <a:cs typeface="Times New Roman" panose="02020603050405020304" pitchFamily="18" charset="0"/>
              </a:rPr>
              <a:t>use of one’s property </a:t>
            </a:r>
            <a:r>
              <a:rPr lang="en-US" sz="2400" dirty="0" smtClean="0">
                <a:latin typeface="Times New Roman" panose="02020603050405020304" pitchFamily="18" charset="0"/>
                <a:cs typeface="Times New Roman" panose="02020603050405020304" pitchFamily="18" charset="0"/>
              </a:rPr>
              <a:t>or of anything under one’s control, so as to injuriously affect an owner or occupier of property by physically injuring his property or by </a:t>
            </a:r>
            <a:r>
              <a:rPr lang="en-US" sz="2400" dirty="0" smtClean="0">
                <a:solidFill>
                  <a:srgbClr val="FF0000"/>
                </a:solidFill>
                <a:latin typeface="Times New Roman" panose="02020603050405020304" pitchFamily="18" charset="0"/>
                <a:cs typeface="Times New Roman" panose="02020603050405020304" pitchFamily="18" charset="0"/>
              </a:rPr>
              <a:t>interfering materially with his health, comfort or convenience</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Private nuisances include acts leading to </a:t>
            </a: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Wrongful disturbances of easements or servitudes e.g. Obstruction to light and air, disturbance of right to support</a:t>
            </a: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Wrongful escape of deleterious substances into another’s property such as smoke, smell, fumes, gas, noise, water, heat, electricity, trees, vegetation, animals </a:t>
            </a:r>
            <a:r>
              <a:rPr lang="en-US" sz="2400" dirty="0" err="1" smtClean="0">
                <a:latin typeface="Times New Roman" panose="02020603050405020304" pitchFamily="18" charset="0"/>
                <a:cs typeface="Times New Roman" panose="02020603050405020304" pitchFamily="18" charset="0"/>
              </a:rPr>
              <a:t>e.t.c</a:t>
            </a:r>
            <a:r>
              <a:rPr lang="en-US" sz="2400" dirty="0" smtClean="0">
                <a:latin typeface="Times New Roman" panose="02020603050405020304" pitchFamily="18" charset="0"/>
                <a:cs typeface="Times New Roman" panose="02020603050405020304" pitchFamily="18" charset="0"/>
              </a:rPr>
              <a:t>.</a:t>
            </a:r>
          </a:p>
          <a:p>
            <a:pPr marL="0" indent="0">
              <a:buNone/>
            </a:pPr>
            <a:r>
              <a:rPr lang="en-US" dirty="0"/>
              <a:t/>
            </a:r>
            <a:br>
              <a:rPr lang="en-US" dirty="0"/>
            </a:br>
            <a:endParaRPr lang="en-IN" dirty="0"/>
          </a:p>
        </p:txBody>
      </p:sp>
      <p:sp>
        <p:nvSpPr>
          <p:cNvPr id="4" name="Rectangle 3"/>
          <p:cNvSpPr/>
          <p:nvPr/>
        </p:nvSpPr>
        <p:spPr>
          <a:xfrm>
            <a:off x="1049923" y="390298"/>
            <a:ext cx="3196709" cy="461665"/>
          </a:xfrm>
          <a:prstGeom prst="rect">
            <a:avLst/>
          </a:prstGeom>
        </p:spPr>
        <p:txBody>
          <a:bodyPr wrap="none">
            <a:spAutoFit/>
          </a:bodyPr>
          <a:lstStyle/>
          <a:p>
            <a:r>
              <a:rPr lang="en-IN" sz="2400" b="1" dirty="0" smtClean="0">
                <a:solidFill>
                  <a:srgbClr val="FF0000"/>
                </a:solidFill>
                <a:latin typeface="Times New Roman" panose="02020603050405020304" pitchFamily="18" charset="0"/>
                <a:cs typeface="Times New Roman" panose="02020603050405020304" pitchFamily="18" charset="0"/>
              </a:rPr>
              <a:t>PRIVATE NUISANCE</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145" y="1463776"/>
            <a:ext cx="11443855" cy="1675436"/>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unlawfully or negligently does any act which is, and which he knows or has reason to believe to be, likely to spread the infection of any disease dangerous to life,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 or with fine, or with both</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311564" y="390390"/>
            <a:ext cx="9781309"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SECTION 269:- NEGLIGENT ACT LIKELY TO SPREAD INFECTION OF DISEASE DANGEROUS TO LIFE</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BNS Section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212" y="3901443"/>
            <a:ext cx="4061788" cy="22847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728" y="3474146"/>
            <a:ext cx="11176000" cy="3046988"/>
          </a:xfrm>
          <a:prstGeom prst="rect">
            <a:avLst/>
          </a:prstGeom>
          <a:ln w="28575">
            <a:solidFill>
              <a:schemeClr val="accent6">
                <a:lumMod val="50000"/>
              </a:schemeClr>
            </a:solidFill>
          </a:ln>
        </p:spPr>
        <p:txBody>
          <a:bodyPr wrap="square">
            <a:spAutoFit/>
          </a:bodyPr>
          <a:lstStyle/>
          <a:p>
            <a:endParaRPr lang="en-US" b="1" dirty="0" smtClean="0">
              <a:solidFill>
                <a:srgbClr val="000000"/>
              </a:solidFill>
              <a:latin typeface="Open Sans"/>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Negligently doing any act known to be likely to spread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infection </a:t>
            </a:r>
            <a:r>
              <a:rPr lang="en-US" sz="2000" dirty="0">
                <a:solidFill>
                  <a:srgbClr val="000000"/>
                </a:solidFill>
                <a:latin typeface="Times New Roman" panose="02020603050405020304" pitchFamily="18" charset="0"/>
                <a:cs typeface="Times New Roman" panose="02020603050405020304" pitchFamily="18" charset="0"/>
              </a:rPr>
              <a:t>of any disease dangerous to life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b="0" i="0" dirty="0">
              <a:solidFill>
                <a:srgbClr val="000000"/>
              </a:solidFill>
              <a:effectLst/>
              <a:latin typeface="Open Sans"/>
            </a:endParaRPr>
          </a:p>
          <a:p>
            <a:endParaRPr lang="en-US" dirty="0" smtClean="0">
              <a:solidFill>
                <a:srgbClr val="000000"/>
              </a:solidFill>
              <a:latin typeface="Open Sans"/>
            </a:endParaRPr>
          </a:p>
          <a:p>
            <a:endParaRPr lang="en-US" b="0" i="0" dirty="0">
              <a:solidFill>
                <a:srgbClr val="000000"/>
              </a:solidFill>
              <a:effectLst/>
              <a:latin typeface="Open Sans"/>
            </a:endParaRPr>
          </a:p>
        </p:txBody>
      </p:sp>
    </p:spTree>
    <p:extLst>
      <p:ext uri="{BB962C8B-B14F-4D97-AF65-F5344CB8AC3E}">
        <p14:creationId xmlns:p14="http://schemas.microsoft.com/office/powerpoint/2010/main" val="47290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1825624"/>
            <a:ext cx="11720945" cy="2238375"/>
          </a:xfrm>
        </p:spPr>
        <p:txBody>
          <a:bodyPr>
            <a:normAutofit fontScale="85000" lnSpcReduction="20000"/>
          </a:bodyPr>
          <a:lstStyle/>
          <a:p>
            <a:pPr algn="just"/>
            <a:r>
              <a:rPr lang="en-US" dirty="0" smtClean="0">
                <a:latin typeface="Times New Roman" panose="02020603050405020304" pitchFamily="18" charset="0"/>
                <a:cs typeface="Times New Roman" panose="02020603050405020304" pitchFamily="18" charset="0"/>
              </a:rPr>
              <a:t>Whoever malignantly does any act which is, and which he knows or has reason to believe to be, likely to spread the infection of any disease dangerous to life, shall be punished with imprisonment of either description for a term which may extend </a:t>
            </a:r>
            <a:r>
              <a:rPr lang="en-US" dirty="0" smtClean="0">
                <a:solidFill>
                  <a:srgbClr val="FF0000"/>
                </a:solidFill>
                <a:latin typeface="Times New Roman" panose="02020603050405020304" pitchFamily="18" charset="0"/>
                <a:cs typeface="Times New Roman" panose="02020603050405020304" pitchFamily="18" charset="0"/>
              </a:rPr>
              <a:t>to two years, or with fine, or with both</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Cognizable and </a:t>
            </a:r>
            <a:r>
              <a:rPr lang="en-US" dirty="0" err="1" smtClean="0">
                <a:latin typeface="Times New Roman" panose="02020603050405020304" pitchFamily="18" charset="0"/>
                <a:cs typeface="Times New Roman" panose="02020603050405020304" pitchFamily="18" charset="0"/>
              </a:rPr>
              <a:t>bailable</a:t>
            </a:r>
            <a:r>
              <a:rPr lang="en-US" dirty="0" smtClean="0">
                <a:latin typeface="Times New Roman" panose="02020603050405020304" pitchFamily="18" charset="0"/>
                <a:cs typeface="Times New Roman" panose="02020603050405020304" pitchFamily="18" charset="0"/>
              </a:rPr>
              <a:t> offence</a:t>
            </a:r>
          </a:p>
          <a:p>
            <a:pPr marL="0" indent="0" algn="just">
              <a:buNone/>
            </a:pP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071418" y="473517"/>
            <a:ext cx="9836727"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IPC SECTION 270:- MALIGNANT ACT LIKELY TO SPREAD INFECTION OF DISEASE DANGEROUS TO LIFE</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3076" name="Picture 4" descr="BNS Section 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574" y="3870030"/>
            <a:ext cx="4445100" cy="25003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6474" y="3581331"/>
            <a:ext cx="11175998" cy="3077766"/>
          </a:xfrm>
          <a:prstGeom prst="rect">
            <a:avLst/>
          </a:prstGeom>
          <a:ln w="28575">
            <a:solidFill>
              <a:schemeClr val="accent6">
                <a:lumMod val="50000"/>
              </a:schemeClr>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Malignantly doing any act known to be likely to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spread </a:t>
            </a:r>
            <a:r>
              <a:rPr lang="en-US" sz="2000" dirty="0">
                <a:solidFill>
                  <a:srgbClr val="000000"/>
                </a:solidFill>
                <a:latin typeface="Times New Roman" panose="02020603050405020304" pitchFamily="18" charset="0"/>
                <a:cs typeface="Times New Roman" panose="02020603050405020304" pitchFamily="18" charset="0"/>
              </a:rPr>
              <a:t>infection of any disease dangerous to life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2 years, or fine,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Open Sans"/>
            </a:endParaRPr>
          </a:p>
          <a:p>
            <a:endParaRPr lang="en-US" dirty="0" smtClean="0">
              <a:solidFill>
                <a:srgbClr val="000000"/>
              </a:solidFill>
              <a:latin typeface="Open Sans"/>
            </a:endParaRPr>
          </a:p>
          <a:p>
            <a:endParaRPr lang="en-IN" dirty="0"/>
          </a:p>
        </p:txBody>
      </p:sp>
    </p:spTree>
    <p:extLst>
      <p:ext uri="{BB962C8B-B14F-4D97-AF65-F5344CB8AC3E}">
        <p14:creationId xmlns:p14="http://schemas.microsoft.com/office/powerpoint/2010/main" val="3181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3426"/>
            <a:ext cx="10605655" cy="1415192"/>
          </a:xfrm>
        </p:spPr>
        <p:txBody>
          <a:bodyPr>
            <a:normAutofit lnSpcReduction="10000"/>
          </a:bodyPr>
          <a:lstStyle/>
          <a:p>
            <a:pPr algn="just"/>
            <a:r>
              <a:rPr lang="en-US" sz="2000" dirty="0" smtClean="0">
                <a:latin typeface="Times New Roman" panose="02020603050405020304" pitchFamily="18" charset="0"/>
                <a:cs typeface="Times New Roman" panose="02020603050405020304" pitchFamily="18" charset="0"/>
              </a:rPr>
              <a:t>Whoever knowingly disobeys any rule made and promulgated by the Government for putting any vessel into a state of quarantine, or for regulating the intercourse of vessels in a state of quarantine with the shore or with other vessels, for regulating the intercourse between places where an infectious disease prevails and other places, shall be punished with imprisonment of either description for a term which may extend to </a:t>
            </a:r>
            <a:r>
              <a:rPr lang="en-US" sz="2000" dirty="0" smtClean="0">
                <a:solidFill>
                  <a:srgbClr val="FF0000"/>
                </a:solidFill>
                <a:latin typeface="Times New Roman" panose="02020603050405020304" pitchFamily="18" charset="0"/>
                <a:cs typeface="Times New Roman" panose="02020603050405020304" pitchFamily="18" charset="0"/>
              </a:rPr>
              <a:t>six months, or with fine, or with both</a:t>
            </a:r>
          </a:p>
        </p:txBody>
      </p:sp>
      <p:sp>
        <p:nvSpPr>
          <p:cNvPr id="4" name="Rectangle 3"/>
          <p:cNvSpPr/>
          <p:nvPr/>
        </p:nvSpPr>
        <p:spPr>
          <a:xfrm>
            <a:off x="2401454" y="251800"/>
            <a:ext cx="7148946"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SECTION 271:- DISOBEDIENCE TO QUARANTINE RULE</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4100" name="Picture 4" descr="BNS Section 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320" y="4380828"/>
            <a:ext cx="3962400" cy="2228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891" y="2798618"/>
            <a:ext cx="11379199" cy="3754874"/>
          </a:xfrm>
          <a:prstGeom prst="rect">
            <a:avLst/>
          </a:prstGeom>
          <a:ln w="28575">
            <a:solidFill>
              <a:schemeClr val="accent6">
                <a:lumMod val="50000"/>
              </a:schemeClr>
            </a:solidFill>
          </a:ln>
        </p:spPr>
        <p:txBody>
          <a:bodyPr wrap="square">
            <a:spAutoFit/>
          </a:bodyPr>
          <a:lstStyle/>
          <a:p>
            <a:pPr algn="just"/>
            <a:r>
              <a:rPr lang="en-US" sz="2000" dirty="0">
                <a:latin typeface="Arial" panose="020B0604020202020204" pitchFamily="34" charset="0"/>
                <a:cs typeface="Arial" panose="020B0604020202020204" pitchFamily="34" charset="0"/>
              </a:rPr>
              <a:t>Whoever knowingly disobeys any rule made by the Government for putting any mode of transport into a state of quarantine, or for regulating the intercourse of any such transport in a state of quarantine or for regulating the intercourse between places where an infectious disease prevails and other places, shall be punished with imprisonment of either description for a term which may extend to six months, or with fine, or with both </a:t>
            </a:r>
            <a:endParaRPr lang="en-US" sz="2000" dirty="0" smtClean="0">
              <a:latin typeface="Arial" panose="020B0604020202020204" pitchFamily="34" charset="0"/>
              <a:cs typeface="Arial" panose="020B0604020202020204" pitchFamily="34" charset="0"/>
            </a:endParaRPr>
          </a:p>
          <a:p>
            <a:endParaRPr lang="en-US" sz="2000" b="1" dirty="0">
              <a:solidFill>
                <a:srgbClr val="000000"/>
              </a:solidFill>
              <a:latin typeface="Times New Roman" panose="02020603050405020304" pitchFamily="18" charset="0"/>
              <a:cs typeface="Times New Roman" panose="02020603050405020304" pitchFamily="18" charset="0"/>
            </a:endParaRPr>
          </a:p>
          <a:p>
            <a:r>
              <a:rPr lang="en-US" sz="2000" b="1" dirty="0" smtClean="0">
                <a:solidFill>
                  <a:srgbClr val="000000"/>
                </a:solidFill>
                <a:latin typeface="Times New Roman" panose="02020603050405020304" pitchFamily="18" charset="0"/>
                <a:cs typeface="Times New Roman" panose="02020603050405020304" pitchFamily="18" charset="0"/>
              </a:rPr>
              <a:t>Offence </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Knowingly disobeying any quarantine rule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dirty="0">
              <a:solidFill>
                <a:srgbClr val="000000"/>
              </a:solidFill>
              <a:latin typeface="Open Sans"/>
            </a:endParaRPr>
          </a:p>
        </p:txBody>
      </p:sp>
    </p:spTree>
    <p:extLst>
      <p:ext uri="{BB962C8B-B14F-4D97-AF65-F5344CB8AC3E}">
        <p14:creationId xmlns:p14="http://schemas.microsoft.com/office/powerpoint/2010/main" val="425897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855" y="1631662"/>
            <a:ext cx="10730489" cy="4351338"/>
          </a:xfrm>
        </p:spPr>
        <p:txBody>
          <a:bodyPr/>
          <a:lstStyle/>
          <a:p>
            <a:pPr algn="just"/>
            <a:r>
              <a:rPr lang="en-US" sz="2400" dirty="0" smtClean="0">
                <a:latin typeface="Times New Roman" panose="02020603050405020304" pitchFamily="18" charset="0"/>
                <a:cs typeface="Times New Roman" panose="02020603050405020304" pitchFamily="18" charset="0"/>
              </a:rPr>
              <a:t>Whoever adulterates any article of food or drink, so as to make such article noxious as food or drink, intending to sell such article as food or drink, or knowing it to be likely that the same will be sold as food or drink, shall be punished with imprisonment of either description for a term which may extend to </a:t>
            </a:r>
            <a:r>
              <a:rPr lang="en-US" sz="2400" b="1" dirty="0" smtClean="0">
                <a:solidFill>
                  <a:srgbClr val="FF0000"/>
                </a:solidFill>
                <a:latin typeface="Times New Roman" panose="02020603050405020304" pitchFamily="18" charset="0"/>
                <a:cs typeface="Times New Roman" panose="02020603050405020304" pitchFamily="18" charset="0"/>
              </a:rPr>
              <a:t>six months</a:t>
            </a:r>
            <a:r>
              <a:rPr lang="en-US" sz="2400" dirty="0" smtClean="0">
                <a:latin typeface="Times New Roman" panose="02020603050405020304" pitchFamily="18" charset="0"/>
                <a:cs typeface="Times New Roman" panose="02020603050405020304" pitchFamily="18" charset="0"/>
              </a:rPr>
              <a:t>, or with fine which may extend to </a:t>
            </a:r>
            <a:r>
              <a:rPr lang="en-US" sz="2400" b="1" dirty="0" smtClean="0">
                <a:solidFill>
                  <a:srgbClr val="FF0000"/>
                </a:solidFill>
                <a:latin typeface="Times New Roman" panose="02020603050405020304" pitchFamily="18" charset="0"/>
                <a:cs typeface="Times New Roman" panose="02020603050405020304" pitchFamily="18" charset="0"/>
              </a:rPr>
              <a:t>one thousand rupees, or with both</a:t>
            </a:r>
            <a:r>
              <a:rPr lang="en-US" dirty="0" smtClean="0"/>
              <a:t/>
            </a:r>
            <a:br>
              <a:rPr lang="en-US" dirty="0" smtClean="0"/>
            </a:br>
            <a:endParaRPr lang="en-US" dirty="0" smtClean="0"/>
          </a:p>
        </p:txBody>
      </p:sp>
      <p:sp>
        <p:nvSpPr>
          <p:cNvPr id="4" name="Rectangle 3"/>
          <p:cNvSpPr/>
          <p:nvPr/>
        </p:nvSpPr>
        <p:spPr>
          <a:xfrm>
            <a:off x="1801091" y="501181"/>
            <a:ext cx="9552709"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SECTION 272:- ADULTERATION OF FOOD OR DRINK INTENDED FOR SALE</a:t>
            </a:r>
            <a:endParaRPr lang="en-IN" sz="2800" b="1" dirty="0">
              <a:solidFill>
                <a:srgbClr val="FF0000"/>
              </a:solidFill>
              <a:latin typeface="Times New Roman" panose="02020603050405020304" pitchFamily="18" charset="0"/>
              <a:cs typeface="Times New Roman" panose="02020603050405020304" pitchFamily="18" charset="0"/>
            </a:endParaRPr>
          </a:p>
        </p:txBody>
      </p:sp>
      <p:pic>
        <p:nvPicPr>
          <p:cNvPr id="5124" name="Picture 4" descr="BNS Section 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212" y="3857669"/>
            <a:ext cx="3800952" cy="2138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7926" y="3495526"/>
            <a:ext cx="11637819" cy="2862322"/>
          </a:xfrm>
          <a:prstGeom prst="rect">
            <a:avLst/>
          </a:prstGeom>
          <a:ln>
            <a:solidFill>
              <a:srgbClr val="00B050"/>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Adulterating food or drink intended for sale, so as to make the same noxious.</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of 5,000 rupees, or both.</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a:solidFill>
                  <a:srgbClr val="000000"/>
                </a:solidFill>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r>
              <a:rPr lang="en-US" sz="2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061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091" y="1329908"/>
            <a:ext cx="10515600" cy="2087547"/>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Whoever sells, or offers or exposes for sale, as food or drink, any article which has been </a:t>
            </a:r>
            <a:r>
              <a:rPr lang="en-US" sz="2400" dirty="0" smtClean="0">
                <a:solidFill>
                  <a:srgbClr val="7030A0"/>
                </a:solidFill>
                <a:latin typeface="Times New Roman" panose="02020603050405020304" pitchFamily="18" charset="0"/>
                <a:cs typeface="Times New Roman" panose="02020603050405020304" pitchFamily="18" charset="0"/>
              </a:rPr>
              <a:t>rendered</a:t>
            </a:r>
            <a:r>
              <a:rPr lang="en-US" sz="2400" dirty="0" smtClean="0">
                <a:latin typeface="Times New Roman" panose="02020603050405020304" pitchFamily="18" charset="0"/>
                <a:cs typeface="Times New Roman" panose="02020603050405020304" pitchFamily="18" charset="0"/>
              </a:rPr>
              <a:t> or has become </a:t>
            </a:r>
            <a:r>
              <a:rPr lang="en-US" sz="2400" dirty="0" smtClean="0">
                <a:solidFill>
                  <a:srgbClr val="7030A0"/>
                </a:solidFill>
                <a:latin typeface="Times New Roman" panose="02020603050405020304" pitchFamily="18" charset="0"/>
                <a:cs typeface="Times New Roman" panose="02020603050405020304" pitchFamily="18" charset="0"/>
              </a:rPr>
              <a:t>noxious</a:t>
            </a:r>
            <a:r>
              <a:rPr lang="en-US" sz="2400" dirty="0" smtClean="0">
                <a:latin typeface="Times New Roman" panose="02020603050405020304" pitchFamily="18" charset="0"/>
                <a:cs typeface="Times New Roman" panose="02020603050405020304" pitchFamily="18" charset="0"/>
              </a:rPr>
              <a:t>, or is </a:t>
            </a:r>
            <a:r>
              <a:rPr lang="en-US" sz="2400" dirty="0" smtClean="0">
                <a:solidFill>
                  <a:srgbClr val="7030A0"/>
                </a:solidFill>
                <a:latin typeface="Times New Roman" panose="02020603050405020304" pitchFamily="18" charset="0"/>
                <a:cs typeface="Times New Roman" panose="02020603050405020304" pitchFamily="18" charset="0"/>
              </a:rPr>
              <a:t>in a state unfit for food or drink</a:t>
            </a:r>
            <a:r>
              <a:rPr lang="en-US" sz="2400" dirty="0" smtClean="0">
                <a:latin typeface="Times New Roman" panose="02020603050405020304" pitchFamily="18" charset="0"/>
                <a:cs typeface="Times New Roman" panose="02020603050405020304" pitchFamily="18" charset="0"/>
              </a:rPr>
              <a:t>, knowing or having reason to believe that the same is noxious as food or drink, shall be punished with imprisonment of either description for a term which may extend to </a:t>
            </a:r>
            <a:r>
              <a:rPr lang="en-US" sz="2400" dirty="0" smtClean="0">
                <a:solidFill>
                  <a:srgbClr val="FF0000"/>
                </a:solidFill>
                <a:latin typeface="Times New Roman" panose="02020603050405020304" pitchFamily="18" charset="0"/>
                <a:cs typeface="Times New Roman" panose="02020603050405020304" pitchFamily="18" charset="0"/>
              </a:rPr>
              <a:t>six months, or with fine which may extend to one thousand rupees, or with both</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704109" y="445762"/>
            <a:ext cx="8931564"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IPC SECTION 273:- SALE OF NOXIOUS FOOD OR DRINK</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BNS Section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1" y="4253113"/>
            <a:ext cx="3870712" cy="2177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590676"/>
            <a:ext cx="11323782" cy="3016210"/>
          </a:xfrm>
          <a:prstGeom prst="rect">
            <a:avLst/>
          </a:prstGeom>
          <a:ln>
            <a:solidFill>
              <a:srgbClr val="00B050"/>
            </a:solidFill>
          </a:ln>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Offence : </a:t>
            </a:r>
            <a:r>
              <a:rPr lang="en-US" sz="2000" dirty="0">
                <a:solidFill>
                  <a:srgbClr val="000000"/>
                </a:solidFill>
                <a:latin typeface="Times New Roman" panose="02020603050405020304" pitchFamily="18" charset="0"/>
                <a:cs typeface="Times New Roman" panose="02020603050405020304" pitchFamily="18" charset="0"/>
              </a:rPr>
              <a:t>Selling any food or drink as food and drink, knowing the same to be noxious</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Punishment :</a:t>
            </a:r>
            <a:r>
              <a:rPr lang="en-US" sz="2000" dirty="0">
                <a:solidFill>
                  <a:srgbClr val="000000"/>
                </a:solidFill>
                <a:latin typeface="Times New Roman" panose="02020603050405020304" pitchFamily="18" charset="0"/>
                <a:cs typeface="Times New Roman" panose="02020603050405020304" pitchFamily="18" charset="0"/>
              </a:rPr>
              <a:t> Imprisonment for 6 months, or fine of 5,000 rupees, or both</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Cognizable or Non-cognizable :</a:t>
            </a:r>
            <a:r>
              <a:rPr lang="en-US" sz="2000" dirty="0">
                <a:solidFill>
                  <a:srgbClr val="000000"/>
                </a:solidFill>
                <a:latin typeface="Times New Roman" panose="02020603050405020304" pitchFamily="18" charset="0"/>
                <a:cs typeface="Times New Roman" panose="02020603050405020304" pitchFamily="18" charset="0"/>
              </a:rPr>
              <a:t> Non-cognizable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or Non-</a:t>
            </a:r>
            <a:r>
              <a:rPr lang="en-US" sz="2000" b="1" dirty="0" err="1">
                <a:solidFill>
                  <a:srgbClr val="000000"/>
                </a:solidFill>
                <a:latin typeface="Times New Roman" panose="02020603050405020304" pitchFamily="18" charset="0"/>
                <a:cs typeface="Times New Roman" panose="02020603050405020304" pitchFamily="18" charset="0"/>
              </a:rPr>
              <a:t>bailable</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Bailable</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cs typeface="Times New Roman" panose="02020603050405020304" pitchFamily="18" charset="0"/>
              </a:rPr>
              <a:t>By what Court triable :</a:t>
            </a:r>
            <a:r>
              <a:rPr lang="en-US" sz="2000" dirty="0">
                <a:solidFill>
                  <a:srgbClr val="000000"/>
                </a:solidFill>
                <a:latin typeface="Times New Roman" panose="02020603050405020304" pitchFamily="18" charset="0"/>
                <a:cs typeface="Times New Roman" panose="02020603050405020304" pitchFamily="18" charset="0"/>
              </a:rPr>
              <a:t> Any Magistrate.</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39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2378</Words>
  <Application>Microsoft Office PowerPoint</Application>
  <PresentationFormat>Widescreen</PresentationFormat>
  <Paragraphs>157</Paragraphs>
  <Slides>31</Slides>
  <Notes>3</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Calibri Light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Bvc</dc:creator>
  <cp:lastModifiedBy>Bvc</cp:lastModifiedBy>
  <cp:revision>64</cp:revision>
  <dcterms:created xsi:type="dcterms:W3CDTF">2024-08-14T10:50:36Z</dcterms:created>
  <dcterms:modified xsi:type="dcterms:W3CDTF">2025-05-21T05:58:34Z</dcterms:modified>
</cp:coreProperties>
</file>