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9E647B-5321-4B72-B34A-E44AECFA42D9}"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295424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9E647B-5321-4B72-B34A-E44AECFA42D9}"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108305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9E647B-5321-4B72-B34A-E44AECFA42D9}"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86245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9E647B-5321-4B72-B34A-E44AECFA42D9}"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382051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9E647B-5321-4B72-B34A-E44AECFA42D9}"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146526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89E647B-5321-4B72-B34A-E44AECFA42D9}"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233855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89E647B-5321-4B72-B34A-E44AECFA42D9}" type="datetimeFigureOut">
              <a:rPr lang="en-IN" smtClean="0"/>
              <a:t>21-05-2025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115908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9E647B-5321-4B72-B34A-E44AECFA42D9}" type="datetimeFigureOut">
              <a:rPr lang="en-IN" smtClean="0"/>
              <a:t>21-05-2025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341299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E647B-5321-4B72-B34A-E44AECFA42D9}" type="datetimeFigureOut">
              <a:rPr lang="en-IN" smtClean="0"/>
              <a:t>21-05-2025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370577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9E647B-5321-4B72-B34A-E44AECFA42D9}"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258143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9E647B-5321-4B72-B34A-E44AECFA42D9}"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6444D5-223C-40FB-A99E-0D6F1ACD96D5}" type="slidenum">
              <a:rPr lang="en-IN" smtClean="0"/>
              <a:t>‹#›</a:t>
            </a:fld>
            <a:endParaRPr lang="en-IN"/>
          </a:p>
        </p:txBody>
      </p:sp>
    </p:spTree>
    <p:extLst>
      <p:ext uri="{BB962C8B-B14F-4D97-AF65-F5344CB8AC3E}">
        <p14:creationId xmlns:p14="http://schemas.microsoft.com/office/powerpoint/2010/main" val="138582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E647B-5321-4B72-B34A-E44AECFA42D9}" type="datetimeFigureOut">
              <a:rPr lang="en-IN" smtClean="0"/>
              <a:t>21-05-2025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444D5-223C-40FB-A99E-0D6F1ACD96D5}" type="slidenum">
              <a:rPr lang="en-IN" smtClean="0"/>
              <a:t>‹#›</a:t>
            </a:fld>
            <a:endParaRPr lang="en-IN"/>
          </a:p>
        </p:txBody>
      </p:sp>
    </p:spTree>
    <p:extLst>
      <p:ext uri="{BB962C8B-B14F-4D97-AF65-F5344CB8AC3E}">
        <p14:creationId xmlns:p14="http://schemas.microsoft.com/office/powerpoint/2010/main" val="2748315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4511" y="1341643"/>
            <a:ext cx="8257773" cy="1200329"/>
          </a:xfrm>
          <a:prstGeom prst="rect">
            <a:avLst/>
          </a:prstGeom>
        </p:spPr>
        <p:txBody>
          <a:bodyPr wrap="none">
            <a:spAutoFit/>
          </a:bodyPr>
          <a:lstStyle/>
          <a:p>
            <a:r>
              <a:rPr lang="en-US" sz="3600" dirty="0" smtClean="0">
                <a:solidFill>
                  <a:srgbClr val="FF0000"/>
                </a:solidFill>
                <a:latin typeface="Arial Black" panose="020B0A04020102020204" pitchFamily="34" charset="0"/>
              </a:rPr>
              <a:t>THE LIVE-STOCK IMPORTATION</a:t>
            </a:r>
          </a:p>
          <a:p>
            <a:pPr algn="ctr"/>
            <a:r>
              <a:rPr lang="en-US" sz="3600" dirty="0" smtClean="0">
                <a:solidFill>
                  <a:srgbClr val="FF0000"/>
                </a:solidFill>
                <a:latin typeface="Arial Black" panose="020B0A04020102020204" pitchFamily="34" charset="0"/>
              </a:rPr>
              <a:t> ACT, 1898 </a:t>
            </a:r>
            <a:endParaRPr lang="en-IN" sz="3600" dirty="0">
              <a:solidFill>
                <a:srgbClr val="FF0000"/>
              </a:solidFill>
              <a:latin typeface="Arial Black" panose="020B0A04020102020204" pitchFamily="34" charset="0"/>
            </a:endParaRPr>
          </a:p>
        </p:txBody>
      </p:sp>
      <p:sp>
        <p:nvSpPr>
          <p:cNvPr id="3" name="TextBox 5"/>
          <p:cNvSpPr txBox="1"/>
          <p:nvPr/>
        </p:nvSpPr>
        <p:spPr>
          <a:xfrm>
            <a:off x="1505484" y="3940300"/>
            <a:ext cx="8686800" cy="1323439"/>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smtClean="0">
                <a:solidFill>
                  <a:srgbClr val="C00000"/>
                </a:solidFill>
                <a:latin typeface="Times New Roman" panose="02020603050405020304" pitchFamily="18" charset="0"/>
                <a:cs typeface="Times New Roman" panose="02020603050405020304" pitchFamily="18" charset="0"/>
              </a:rPr>
              <a:t>Dr. Ravi Shankar Kr </a:t>
            </a:r>
            <a:r>
              <a:rPr lang="en-US" sz="2000" b="1" dirty="0" err="1" smtClean="0">
                <a:solidFill>
                  <a:srgbClr val="C00000"/>
                </a:solidFill>
                <a:latin typeface="Times New Roman" panose="02020603050405020304" pitchFamily="18" charset="0"/>
                <a:cs typeface="Times New Roman" panose="02020603050405020304" pitchFamily="18" charset="0"/>
              </a:rPr>
              <a:t>Mandal</a:t>
            </a:r>
            <a:endParaRPr lang="en-US" sz="2000" b="1" dirty="0" smtClean="0">
              <a:solidFill>
                <a:srgbClr val="C00000"/>
              </a:solidFill>
              <a:latin typeface="Times New Roman" panose="02020603050405020304" pitchFamily="18" charset="0"/>
              <a:cs typeface="Times New Roman" panose="02020603050405020304" pitchFamily="18" charset="0"/>
            </a:endParaRPr>
          </a:p>
          <a:p>
            <a:pPr algn="ctr"/>
            <a:r>
              <a:rPr lang="en-US" sz="2000" b="1" dirty="0" smtClean="0">
                <a:solidFill>
                  <a:srgbClr val="C00000"/>
                </a:solidFill>
                <a:latin typeface="Times New Roman" panose="02020603050405020304" pitchFamily="18" charset="0"/>
                <a:cs typeface="Times New Roman" panose="02020603050405020304" pitchFamily="18" charset="0"/>
              </a:rPr>
              <a:t>Assistant Professor</a:t>
            </a:r>
          </a:p>
          <a:p>
            <a:pPr algn="ctr"/>
            <a:r>
              <a:rPr lang="en-US" sz="2000" b="1" dirty="0" smtClean="0">
                <a:solidFill>
                  <a:srgbClr val="C00000"/>
                </a:solidFill>
                <a:latin typeface="Times New Roman" panose="02020603050405020304" pitchFamily="18" charset="0"/>
                <a:cs typeface="Times New Roman" panose="02020603050405020304" pitchFamily="18" charset="0"/>
              </a:rPr>
              <a:t>Veterinary Medicine</a:t>
            </a:r>
          </a:p>
          <a:p>
            <a:pPr algn="ctr"/>
            <a:r>
              <a:rPr lang="en-US" sz="2000" b="1" dirty="0" smtClean="0">
                <a:solidFill>
                  <a:srgbClr val="C00000"/>
                </a:solidFill>
                <a:latin typeface="Times New Roman" panose="02020603050405020304" pitchFamily="18" charset="0"/>
                <a:cs typeface="Times New Roman" panose="02020603050405020304" pitchFamily="18" charset="0"/>
              </a:rPr>
              <a:t>BVC, Patna</a:t>
            </a:r>
            <a:endParaRPr lang="en-US" sz="2000" b="1" dirty="0">
              <a:solidFill>
                <a:srgbClr val="C00000"/>
              </a:solidFill>
              <a:latin typeface="Times New Roman" panose="02020603050405020304" pitchFamily="18" charset="0"/>
              <a:cs typeface="Times New Roman" panose="02020603050405020304" pitchFamily="18" charset="0"/>
            </a:endParaRPr>
          </a:p>
        </p:txBody>
      </p:sp>
      <p:pic>
        <p:nvPicPr>
          <p:cNvPr id="5" name="Picture 4" descr="B. F. Sc. Programme – Bihar Animal Sciences University | बिहार पशु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1834381"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ownloads – Bihar Animal Sciences University | बिहार पशु विज्ञान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73279" y="152400"/>
            <a:ext cx="1152465" cy="1208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88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437" y="593421"/>
            <a:ext cx="11841018" cy="5624945"/>
          </a:xfrm>
        </p:spPr>
        <p:txBody>
          <a:bodyPr>
            <a:noAutofit/>
          </a:bodyPr>
          <a:lstStyle/>
          <a:p>
            <a:pPr algn="just"/>
            <a:r>
              <a:rPr lang="en-US" sz="2400" dirty="0" smtClean="0">
                <a:latin typeface="Arial" panose="020B0604020202020204" pitchFamily="34" charset="0"/>
                <a:cs typeface="Arial" panose="020B0604020202020204" pitchFamily="34" charset="0"/>
              </a:rPr>
              <a:t>An Act to make better provision for the regulation of the importation of livestock (and live stock products)</a:t>
            </a:r>
          </a:p>
          <a:p>
            <a:pPr algn="just"/>
            <a:r>
              <a:rPr lang="en-US" sz="2400" dirty="0" smtClean="0">
                <a:latin typeface="Arial" panose="020B0604020202020204" pitchFamily="34" charset="0"/>
                <a:cs typeface="Arial" panose="020B0604020202020204" pitchFamily="34" charset="0"/>
              </a:rPr>
              <a:t>to make better provision for the regulation of the importation or live stock which is liable to be affected by infectious or contagious disorders</a:t>
            </a:r>
          </a:p>
          <a:p>
            <a:pPr algn="just"/>
            <a:r>
              <a:rPr lang="en-US" sz="2400" dirty="0" smtClean="0">
                <a:latin typeface="Arial" panose="020B0604020202020204" pitchFamily="34" charset="0"/>
                <a:cs typeface="Arial" panose="020B0604020202020204" pitchFamily="34" charset="0"/>
              </a:rPr>
              <a:t>1. Short title and local extent – Whole India</a:t>
            </a:r>
          </a:p>
          <a:p>
            <a:pPr algn="just"/>
            <a:r>
              <a:rPr lang="en-IN" sz="2400" dirty="0" smtClean="0">
                <a:latin typeface="Arial" panose="020B0604020202020204" pitchFamily="34" charset="0"/>
                <a:cs typeface="Arial" panose="020B0604020202020204" pitchFamily="34" charset="0"/>
              </a:rPr>
              <a:t>2. Definitions</a:t>
            </a:r>
          </a:p>
          <a:p>
            <a:pPr algn="just"/>
            <a:r>
              <a:rPr lang="en-US" sz="2400" dirty="0" smtClean="0">
                <a:latin typeface="Arial" panose="020B0604020202020204" pitchFamily="34" charset="0"/>
                <a:cs typeface="Arial" panose="020B0604020202020204" pitchFamily="34" charset="0"/>
              </a:rPr>
              <a:t>“infectious or contagious disorders” includes tick-pest, anthrax, </a:t>
            </a:r>
            <a:r>
              <a:rPr lang="en-US" sz="2400" dirty="0" err="1" smtClean="0">
                <a:latin typeface="Arial" panose="020B0604020202020204" pitchFamily="34" charset="0"/>
                <a:cs typeface="Arial" panose="020B0604020202020204" pitchFamily="34" charset="0"/>
              </a:rPr>
              <a:t>glanders</a:t>
            </a:r>
            <a:r>
              <a:rPr lang="en-US" sz="2400" dirty="0" smtClean="0">
                <a:latin typeface="Arial" panose="020B0604020202020204" pitchFamily="34" charset="0"/>
                <a:cs typeface="Arial" panose="020B0604020202020204" pitchFamily="34" charset="0"/>
              </a:rPr>
              <a:t>, farcy, scabies and any other disease or disorder </a:t>
            </a:r>
          </a:p>
          <a:p>
            <a:pPr algn="just"/>
            <a:r>
              <a:rPr lang="en-US" sz="2400" dirty="0" smtClean="0">
                <a:latin typeface="Arial" panose="020B0604020202020204" pitchFamily="34" charset="0"/>
                <a:cs typeface="Arial" panose="020B0604020202020204" pitchFamily="34" charset="0"/>
              </a:rPr>
              <a:t>“live-stock” includes horses, </a:t>
            </a:r>
            <a:r>
              <a:rPr lang="en-US" sz="2400" dirty="0" err="1" smtClean="0">
                <a:latin typeface="Arial" panose="020B0604020202020204" pitchFamily="34" charset="0"/>
                <a:cs typeface="Arial" panose="020B0604020202020204" pitchFamily="34" charset="0"/>
              </a:rPr>
              <a:t>kine</a:t>
            </a:r>
            <a:r>
              <a:rPr lang="en-US" sz="2400" dirty="0" smtClean="0">
                <a:latin typeface="Arial" panose="020B0604020202020204" pitchFamily="34" charset="0"/>
                <a:cs typeface="Arial" panose="020B0604020202020204" pitchFamily="34" charset="0"/>
              </a:rPr>
              <a:t>, camels, sheep and any other animal which may be specified by the Central Government by notification in the Official Gazette</a:t>
            </a:r>
          </a:p>
          <a:p>
            <a:pPr algn="just"/>
            <a:r>
              <a:rPr lang="en-US" sz="2400" dirty="0" smtClean="0">
                <a:latin typeface="Arial" panose="020B0604020202020204" pitchFamily="34" charset="0"/>
                <a:cs typeface="Arial" panose="020B0604020202020204" pitchFamily="34" charset="0"/>
              </a:rPr>
              <a:t>“import” means the bringing or taking, by sea, land or air </a:t>
            </a:r>
          </a:p>
          <a:p>
            <a:pPr algn="just"/>
            <a:r>
              <a:rPr lang="en-US" sz="2400" dirty="0" smtClean="0">
                <a:latin typeface="Arial" panose="020B0604020202020204" pitchFamily="34" charset="0"/>
                <a:cs typeface="Arial" panose="020B0604020202020204" pitchFamily="34" charset="0"/>
              </a:rPr>
              <a:t>“live-stock products” include meat and meat products of all kinds including fresh, chilled and frozen meat, tissue, organs of poultry, pig, sheep, goat; egg and egg powder, milk and milk products; bovine, ovine and caprine, embryos, ova, semen; pet food products of animal origin and any other animal product which may be specified</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3168073" y="224089"/>
            <a:ext cx="6096000" cy="369332"/>
          </a:xfrm>
          <a:prstGeom prst="rect">
            <a:avLst/>
          </a:prstGeom>
        </p:spPr>
        <p:txBody>
          <a:bodyPr>
            <a:spAutoFit/>
          </a:bodyPr>
          <a:lstStyle/>
          <a:p>
            <a:r>
              <a:rPr lang="en-US" dirty="0">
                <a:solidFill>
                  <a:srgbClr val="FF0000"/>
                </a:solidFill>
                <a:latin typeface="Arial Black" panose="020B0A04020102020204" pitchFamily="34" charset="0"/>
              </a:rPr>
              <a:t>THE LIVE-STOCK </a:t>
            </a:r>
            <a:r>
              <a:rPr lang="en-US" dirty="0" smtClean="0">
                <a:solidFill>
                  <a:srgbClr val="FF0000"/>
                </a:solidFill>
                <a:latin typeface="Arial Black" panose="020B0A04020102020204" pitchFamily="34" charset="0"/>
              </a:rPr>
              <a:t>IMPORTATION </a:t>
            </a:r>
            <a:r>
              <a:rPr lang="en-US" dirty="0">
                <a:solidFill>
                  <a:srgbClr val="FF0000"/>
                </a:solidFill>
                <a:latin typeface="Arial Black" panose="020B0A04020102020204" pitchFamily="34" charset="0"/>
              </a:rPr>
              <a:t>ACT, 1898 </a:t>
            </a:r>
            <a:endParaRPr lang="en-IN"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22819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240145"/>
            <a:ext cx="11757891" cy="6391564"/>
          </a:xfrm>
        </p:spPr>
        <p:txBody>
          <a:bodyPr>
            <a:normAutofit fontScale="85000" lnSpcReduction="20000"/>
          </a:bodyPr>
          <a:lstStyle/>
          <a:p>
            <a:pPr algn="just"/>
            <a:r>
              <a:rPr lang="en-US" dirty="0" smtClean="0">
                <a:latin typeface="Arial" panose="020B0604020202020204" pitchFamily="34" charset="0"/>
                <a:cs typeface="Arial" panose="020B0604020202020204" pitchFamily="34" charset="0"/>
              </a:rPr>
              <a:t>3. Power to regulate importation of live-stock.</a:t>
            </a:r>
          </a:p>
          <a:p>
            <a:pPr algn="just"/>
            <a:r>
              <a:rPr lang="en-US" dirty="0" smtClean="0">
                <a:latin typeface="Arial" panose="020B0604020202020204" pitchFamily="34" charset="0"/>
                <a:cs typeface="Arial" panose="020B0604020202020204" pitchFamily="34" charset="0"/>
              </a:rPr>
              <a:t>The Central Government may, by notification in the Official Gazette, regulate, restrict or prohibit, any livestock which may be liable to be affected by infectious or contagious disorders, and of any fodder, dung, stable-litter, clothing harness or fittings appertaining to live-stock or that may have been in contact therewith. </a:t>
            </a:r>
          </a:p>
          <a:p>
            <a:pPr algn="just"/>
            <a:r>
              <a:rPr lang="en-US" dirty="0" smtClean="0">
                <a:latin typeface="Arial" panose="020B0604020202020204" pitchFamily="34" charset="0"/>
                <a:cs typeface="Arial" panose="020B0604020202020204" pitchFamily="34" charset="0"/>
              </a:rPr>
              <a:t>3A. Power to regulate Importation of live-stock products. —</a:t>
            </a:r>
          </a:p>
          <a:p>
            <a:pPr algn="just"/>
            <a:r>
              <a:rPr lang="en-US" dirty="0" smtClean="0">
                <a:latin typeface="Arial" panose="020B0604020202020204" pitchFamily="34" charset="0"/>
                <a:cs typeface="Arial" panose="020B0604020202020204" pitchFamily="34" charset="0"/>
              </a:rPr>
              <a:t>The Central Government may, by notification in the Official Gazette, regulate, restrict or prohibit any live-stock product, which may be liable to affect human or animal health.</a:t>
            </a:r>
          </a:p>
          <a:p>
            <a:pPr algn="just"/>
            <a:r>
              <a:rPr lang="en-US" dirty="0" smtClean="0">
                <a:latin typeface="Arial" panose="020B0604020202020204" pitchFamily="34" charset="0"/>
                <a:cs typeface="Arial" panose="020B0604020202020204" pitchFamily="34" charset="0"/>
              </a:rPr>
              <a:t>4. Power for State Government to make rules.—</a:t>
            </a:r>
          </a:p>
          <a:p>
            <a:pPr algn="just"/>
            <a:r>
              <a:rPr lang="en-US" dirty="0" smtClean="0">
                <a:latin typeface="Arial" panose="020B0604020202020204" pitchFamily="34" charset="0"/>
                <a:cs typeface="Arial" panose="020B0604020202020204" pitchFamily="34" charset="0"/>
              </a:rPr>
              <a:t>(1) The State Government may make rules for the detention, inspection, disinfection of destruction of imported live-stock, and of fodder, dung, stable-litter, clothing harness or fittings appertaining to imported live-stock or that may have been in contact therewith and for regulating the powers and duties of the officers whom it may appoint in this behalf. </a:t>
            </a:r>
          </a:p>
          <a:p>
            <a:pPr algn="just"/>
            <a:r>
              <a:rPr lang="en-US" dirty="0" smtClean="0">
                <a:latin typeface="Arial" panose="020B0604020202020204" pitchFamily="34" charset="0"/>
                <a:cs typeface="Arial" panose="020B0604020202020204" pitchFamily="34" charset="0"/>
              </a:rPr>
              <a:t>(2) In making any rule under this section the State Government may direct that a breach thereof shall be punishable with fine which may extend to </a:t>
            </a:r>
            <a:r>
              <a:rPr lang="en-US" dirty="0" smtClean="0">
                <a:solidFill>
                  <a:srgbClr val="FF0000"/>
                </a:solidFill>
                <a:latin typeface="Arial" panose="020B0604020202020204" pitchFamily="34" charset="0"/>
                <a:cs typeface="Arial" panose="020B0604020202020204" pitchFamily="34" charset="0"/>
              </a:rPr>
              <a:t>one thousand rupees</a:t>
            </a: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5. Protection to persons acting under Act.—No suit, prosecution or other legal proceeding shall lie against any person for anything in good faith done or intended to be done under this Act.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68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2946" y="2650836"/>
            <a:ext cx="5702202" cy="584775"/>
          </a:xfrm>
          <a:prstGeom prst="rect">
            <a:avLst/>
          </a:prstGeom>
          <a:noFill/>
        </p:spPr>
        <p:txBody>
          <a:bodyPr wrap="none" rtlCol="0">
            <a:spAutoFit/>
          </a:bodyPr>
          <a:lstStyle/>
          <a:p>
            <a:r>
              <a:rPr lang="en-US" sz="3200" dirty="0" smtClean="0">
                <a:solidFill>
                  <a:srgbClr val="FF0000"/>
                </a:solidFill>
                <a:latin typeface="Arial Black" panose="020B0A04020102020204" pitchFamily="34" charset="0"/>
              </a:rPr>
              <a:t>THE POISONS ACT, 1919</a:t>
            </a:r>
            <a:endParaRPr lang="en-IN" sz="3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46719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1" y="286327"/>
            <a:ext cx="11804072" cy="6437745"/>
          </a:xfrm>
        </p:spPr>
        <p:txBody>
          <a:bodyPr>
            <a:noAutofit/>
          </a:bodyPr>
          <a:lstStyle/>
          <a:p>
            <a:pPr algn="just"/>
            <a:r>
              <a:rPr lang="en-US" sz="2400" dirty="0" smtClean="0">
                <a:latin typeface="Arial" panose="020B0604020202020204" pitchFamily="34" charset="0"/>
                <a:cs typeface="Arial" panose="020B0604020202020204" pitchFamily="34" charset="0"/>
              </a:rPr>
              <a:t>An Act to consolidate and amend the law regulating the importation, possession and sale of poisons </a:t>
            </a:r>
          </a:p>
          <a:p>
            <a:pPr algn="just"/>
            <a:r>
              <a:rPr lang="en-US" sz="2400" dirty="0" smtClean="0">
                <a:latin typeface="Arial" panose="020B0604020202020204" pitchFamily="34" charset="0"/>
                <a:cs typeface="Arial" panose="020B0604020202020204" pitchFamily="34" charset="0"/>
              </a:rPr>
              <a:t>1. Short title and extent- Whole India</a:t>
            </a:r>
          </a:p>
          <a:p>
            <a:pPr algn="just"/>
            <a:r>
              <a:rPr lang="en-US" sz="2400" dirty="0" smtClean="0">
                <a:latin typeface="Arial" panose="020B0604020202020204" pitchFamily="34" charset="0"/>
                <a:cs typeface="Arial" panose="020B0604020202020204" pitchFamily="34" charset="0"/>
              </a:rPr>
              <a:t>2. Power of the State Government to regulate possession for sale and sale of any poison</a:t>
            </a:r>
          </a:p>
          <a:p>
            <a:pPr algn="just"/>
            <a:r>
              <a:rPr lang="en-US" sz="2400" dirty="0" smtClean="0">
                <a:latin typeface="Arial" panose="020B0604020202020204" pitchFamily="34" charset="0"/>
                <a:cs typeface="Arial" panose="020B0604020202020204" pitchFamily="34" charset="0"/>
              </a:rPr>
              <a:t>(a) the grant of </a:t>
            </a:r>
            <a:r>
              <a:rPr lang="en-US" sz="2400" dirty="0" err="1" smtClean="0">
                <a:latin typeface="Arial" panose="020B0604020202020204" pitchFamily="34" charset="0"/>
                <a:cs typeface="Arial" panose="020B0604020202020204" pitchFamily="34" charset="0"/>
              </a:rPr>
              <a:t>licences</a:t>
            </a:r>
            <a:r>
              <a:rPr lang="en-US" sz="2400" dirty="0" smtClean="0">
                <a:latin typeface="Arial" panose="020B0604020202020204" pitchFamily="34" charset="0"/>
                <a:cs typeface="Arial" panose="020B0604020202020204" pitchFamily="34" charset="0"/>
              </a:rPr>
              <a:t> to possess any specified poison for sale, wholesale or retail, and fixing of the fee (if any) to be charged for such </a:t>
            </a:r>
            <a:r>
              <a:rPr lang="en-US" sz="2400" dirty="0" err="1" smtClean="0">
                <a:latin typeface="Arial" panose="020B0604020202020204" pitchFamily="34" charset="0"/>
                <a:cs typeface="Arial" panose="020B0604020202020204" pitchFamily="34" charset="0"/>
              </a:rPr>
              <a:t>licences</a:t>
            </a:r>
            <a:r>
              <a:rPr lang="en-US" sz="2400" dirty="0" smtClean="0">
                <a:latin typeface="Arial" panose="020B0604020202020204" pitchFamily="34" charset="0"/>
                <a:cs typeface="Arial" panose="020B0604020202020204" pitchFamily="34" charset="0"/>
              </a:rPr>
              <a:t> </a:t>
            </a:r>
          </a:p>
          <a:p>
            <a:pPr algn="just"/>
            <a:r>
              <a:rPr lang="en-US" sz="2400" dirty="0" smtClean="0">
                <a:latin typeface="Arial" panose="020B0604020202020204" pitchFamily="34" charset="0"/>
                <a:cs typeface="Arial" panose="020B0604020202020204" pitchFamily="34" charset="0"/>
              </a:rPr>
              <a:t>(b) the classes of persons to whom alone such </a:t>
            </a:r>
            <a:r>
              <a:rPr lang="en-US" sz="2400" dirty="0" err="1" smtClean="0">
                <a:latin typeface="Arial" panose="020B0604020202020204" pitchFamily="34" charset="0"/>
                <a:cs typeface="Arial" panose="020B0604020202020204" pitchFamily="34" charset="0"/>
              </a:rPr>
              <a:t>licences</a:t>
            </a:r>
            <a:r>
              <a:rPr lang="en-US" sz="2400" dirty="0" smtClean="0">
                <a:latin typeface="Arial" panose="020B0604020202020204" pitchFamily="34" charset="0"/>
                <a:cs typeface="Arial" panose="020B0604020202020204" pitchFamily="34" charset="0"/>
              </a:rPr>
              <a:t> may be granted </a:t>
            </a:r>
          </a:p>
          <a:p>
            <a:pPr algn="just"/>
            <a:r>
              <a:rPr lang="en-US" sz="2400" dirty="0" smtClean="0">
                <a:latin typeface="Arial" panose="020B0604020202020204" pitchFamily="34" charset="0"/>
                <a:cs typeface="Arial" panose="020B0604020202020204" pitchFamily="34" charset="0"/>
              </a:rPr>
              <a:t>(c) the classes of persons to whom alone any such poison may be sold </a:t>
            </a:r>
          </a:p>
          <a:p>
            <a:pPr algn="just"/>
            <a:r>
              <a:rPr lang="en-US" sz="2400" dirty="0" smtClean="0">
                <a:latin typeface="Arial" panose="020B0604020202020204" pitchFamily="34" charset="0"/>
                <a:cs typeface="Arial" panose="020B0604020202020204" pitchFamily="34" charset="0"/>
              </a:rPr>
              <a:t>(d) the maximum quantity of any such poison which may be sold to any one person </a:t>
            </a:r>
          </a:p>
          <a:p>
            <a:pPr algn="just"/>
            <a:r>
              <a:rPr lang="en-US" sz="2400" dirty="0" smtClean="0">
                <a:latin typeface="Arial" panose="020B0604020202020204" pitchFamily="34" charset="0"/>
                <a:cs typeface="Arial" panose="020B0604020202020204" pitchFamily="34" charset="0"/>
              </a:rPr>
              <a:t>(e) the maintenance by vendors of any such poison of registers of sales, the particulars to be entered in such registers, and the inspection of the same </a:t>
            </a:r>
          </a:p>
          <a:p>
            <a:pPr algn="just"/>
            <a:r>
              <a:rPr lang="en-US" sz="2400" dirty="0" smtClean="0">
                <a:latin typeface="Arial" panose="020B0604020202020204" pitchFamily="34" charset="0"/>
                <a:cs typeface="Arial" panose="020B0604020202020204" pitchFamily="34" charset="0"/>
              </a:rPr>
              <a:t>(f) the safe custody of such poisons and the labelling of the vessels, packages or coverings in which any such poison is sold or possessed for sale </a:t>
            </a:r>
          </a:p>
          <a:p>
            <a:pPr algn="just"/>
            <a:r>
              <a:rPr lang="en-US" sz="2400" dirty="0" smtClean="0">
                <a:latin typeface="Arial" panose="020B0604020202020204" pitchFamily="34" charset="0"/>
                <a:cs typeface="Arial" panose="020B0604020202020204" pitchFamily="34" charset="0"/>
              </a:rPr>
              <a:t>(g) the inspection and examination of any such poison when possessed for sale by any such vendor. </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986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3418"/>
            <a:ext cx="10633364" cy="5606473"/>
          </a:xfrm>
        </p:spPr>
        <p:txBody>
          <a:bodyPr>
            <a:normAutofit/>
          </a:bodyPr>
          <a:lstStyle/>
          <a:p>
            <a:pPr algn="just"/>
            <a:r>
              <a:rPr lang="en-US" sz="2400" dirty="0" smtClean="0">
                <a:latin typeface="Arial" panose="020B0604020202020204" pitchFamily="34" charset="0"/>
                <a:cs typeface="Arial" panose="020B0604020202020204" pitchFamily="34" charset="0"/>
              </a:rPr>
              <a:t>3. Power to prohibit importation into the States of any poison except under </a:t>
            </a:r>
            <a:r>
              <a:rPr lang="en-US" sz="2400" dirty="0" err="1" smtClean="0">
                <a:latin typeface="Arial" panose="020B0604020202020204" pitchFamily="34" charset="0"/>
                <a:cs typeface="Arial" panose="020B0604020202020204" pitchFamily="34" charset="0"/>
              </a:rPr>
              <a:t>licence</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4. Power to regulate possession of any poison in certain areas.</a:t>
            </a:r>
          </a:p>
          <a:p>
            <a:pPr algn="just"/>
            <a:r>
              <a:rPr lang="en-US" sz="2400" dirty="0" smtClean="0">
                <a:latin typeface="Arial" panose="020B0604020202020204" pitchFamily="34" charset="0"/>
                <a:cs typeface="Arial" panose="020B0604020202020204" pitchFamily="34" charset="0"/>
              </a:rPr>
              <a:t>6. Penalty for unlawful importation</a:t>
            </a:r>
          </a:p>
          <a:p>
            <a:pPr algn="just"/>
            <a:r>
              <a:rPr lang="en-US" sz="2400" dirty="0" smtClean="0">
                <a:latin typeface="Arial" panose="020B0604020202020204" pitchFamily="34" charset="0"/>
                <a:cs typeface="Arial" panose="020B0604020202020204" pitchFamily="34" charset="0"/>
              </a:rPr>
              <a:t>on a first conviction, with imprisonment for a term which may extend to three months, or with fine which may extend to five hundred rupees, or with both, and </a:t>
            </a:r>
          </a:p>
          <a:p>
            <a:pPr algn="just"/>
            <a:r>
              <a:rPr lang="en-US" sz="2400" dirty="0" smtClean="0">
                <a:latin typeface="Arial" panose="020B0604020202020204" pitchFamily="34" charset="0"/>
                <a:cs typeface="Arial" panose="020B0604020202020204" pitchFamily="34" charset="0"/>
              </a:rPr>
              <a:t>on a second or subsequent conviction, with imprisonment for a term which may extend to six months, or with fine which may extend to one thousand rupees, or with both</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025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782</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Bvc</dc:creator>
  <cp:lastModifiedBy>Bvc</cp:lastModifiedBy>
  <cp:revision>7</cp:revision>
  <dcterms:created xsi:type="dcterms:W3CDTF">2024-10-01T06:18:47Z</dcterms:created>
  <dcterms:modified xsi:type="dcterms:W3CDTF">2025-05-21T05:58:30Z</dcterms:modified>
</cp:coreProperties>
</file>