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91" r:id="rId4"/>
    <p:sldId id="259" r:id="rId5"/>
    <p:sldId id="297" r:id="rId6"/>
    <p:sldId id="275" r:id="rId7"/>
    <p:sldId id="298" r:id="rId8"/>
    <p:sldId id="276" r:id="rId9"/>
    <p:sldId id="277" r:id="rId10"/>
    <p:sldId id="263" r:id="rId11"/>
    <p:sldId id="265" r:id="rId12"/>
    <p:sldId id="266" r:id="rId13"/>
    <p:sldId id="267" r:id="rId14"/>
    <p:sldId id="272" r:id="rId15"/>
    <p:sldId id="295" r:id="rId16"/>
    <p:sldId id="286" r:id="rId17"/>
    <p:sldId id="290" r:id="rId18"/>
    <p:sldId id="273" r:id="rId19"/>
    <p:sldId id="278" r:id="rId20"/>
    <p:sldId id="279" r:id="rId21"/>
    <p:sldId id="280" r:id="rId22"/>
    <p:sldId id="281" r:id="rId23"/>
    <p:sldId id="282" r:id="rId24"/>
    <p:sldId id="285" r:id="rId25"/>
    <p:sldId id="288" r:id="rId26"/>
    <p:sldId id="268" r:id="rId27"/>
    <p:sldId id="269" r:id="rId28"/>
    <p:sldId id="270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4" d="100"/>
          <a:sy n="104" d="100"/>
        </p:scale>
        <p:origin x="18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EA10-7E8F-440E-8F9E-5C028C065C8F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112D-B3ED-402C-BAF6-AF28F395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A375-AB49-4F37-90C0-00A0E6E3E9BB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18CE-1A30-486F-916B-27A0B9F07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20469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MAREK'S DISEASE</a:t>
            </a:r>
            <a:r>
              <a:rPr lang="en-IN" sz="3600" b="1" dirty="0">
                <a:latin typeface="Arial Black" pitchFamily="34" charset="0"/>
                <a:cs typeface="Arial" pitchFamily="34" charset="0"/>
              </a:rPr>
              <a:t> </a:t>
            </a:r>
            <a:endParaRPr lang="en-US" sz="3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  <a:latin typeface="Arial Black" pitchFamily="34" charset="0"/>
              </a:rPr>
              <a:t>RANGE PARALYSIS, SKIN LEUKOSIS, NEURAL LEUKOSIS, NEURAL LYMPHOMATOSIS GALLINARUM, PEARL EYE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534561"/>
            <a:ext cx="3531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Ravi Shankar Kr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5105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57232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52400"/>
            <a:ext cx="987828" cy="10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609600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CLINICAL FINDINGS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Classical form or Neural Form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05000"/>
            <a:ext cx="79247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Birds of 16-20 weeks age usually suffer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Signs are mostly concerned with the affection of nerves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Paralysis of legs, drooping wings.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Nerves like sciatic nerve, brachial nerve, celiac and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vagus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nerve running through neck, thoracic and abdominal viscera are affected.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Birds unable to stand remain in recumbent position, legs and wings may stretched in either direction. The “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split leg” stance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is the usual feature.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Vents remain soiled with green diarrhoea.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Mortality rate is comparatively low and mostly noted at the onset of maturity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9600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CLINICAL FINDINGS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09678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      Generally birds at the age of 3-4 weeks are affected.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Depression, droopiness,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unthirfitness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dehydration, emaciation and anaemia.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Internal organs of the birds affected.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Mortality rate may go as high as 60%.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Chicks may die suddenly without showing any clinical manifestation.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Ovaries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of the affected </a:t>
            </a:r>
            <a:r>
              <a:rPr lang="en-IN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layers and pullets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– looks like a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cauliflower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mulberry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respectively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98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Acute or Visceral Form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08337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CLINICAL FINDINGS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41737"/>
            <a:ext cx="3472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Transitional Paralytic Form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422737"/>
            <a:ext cx="8997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Occurs in chickens at the age of 5-18 weeks of age.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Sudden development of paresis or paralysis of the legs, wings and neck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Signs usually disappear within 24-48 hours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Ocular Form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971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Blindness in birds due to mononuclear cell infiltration in the iris causing </a:t>
            </a:r>
            <a:r>
              <a:rPr lang="en-IN" sz="20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IN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grey eye”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“pearl eye”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86200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Skin or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form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267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Distinct white nodules on the skin and in extreme cases looks like brownish nodules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029200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Muscular form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Superficial and deep muscles like pectoral muscles affected.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Muscles look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lusterless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whitish grey and there are tiny white streaks to nodular tumours in the muscles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Arial Black" pitchFamily="34" charset="0"/>
              </a:rPr>
              <a:t>LESIONS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295400"/>
            <a:ext cx="8839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Striation and glistening appearance of nerve is lost and looks oedematous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Celiac, cranial, mesenteric, brachial and sciatic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plexes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and greater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splanchnic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nerves are mostly affected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Tiny whitish streaks to nodular tumours in muscles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Atrophy of bursa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Ovary- cauliflower like appearance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Pale, single or multiple nodular tumours in myocardium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Skin- whitish nodule, scab with </a:t>
            </a:r>
            <a:r>
              <a:rPr lang="en-IN" sz="2000" smtClean="0">
                <a:latin typeface="Arial" pitchFamily="34" charset="0"/>
                <a:cs typeface="Arial" pitchFamily="34" charset="0"/>
              </a:rPr>
              <a:t>brownish colour.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e result for marek's disease clinical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Image result for marek's disease clinical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Image result for marek's disease clinical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Image result for marek's disease clinical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Image result for marek's disease clinical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Image result for marek's disease clinical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AutoShape 14" descr="MAREKS DISEASE (MD) | Poultry Club South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8" name="Picture 16" descr="MAREKS DISEASE (MD) | Poultry Club South Af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6149"/>
            <a:ext cx="3810000" cy="2503251"/>
          </a:xfrm>
          <a:prstGeom prst="rect">
            <a:avLst/>
          </a:prstGeom>
          <a:noFill/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https://partnersah.vet.cornell.edu/sites/default/files/avian_atlas_assets/Copy%20of%20LAYER%2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7600"/>
            <a:ext cx="4039772" cy="2438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00800" y="61838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Torticollis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6260068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Ophisthotonous</a:t>
            </a:r>
            <a:endParaRPr lang="en-US" dirty="0"/>
          </a:p>
        </p:txBody>
      </p:sp>
      <p:pic>
        <p:nvPicPr>
          <p:cNvPr id="22" name="Picture 2" descr="https://partnersah.vet.cornell.edu/sites/default/files/avian_atlas_assets/MD-005A%20x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649675"/>
            <a:ext cx="3657600" cy="25225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24200" y="3048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Paralysis of wings and legs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artnersah.vet.cornell.edu/sites/default/files/avian_atlas_assets/MD-105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00150"/>
            <a:ext cx="7143750" cy="36004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90600" y="49924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Depression, anorexia, weight loss, and diarrhea. These signs are often related to visceral infiltrations of </a:t>
            </a:r>
            <a:r>
              <a:rPr lang="en-US" dirty="0" err="1" smtClean="0"/>
              <a:t>neoplastic</a:t>
            </a:r>
            <a:r>
              <a:rPr lang="en-US" dirty="0" smtClean="0"/>
              <a:t>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partnersah.vet.cornell.edu/sites/default/files/avian_atlas_assets/MD-021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0"/>
            <a:ext cx="5105400" cy="253908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72200" y="38100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“Alabama red leg” is a </a:t>
            </a:r>
            <a:r>
              <a:rPr lang="en-US" dirty="0" err="1" smtClean="0"/>
              <a:t>Marek's</a:t>
            </a:r>
            <a:r>
              <a:rPr lang="en-US" dirty="0" smtClean="0"/>
              <a:t> disease syndrome associated with tumors in broiler breeders and roosters. Lesions consist of severe hyperemia of the skin of the shanks that can eventually become ulcerated and have brown crusts.</a:t>
            </a:r>
            <a:endParaRPr lang="en-US" dirty="0"/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20" y="914400"/>
            <a:ext cx="3581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https://partnersah.vet.cornell.edu/sites/default/files/avian_atlas_assets/MD-022A%2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9520" y="990600"/>
            <a:ext cx="3435880" cy="213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519" y="1600200"/>
            <a:ext cx="152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Infiltration of feather follicles, s/c 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partnersah.vet.cornell.edu/sites/default/files/avian_atlas_assets/MD-019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7143750" cy="45434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51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Skin lesions;  large patches of tumors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2514600"/>
            <a:ext cx="26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Sciatic plexus enlargement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3733800" cy="21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5800" y="2514600"/>
            <a:ext cx="378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enlargement &amp; loss of striations</a:t>
            </a:r>
            <a:endParaRPr lang="en-US" dirty="0"/>
          </a:p>
        </p:txBody>
      </p:sp>
      <p:pic>
        <p:nvPicPr>
          <p:cNvPr id="10242" name="Picture 2" descr="https://partnersah.vet.cornell.edu/sites/default/files/avian_atlas_assets/MD-025A%2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352800"/>
            <a:ext cx="41910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rtnersah.vet.cornell.edu/sites/default/files/avian_atlas_assets/MD-064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984314" cy="259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6336268"/>
            <a:ext cx="428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Marek's</a:t>
            </a:r>
            <a:r>
              <a:rPr lang="en-US" dirty="0" smtClean="0"/>
              <a:t> disease tumors in the ovary, kidney</a:t>
            </a:r>
          </a:p>
        </p:txBody>
      </p:sp>
      <p:pic>
        <p:nvPicPr>
          <p:cNvPr id="4" name="Picture 2" descr="https://partnersah.vet.cornell.edu/sites/default/files/avian_atlas_assets/MD-060A%2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155803" cy="2547518"/>
          </a:xfrm>
          <a:prstGeom prst="rect">
            <a:avLst/>
          </a:prstGeom>
          <a:noFill/>
        </p:spPr>
      </p:pic>
      <p:pic>
        <p:nvPicPr>
          <p:cNvPr id="5" name="Picture 2" descr="https://partnersah.vet.cornell.edu/sites/default/files/avian_atlas_assets/MD-069A%2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276600"/>
            <a:ext cx="5791200" cy="29632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1307" y="2819400"/>
            <a:ext cx="366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Marek's</a:t>
            </a:r>
            <a:r>
              <a:rPr lang="en-US" dirty="0" smtClean="0"/>
              <a:t> disease tumors in the ovary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3269" y="2819400"/>
            <a:ext cx="312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Marek's</a:t>
            </a:r>
            <a:r>
              <a:rPr lang="en-US" dirty="0" smtClean="0"/>
              <a:t> disease tumors kidney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IN" sz="2000" dirty="0" err="1">
                <a:latin typeface="Arial" pitchFamily="34" charset="0"/>
                <a:cs typeface="Arial" pitchFamily="34" charset="0"/>
              </a:rPr>
              <a:t>Marek’s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 disease (MD) is a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lymphoproliferative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highly contagious disease of poultry and caused by a highly cell associated </a:t>
            </a:r>
            <a:r>
              <a:rPr lang="en-IN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IN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allid</a:t>
            </a:r>
            <a:r>
              <a:rPr lang="en-IN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herpes virus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, a DNA virus belonging to </a:t>
            </a:r>
            <a:r>
              <a:rPr lang="en-IN" sz="2000" i="1" dirty="0" err="1" smtClean="0">
                <a:latin typeface="Arial" pitchFamily="34" charset="0"/>
                <a:cs typeface="Arial" pitchFamily="34" charset="0"/>
              </a:rPr>
              <a:t>Herpesviridae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family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Causes one of the most prevalent cancers in the animal kingdom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First described by Hungarian Veterinarian (Pathologist) </a:t>
            </a:r>
            <a:r>
              <a:rPr lang="en-IN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Jozsef</a:t>
            </a:r>
            <a:r>
              <a:rPr lang="en-IN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Marek</a:t>
            </a:r>
            <a:r>
              <a:rPr lang="en-IN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 1907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fowl paralysis,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generalized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polyneuritis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chickens.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Disease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exists in poultry-producing countries throughout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the world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Domestic chicken most commonly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affaected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&gt;Quail, Turkey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57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Arial Black" pitchFamily="34" charset="0"/>
              </a:rPr>
              <a:t>MAREK’S DISEASE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artnersah.vet.cornell.edu/sites/default/files/avian_atlas_assets/MD-060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56" y="533401"/>
            <a:ext cx="5894393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5029200"/>
            <a:ext cx="375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Marek's</a:t>
            </a:r>
            <a:r>
              <a:rPr lang="en-US" dirty="0" smtClean="0"/>
              <a:t> disease tumors in the kidneys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partnersah.vet.cornell.edu/sites/default/files/avian_atlas_assets/MD-042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3276600" cy="2798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9516" y="5943600"/>
            <a:ext cx="659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Lymphomas on virtually any visceral organ: Spleen, heart, liver, lung</a:t>
            </a:r>
            <a:endParaRPr lang="en-US" dirty="0"/>
          </a:p>
        </p:txBody>
      </p:sp>
      <p:pic>
        <p:nvPicPr>
          <p:cNvPr id="36868" name="Picture 4" descr="https://partnersah.vet.cornell.edu/sites/default/files/avian_atlas_assets/MD-152A%2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71800"/>
            <a:ext cx="4022725" cy="2819400"/>
          </a:xfrm>
          <a:prstGeom prst="rect">
            <a:avLst/>
          </a:prstGeom>
          <a:noFill/>
        </p:spPr>
      </p:pic>
      <p:pic>
        <p:nvPicPr>
          <p:cNvPr id="36870" name="Picture 6" descr="https://partnersah.vet.cornell.edu/sites/default/files/avian_atlas_assets/MD-043A%2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"/>
            <a:ext cx="3276600" cy="2335294"/>
          </a:xfrm>
          <a:prstGeom prst="rect">
            <a:avLst/>
          </a:prstGeom>
          <a:noFill/>
        </p:spPr>
      </p:pic>
      <p:pic>
        <p:nvPicPr>
          <p:cNvPr id="36872" name="Picture 8" descr="https://partnersah.vet.cornell.edu/sites/default/files/avian_atlas_assets/MD-276A%20x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57200"/>
            <a:ext cx="38100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94407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Ocular lesions, sometimes associated with </a:t>
            </a:r>
            <a:r>
              <a:rPr lang="en-US" dirty="0" err="1" smtClean="0"/>
              <a:t>Marek's</a:t>
            </a:r>
            <a:r>
              <a:rPr lang="en-US" dirty="0" smtClean="0"/>
              <a:t> disease, is usually due to lymphoid infiltration of iris that causes white discoloration. The pupil is often irregular (as shown here) and does not respond to changes of light. A normal eye is on the left.</a:t>
            </a:r>
            <a:endParaRPr lang="en-US" dirty="0"/>
          </a:p>
        </p:txBody>
      </p:sp>
      <p:pic>
        <p:nvPicPr>
          <p:cNvPr id="37890" name="Picture 2" descr="https://partnersah.vet.cornell.edu/sites/default/files/avian_atlas_assets/MD-012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1437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partnersah.vet.cornell.edu/sites/default/files/avian_atlas_assets/MD-071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143750" cy="41148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Vagus</a:t>
            </a:r>
            <a:r>
              <a:rPr lang="en-US" dirty="0" smtClean="0"/>
              <a:t> nerve on the bottom (black arrow) has a grossly evident focal enlargement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artnersah.vet.cornell.edu/sites/default/files/avian_atlas_assets/MD-103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8853" y="152400"/>
            <a:ext cx="4678947" cy="3276600"/>
          </a:xfrm>
          <a:prstGeom prst="rect">
            <a:avLst/>
          </a:prstGeom>
          <a:noFill/>
        </p:spPr>
      </p:pic>
      <p:pic>
        <p:nvPicPr>
          <p:cNvPr id="41988" name="Picture 4" descr="https://partnersah.vet.cornell.edu/sites/default/files/avian_atlas_assets/MD-050A%2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962400" cy="32889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35930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Marek's</a:t>
            </a:r>
            <a:r>
              <a:rPr lang="en-US" dirty="0" smtClean="0"/>
              <a:t> disease tumors distributed throughout the entire gastrointestinal tract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14800"/>
            <a:ext cx="3962400" cy="227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03942" y="6400800"/>
            <a:ext cx="21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Proventricular</a:t>
            </a:r>
            <a:r>
              <a:rPr lang="en-US" dirty="0" smtClean="0"/>
              <a:t> tumor</a:t>
            </a:r>
            <a:endParaRPr lang="en-US" dirty="0"/>
          </a:p>
        </p:txBody>
      </p:sp>
      <p:pic>
        <p:nvPicPr>
          <p:cNvPr id="41990" name="Picture 6" descr="https://partnersah.vet.cornell.edu/sites/default/files/avian_atlas_assets/Copy%20of%20Image001%20x750.jpg"/>
          <p:cNvPicPr>
            <a:picLocks noChangeAspect="1" noChangeArrowheads="1"/>
          </p:cNvPicPr>
          <p:nvPr/>
        </p:nvPicPr>
        <p:blipFill>
          <a:blip r:embed="rId5"/>
          <a:srcRect l="6400" t="31227" r="6133" b="15242"/>
          <a:stretch>
            <a:fillRect/>
          </a:stretch>
        </p:blipFill>
        <p:spPr bwMode="auto">
          <a:xfrm>
            <a:off x="5029200" y="4191000"/>
            <a:ext cx="3657600" cy="2209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99958" y="6400800"/>
            <a:ext cx="2401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Tumors in the pancreas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artnersah.vet.cornell.edu/sites/default/files/avian_atlas_assets/MD-039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561974"/>
            <a:ext cx="7143750" cy="50768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1" y="5879068"/>
            <a:ext cx="3773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Tumors found in the pectoral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178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Arial Black" pitchFamily="34" charset="0"/>
              </a:rPr>
              <a:t>DIAGNOSIS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6287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Based on the clinical signs and post-mortem lesions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8077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Identification of the agent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Specimens to be collected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 Skin, dander, feather tips of infected chickens, blood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infection is usually detected by inoculating live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buffy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coat cells on to monolayer cultures of chicken kidney cells or duck embryo fibroblasts, in which characteristic viral plaques develop within a few days.</a:t>
            </a:r>
          </a:p>
          <a:p>
            <a:pPr lvl="0"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PCR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413409"/>
            <a:ext cx="8077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Serological tests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Antibodies to MDV develop within 1–2 weeks of infection </a:t>
            </a: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Agar gel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immunodiffusion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(AGID) test</a:t>
            </a: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Indirect fluorescent antibody test</a:t>
            </a: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Enzyme-linked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immunosorbent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assay</a:t>
            </a: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Virus neutralization tests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5690"/>
            <a:ext cx="423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PREVENTION AND CONTROL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9067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IN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Three classes of vaccines</a:t>
            </a: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Turkey herpes virus (HVT, naturally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avirulent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Meleagrid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alphaherpesvirus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SB-1 or 301B/1 (naturally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avirulent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Gallid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alphaherpesvirus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CVI988/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Rispens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(attenuated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Gallid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alphaherpesvirus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</a:p>
          <a:p>
            <a:pPr lvl="0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N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Herpes virus turkey (HVT) – most extensively used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because it is economical to produce and cell free virus extracted from infected cells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HVT vaccine has seen rapidly increased use as a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backbone in recombinant vaccines: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offer protection against both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Marek's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disease virus and the inserted virus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Bivalent vaccines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consisting of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HVT and either the SB-1 or 301B/1 strains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Gallid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alphaherpesvirus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 have been used to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provide additional protection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against challenge with virulent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Marek's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disease virus isolates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 no effective treatment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Marek's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disease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230868"/>
            <a:ext cx="790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Prevention methods include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vaccination,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biosecurity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and genetic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1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most protective commercial vaccine:  CVI988/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Rispens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 attenuated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Marek's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disease virus strain that is also commonly mixed with HVT at vaccination</a:t>
            </a:r>
          </a:p>
          <a:p>
            <a:pPr algn="just"/>
            <a:endParaRPr lang="en-US" dirty="0" smtClean="0"/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Vaccines administered at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hatch (</a:t>
            </a:r>
            <a:r>
              <a:rPr lang="en-IN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0 day age by intra nasal or intra ocular route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embryos at the 18th day of incubation.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vaccinations now performed by automated technology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2667001"/>
            <a:ext cx="9067801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Management  and hygienic measures are adopted to control of the disease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Attempt should be made to rear the chicks in strictly isolated manner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Sophisticated method of rearing by using Filtered  air positive pressure(FAPP)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Disinfection of farm and house should be kept vacant for about a month following outbreak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All in and all out method of rearing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of insecticide to prevent insect load in farm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Attempt should be made to evolve a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MD resistant stock by careful breeding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repeated testing: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IN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IN" sz="2000" b="1" strike="sngStrik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 group allele- </a:t>
            </a:r>
            <a:r>
              <a:rPr lang="en-IN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marker for genetic resistance</a:t>
            </a:r>
            <a:endParaRPr lang="en-US" sz="20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Marek's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disease virus (MDV)- </a:t>
            </a:r>
            <a:r>
              <a:rPr lang="en-US" sz="2000" i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Gallid</a:t>
            </a:r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herpesvirus</a:t>
            </a:r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Serotype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dsDNA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Pathotypes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Mild (m) MDV,</a:t>
            </a:r>
          </a:p>
          <a:p>
            <a:pPr>
              <a:buNone/>
            </a:pPr>
            <a:r>
              <a:rPr lang="en-US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Virulent (v) MDV</a:t>
            </a:r>
          </a:p>
          <a:p>
            <a:pPr>
              <a:buNone/>
            </a:pPr>
            <a:r>
              <a:rPr lang="en-US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Very virulent (vv) MDV,</a:t>
            </a:r>
          </a:p>
          <a:p>
            <a:pPr>
              <a:buNone/>
            </a:pPr>
            <a:r>
              <a:rPr lang="en-US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Very virulent plus (vv+) MDV strains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Genus: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Mardivirus</a:t>
            </a:r>
            <a:endParaRPr lang="en-US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Subfamily: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Alphaherpesvirinae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Family: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Herpesviridae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n-IN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Serotype 2: 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Gallid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herpesvirus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IN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Nonpathogenic</a:t>
            </a:r>
            <a:r>
              <a:rPr lang="en-I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IN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avirulent</a:t>
            </a:r>
            <a:r>
              <a:rPr lang="en-I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IN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nononcogenic</a:t>
            </a:r>
            <a:endParaRPr lang="en-IN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Serotype 3: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Herpesvirus</a:t>
            </a:r>
            <a:r>
              <a:rPr lang="en-IN" sz="2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Turkey (HVT) </a:t>
            </a:r>
            <a:r>
              <a:rPr lang="en-IN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Nonpathogenic</a:t>
            </a:r>
            <a:r>
              <a:rPr lang="en-IN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IN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avirulent</a:t>
            </a:r>
            <a:r>
              <a:rPr lang="en-IN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IN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nononcogenic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Serotypes 2 and 3 and attenuated serotype-1 virus are used for vaccine production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04800"/>
            <a:ext cx="195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ETIOLOGY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https://partnersah.vet.cornell.edu/sites/default/files/avian_atlas_assets/MD-236A%2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3966691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feather follicle epithelium (FFE) produces fully infectious virus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Virus particles can persist for a considerable period of time in the dandruff of feather follicles, which are released in environment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infective materials are oral, nasal and tracheal secretions and litter materials. 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darkling beetle (</a:t>
            </a:r>
            <a:r>
              <a:rPr lang="en-IN" sz="2000" i="1" dirty="0" err="1" smtClean="0">
                <a:latin typeface="Arial" pitchFamily="34" charset="0"/>
                <a:cs typeface="Arial" pitchFamily="34" charset="0"/>
              </a:rPr>
              <a:t>Alphitrbius</a:t>
            </a:r>
            <a:r>
              <a:rPr lang="en-IN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i="1" dirty="0" err="1" smtClean="0">
                <a:latin typeface="Arial" pitchFamily="34" charset="0"/>
                <a:cs typeface="Arial" pitchFamily="34" charset="0"/>
              </a:rPr>
              <a:t>diaperinus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) is acting as mechanical transmitter of the disease</a:t>
            </a:r>
          </a:p>
          <a:p>
            <a:pPr algn="just">
              <a:buNone/>
            </a:pP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Only Horizontal transmission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infection is transmitted through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inhalation of infected material from the environment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partnersah.vet.cornell.edu/sites/default/files/avian_atlas_assets/MD-070A%2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00400"/>
            <a:ext cx="3048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phases of infection in vivo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cytolytic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infection (Early productive-restrictive phase) 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Latent infection 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Second phase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cytolytic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infection ( productive-restrictive  infection coincident with permanent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immunosuppression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Proliferative phase / Development of lymphoma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9556" y="381000"/>
            <a:ext cx="285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Poultry house dust contained the virus → virus enters the host via the respiratory tract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macrophages → spread to lymphoid organs (spleen,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cloacal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bursa, and thymus) → infect B lymphocytes and some activated T lymphocytes (mostly CD4+); resting T lymphocytes are resistant → apoptosis of many infected B &amp; T lymphocytes → temporary atrophy of the lymphoid organs, especially the thymus and the bursa → temporary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immunosuppression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28935"/>
            <a:ext cx="774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1. EARLY PRODUCTIVE-RESTRICTIVE PHASE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698" name="AutoShape 2" descr="E:\LECTURE\Courses\POULTRY\ND MD AL\Transmission-of-M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E:\LECTURE\Courses\POULTRY\ND MD AL\Transmission-of-M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E:\LECTURE\Courses\POULTRY\ND MD AL\Transmission-of-M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infection in the T lymphocytes becomes latent at 6-7 days post-infection and the virus is spread throughout the body by the infected lymphocytes, which persist as a cell associated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viremia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85800"/>
            <a:ext cx="404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2. LATENT INFECTION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Again spread of virus to lymphoid organs (spleen,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cloacal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bursa, and thymus) apoptosis of lymphocytes → permanent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immunosuppression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Infected lymphocytes reaches to the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feather follicle epithelium (FFE)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→ FFE is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known site of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virus replication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→ virus replication in FFE→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infectious-cell-free virus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produced and shed into the environment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feather debris and dander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020" y="533400"/>
            <a:ext cx="806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3. SECOND PRODUCTIVE RESTRICTIVE PHASE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latently infected T lymphocytes are subsequently transformed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neoplastic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cells → Marked infiltration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neoplastic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cells in different organs → leading to the development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lymphomatous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lesions in the visceral organs.</a:t>
            </a:r>
          </a:p>
          <a:p>
            <a:pPr algn="just"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Though transformed T cell contain viral genome, the synthesis of viral antigen and particles is restricted. </a:t>
            </a:r>
          </a:p>
          <a:p>
            <a:pPr algn="just"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new antigen,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MATSA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Marek’s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disease associated tumor specific antigen)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appears in the transformed T cell. </a:t>
            </a:r>
          </a:p>
          <a:p>
            <a:pPr algn="just">
              <a:spcAft>
                <a:spcPts val="30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Latent infection of activated T cells is responsible for the long term carrier state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533400"/>
            <a:ext cx="883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4. The proliferative phase/ Development of lymphomas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1490</Words>
  <Application>Microsoft Office PowerPoint</Application>
  <PresentationFormat>On-screen Show (4:3)</PresentationFormat>
  <Paragraphs>158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115</cp:revision>
  <dcterms:created xsi:type="dcterms:W3CDTF">2023-08-01T05:41:15Z</dcterms:created>
  <dcterms:modified xsi:type="dcterms:W3CDTF">2025-05-21T05:49:39Z</dcterms:modified>
</cp:coreProperties>
</file>