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8" r:id="rId13"/>
    <p:sldId id="269" r:id="rId14"/>
    <p:sldId id="270" r:id="rId15"/>
    <p:sldId id="271" r:id="rId16"/>
    <p:sldId id="272" r:id="rId17"/>
    <p:sldId id="275" r:id="rId18"/>
    <p:sldId id="276"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248" y="606135"/>
            <a:ext cx="7772400" cy="1042556"/>
          </a:xfrm>
        </p:spPr>
        <p:txBody>
          <a:bodyPr>
            <a:noAutofit/>
          </a:bodyPr>
          <a:lstStyle/>
          <a:p>
            <a:r>
              <a:rPr lang="en-US" sz="3600" b="1" dirty="0" smtClean="0">
                <a:solidFill>
                  <a:srgbClr val="FF0000"/>
                </a:solidFill>
                <a:latin typeface="Arial Black" pitchFamily="34" charset="0"/>
              </a:rPr>
              <a:t>MUSCULOSKELETAL </a:t>
            </a:r>
            <a:br>
              <a:rPr lang="en-US" sz="3600" b="1" dirty="0" smtClean="0">
                <a:solidFill>
                  <a:srgbClr val="FF0000"/>
                </a:solidFill>
                <a:latin typeface="Arial Black" pitchFamily="34" charset="0"/>
              </a:rPr>
            </a:br>
            <a:r>
              <a:rPr lang="en-US" sz="3600" b="1" dirty="0" smtClean="0">
                <a:solidFill>
                  <a:srgbClr val="FF0000"/>
                </a:solidFill>
                <a:latin typeface="Arial Black" pitchFamily="34" charset="0"/>
              </a:rPr>
              <a:t>SYSTEM</a:t>
            </a:r>
            <a:endParaRPr lang="en-US" sz="3600" dirty="0">
              <a:solidFill>
                <a:srgbClr val="FF0000"/>
              </a:solidFill>
              <a:latin typeface="Arial Black" pitchFamily="34" charset="0"/>
            </a:endParaRPr>
          </a:p>
        </p:txBody>
      </p:sp>
      <p:pic>
        <p:nvPicPr>
          <p:cNvPr id="1026" name="Picture 2" descr="Muscles and Muscular System in Humans and Animals"/>
          <p:cNvPicPr>
            <a:picLocks noChangeAspect="1" noChangeArrowheads="1"/>
          </p:cNvPicPr>
          <p:nvPr/>
        </p:nvPicPr>
        <p:blipFill>
          <a:blip r:embed="rId2"/>
          <a:srcRect/>
          <a:stretch>
            <a:fillRect/>
          </a:stretch>
        </p:blipFill>
        <p:spPr bwMode="auto">
          <a:xfrm>
            <a:off x="2282102" y="1746971"/>
            <a:ext cx="5016692" cy="3762520"/>
          </a:xfrm>
          <a:prstGeom prst="rect">
            <a:avLst/>
          </a:prstGeom>
          <a:noFill/>
        </p:spPr>
      </p:pic>
      <p:sp>
        <p:nvSpPr>
          <p:cNvPr id="4" name="TextBox 3"/>
          <p:cNvSpPr txBox="1"/>
          <p:nvPr/>
        </p:nvSpPr>
        <p:spPr>
          <a:xfrm>
            <a:off x="3124200" y="5534561"/>
            <a:ext cx="3531993" cy="1323439"/>
          </a:xfrm>
          <a:prstGeom prst="rect">
            <a:avLst/>
          </a:prstGeom>
          <a:noFill/>
        </p:spPr>
        <p:txBody>
          <a:bodyPr wrap="none" rtlCol="0">
            <a:spAutoFit/>
          </a:bodyPr>
          <a:lstStyle/>
          <a:p>
            <a:pPr algn="ctr"/>
            <a:r>
              <a:rPr lang="en-US" sz="2000" b="1" dirty="0" smtClean="0">
                <a:solidFill>
                  <a:srgbClr val="002060"/>
                </a:solidFill>
                <a:latin typeface="Arial" pitchFamily="34" charset="0"/>
                <a:cs typeface="Arial" pitchFamily="34" charset="0"/>
              </a:rPr>
              <a:t>Dr. Ravi Shankar Kr </a:t>
            </a:r>
            <a:r>
              <a:rPr lang="en-US" sz="2000" b="1" dirty="0" err="1" smtClean="0">
                <a:solidFill>
                  <a:srgbClr val="002060"/>
                </a:solidFill>
                <a:latin typeface="Arial" pitchFamily="34" charset="0"/>
                <a:cs typeface="Arial" pitchFamily="34" charset="0"/>
              </a:rPr>
              <a:t>Mandal</a:t>
            </a:r>
            <a:endParaRPr lang="en-US" sz="2000" b="1" dirty="0" smtClean="0">
              <a:solidFill>
                <a:srgbClr val="002060"/>
              </a:solidFill>
              <a:latin typeface="Arial" pitchFamily="34" charset="0"/>
              <a:cs typeface="Arial" pitchFamily="34" charset="0"/>
            </a:endParaRPr>
          </a:p>
          <a:p>
            <a:pPr algn="ctr"/>
            <a:r>
              <a:rPr lang="en-US" sz="2000" b="1" dirty="0" smtClean="0">
                <a:solidFill>
                  <a:srgbClr val="002060"/>
                </a:solidFill>
                <a:latin typeface="Arial" pitchFamily="34" charset="0"/>
                <a:cs typeface="Arial" pitchFamily="34" charset="0"/>
              </a:rPr>
              <a:t>Assistant Professor</a:t>
            </a:r>
          </a:p>
          <a:p>
            <a:pPr algn="ctr"/>
            <a:r>
              <a:rPr lang="en-US" sz="2000" b="1" dirty="0" smtClean="0">
                <a:solidFill>
                  <a:srgbClr val="002060"/>
                </a:solidFill>
                <a:latin typeface="Arial" pitchFamily="34" charset="0"/>
                <a:cs typeface="Arial" pitchFamily="34" charset="0"/>
              </a:rPr>
              <a:t>Veterinary Medicine</a:t>
            </a:r>
          </a:p>
          <a:p>
            <a:pPr algn="ctr"/>
            <a:r>
              <a:rPr lang="en-US" sz="2000" b="1" dirty="0" smtClean="0">
                <a:solidFill>
                  <a:srgbClr val="002060"/>
                </a:solidFill>
                <a:latin typeface="Arial" pitchFamily="34" charset="0"/>
                <a:cs typeface="Arial" pitchFamily="34" charset="0"/>
              </a:rPr>
              <a:t>BVC, Patna</a:t>
            </a:r>
            <a:endParaRPr lang="en-US" sz="2000" b="1" dirty="0">
              <a:solidFill>
                <a:srgbClr val="002060"/>
              </a:solidFill>
              <a:latin typeface="Arial" pitchFamily="34" charset="0"/>
              <a:cs typeface="Arial" pitchFamily="34" charset="0"/>
            </a:endParaRPr>
          </a:p>
        </p:txBody>
      </p:sp>
      <p:pic>
        <p:nvPicPr>
          <p:cNvPr id="3" name="Picture 2" descr="B. F. Sc. Programme – Bihar Animal Sciences University | बिहार पशु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1000"/>
            <a:ext cx="183438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s – Bihar Animal Sciences University | बिहार पशु विज्ञान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81000"/>
            <a:ext cx="1152465" cy="1208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163"/>
            <a:ext cx="8686800" cy="5897563"/>
          </a:xfrm>
        </p:spPr>
        <p:txBody>
          <a:bodyPr>
            <a:normAutofit/>
          </a:bodyPr>
          <a:lstStyle/>
          <a:p>
            <a:r>
              <a:rPr lang="en-US" sz="2400" dirty="0" smtClean="0">
                <a:solidFill>
                  <a:srgbClr val="FF0000"/>
                </a:solidFill>
                <a:latin typeface="Arial" pitchFamily="34" charset="0"/>
                <a:cs typeface="Arial" pitchFamily="34" charset="0"/>
              </a:rPr>
              <a:t>Traumatic causes </a:t>
            </a:r>
          </a:p>
          <a:p>
            <a:r>
              <a:rPr lang="en-US" sz="2400" dirty="0" smtClean="0">
                <a:latin typeface="Arial" pitchFamily="34" charset="0"/>
                <a:cs typeface="Arial" pitchFamily="34" charset="0"/>
              </a:rPr>
              <a:t>Characterized by lack of weight bearing, lameness, reduced motion, instability, pain, heat, or swelling</a:t>
            </a:r>
          </a:p>
        </p:txBody>
      </p:sp>
      <p:sp>
        <p:nvSpPr>
          <p:cNvPr id="4" name="Rectangle 3"/>
          <p:cNvSpPr/>
          <p:nvPr/>
        </p:nvSpPr>
        <p:spPr>
          <a:xfrm>
            <a:off x="2590800" y="1897082"/>
            <a:ext cx="3147015" cy="369332"/>
          </a:xfrm>
          <a:prstGeom prst="rect">
            <a:avLst/>
          </a:prstGeom>
        </p:spPr>
        <p:txBody>
          <a:bodyPr wrap="none">
            <a:spAutoFit/>
          </a:bodyPr>
          <a:lstStyle/>
          <a:p>
            <a:r>
              <a:rPr lang="en-US" b="1" dirty="0" smtClean="0">
                <a:solidFill>
                  <a:srgbClr val="FF0000"/>
                </a:solidFill>
                <a:latin typeface="Arial Black" pitchFamily="34" charset="0"/>
              </a:rPr>
              <a:t>DISORDERS OF JOINTS</a:t>
            </a:r>
            <a:endParaRPr lang="en-US" dirty="0">
              <a:solidFill>
                <a:srgbClr val="FF0000"/>
              </a:solidFill>
              <a:latin typeface="Arial Black" pitchFamily="34" charset="0"/>
            </a:endParaRPr>
          </a:p>
        </p:txBody>
      </p:sp>
      <p:pic>
        <p:nvPicPr>
          <p:cNvPr id="1026" name="Picture 2" descr="PPT - Chapter 4 Injury Mechanism and Classification of Injury ..."/>
          <p:cNvPicPr>
            <a:picLocks noChangeAspect="1" noChangeArrowheads="1"/>
          </p:cNvPicPr>
          <p:nvPr/>
        </p:nvPicPr>
        <p:blipFill>
          <a:blip r:embed="rId2"/>
          <a:srcRect l="20270" t="29730" r="28659" b="5142"/>
          <a:stretch>
            <a:fillRect/>
          </a:stretch>
        </p:blipFill>
        <p:spPr bwMode="auto">
          <a:xfrm>
            <a:off x="6192715" y="2819400"/>
            <a:ext cx="3027485" cy="2895600"/>
          </a:xfrm>
          <a:prstGeom prst="rect">
            <a:avLst/>
          </a:prstGeom>
          <a:noFill/>
        </p:spPr>
      </p:pic>
      <p:sp>
        <p:nvSpPr>
          <p:cNvPr id="6" name="TextBox 5"/>
          <p:cNvSpPr txBox="1"/>
          <p:nvPr/>
        </p:nvSpPr>
        <p:spPr>
          <a:xfrm>
            <a:off x="228600" y="2590800"/>
            <a:ext cx="6248400" cy="3785652"/>
          </a:xfrm>
          <a:prstGeom prst="rect">
            <a:avLst/>
          </a:prstGeom>
          <a:noFill/>
        </p:spPr>
        <p:txBody>
          <a:bodyPr wrap="square" rtlCol="0">
            <a:spAutoFit/>
          </a:bodyPr>
          <a:lstStyle/>
          <a:p>
            <a:pPr algn="just">
              <a:buFont typeface="Arial" pitchFamily="34" charset="0"/>
              <a:buChar char="•"/>
            </a:pPr>
            <a:r>
              <a:rPr lang="en-US" sz="2400" dirty="0" smtClean="0">
                <a:latin typeface="Arial" pitchFamily="34" charset="0"/>
                <a:cs typeface="Arial" pitchFamily="34" charset="0"/>
              </a:rPr>
              <a:t> Caused by trauma, chronic inflammation, developmental factors, or infections.</a:t>
            </a:r>
          </a:p>
          <a:p>
            <a:pPr algn="just">
              <a:buFont typeface="Arial" pitchFamily="34" charset="0"/>
              <a:buChar char="•"/>
            </a:pPr>
            <a:r>
              <a:rPr lang="en-US" sz="2400" dirty="0" smtClean="0">
                <a:latin typeface="Arial" pitchFamily="34" charset="0"/>
                <a:cs typeface="Arial" pitchFamily="34" charset="0"/>
              </a:rPr>
              <a:t> Severe trauma frequently results in luxation, subluxation, fracture, or instability of a joint</a:t>
            </a:r>
          </a:p>
          <a:p>
            <a:pPr algn="just">
              <a:buFont typeface="Arial" pitchFamily="34" charset="0"/>
              <a:buChar char="•"/>
            </a:pPr>
            <a:r>
              <a:rPr lang="en-US" sz="2400" dirty="0" smtClean="0">
                <a:latin typeface="Arial" pitchFamily="34" charset="0"/>
                <a:cs typeface="Arial" pitchFamily="34" charset="0"/>
              </a:rPr>
              <a:t> Direct penetration of the joint capsule may lead to septic arthritis, which is characterized by an increase in synovial WBCs resulting in an increased concentration of proteolytic enzymes within the synovial fluid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821363"/>
          </a:xfrm>
        </p:spPr>
        <p:txBody>
          <a:bodyPr>
            <a:normAutofit/>
          </a:bodyPr>
          <a:lstStyle/>
          <a:p>
            <a:r>
              <a:rPr lang="en-US" sz="2400" dirty="0" smtClean="0">
                <a:latin typeface="Arial" pitchFamily="34" charset="0"/>
                <a:cs typeface="Arial" pitchFamily="34" charset="0"/>
              </a:rPr>
              <a:t>Involvement of synovial structures are typically recognized based on their extreme heat, swelling, pain localized to the joint, and lameness</a:t>
            </a:r>
          </a:p>
          <a:p>
            <a:pPr>
              <a:buFont typeface="Wingdings" pitchFamily="2" charset="2"/>
              <a:buChar char="v"/>
            </a:pPr>
            <a:r>
              <a:rPr lang="en-US" sz="2400" b="1" dirty="0" smtClean="0">
                <a:solidFill>
                  <a:srgbClr val="FF0000"/>
                </a:solidFill>
                <a:latin typeface="Arial" pitchFamily="34" charset="0"/>
                <a:cs typeface="Arial" pitchFamily="34" charset="0"/>
              </a:rPr>
              <a:t>Osteoarthritis </a:t>
            </a:r>
          </a:p>
          <a:p>
            <a:r>
              <a:rPr lang="en-US" sz="2400" dirty="0" smtClean="0">
                <a:latin typeface="Arial" pitchFamily="34" charset="0"/>
                <a:cs typeface="Arial" pitchFamily="34" charset="0"/>
              </a:rPr>
              <a:t>Degenerative, progressive disease of </a:t>
            </a:r>
            <a:r>
              <a:rPr lang="en-US" sz="2400" dirty="0" err="1" smtClean="0">
                <a:latin typeface="Arial" pitchFamily="34" charset="0"/>
                <a:cs typeface="Arial" pitchFamily="34" charset="0"/>
              </a:rPr>
              <a:t>diarthrodial</a:t>
            </a:r>
            <a:r>
              <a:rPr lang="en-US" sz="2400" dirty="0" smtClean="0">
                <a:latin typeface="Arial" pitchFamily="34" charset="0"/>
                <a:cs typeface="Arial" pitchFamily="34" charset="0"/>
              </a:rPr>
              <a:t> joints</a:t>
            </a:r>
          </a:p>
          <a:p>
            <a:r>
              <a:rPr lang="en-US" sz="2400" dirty="0" smtClean="0">
                <a:latin typeface="Arial" pitchFamily="34" charset="0"/>
                <a:cs typeface="Arial" pitchFamily="34" charset="0"/>
              </a:rPr>
              <a:t>Multi-factorial  etiology:- aging, trauma mechanical forces, hormonal, and genetic factors</a:t>
            </a:r>
          </a:p>
          <a:p>
            <a:r>
              <a:rPr lang="en-US" sz="2400" dirty="0" smtClean="0">
                <a:latin typeface="Arial" pitchFamily="34" charset="0"/>
                <a:cs typeface="Arial" pitchFamily="34" charset="0"/>
              </a:rPr>
              <a:t>Major cause of </a:t>
            </a:r>
            <a:r>
              <a:rPr lang="en-US" sz="2400" dirty="0" smtClean="0">
                <a:solidFill>
                  <a:srgbClr val="00B0F0"/>
                </a:solidFill>
                <a:latin typeface="Arial" pitchFamily="34" charset="0"/>
                <a:cs typeface="Arial" pitchFamily="34" charset="0"/>
              </a:rPr>
              <a:t>musculoskeletal pain</a:t>
            </a:r>
            <a:r>
              <a:rPr lang="en-US" sz="2400" dirty="0" smtClean="0">
                <a:latin typeface="Arial" pitchFamily="34" charset="0"/>
                <a:cs typeface="Arial" pitchFamily="34" charset="0"/>
              </a:rPr>
              <a:t> and </a:t>
            </a:r>
            <a:r>
              <a:rPr lang="en-US" sz="2400" dirty="0" smtClean="0">
                <a:solidFill>
                  <a:srgbClr val="7030A0"/>
                </a:solidFill>
                <a:latin typeface="Arial" pitchFamily="34" charset="0"/>
                <a:cs typeface="Arial" pitchFamily="34" charset="0"/>
              </a:rPr>
              <a:t>decreased performance in all species</a:t>
            </a:r>
          </a:p>
          <a:p>
            <a:r>
              <a:rPr lang="en-US" sz="2400" dirty="0">
                <a:latin typeface="Arial" pitchFamily="34" charset="0"/>
                <a:cs typeface="Arial" pitchFamily="34" charset="0"/>
              </a:rPr>
              <a:t>Cartilage damage is recognized </a:t>
            </a:r>
            <a:r>
              <a:rPr lang="en-US" sz="2400" dirty="0" smtClean="0">
                <a:latin typeface="Arial" pitchFamily="34" charset="0"/>
                <a:cs typeface="Arial" pitchFamily="34" charset="0"/>
              </a:rPr>
              <a:t>clinically </a:t>
            </a:r>
            <a:r>
              <a:rPr lang="en-US" sz="2400" dirty="0">
                <a:latin typeface="Arial" pitchFamily="34" charset="0"/>
                <a:cs typeface="Arial" pitchFamily="34" charset="0"/>
              </a:rPr>
              <a:t>when sufficient joint damage occurs to cause synovitis or lameness. </a:t>
            </a:r>
          </a:p>
          <a:p>
            <a:r>
              <a:rPr lang="en-US" sz="2400" dirty="0">
                <a:latin typeface="Arial" pitchFamily="34" charset="0"/>
                <a:cs typeface="Arial" pitchFamily="34" charset="0"/>
              </a:rPr>
              <a:t>As damage accumulates, cartilage fibrillation or complete </a:t>
            </a:r>
            <a:r>
              <a:rPr lang="en-US" sz="2400" dirty="0">
                <a:solidFill>
                  <a:srgbClr val="7030A0"/>
                </a:solidFill>
                <a:latin typeface="Arial" pitchFamily="34" charset="0"/>
                <a:cs typeface="Arial" pitchFamily="34" charset="0"/>
              </a:rPr>
              <a:t>eburnation</a:t>
            </a:r>
            <a:r>
              <a:rPr lang="en-US" sz="2400" dirty="0">
                <a:latin typeface="Arial" pitchFamily="34" charset="0"/>
                <a:cs typeface="Arial" pitchFamily="34" charset="0"/>
              </a:rPr>
              <a:t> can occur at areas of high stress</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pPr algn="just"/>
            <a:r>
              <a:rPr lang="en-US" sz="2400" dirty="0" smtClean="0">
                <a:latin typeface="Arial" panose="020B0604020202020204" pitchFamily="34" charset="0"/>
                <a:cs typeface="Arial" panose="020B0604020202020204" pitchFamily="34" charset="0"/>
              </a:rPr>
              <a:t>Determine the nature, extent, and exact location of the injury</a:t>
            </a:r>
          </a:p>
          <a:p>
            <a:pPr algn="just"/>
            <a:r>
              <a:rPr lang="en-US" sz="2400" dirty="0" smtClean="0">
                <a:latin typeface="Arial" panose="020B0604020202020204" pitchFamily="34" charset="0"/>
                <a:cs typeface="Arial" panose="020B0604020202020204" pitchFamily="34" charset="0"/>
              </a:rPr>
              <a:t>Thorough </a:t>
            </a:r>
            <a:r>
              <a:rPr lang="en-US" sz="2400" dirty="0" smtClean="0">
                <a:solidFill>
                  <a:srgbClr val="7030A0"/>
                </a:solidFill>
                <a:latin typeface="Arial" panose="020B0604020202020204" pitchFamily="34" charset="0"/>
                <a:cs typeface="Arial" panose="020B0604020202020204" pitchFamily="34" charset="0"/>
              </a:rPr>
              <a:t>history, inspection, and physical examination </a:t>
            </a:r>
            <a:r>
              <a:rPr lang="en-US" sz="2400" dirty="0" smtClean="0">
                <a:latin typeface="Arial" panose="020B0604020202020204" pitchFamily="34" charset="0"/>
                <a:cs typeface="Arial" panose="020B0604020202020204" pitchFamily="34" charset="0"/>
              </a:rPr>
              <a:t>to look for sources of heat, swelling, and pain on manual palpation</a:t>
            </a:r>
          </a:p>
          <a:p>
            <a:pPr algn="just"/>
            <a:r>
              <a:rPr lang="en-US" sz="2400" dirty="0" smtClean="0">
                <a:latin typeface="Arial" panose="020B0604020202020204" pitchFamily="34" charset="0"/>
                <a:cs typeface="Arial" panose="020B0604020202020204" pitchFamily="34" charset="0"/>
              </a:rPr>
              <a:t>Radiography, ultrasonography, MRI, CT, nuclear imaging and thermography</a:t>
            </a:r>
          </a:p>
        </p:txBody>
      </p:sp>
      <p:sp>
        <p:nvSpPr>
          <p:cNvPr id="4" name="Rectangle 3"/>
          <p:cNvSpPr/>
          <p:nvPr/>
        </p:nvSpPr>
        <p:spPr>
          <a:xfrm>
            <a:off x="787153" y="609600"/>
            <a:ext cx="7924800" cy="461665"/>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DIAGNOSIS</a:t>
            </a:r>
            <a:endParaRPr lang="en-US" sz="2400" b="1" dirty="0">
              <a:solidFill>
                <a:srgbClr val="FF0000"/>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5715000" cy="4495799"/>
          </a:xfrm>
        </p:spPr>
        <p:txBody>
          <a:bodyPr>
            <a:normAutofit lnSpcReduction="10000"/>
          </a:bodyPr>
          <a:lstStyle/>
          <a:p>
            <a:r>
              <a:rPr lang="en-US" dirty="0" smtClean="0">
                <a:solidFill>
                  <a:srgbClr val="FF0000"/>
                </a:solidFill>
                <a:latin typeface="Arial" panose="020B0604020202020204" pitchFamily="34" charset="0"/>
                <a:cs typeface="Arial" panose="020B0604020202020204" pitchFamily="34" charset="0"/>
              </a:rPr>
              <a:t>Therapeutic options</a:t>
            </a:r>
          </a:p>
          <a:p>
            <a:pPr algn="just"/>
            <a:r>
              <a:rPr lang="en-US" sz="2400" dirty="0" smtClean="0">
                <a:latin typeface="Arial" panose="020B0604020202020204" pitchFamily="34" charset="0"/>
                <a:cs typeface="Arial" panose="020B0604020202020204" pitchFamily="34" charset="0"/>
              </a:rPr>
              <a:t>Restricted or modified activity </a:t>
            </a:r>
          </a:p>
          <a:p>
            <a:pPr algn="just"/>
            <a:r>
              <a:rPr lang="en-US" sz="2400" dirty="0" smtClean="0">
                <a:latin typeface="Arial" panose="020B0604020202020204" pitchFamily="34" charset="0"/>
                <a:cs typeface="Arial" panose="020B0604020202020204" pitchFamily="34" charset="0"/>
              </a:rPr>
              <a:t>Immobilization of diseased or injured structures in splints and casts </a:t>
            </a:r>
          </a:p>
          <a:p>
            <a:pPr algn="just"/>
            <a:r>
              <a:rPr lang="en-US" sz="2400" dirty="0" smtClean="0">
                <a:latin typeface="Arial" panose="020B0604020202020204" pitchFamily="34" charset="0"/>
                <a:cs typeface="Arial" panose="020B0604020202020204" pitchFamily="34" charset="0"/>
              </a:rPr>
              <a:t>NSAIDs, corticosteroid </a:t>
            </a:r>
          </a:p>
          <a:p>
            <a:pPr algn="just"/>
            <a:r>
              <a:rPr lang="en-US" sz="2400" dirty="0" smtClean="0">
                <a:latin typeface="Arial" panose="020B0604020202020204" pitchFamily="34" charset="0"/>
                <a:cs typeface="Arial" panose="020B0604020202020204" pitchFamily="34" charset="0"/>
              </a:rPr>
              <a:t>Physical therapy:-  acupuncture, extracorporeal shock wave therapy</a:t>
            </a:r>
          </a:p>
          <a:p>
            <a:pPr algn="just"/>
            <a:r>
              <a:rPr lang="en-US" sz="2400" dirty="0" smtClean="0">
                <a:latin typeface="Arial" panose="020B0604020202020204" pitchFamily="34" charset="0"/>
                <a:cs typeface="Arial" panose="020B0604020202020204" pitchFamily="34" charset="0"/>
              </a:rPr>
              <a:t>Surgical repair</a:t>
            </a:r>
          </a:p>
          <a:p>
            <a:pPr algn="just"/>
            <a:r>
              <a:rPr lang="en-US" sz="2400" dirty="0" smtClean="0">
                <a:latin typeface="Arial" panose="020B0604020202020204" pitchFamily="34" charset="0"/>
                <a:cs typeface="Arial" panose="020B0604020202020204" pitchFamily="34" charset="0"/>
              </a:rPr>
              <a:t>Regenerative medicine:- </a:t>
            </a:r>
            <a:r>
              <a:rPr lang="en-US" sz="2400" dirty="0" smtClean="0">
                <a:solidFill>
                  <a:srgbClr val="7030A0"/>
                </a:solidFill>
                <a:latin typeface="Arial" panose="020B0604020202020204" pitchFamily="34" charset="0"/>
                <a:cs typeface="Arial" panose="020B0604020202020204" pitchFamily="34" charset="0"/>
              </a:rPr>
              <a:t>growth factors </a:t>
            </a:r>
            <a:r>
              <a:rPr lang="en-US" sz="2400" dirty="0" smtClean="0">
                <a:latin typeface="Arial" panose="020B0604020202020204" pitchFamily="34" charset="0"/>
                <a:cs typeface="Arial" panose="020B0604020202020204" pitchFamily="34" charset="0"/>
              </a:rPr>
              <a:t>and </a:t>
            </a:r>
            <a:r>
              <a:rPr lang="en-US" sz="2400" dirty="0" smtClean="0">
                <a:solidFill>
                  <a:srgbClr val="7030A0"/>
                </a:solidFill>
                <a:latin typeface="Arial" panose="020B0604020202020204" pitchFamily="34" charset="0"/>
                <a:cs typeface="Arial" panose="020B0604020202020204" pitchFamily="34" charset="0"/>
              </a:rPr>
              <a:t>mesenchymal cell therapy</a:t>
            </a:r>
            <a:r>
              <a:rPr lang="en-US" sz="2400" dirty="0" smtClean="0">
                <a:latin typeface="Arial" panose="020B0604020202020204" pitchFamily="34" charset="0"/>
                <a:cs typeface="Arial" panose="020B0604020202020204" pitchFamily="34" charset="0"/>
              </a:rPr>
              <a:t> have been used to augment healing</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685800" y="4876800"/>
            <a:ext cx="79248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FF0000"/>
                </a:solidFill>
                <a:latin typeface="Arial" pitchFamily="34" charset="0"/>
                <a:cs typeface="Arial" pitchFamily="34" charset="0"/>
              </a:rPr>
              <a:t>A return to a useful life for many animals is possible when diagnosis and subsequent treatment is done early in the disease process</a:t>
            </a:r>
            <a:endParaRPr lang="en-US" sz="2400" dirty="0">
              <a:solidFill>
                <a:srgbClr val="FF0000"/>
              </a:solidFill>
              <a:latin typeface="Arial" pitchFamily="34" charset="0"/>
              <a:cs typeface="Arial" pitchFamily="34" charset="0"/>
            </a:endParaRPr>
          </a:p>
        </p:txBody>
      </p:sp>
      <p:pic>
        <p:nvPicPr>
          <p:cNvPr id="4098" name="Picture 2" descr="Extracorporeal shockwave therapy machine for horses | M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295400"/>
            <a:ext cx="18034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stretch>
            <a:fillRect/>
          </a:stretch>
        </p:blipFill>
        <p:spPr>
          <a:xfrm>
            <a:off x="7772400" y="1295400"/>
            <a:ext cx="1158954" cy="13525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4038600" cy="5059363"/>
          </a:xfrm>
        </p:spPr>
        <p:txBody>
          <a:bodyPr>
            <a:normAutofit fontScale="85000" lnSpcReduction="20000"/>
          </a:bodyPr>
          <a:lstStyle/>
          <a:p>
            <a:r>
              <a:rPr lang="en-US" sz="2400" dirty="0" smtClean="0">
                <a:latin typeface="Arial" panose="020B0604020202020204" pitchFamily="34" charset="0"/>
                <a:cs typeface="Arial" panose="020B0604020202020204" pitchFamily="34" charset="0"/>
              </a:rPr>
              <a:t>Deficiencies </a:t>
            </a:r>
            <a:r>
              <a:rPr lang="en-US" sz="2400" dirty="0">
                <a:latin typeface="Arial" panose="020B0604020202020204" pitchFamily="34" charset="0"/>
                <a:cs typeface="Arial" panose="020B0604020202020204" pitchFamily="34" charset="0"/>
              </a:rPr>
              <a:t>or imbalances of dietary </a:t>
            </a:r>
            <a:r>
              <a:rPr lang="en-US" sz="2400" dirty="0" smtClean="0">
                <a:latin typeface="Arial" panose="020B0604020202020204" pitchFamily="34" charset="0"/>
                <a:cs typeface="Arial" panose="020B0604020202020204" pitchFamily="34" charset="0"/>
              </a:rPr>
              <a:t>Ca, P, </a:t>
            </a:r>
            <a:r>
              <a:rPr lang="en-US" sz="2400" dirty="0">
                <a:latin typeface="Arial" panose="020B0604020202020204" pitchFamily="34" charset="0"/>
                <a:cs typeface="Arial" panose="020B0604020202020204" pitchFamily="34" charset="0"/>
              </a:rPr>
              <a:t>and </a:t>
            </a:r>
            <a:r>
              <a:rPr lang="en-US" sz="2400" dirty="0" err="1" smtClean="0">
                <a:latin typeface="Arial" panose="020B0604020202020204" pitchFamily="34" charset="0"/>
                <a:cs typeface="Arial" panose="020B0604020202020204" pitchFamily="34" charset="0"/>
              </a:rPr>
              <a:t>vit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 as well </a:t>
            </a:r>
            <a:r>
              <a:rPr lang="en-US" sz="2400" dirty="0" smtClean="0">
                <a:latin typeface="Arial" panose="020B0604020202020204" pitchFamily="34" charset="0"/>
                <a:cs typeface="Arial" panose="020B0604020202020204" pitchFamily="34" charset="0"/>
              </a:rPr>
              <a:t>as dysregulation </a:t>
            </a:r>
            <a:r>
              <a:rPr lang="en-US" sz="2400" dirty="0">
                <a:latin typeface="Arial" panose="020B0604020202020204" pitchFamily="34" charset="0"/>
                <a:cs typeface="Arial" panose="020B0604020202020204" pitchFamily="34" charset="0"/>
              </a:rPr>
              <a:t>of parathyroid hormone (PTH) </a:t>
            </a:r>
            <a:r>
              <a:rPr lang="en-US" sz="2400" dirty="0" smtClean="0">
                <a:latin typeface="Arial" panose="020B0604020202020204" pitchFamily="34" charset="0"/>
                <a:cs typeface="Arial" panose="020B0604020202020204" pitchFamily="34" charset="0"/>
              </a:rPr>
              <a:t>activity</a:t>
            </a:r>
          </a:p>
          <a:p>
            <a:r>
              <a:rPr lang="en-US" sz="2400" dirty="0" smtClean="0"/>
              <a:t>Primary </a:t>
            </a:r>
            <a:r>
              <a:rPr lang="en-US" sz="2400" dirty="0"/>
              <a:t>source of </a:t>
            </a:r>
            <a:r>
              <a:rPr lang="en-US" sz="2400" dirty="0" smtClean="0"/>
              <a:t>Ca </a:t>
            </a:r>
            <a:r>
              <a:rPr lang="en-US" sz="2400" dirty="0"/>
              <a:t>and P</a:t>
            </a:r>
            <a:r>
              <a:rPr lang="en-US" sz="2400" dirty="0" smtClean="0"/>
              <a:t> </a:t>
            </a:r>
            <a:r>
              <a:rPr lang="en-US" sz="2400" dirty="0"/>
              <a:t>is the </a:t>
            </a:r>
            <a:r>
              <a:rPr lang="en-US" sz="2400" dirty="0" smtClean="0"/>
              <a:t>diet</a:t>
            </a:r>
          </a:p>
          <a:p>
            <a:r>
              <a:rPr lang="en-US" sz="2400" dirty="0" smtClean="0"/>
              <a:t>Absorption depends </a:t>
            </a:r>
            <a:r>
              <a:rPr lang="en-US" sz="2400" dirty="0"/>
              <a:t>on the source of the minerals, intestinal pH, </a:t>
            </a:r>
            <a:r>
              <a:rPr lang="en-US" sz="2400" dirty="0" smtClean="0"/>
              <a:t> </a:t>
            </a:r>
            <a:r>
              <a:rPr lang="en-US" sz="2400" dirty="0"/>
              <a:t>dietary levels of </a:t>
            </a:r>
            <a:r>
              <a:rPr lang="en-US" sz="2400" dirty="0" err="1" smtClean="0"/>
              <a:t>vit</a:t>
            </a:r>
            <a:r>
              <a:rPr lang="en-US" sz="2400" dirty="0" smtClean="0"/>
              <a:t> </a:t>
            </a:r>
            <a:r>
              <a:rPr lang="en-US" sz="2400" dirty="0"/>
              <a:t>D, </a:t>
            </a:r>
            <a:r>
              <a:rPr lang="en-US" sz="2400" dirty="0" smtClean="0"/>
              <a:t>Ca, P, Fe </a:t>
            </a:r>
            <a:r>
              <a:rPr lang="en-US" sz="2400" dirty="0"/>
              <a:t>and </a:t>
            </a:r>
            <a:r>
              <a:rPr lang="en-US" sz="2400" dirty="0" smtClean="0"/>
              <a:t>fat</a:t>
            </a:r>
          </a:p>
          <a:p>
            <a:r>
              <a:rPr lang="en-IN" sz="2400" dirty="0"/>
              <a:t>Vitamin </a:t>
            </a:r>
            <a:r>
              <a:rPr lang="en-IN" sz="2400" dirty="0" smtClean="0"/>
              <a:t>D3 </a:t>
            </a:r>
            <a:r>
              <a:rPr lang="en-US" sz="2400" dirty="0"/>
              <a:t>acts primarily on the GI tract to increase </a:t>
            </a:r>
            <a:r>
              <a:rPr lang="en-US" sz="2400" dirty="0" smtClean="0"/>
              <a:t>absorption thereby </a:t>
            </a:r>
            <a:r>
              <a:rPr lang="en-US" sz="2400" dirty="0"/>
              <a:t>increasing availability of elemental </a:t>
            </a:r>
            <a:r>
              <a:rPr lang="en-US" sz="2400" dirty="0" smtClean="0"/>
              <a:t>Ca.</a:t>
            </a:r>
          </a:p>
          <a:p>
            <a:r>
              <a:rPr lang="en-US" sz="2400" dirty="0"/>
              <a:t>PTH secretion occurs in response to a low circulating calcium ion concentration </a:t>
            </a:r>
            <a:r>
              <a:rPr lang="en-US" sz="2400" dirty="0" smtClean="0"/>
              <a:t>and </a:t>
            </a:r>
            <a:r>
              <a:rPr lang="en-US" sz="2400" dirty="0"/>
              <a:t>availability of </a:t>
            </a:r>
            <a:r>
              <a:rPr lang="en-US" sz="2400" dirty="0" smtClean="0"/>
              <a:t>magnesium</a:t>
            </a:r>
          </a:p>
          <a:p>
            <a:endParaRPr lang="en-IN" sz="2400" dirty="0">
              <a:latin typeface="Arial" panose="020B0604020202020204" pitchFamily="34" charset="0"/>
              <a:cs typeface="Arial" panose="020B0604020202020204" pitchFamily="34" charset="0"/>
            </a:endParaRPr>
          </a:p>
        </p:txBody>
      </p:sp>
      <p:sp>
        <p:nvSpPr>
          <p:cNvPr id="4" name="Rectangle 3"/>
          <p:cNvSpPr/>
          <p:nvPr/>
        </p:nvSpPr>
        <p:spPr>
          <a:xfrm>
            <a:off x="381000" y="152400"/>
            <a:ext cx="8382000" cy="830997"/>
          </a:xfrm>
          <a:prstGeom prst="rect">
            <a:avLst/>
          </a:prstGeom>
        </p:spPr>
        <p:txBody>
          <a:bodyPr wrap="square">
            <a:spAutoFit/>
          </a:bodyPr>
          <a:lstStyle/>
          <a:p>
            <a:pPr algn="ctr"/>
            <a:r>
              <a:rPr lang="en-US" sz="2400" b="1" dirty="0" smtClean="0">
                <a:solidFill>
                  <a:srgbClr val="FF0000"/>
                </a:solidFill>
                <a:latin typeface="Arial" panose="020B0604020202020204" pitchFamily="34" charset="0"/>
                <a:cs typeface="Arial" panose="020B0604020202020204" pitchFamily="34" charset="0"/>
              </a:rPr>
              <a:t>OSTEODYSTROPHIES </a:t>
            </a:r>
            <a:r>
              <a:rPr lang="en-US" sz="2400" b="1" dirty="0">
                <a:solidFill>
                  <a:srgbClr val="FF0000"/>
                </a:solidFill>
                <a:latin typeface="Arial" panose="020B0604020202020204" pitchFamily="34" charset="0"/>
                <a:cs typeface="Arial" panose="020B0604020202020204" pitchFamily="34" charset="0"/>
              </a:rPr>
              <a:t>ASSOCIATED WITH CALCIUM, PHOSPHORUS, AND VITAMIN D</a:t>
            </a:r>
            <a:endParaRPr lang="en-IN" sz="2400" b="1" dirty="0">
              <a:solidFill>
                <a:srgbClr val="FF0000"/>
              </a:solidFill>
              <a:latin typeface="Arial" panose="020B0604020202020204" pitchFamily="34" charset="0"/>
              <a:cs typeface="Arial" panose="020B0604020202020204" pitchFamily="34" charset="0"/>
            </a:endParaRPr>
          </a:p>
        </p:txBody>
      </p:sp>
      <p:pic>
        <p:nvPicPr>
          <p:cNvPr id="5" name="Picture 2" descr="Vitamin D Deficiency: Why Supplementing is a Band-Aid Approach - Wild ..."/>
          <p:cNvPicPr>
            <a:picLocks noChangeAspect="1" noChangeArrowheads="1"/>
          </p:cNvPicPr>
          <p:nvPr/>
        </p:nvPicPr>
        <p:blipFill rotWithShape="1">
          <a:blip r:embed="rId2">
            <a:extLst>
              <a:ext uri="{28A0092B-C50C-407E-A947-70E740481C1C}">
                <a14:useLocalDpi xmlns:a14="http://schemas.microsoft.com/office/drawing/2010/main" val="0"/>
              </a:ext>
            </a:extLst>
          </a:blip>
          <a:srcRect t="-1684"/>
          <a:stretch/>
        </p:blipFill>
        <p:spPr bwMode="auto">
          <a:xfrm>
            <a:off x="4343400" y="1112837"/>
            <a:ext cx="4602162" cy="46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2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3962400" cy="4525963"/>
          </a:xfrm>
        </p:spPr>
        <p:txBody>
          <a:bodyPr anchor="ctr">
            <a:normAutofit fontScale="70000" lnSpcReduction="20000"/>
          </a:bodyPr>
          <a:lstStyle/>
          <a:p>
            <a:pPr algn="just"/>
            <a:r>
              <a:rPr lang="en-US" dirty="0" smtClean="0"/>
              <a:t>Target </a:t>
            </a:r>
            <a:r>
              <a:rPr lang="en-US" dirty="0"/>
              <a:t>organs of PTH are the kidneys, bones, and intestines. In the kidneys, </a:t>
            </a:r>
            <a:endParaRPr lang="en-US" dirty="0" smtClean="0"/>
          </a:p>
          <a:p>
            <a:pPr algn="just"/>
            <a:r>
              <a:rPr lang="en-US" dirty="0" smtClean="0"/>
              <a:t>PTH </a:t>
            </a:r>
            <a:r>
              <a:rPr lang="en-US" dirty="0"/>
              <a:t>promotes renal tubular absorption of </a:t>
            </a:r>
            <a:r>
              <a:rPr lang="en-US" dirty="0" smtClean="0"/>
              <a:t>calcium </a:t>
            </a:r>
            <a:r>
              <a:rPr lang="en-US" dirty="0"/>
              <a:t>while enhancing the renal excretion of phosphorus, as well as the activity of </a:t>
            </a:r>
            <a:r>
              <a:rPr lang="en-US" dirty="0" smtClean="0"/>
              <a:t>1</a:t>
            </a:r>
            <a:r>
              <a:rPr lang="el-GR" sz="3400" baseline="30000" dirty="0" smtClean="0">
                <a:latin typeface="Arial" panose="020B0604020202020204" pitchFamily="34" charset="0"/>
                <a:cs typeface="Arial" panose="020B0604020202020204" pitchFamily="34" charset="0"/>
              </a:rPr>
              <a:t>α</a:t>
            </a:r>
            <a:r>
              <a:rPr lang="en-US" dirty="0" smtClean="0"/>
              <a:t>-hydroxylase</a:t>
            </a:r>
          </a:p>
          <a:p>
            <a:pPr algn="just"/>
            <a:r>
              <a:rPr lang="en-US" dirty="0" smtClean="0"/>
              <a:t>In </a:t>
            </a:r>
            <a:r>
              <a:rPr lang="en-US" dirty="0"/>
              <a:t>the intestine, PTH promotes absorption of </a:t>
            </a:r>
            <a:r>
              <a:rPr lang="en-US" dirty="0" smtClean="0"/>
              <a:t>calcium. </a:t>
            </a:r>
          </a:p>
          <a:p>
            <a:pPr algn="just"/>
            <a:r>
              <a:rPr lang="en-US" dirty="0" smtClean="0"/>
              <a:t>PTH </a:t>
            </a:r>
            <a:r>
              <a:rPr lang="en-US" dirty="0"/>
              <a:t>also facilitates mobilization of </a:t>
            </a:r>
            <a:r>
              <a:rPr lang="en-US" dirty="0" smtClean="0"/>
              <a:t>Ca and P from </a:t>
            </a:r>
            <a:r>
              <a:rPr lang="en-US" dirty="0"/>
              <a:t>bone by allowing utilization of </a:t>
            </a:r>
            <a:r>
              <a:rPr lang="en-US" dirty="0" smtClean="0"/>
              <a:t>c </a:t>
            </a:r>
            <a:r>
              <a:rPr lang="en-US" dirty="0"/>
              <a:t>f rom the osteoid matrix</a:t>
            </a:r>
            <a:endParaRPr lang="en-IN" dirty="0"/>
          </a:p>
        </p:txBody>
      </p:sp>
      <p:pic>
        <p:nvPicPr>
          <p:cNvPr id="1028" name="Picture 4" descr="Calcium: Critical for Bones and Throughout the Body – Nutri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09600"/>
            <a:ext cx="5105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8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229600" cy="4572000"/>
          </a:xfrm>
        </p:spPr>
        <p:txBody>
          <a:bodyPr>
            <a:normAutofit/>
          </a:bodyPr>
          <a:lstStyle/>
          <a:p>
            <a:pPr>
              <a:buFont typeface="Wingdings" panose="05000000000000000000" pitchFamily="2" charset="2"/>
              <a:buChar char="q"/>
            </a:pPr>
            <a:r>
              <a:rPr lang="en-US" sz="2400" b="1" dirty="0" smtClean="0">
                <a:solidFill>
                  <a:srgbClr val="FF0000"/>
                </a:solidFill>
                <a:latin typeface="Arial" panose="020B0604020202020204" pitchFamily="34" charset="0"/>
                <a:cs typeface="Arial" pitchFamily="34" charset="0"/>
              </a:rPr>
              <a:t>RICKET</a:t>
            </a:r>
          </a:p>
          <a:p>
            <a:r>
              <a:rPr lang="en-US" sz="2400" dirty="0" smtClean="0">
                <a:latin typeface="Arial" pitchFamily="34" charset="0"/>
                <a:cs typeface="Arial" pitchFamily="34" charset="0"/>
              </a:rPr>
              <a:t>disease of the bony growth plate and thus only affects </a:t>
            </a:r>
            <a:r>
              <a:rPr lang="en-US" sz="2400" dirty="0" smtClean="0">
                <a:solidFill>
                  <a:srgbClr val="00B0F0"/>
                </a:solidFill>
                <a:latin typeface="Arial" pitchFamily="34" charset="0"/>
                <a:cs typeface="Arial" pitchFamily="34" charset="0"/>
              </a:rPr>
              <a:t>young, growing animals</a:t>
            </a:r>
          </a:p>
          <a:p>
            <a:r>
              <a:rPr lang="en-US" sz="2400" dirty="0" smtClean="0">
                <a:latin typeface="Arial" panose="020B0604020202020204" pitchFamily="34" charset="0"/>
                <a:cs typeface="Arial" panose="020B0604020202020204" pitchFamily="34" charset="0"/>
              </a:rPr>
              <a:t>abnormal </a:t>
            </a:r>
            <a:r>
              <a:rPr lang="en-US" sz="2400" dirty="0" err="1" smtClean="0">
                <a:latin typeface="Arial" panose="020B0604020202020204" pitchFamily="34" charset="0"/>
                <a:cs typeface="Arial" panose="020B0604020202020204" pitchFamily="34" charset="0"/>
              </a:rPr>
              <a:t>calcium:phosphorus</a:t>
            </a:r>
            <a:r>
              <a:rPr lang="en-US" sz="2400" dirty="0" smtClean="0">
                <a:latin typeface="Arial" panose="020B0604020202020204" pitchFamily="34" charset="0"/>
                <a:cs typeface="Arial" panose="020B0604020202020204" pitchFamily="34" charset="0"/>
              </a:rPr>
              <a:t> ratio and dietary insufficiencies of vitamin D most common cause</a:t>
            </a:r>
          </a:p>
          <a:p>
            <a:pPr>
              <a:buFont typeface="Wingdings" panose="05000000000000000000" pitchFamily="2" charset="2"/>
              <a:buChar char="Ø"/>
            </a:pPr>
            <a:r>
              <a:rPr lang="en-US" sz="2400" dirty="0" err="1" smtClean="0">
                <a:solidFill>
                  <a:srgbClr val="FF0000"/>
                </a:solidFill>
                <a:latin typeface="Arial" panose="020B0604020202020204" pitchFamily="34" charset="0"/>
                <a:cs typeface="Arial" panose="020B0604020202020204" pitchFamily="34" charset="0"/>
              </a:rPr>
              <a:t>Deficiecy</a:t>
            </a:r>
            <a:r>
              <a:rPr lang="en-US" sz="2400" dirty="0" smtClean="0">
                <a:solidFill>
                  <a:srgbClr val="FF0000"/>
                </a:solidFill>
                <a:latin typeface="Arial" panose="020B0604020202020204" pitchFamily="34" charset="0"/>
                <a:cs typeface="Arial" panose="020B0604020202020204" pitchFamily="34" charset="0"/>
              </a:rPr>
              <a:t> of Ca</a:t>
            </a:r>
          </a:p>
          <a:p>
            <a:r>
              <a:rPr lang="en-US" sz="2400" dirty="0" err="1" smtClean="0">
                <a:latin typeface="Arial" panose="020B0604020202020204" pitchFamily="34" charset="0"/>
                <a:cs typeface="Arial" panose="020B0604020202020204" pitchFamily="34" charset="0"/>
              </a:rPr>
              <a:t>Deficiecy</a:t>
            </a:r>
            <a:r>
              <a:rPr lang="en-US" sz="2400" dirty="0" smtClean="0">
                <a:latin typeface="Arial" panose="020B0604020202020204" pitchFamily="34" charset="0"/>
                <a:cs typeface="Arial" panose="020B0604020202020204" pitchFamily="34" charset="0"/>
              </a:rPr>
              <a:t> of Ca in diet</a:t>
            </a:r>
          </a:p>
          <a:p>
            <a:r>
              <a:rPr lang="en-US" sz="2400" dirty="0" smtClean="0">
                <a:latin typeface="Arial" panose="020B0604020202020204" pitchFamily="34" charset="0"/>
                <a:cs typeface="Arial" panose="020B0604020202020204" pitchFamily="34" charset="0"/>
              </a:rPr>
              <a:t>Improper balance of </a:t>
            </a:r>
            <a:r>
              <a:rPr lang="en-US" sz="2400" dirty="0" err="1" smtClean="0">
                <a:latin typeface="Arial" panose="020B0604020202020204" pitchFamily="34" charset="0"/>
                <a:cs typeface="Arial" panose="020B0604020202020204" pitchFamily="34" charset="0"/>
              </a:rPr>
              <a:t>Ca:P</a:t>
            </a:r>
            <a:r>
              <a:rPr lang="en-US" sz="2400" dirty="0" smtClean="0">
                <a:latin typeface="Arial" panose="020B0604020202020204" pitchFamily="34" charset="0"/>
                <a:cs typeface="Arial" panose="020B0604020202020204" pitchFamily="34" charset="0"/>
              </a:rPr>
              <a:t> </a:t>
            </a:r>
          </a:p>
          <a:p>
            <a:pPr lvl="1"/>
            <a:r>
              <a:rPr lang="en-US" sz="2000" dirty="0" smtClean="0">
                <a:latin typeface="Arial" panose="020B0604020202020204" pitchFamily="34" charset="0"/>
                <a:cs typeface="Arial" panose="020B0604020202020204" pitchFamily="34" charset="0"/>
              </a:rPr>
              <a:t>Recommended range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b/w </a:t>
            </a:r>
            <a:r>
              <a:rPr lang="en-US" sz="2000" dirty="0">
                <a:latin typeface="Arial" panose="020B0604020202020204" pitchFamily="34" charset="0"/>
                <a:cs typeface="Arial" panose="020B0604020202020204" pitchFamily="34" charset="0"/>
              </a:rPr>
              <a:t>1:1 and </a:t>
            </a:r>
            <a:r>
              <a:rPr lang="en-US" sz="2000" dirty="0" smtClean="0">
                <a:latin typeface="Arial" panose="020B0604020202020204" pitchFamily="34" charset="0"/>
                <a:cs typeface="Arial" panose="020B0604020202020204" pitchFamily="34" charset="0"/>
              </a:rPr>
              <a:t>2:1</a:t>
            </a:r>
          </a:p>
          <a:p>
            <a:r>
              <a:rPr lang="en-US" sz="2400" dirty="0" smtClean="0">
                <a:latin typeface="Arial" panose="020B0604020202020204" pitchFamily="34" charset="0"/>
                <a:cs typeface="Arial" panose="020B0604020202020204" pitchFamily="34" charset="0"/>
              </a:rPr>
              <a:t>Failure of absorption of Ca</a:t>
            </a:r>
          </a:p>
          <a:p>
            <a:endParaRPr lang="en-US" sz="2400" dirty="0" smtClean="0"/>
          </a:p>
          <a:p>
            <a:endParaRPr lang="en-US" sz="2400" dirty="0" smtClean="0"/>
          </a:p>
          <a:p>
            <a:endParaRPr lang="en-US" sz="2400" dirty="0" smtClean="0"/>
          </a:p>
          <a:p>
            <a:endParaRPr lang="en-US" dirty="0">
              <a:latin typeface="Arial" pitchFamily="34" charset="0"/>
              <a:cs typeface="Arial" pitchFamily="34" charset="0"/>
            </a:endParaRPr>
          </a:p>
        </p:txBody>
      </p:sp>
      <p:sp>
        <p:nvSpPr>
          <p:cNvPr id="4" name="TextBox 3"/>
          <p:cNvSpPr txBox="1"/>
          <p:nvPr/>
        </p:nvSpPr>
        <p:spPr>
          <a:xfrm>
            <a:off x="2057400" y="228600"/>
            <a:ext cx="571586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NUTRITIONAL  OSTEODYSTROPHIES</a:t>
            </a:r>
            <a:endParaRPr lang="en-US" sz="2400" b="1" dirty="0">
              <a:solidFill>
                <a:srgbClr val="FF0000"/>
              </a:solidFill>
              <a:latin typeface="Arial" pitchFamily="34" charset="0"/>
              <a:cs typeface="Arial" pitchFamily="34" charset="0"/>
            </a:endParaRPr>
          </a:p>
        </p:txBody>
      </p:sp>
      <p:pic>
        <p:nvPicPr>
          <p:cNvPr id="2050" name="Picture 2" descr="Guide to Osteomalacia – All About Bone Health and Joint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29000"/>
            <a:ext cx="3080094" cy="1751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dirty="0" smtClean="0">
                <a:latin typeface="Arial" pitchFamily="34" charset="0"/>
                <a:cs typeface="Arial" pitchFamily="34" charset="0"/>
              </a:rPr>
              <a:t>Formation of insoluble complex:- </a:t>
            </a:r>
          </a:p>
          <a:p>
            <a:pPr lvl="1"/>
            <a:r>
              <a:rPr lang="en-US" sz="2000" dirty="0" smtClean="0">
                <a:solidFill>
                  <a:srgbClr val="0070C0"/>
                </a:solidFill>
                <a:latin typeface="Arial" pitchFamily="34" charset="0"/>
                <a:cs typeface="Arial" pitchFamily="34" charset="0"/>
              </a:rPr>
              <a:t>oxalates and </a:t>
            </a:r>
            <a:r>
              <a:rPr lang="en-US" sz="2000" dirty="0" err="1" smtClean="0">
                <a:solidFill>
                  <a:srgbClr val="0070C0"/>
                </a:solidFill>
                <a:latin typeface="Arial" pitchFamily="34" charset="0"/>
                <a:cs typeface="Arial" pitchFamily="34" charset="0"/>
              </a:rPr>
              <a:t>phytates</a:t>
            </a:r>
            <a:endParaRPr lang="en-US" sz="2000" dirty="0" smtClean="0">
              <a:solidFill>
                <a:srgbClr val="0070C0"/>
              </a:solidFill>
              <a:latin typeface="Arial" pitchFamily="34" charset="0"/>
              <a:cs typeface="Arial" pitchFamily="34" charset="0"/>
            </a:endParaRPr>
          </a:p>
          <a:p>
            <a:pPr lvl="1"/>
            <a:r>
              <a:rPr lang="en-US" sz="2000" dirty="0" smtClean="0">
                <a:solidFill>
                  <a:srgbClr val="0070C0"/>
                </a:solidFill>
                <a:latin typeface="Arial" pitchFamily="34" charset="0"/>
                <a:cs typeface="Arial" pitchFamily="34" charset="0"/>
              </a:rPr>
              <a:t>Oxalic, lactic, tartaric and </a:t>
            </a:r>
            <a:r>
              <a:rPr lang="en-US" sz="2000" dirty="0" err="1" smtClean="0">
                <a:solidFill>
                  <a:srgbClr val="0070C0"/>
                </a:solidFill>
                <a:latin typeface="Arial" pitchFamily="34" charset="0"/>
                <a:cs typeface="Arial" pitchFamily="34" charset="0"/>
              </a:rPr>
              <a:t>malic</a:t>
            </a:r>
            <a:r>
              <a:rPr lang="en-US" sz="2000" dirty="0" smtClean="0">
                <a:solidFill>
                  <a:srgbClr val="0070C0"/>
                </a:solidFill>
                <a:latin typeface="Arial" pitchFamily="34" charset="0"/>
                <a:cs typeface="Arial" pitchFamily="34" charset="0"/>
              </a:rPr>
              <a:t> acids</a:t>
            </a:r>
          </a:p>
          <a:p>
            <a:pPr lvl="1"/>
            <a:r>
              <a:rPr lang="en-US" sz="2000" dirty="0" smtClean="0">
                <a:solidFill>
                  <a:srgbClr val="0070C0"/>
                </a:solidFill>
                <a:latin typeface="Arial" pitchFamily="34" charset="0"/>
                <a:cs typeface="Arial" pitchFamily="34" charset="0"/>
              </a:rPr>
              <a:t>Acid breakdown products of protein</a:t>
            </a:r>
          </a:p>
          <a:p>
            <a:pPr lvl="1"/>
            <a:r>
              <a:rPr lang="en-US" sz="2000" dirty="0" err="1" smtClean="0">
                <a:solidFill>
                  <a:srgbClr val="0070C0"/>
                </a:solidFill>
                <a:latin typeface="Arial" pitchFamily="34" charset="0"/>
                <a:cs typeface="Arial" pitchFamily="34" charset="0"/>
              </a:rPr>
              <a:t>Sulphur</a:t>
            </a:r>
            <a:endParaRPr lang="en-US" sz="2000" dirty="0" smtClean="0">
              <a:solidFill>
                <a:srgbClr val="0070C0"/>
              </a:solidFill>
              <a:latin typeface="Arial" pitchFamily="34" charset="0"/>
              <a:cs typeface="Arial" pitchFamily="34" charset="0"/>
            </a:endParaRPr>
          </a:p>
          <a:p>
            <a:r>
              <a:rPr lang="en-US" sz="2400" dirty="0" err="1" smtClean="0">
                <a:latin typeface="Arial" pitchFamily="34" charset="0"/>
                <a:cs typeface="Arial" pitchFamily="34" charset="0"/>
              </a:rPr>
              <a:t>Steatorrhoea</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Renal disease</a:t>
            </a:r>
          </a:p>
          <a:p>
            <a:r>
              <a:rPr lang="en-US" sz="2400" dirty="0" smtClean="0">
                <a:latin typeface="Arial" pitchFamily="34" charset="0"/>
                <a:cs typeface="Arial" pitchFamily="34" charset="0"/>
              </a:rPr>
              <a:t>Increased requirements in growing animals</a:t>
            </a:r>
          </a:p>
          <a:p>
            <a:pPr>
              <a:buFont typeface="Wingdings" panose="05000000000000000000" pitchFamily="2" charset="2"/>
              <a:buChar char="Ø"/>
            </a:pPr>
            <a:r>
              <a:rPr lang="en-US" sz="2400" b="1" dirty="0" err="1" smtClean="0">
                <a:solidFill>
                  <a:srgbClr val="FF0000"/>
                </a:solidFill>
                <a:latin typeface="Arial" pitchFamily="34" charset="0"/>
                <a:cs typeface="Arial" pitchFamily="34" charset="0"/>
              </a:rPr>
              <a:t>Deficiecy</a:t>
            </a:r>
            <a:r>
              <a:rPr lang="en-US" sz="2400" b="1" dirty="0" smtClean="0">
                <a:solidFill>
                  <a:srgbClr val="FF0000"/>
                </a:solidFill>
                <a:latin typeface="Arial" pitchFamily="34" charset="0"/>
                <a:cs typeface="Arial" pitchFamily="34" charset="0"/>
              </a:rPr>
              <a:t> of P</a:t>
            </a:r>
          </a:p>
          <a:p>
            <a:r>
              <a:rPr lang="en-US" sz="2400" dirty="0" smtClean="0">
                <a:latin typeface="Arial" pitchFamily="34" charset="0"/>
                <a:cs typeface="Arial" pitchFamily="34" charset="0"/>
              </a:rPr>
              <a:t>Inadequate amount in diet</a:t>
            </a:r>
          </a:p>
          <a:p>
            <a:r>
              <a:rPr lang="en-US" sz="2400" dirty="0" smtClean="0">
                <a:latin typeface="Arial" pitchFamily="34" charset="0"/>
                <a:cs typeface="Arial" pitchFamily="34" charset="0"/>
              </a:rPr>
              <a:t>Formation of insoluble complex:- </a:t>
            </a:r>
            <a:r>
              <a:rPr lang="en-US" sz="2400" dirty="0" err="1" smtClean="0">
                <a:latin typeface="Arial" pitchFamily="34" charset="0"/>
                <a:cs typeface="Arial" pitchFamily="34" charset="0"/>
              </a:rPr>
              <a:t>Ca,Fe</a:t>
            </a:r>
            <a:r>
              <a:rPr lang="en-US" sz="2400" dirty="0" smtClean="0">
                <a:latin typeface="Arial" pitchFamily="34" charset="0"/>
                <a:cs typeface="Arial" pitchFamily="34" charset="0"/>
              </a:rPr>
              <a:t>, Al</a:t>
            </a:r>
          </a:p>
          <a:p>
            <a:r>
              <a:rPr lang="en-US" sz="2400" dirty="0" err="1" smtClean="0">
                <a:latin typeface="Arial" pitchFamily="34" charset="0"/>
                <a:cs typeface="Arial" pitchFamily="34" charset="0"/>
              </a:rPr>
              <a:t>Steatorrhoea</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a:buFont typeface="Wingdings" panose="05000000000000000000" pitchFamily="2" charset="2"/>
              <a:buChar char="Ø"/>
            </a:pPr>
            <a:r>
              <a:rPr lang="en-US" dirty="0" err="1" smtClean="0">
                <a:solidFill>
                  <a:srgbClr val="FF0000"/>
                </a:solidFill>
                <a:latin typeface="Arial" pitchFamily="34" charset="0"/>
                <a:cs typeface="Arial" pitchFamily="34" charset="0"/>
              </a:rPr>
              <a:t>Deficiecy</a:t>
            </a:r>
            <a:r>
              <a:rPr lang="en-US" dirty="0" smtClean="0">
                <a:solidFill>
                  <a:srgbClr val="FF0000"/>
                </a:solidFill>
                <a:latin typeface="Arial" pitchFamily="34" charset="0"/>
                <a:cs typeface="Arial" pitchFamily="34" charset="0"/>
              </a:rPr>
              <a:t> of </a:t>
            </a:r>
            <a:r>
              <a:rPr lang="en-US" dirty="0" err="1" smtClean="0">
                <a:solidFill>
                  <a:srgbClr val="FF0000"/>
                </a:solidFill>
                <a:latin typeface="Arial" pitchFamily="34" charset="0"/>
                <a:cs typeface="Arial" pitchFamily="34" charset="0"/>
              </a:rPr>
              <a:t>Vit</a:t>
            </a:r>
            <a:r>
              <a:rPr lang="en-US" dirty="0" smtClean="0">
                <a:solidFill>
                  <a:srgbClr val="FF0000"/>
                </a:solidFill>
                <a:latin typeface="Arial" pitchFamily="34" charset="0"/>
                <a:cs typeface="Arial" pitchFamily="34" charset="0"/>
              </a:rPr>
              <a:t> D</a:t>
            </a:r>
          </a:p>
          <a:p>
            <a:r>
              <a:rPr lang="en-US" dirty="0" err="1" smtClean="0">
                <a:latin typeface="Arial" pitchFamily="34" charset="0"/>
                <a:cs typeface="Arial" pitchFamily="34" charset="0"/>
              </a:rPr>
              <a:t>Steatorrhoea</a:t>
            </a:r>
            <a:endParaRPr lang="en-US" dirty="0" smtClean="0">
              <a:latin typeface="Arial" pitchFamily="34" charset="0"/>
              <a:cs typeface="Arial" pitchFamily="34" charset="0"/>
            </a:endParaRPr>
          </a:p>
          <a:p>
            <a:r>
              <a:rPr lang="en-US" dirty="0" smtClean="0">
                <a:latin typeface="Arial" pitchFamily="34" charset="0"/>
                <a:cs typeface="Arial" pitchFamily="34" charset="0"/>
              </a:rPr>
              <a:t>Diseases of liver</a:t>
            </a:r>
          </a:p>
          <a:p>
            <a:r>
              <a:rPr lang="en-US" dirty="0">
                <a:latin typeface="Arial" pitchFamily="34" charset="0"/>
                <a:cs typeface="Arial" pitchFamily="34" charset="0"/>
              </a:rPr>
              <a:t>Diseases of </a:t>
            </a:r>
            <a:r>
              <a:rPr lang="en-US" dirty="0" smtClean="0">
                <a:latin typeface="Arial" pitchFamily="34" charset="0"/>
                <a:cs typeface="Arial" pitchFamily="34" charset="0"/>
              </a:rPr>
              <a:t>kidney</a:t>
            </a:r>
          </a:p>
          <a:p>
            <a:r>
              <a:rPr lang="en-US" dirty="0" smtClean="0">
                <a:latin typeface="Arial" pitchFamily="34" charset="0"/>
                <a:cs typeface="Arial" pitchFamily="34" charset="0"/>
              </a:rPr>
              <a:t>Deficiency of sunlight</a:t>
            </a:r>
          </a:p>
          <a:p>
            <a:endParaRPr lang="en-US" dirty="0" smtClean="0">
              <a:latin typeface="Arial" pitchFamily="34" charset="0"/>
              <a:cs typeface="Arial" pitchFamily="34" charset="0"/>
            </a:endParaRPr>
          </a:p>
          <a:p>
            <a:pPr>
              <a:buFont typeface="Wingdings" panose="05000000000000000000" pitchFamily="2" charset="2"/>
              <a:buChar char="v"/>
            </a:pPr>
            <a:r>
              <a:rPr lang="en-US" dirty="0" smtClean="0">
                <a:solidFill>
                  <a:srgbClr val="FF0000"/>
                </a:solidFill>
                <a:latin typeface="Arial" pitchFamily="34" charset="0"/>
                <a:cs typeface="Arial" pitchFamily="34" charset="0"/>
              </a:rPr>
              <a:t>The essential defects in rickets are</a:t>
            </a:r>
          </a:p>
          <a:p>
            <a:r>
              <a:rPr lang="en-US" dirty="0" smtClean="0">
                <a:latin typeface="Arial" pitchFamily="34" charset="0"/>
                <a:cs typeface="Arial" pitchFamily="34" charset="0"/>
              </a:rPr>
              <a:t>Cartilage cells are not calcified</a:t>
            </a:r>
          </a:p>
          <a:p>
            <a:r>
              <a:rPr lang="en-US" dirty="0" smtClean="0">
                <a:latin typeface="Arial" pitchFamily="34" charset="0"/>
                <a:cs typeface="Arial" pitchFamily="34" charset="0"/>
              </a:rPr>
              <a:t>Cartilage cells are resistant to degeneration</a:t>
            </a:r>
          </a:p>
          <a:p>
            <a:r>
              <a:rPr lang="en-US" dirty="0" smtClean="0">
                <a:latin typeface="Arial" pitchFamily="34" charset="0"/>
                <a:cs typeface="Arial" pitchFamily="34" charset="0"/>
              </a:rPr>
              <a:t>Failure of blood vessels to invade and corrode the cartilage</a:t>
            </a:r>
          </a:p>
          <a:p>
            <a:r>
              <a:rPr lang="en-US" dirty="0" smtClean="0">
                <a:latin typeface="Arial" pitchFamily="34" charset="0"/>
                <a:cs typeface="Arial" pitchFamily="34" charset="0"/>
              </a:rPr>
              <a:t>Overgrowth of the osteoid on the persistent and growing cartilage</a:t>
            </a:r>
          </a:p>
          <a:p>
            <a:r>
              <a:rPr lang="en-US" dirty="0" smtClean="0">
                <a:latin typeface="Arial" pitchFamily="34" charset="0"/>
                <a:cs typeface="Arial" pitchFamily="34" charset="0"/>
              </a:rPr>
              <a:t>Increased growth of fibrous tissue in the </a:t>
            </a:r>
            <a:r>
              <a:rPr lang="en-US" dirty="0" err="1" smtClean="0">
                <a:latin typeface="Arial" pitchFamily="34" charset="0"/>
                <a:cs typeface="Arial" pitchFamily="34" charset="0"/>
              </a:rPr>
              <a:t>osteochondral</a:t>
            </a:r>
            <a:r>
              <a:rPr lang="en-US" dirty="0" smtClean="0">
                <a:latin typeface="Arial" pitchFamily="34" charset="0"/>
                <a:cs typeface="Arial" pitchFamily="34" charset="0"/>
              </a:rPr>
              <a:t> zone</a:t>
            </a:r>
          </a:p>
          <a:p>
            <a:r>
              <a:rPr lang="en-US" dirty="0" smtClean="0">
                <a:latin typeface="Arial" pitchFamily="34" charset="0"/>
                <a:cs typeface="Arial" pitchFamily="34" charset="0"/>
              </a:rPr>
              <a:t>Absence of calcification of osteoid</a:t>
            </a:r>
            <a:endParaRPr lang="en-US" dirty="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8588"/>
            <a:ext cx="8229600" cy="6500812"/>
          </a:xfrm>
        </p:spPr>
        <p:txBody>
          <a:bodyPr>
            <a:normAutofit lnSpcReduction="10000"/>
          </a:bodyPr>
          <a:lstStyle/>
          <a:p>
            <a:pPr>
              <a:buFont typeface="Wingdings" panose="05000000000000000000" pitchFamily="2" charset="2"/>
              <a:buChar char="v"/>
            </a:pPr>
            <a:r>
              <a:rPr lang="en-US" sz="2400" b="1" dirty="0" smtClean="0">
                <a:solidFill>
                  <a:srgbClr val="FF0000"/>
                </a:solidFill>
                <a:latin typeface="Arial" panose="020B0604020202020204" pitchFamily="34" charset="0"/>
                <a:cs typeface="Arial" panose="020B0604020202020204" pitchFamily="34" charset="0"/>
              </a:rPr>
              <a:t>Clinical Findings </a:t>
            </a:r>
          </a:p>
          <a:p>
            <a:r>
              <a:rPr lang="en-US" sz="2000" dirty="0" smtClean="0">
                <a:latin typeface="Arial" panose="020B0604020202020204" pitchFamily="34" charset="0"/>
                <a:cs typeface="Arial" panose="020B0604020202020204" pitchFamily="34" charset="0"/>
              </a:rPr>
              <a:t>Bowing of limbs (“Bow Leg”)</a:t>
            </a:r>
          </a:p>
          <a:p>
            <a:r>
              <a:rPr lang="en-US" sz="2000" dirty="0" smtClean="0">
                <a:latin typeface="Arial" panose="020B0604020202020204" pitchFamily="34" charset="0"/>
                <a:cs typeface="Arial" panose="020B0604020202020204" pitchFamily="34" charset="0"/>
              </a:rPr>
              <a:t>Pot- bellied appearance of the abdomen</a:t>
            </a:r>
          </a:p>
          <a:p>
            <a:r>
              <a:rPr lang="en-US" sz="2000" dirty="0" smtClean="0">
                <a:latin typeface="Arial" panose="020B0604020202020204" pitchFamily="34" charset="0"/>
                <a:cs typeface="Arial" panose="020B0604020202020204" pitchFamily="34" charset="0"/>
              </a:rPr>
              <a:t>Kyphosis and scoliosis</a:t>
            </a:r>
          </a:p>
          <a:p>
            <a:r>
              <a:rPr lang="en-US" sz="2000" dirty="0" smtClean="0">
                <a:latin typeface="Arial" panose="020B0604020202020204" pitchFamily="34" charset="0"/>
                <a:cs typeface="Arial" panose="020B0604020202020204" pitchFamily="34" charset="0"/>
              </a:rPr>
              <a:t>Enlargement of end of bones and joints</a:t>
            </a:r>
          </a:p>
          <a:p>
            <a:r>
              <a:rPr lang="en-US" sz="2000" dirty="0" smtClean="0">
                <a:latin typeface="Arial" panose="020B0604020202020204" pitchFamily="34" charset="0"/>
                <a:cs typeface="Arial" panose="020B0604020202020204" pitchFamily="34" charset="0"/>
              </a:rPr>
              <a:t>Bending of knees and fetlocks</a:t>
            </a:r>
          </a:p>
          <a:p>
            <a:r>
              <a:rPr lang="en-US" sz="2000" dirty="0" smtClean="0">
                <a:latin typeface="Arial" panose="020B0604020202020204" pitchFamily="34" charset="0"/>
                <a:cs typeface="Arial" panose="020B0604020202020204" pitchFamily="34" charset="0"/>
              </a:rPr>
              <a:t>Overextension of pasterns with overgrowth of hooves</a:t>
            </a:r>
          </a:p>
          <a:p>
            <a:r>
              <a:rPr lang="en-US" sz="2000" dirty="0" smtClean="0">
                <a:latin typeface="Arial" panose="020B0604020202020204" pitchFamily="34" charset="0"/>
                <a:cs typeface="Arial" panose="020B0604020202020204" pitchFamily="34" charset="0"/>
              </a:rPr>
              <a:t>Deformity of pelvic bones (maternal dystocia)</a:t>
            </a:r>
          </a:p>
          <a:p>
            <a:r>
              <a:rPr lang="en-US" sz="2000" dirty="0" smtClean="0">
                <a:latin typeface="Arial" panose="020B0604020202020204" pitchFamily="34" charset="0"/>
                <a:cs typeface="Arial" panose="020B0604020202020204" pitchFamily="34" charset="0"/>
              </a:rPr>
              <a:t>Cranium is more dome shaped and frontals are wide</a:t>
            </a:r>
          </a:p>
          <a:p>
            <a:r>
              <a:rPr lang="en-US" sz="2000" dirty="0" smtClean="0">
                <a:latin typeface="Arial" panose="020B0604020202020204" pitchFamily="34" charset="0"/>
                <a:cs typeface="Arial" panose="020B0604020202020204" pitchFamily="34" charset="0"/>
              </a:rPr>
              <a:t>Rickety-rosary (enlarged </a:t>
            </a:r>
            <a:r>
              <a:rPr lang="en-US" sz="2000" dirty="0" err="1" smtClean="0">
                <a:latin typeface="Arial" panose="020B0604020202020204" pitchFamily="34" charset="0"/>
                <a:cs typeface="Arial" panose="020B0604020202020204" pitchFamily="34" charset="0"/>
              </a:rPr>
              <a:t>chondrocostal</a:t>
            </a:r>
            <a:r>
              <a:rPr lang="en-US" sz="2000" dirty="0" smtClean="0">
                <a:latin typeface="Arial" panose="020B0604020202020204" pitchFamily="34" charset="0"/>
                <a:cs typeface="Arial" panose="020B0604020202020204" pitchFamily="34" charset="0"/>
              </a:rPr>
              <a:t> joints appearing as a string of beads)    </a:t>
            </a:r>
            <a:endParaRPr lang="en-US" sz="2000" dirty="0">
              <a:latin typeface="Arial" panose="020B0604020202020204" pitchFamily="34" charset="0"/>
              <a:cs typeface="Arial" panose="020B0604020202020204" pitchFamily="34" charset="0"/>
            </a:endParaRPr>
          </a:p>
          <a:p>
            <a:r>
              <a:rPr lang="en-US" sz="2000" dirty="0" smtClean="0">
                <a:latin typeface="Arial" pitchFamily="34" charset="0"/>
                <a:cs typeface="Arial" pitchFamily="34" charset="0"/>
              </a:rPr>
              <a:t>Crooked sternum in birds</a:t>
            </a:r>
          </a:p>
          <a:p>
            <a:r>
              <a:rPr lang="en-US" sz="2000" dirty="0" smtClean="0">
                <a:latin typeface="Arial" pitchFamily="34" charset="0"/>
                <a:cs typeface="Arial" pitchFamily="34" charset="0"/>
              </a:rPr>
              <a:t>Poorly formed and irregular jaws- cannot be closed</a:t>
            </a:r>
          </a:p>
          <a:p>
            <a:r>
              <a:rPr lang="en-US" sz="2000" dirty="0" smtClean="0">
                <a:latin typeface="Arial" pitchFamily="34" charset="0"/>
                <a:cs typeface="Arial" pitchFamily="34" charset="0"/>
              </a:rPr>
              <a:t>Rachitic dwarfism- shortening of bones</a:t>
            </a:r>
          </a:p>
          <a:p>
            <a:r>
              <a:rPr lang="en-US" sz="2000" dirty="0" smtClean="0">
                <a:latin typeface="Arial" pitchFamily="34" charset="0"/>
                <a:cs typeface="Arial" pitchFamily="34" charset="0"/>
              </a:rPr>
              <a:t>Flat toe appearance</a:t>
            </a:r>
          </a:p>
          <a:p>
            <a:r>
              <a:rPr lang="en-US" sz="2000" dirty="0" smtClean="0">
                <a:latin typeface="Arial" pitchFamily="34" charset="0"/>
                <a:cs typeface="Arial" pitchFamily="34" charset="0"/>
              </a:rPr>
              <a:t>Bone pain, </a:t>
            </a:r>
            <a:r>
              <a:rPr lang="en-US" sz="2000" dirty="0">
                <a:latin typeface="Arial" panose="020B0604020202020204" pitchFamily="34" charset="0"/>
                <a:cs typeface="Arial" panose="020B0604020202020204" pitchFamily="34" charset="0"/>
              </a:rPr>
              <a:t>stiff </a:t>
            </a:r>
            <a:r>
              <a:rPr lang="en-US" sz="2000" dirty="0" smtClean="0">
                <a:latin typeface="Arial" panose="020B0604020202020204" pitchFamily="34" charset="0"/>
                <a:cs typeface="Arial" panose="020B0604020202020204" pitchFamily="34" charset="0"/>
              </a:rPr>
              <a:t>gait, lameness and </a:t>
            </a:r>
            <a:r>
              <a:rPr lang="en-US" sz="2000" dirty="0">
                <a:latin typeface="Arial" panose="020B0604020202020204" pitchFamily="34" charset="0"/>
                <a:cs typeface="Arial" panose="020B0604020202020204" pitchFamily="34" charset="0"/>
              </a:rPr>
              <a:t>pathologic </a:t>
            </a:r>
            <a:r>
              <a:rPr lang="en-US" sz="2000" dirty="0" smtClean="0">
                <a:latin typeface="Arial" panose="020B0604020202020204" pitchFamily="34" charset="0"/>
                <a:cs typeface="Arial" panose="020B0604020202020204" pitchFamily="34" charset="0"/>
              </a:rPr>
              <a:t>fractures</a:t>
            </a:r>
          </a:p>
          <a:p>
            <a:r>
              <a:rPr lang="en-US" sz="2000" dirty="0" smtClean="0">
                <a:latin typeface="Arial" panose="020B0604020202020204" pitchFamily="34" charset="0"/>
                <a:cs typeface="Arial" panose="020B0604020202020204" pitchFamily="34" charset="0"/>
              </a:rPr>
              <a:t>Eruption of teeth is delayed and irregular</a:t>
            </a:r>
          </a:p>
          <a:p>
            <a:r>
              <a:rPr lang="en-US" sz="2000" dirty="0" err="1" smtClean="0">
                <a:latin typeface="Arial" panose="020B0604020202020204" pitchFamily="34" charset="0"/>
                <a:cs typeface="Arial" panose="020B0604020202020204" pitchFamily="34" charset="0"/>
              </a:rPr>
              <a:t>Unthriftiness</a:t>
            </a:r>
            <a:r>
              <a:rPr lang="en-US" sz="2000" dirty="0" smtClean="0">
                <a:latin typeface="Arial" panose="020B0604020202020204" pitchFamily="34" charset="0"/>
                <a:cs typeface="Arial" panose="020B0604020202020204" pitchFamily="34" charset="0"/>
              </a:rPr>
              <a:t>, pica and occasional </a:t>
            </a:r>
            <a:r>
              <a:rPr lang="en-US" sz="2000" dirty="0" err="1" smtClean="0">
                <a:latin typeface="Arial" panose="020B0604020202020204" pitchFamily="34" charset="0"/>
                <a:cs typeface="Arial" panose="020B0604020202020204" pitchFamily="34" charset="0"/>
              </a:rPr>
              <a:t>diarrhoea</a:t>
            </a:r>
            <a:endParaRPr lang="en-US" sz="2000" dirty="0">
              <a:latin typeface="Arial" panose="020B0604020202020204" pitchFamily="34" charset="0"/>
              <a:cs typeface="Arial" panose="020B0604020202020204" pitchFamily="34" charset="0"/>
            </a:endParaRPr>
          </a:p>
          <a:p>
            <a:endParaRPr lang="en-US" sz="20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dirty="0"/>
          </a:p>
        </p:txBody>
      </p:sp>
      <p:pic>
        <p:nvPicPr>
          <p:cNvPr id="4" name="Picture 2" descr="Image result for rickets dogs "/>
          <p:cNvPicPr>
            <a:picLocks noChangeAspect="1" noChangeArrowheads="1"/>
          </p:cNvPicPr>
          <p:nvPr/>
        </p:nvPicPr>
        <p:blipFill>
          <a:blip r:embed="rId2"/>
          <a:srcRect/>
          <a:stretch>
            <a:fillRect/>
          </a:stretch>
        </p:blipFill>
        <p:spPr bwMode="auto">
          <a:xfrm>
            <a:off x="7086599" y="1752600"/>
            <a:ext cx="1676401" cy="1500188"/>
          </a:xfrm>
          <a:prstGeom prst="rect">
            <a:avLst/>
          </a:prstGeom>
          <a:noFill/>
        </p:spPr>
      </p:pic>
      <p:pic>
        <p:nvPicPr>
          <p:cNvPr id="1026" name="Picture 2" descr="Ant thoracic wall and intercostal space"/>
          <p:cNvPicPr>
            <a:picLocks noChangeAspect="1" noChangeArrowheads="1"/>
          </p:cNvPicPr>
          <p:nvPr/>
        </p:nvPicPr>
        <p:blipFill rotWithShape="1">
          <a:blip r:embed="rId3">
            <a:extLst>
              <a:ext uri="{28A0092B-C50C-407E-A947-70E740481C1C}">
                <a14:useLocalDpi xmlns:a14="http://schemas.microsoft.com/office/drawing/2010/main" val="0"/>
              </a:ext>
            </a:extLst>
          </a:blip>
          <a:srcRect l="40073" t="24530" r="11024" b="6993"/>
          <a:stretch/>
        </p:blipFill>
        <p:spPr bwMode="auto">
          <a:xfrm>
            <a:off x="7086599" y="4267200"/>
            <a:ext cx="1676401" cy="1591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uide to Osteomalacia – All About Bone Health and Joint 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906" y="31919"/>
            <a:ext cx="3080094" cy="1751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fontScale="92500" lnSpcReduction="20000"/>
          </a:bodyPr>
          <a:lstStyle/>
          <a:p>
            <a:pPr algn="just"/>
            <a:r>
              <a:rPr lang="en-US" sz="2400" dirty="0" smtClean="0">
                <a:latin typeface="Arial" pitchFamily="34" charset="0"/>
                <a:cs typeface="Arial" pitchFamily="34" charset="0"/>
              </a:rPr>
              <a:t>Bones, cartilage, muscles, ligaments, tendons and other connective tissue that supports and binds tissues and organs together comprise the musculoskeletal system</a:t>
            </a:r>
          </a:p>
          <a:p>
            <a:pPr algn="just">
              <a:buFont typeface="Wingdings" panose="05000000000000000000" pitchFamily="2" charset="2"/>
              <a:buChar char="Ø"/>
            </a:pPr>
            <a:r>
              <a:rPr lang="en-US" sz="2400" dirty="0" smtClean="0">
                <a:solidFill>
                  <a:srgbClr val="FF0000"/>
                </a:solidFill>
                <a:latin typeface="Arial" pitchFamily="34" charset="0"/>
                <a:cs typeface="Arial" pitchFamily="34" charset="0"/>
              </a:rPr>
              <a:t>Primary functions of the musculoskeletal system</a:t>
            </a:r>
          </a:p>
          <a:p>
            <a:pPr algn="just"/>
            <a:r>
              <a:rPr lang="en-US" sz="2400" dirty="0" smtClean="0">
                <a:latin typeface="Arial" pitchFamily="34" charset="0"/>
                <a:cs typeface="Arial" pitchFamily="34" charset="0"/>
              </a:rPr>
              <a:t>Provides support to the body and gives ability to move</a:t>
            </a:r>
          </a:p>
          <a:p>
            <a:pPr algn="just"/>
            <a:r>
              <a:rPr lang="en-US" sz="2400" dirty="0" smtClean="0">
                <a:latin typeface="Arial" pitchFamily="34" charset="0"/>
                <a:cs typeface="Arial" pitchFamily="34" charset="0"/>
              </a:rPr>
              <a:t>Skeletal system protect the body’s internal organs</a:t>
            </a:r>
          </a:p>
          <a:p>
            <a:pPr algn="just"/>
            <a:r>
              <a:rPr lang="en-US" sz="2400" dirty="0" smtClean="0">
                <a:latin typeface="Arial" pitchFamily="34" charset="0"/>
                <a:cs typeface="Arial" pitchFamily="34" charset="0"/>
              </a:rPr>
              <a:t>Support the weight of the body and serves as the main storage depot for calcium and phosphorus</a:t>
            </a:r>
          </a:p>
          <a:p>
            <a:pPr algn="just"/>
            <a:r>
              <a:rPr lang="en-US" sz="2400" dirty="0" smtClean="0">
                <a:latin typeface="Arial" pitchFamily="34" charset="0"/>
                <a:cs typeface="Arial" pitchFamily="34" charset="0"/>
              </a:rPr>
              <a:t>Muscular system keep bones in place; they assist with movement by contracting and pulling on the bones</a:t>
            </a:r>
          </a:p>
          <a:p>
            <a:pPr algn="just"/>
            <a:r>
              <a:rPr lang="en-US" sz="2400" dirty="0" smtClean="0">
                <a:latin typeface="Arial" pitchFamily="34" charset="0"/>
                <a:cs typeface="Arial" pitchFamily="34" charset="0"/>
              </a:rPr>
              <a:t>To allow motion, different bones are connected by joints which are connected to other bones and muscle fibers via connective tissues such as tendons and ligaments.</a:t>
            </a:r>
          </a:p>
          <a:p>
            <a:pPr algn="just"/>
            <a:r>
              <a:rPr lang="en-US" sz="2400" dirty="0" smtClean="0">
                <a:latin typeface="Arial" pitchFamily="34" charset="0"/>
                <a:cs typeface="Arial" pitchFamily="34" charset="0"/>
              </a:rPr>
              <a:t>Allowing for movements as diverse as standing, walking, running, and grasping items</a:t>
            </a:r>
          </a:p>
          <a:p>
            <a:pPr algn="just"/>
            <a:r>
              <a:rPr lang="en-US" sz="2400" dirty="0" smtClean="0">
                <a:latin typeface="Arial" pitchFamily="34" charset="0"/>
                <a:cs typeface="Arial" pitchFamily="34" charset="0"/>
              </a:rPr>
              <a:t>Cartilage prevents the bone ends from rubbing directly on each other</a:t>
            </a:r>
            <a:r>
              <a:rPr lang="en-US" sz="2400" dirty="0" smtClean="0"/>
              <a:t>. </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Contains critical components of the hematopoietic system (blood cell production)</a:t>
            </a:r>
          </a:p>
          <a:p>
            <a:endParaRPr lang="en-US" dirty="0"/>
          </a:p>
        </p:txBody>
      </p:sp>
      <p:sp>
        <p:nvSpPr>
          <p:cNvPr id="4" name="TextBox 3"/>
          <p:cNvSpPr txBox="1"/>
          <p:nvPr/>
        </p:nvSpPr>
        <p:spPr>
          <a:xfrm>
            <a:off x="3048000" y="228600"/>
            <a:ext cx="2864439" cy="461665"/>
          </a:xfrm>
          <a:prstGeom prst="rect">
            <a:avLst/>
          </a:prstGeom>
          <a:noFill/>
        </p:spPr>
        <p:txBody>
          <a:bodyPr wrap="none" rtlCol="0">
            <a:spAutoFit/>
          </a:bodyPr>
          <a:lstStyle/>
          <a:p>
            <a:r>
              <a:rPr lang="en-US" sz="2400" dirty="0" smtClean="0">
                <a:solidFill>
                  <a:srgbClr val="FF0000"/>
                </a:solidFill>
                <a:latin typeface="Arial Black" pitchFamily="34" charset="0"/>
              </a:rPr>
              <a:t>INTRODUCTION</a:t>
            </a:r>
            <a:endParaRPr lang="en-US" sz="24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6553200" cy="5973763"/>
          </a:xfrm>
        </p:spPr>
        <p:txBody>
          <a:bodyPr>
            <a:normAutofit fontScale="92500" lnSpcReduction="10000"/>
          </a:bodyPr>
          <a:lstStyle/>
          <a:p>
            <a:pPr>
              <a:buFont typeface="Wingdings" panose="05000000000000000000" pitchFamily="2" charset="2"/>
              <a:buChar char="v"/>
            </a:pPr>
            <a:r>
              <a:rPr lang="en-US" sz="2400" b="1" dirty="0" smtClean="0">
                <a:solidFill>
                  <a:srgbClr val="FF0000"/>
                </a:solidFill>
                <a:latin typeface="Arial" panose="020B0604020202020204" pitchFamily="34" charset="0"/>
                <a:cs typeface="Arial" panose="020B0604020202020204" pitchFamily="34" charset="0"/>
              </a:rPr>
              <a:t>Diagnosis</a:t>
            </a:r>
          </a:p>
          <a:p>
            <a:r>
              <a:rPr lang="en-US" sz="2400" dirty="0">
                <a:latin typeface="Arial" panose="020B0604020202020204" pitchFamily="34" charset="0"/>
                <a:cs typeface="Arial" panose="020B0604020202020204" pitchFamily="34" charset="0"/>
              </a:rPr>
              <a:t>Radiographic examination of large bones and joints is the most reliable in vivo diagnostic </a:t>
            </a:r>
            <a:r>
              <a:rPr lang="en-US" sz="2400" dirty="0" smtClean="0">
                <a:latin typeface="Arial" panose="020B0604020202020204" pitchFamily="34" charset="0"/>
                <a:cs typeface="Arial" panose="020B0604020202020204" pitchFamily="34" charset="0"/>
              </a:rPr>
              <a:t>tool</a:t>
            </a:r>
          </a:p>
          <a:p>
            <a:pPr lvl="1"/>
            <a:r>
              <a:rPr lang="en-US" sz="2000" dirty="0" err="1" smtClean="0"/>
              <a:t>Radiopacity</a:t>
            </a:r>
            <a:r>
              <a:rPr lang="en-US" sz="2000" dirty="0" smtClean="0"/>
              <a:t> </a:t>
            </a:r>
            <a:r>
              <a:rPr lang="en-US" sz="2000" dirty="0"/>
              <a:t>of rachitic bones is </a:t>
            </a:r>
            <a:r>
              <a:rPr lang="en-US" sz="2000" dirty="0" smtClean="0"/>
              <a:t>characteristically </a:t>
            </a:r>
            <a:r>
              <a:rPr lang="en-US" sz="2000" dirty="0"/>
              <a:t>less than that of </a:t>
            </a:r>
            <a:r>
              <a:rPr lang="en-US" sz="2000" dirty="0" smtClean="0"/>
              <a:t>normal bone</a:t>
            </a:r>
          </a:p>
          <a:p>
            <a:pPr lvl="1"/>
            <a:r>
              <a:rPr lang="en-US" sz="2000" dirty="0" smtClean="0"/>
              <a:t>Widening of epiphyseal plate and epiphyseal line</a:t>
            </a:r>
          </a:p>
          <a:p>
            <a:pPr lvl="1"/>
            <a:r>
              <a:rPr lang="en-US" sz="2000" dirty="0" smtClean="0"/>
              <a:t>Long bones have wooly, moth eaten appearance and have concave or flat appearance instead of normal convex contour</a:t>
            </a:r>
          </a:p>
          <a:p>
            <a:pPr lvl="1"/>
            <a:r>
              <a:rPr lang="en-US" sz="2000" dirty="0" smtClean="0"/>
              <a:t>Growth </a:t>
            </a:r>
            <a:r>
              <a:rPr lang="en-US" sz="2000" dirty="0"/>
              <a:t>plates appear widened and </a:t>
            </a:r>
            <a:r>
              <a:rPr lang="en-US" sz="2000" dirty="0" smtClean="0"/>
              <a:t>irregular</a:t>
            </a:r>
          </a:p>
          <a:p>
            <a:r>
              <a:rPr lang="en-US" sz="2400" dirty="0" smtClean="0">
                <a:latin typeface="Arial" panose="020B0604020202020204" pitchFamily="34" charset="0"/>
                <a:cs typeface="Arial" panose="020B0604020202020204" pitchFamily="34" charset="0"/>
              </a:rPr>
              <a:t>Bending of bones</a:t>
            </a:r>
          </a:p>
          <a:p>
            <a:r>
              <a:rPr lang="en-US" sz="2400" dirty="0" smtClean="0">
                <a:latin typeface="Arial" panose="020B0604020202020204" pitchFamily="34" charset="0"/>
                <a:cs typeface="Arial" panose="020B0604020202020204" pitchFamily="34" charset="0"/>
              </a:rPr>
              <a:t>Decrease in serum Ca and P and increase in alkaline phosphatase</a:t>
            </a:r>
          </a:p>
          <a:p>
            <a:r>
              <a:rPr lang="en-US" sz="2400" dirty="0" smtClean="0">
                <a:latin typeface="Arial" panose="020B0604020202020204" pitchFamily="34" charset="0"/>
                <a:cs typeface="Arial" panose="020B0604020202020204" pitchFamily="34" charset="0"/>
              </a:rPr>
              <a:t>Macroscopically epiphyseal </a:t>
            </a:r>
            <a:r>
              <a:rPr lang="en-US" sz="2400" dirty="0">
                <a:latin typeface="Arial" panose="020B0604020202020204" pitchFamily="34" charset="0"/>
                <a:cs typeface="Arial" panose="020B0604020202020204" pitchFamily="34" charset="0"/>
              </a:rPr>
              <a:t>cartilages are abnormal, wider, soft and easily be </a:t>
            </a:r>
            <a:r>
              <a:rPr lang="en-US" sz="2400" dirty="0" smtClean="0">
                <a:latin typeface="Arial" panose="020B0604020202020204" pitchFamily="34" charset="0"/>
                <a:cs typeface="Arial" panose="020B0604020202020204" pitchFamily="34" charset="0"/>
              </a:rPr>
              <a:t>cut</a:t>
            </a:r>
          </a:p>
          <a:p>
            <a:r>
              <a:rPr lang="en-US" sz="2400" dirty="0" smtClean="0">
                <a:latin typeface="Arial" panose="020B0604020202020204" pitchFamily="34" charset="0"/>
                <a:cs typeface="Arial" panose="020B0604020202020204" pitchFamily="34" charset="0"/>
              </a:rPr>
              <a:t>Microscopic lesions:- impaired </a:t>
            </a:r>
            <a:r>
              <a:rPr lang="en-US" sz="2400" dirty="0">
                <a:latin typeface="Arial" panose="020B0604020202020204" pitchFamily="34" charset="0"/>
                <a:cs typeface="Arial" panose="020B0604020202020204" pitchFamily="34" charset="0"/>
              </a:rPr>
              <a:t>endochondral ossification, which are most prominent in fast-growing bones</a:t>
            </a:r>
            <a:endParaRPr lang="en-US" sz="2400" dirty="0" smtClean="0">
              <a:latin typeface="Arial" panose="020B0604020202020204" pitchFamily="34" charset="0"/>
              <a:cs typeface="Arial" panose="020B0604020202020204" pitchFamily="34" charset="0"/>
            </a:endParaRPr>
          </a:p>
          <a:p>
            <a:endParaRPr lang="en-IN" dirty="0"/>
          </a:p>
        </p:txBody>
      </p:sp>
      <p:pic>
        <p:nvPicPr>
          <p:cNvPr id="3074" name="Picture 2" descr="X-ray of a dog's front left leg Photograph by Yael Rosen - Pix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7337" y="598800"/>
            <a:ext cx="2057400" cy="20852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001" y="3139281"/>
            <a:ext cx="1981200" cy="2948083"/>
          </a:xfrm>
          <a:prstGeom prst="rect">
            <a:avLst/>
          </a:prstGeom>
        </p:spPr>
      </p:pic>
    </p:spTree>
    <p:extLst>
      <p:ext uri="{BB962C8B-B14F-4D97-AF65-F5344CB8AC3E}">
        <p14:creationId xmlns:p14="http://schemas.microsoft.com/office/powerpoint/2010/main" val="2824491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668963"/>
          </a:xfrm>
        </p:spPr>
        <p:txBody>
          <a:bodyPr>
            <a:normAutofit fontScale="92500"/>
          </a:bodyPr>
          <a:lstStyle/>
          <a:p>
            <a:pPr>
              <a:buFont typeface="Wingdings" panose="05000000000000000000" pitchFamily="2" charset="2"/>
              <a:buChar char="v"/>
            </a:pPr>
            <a:r>
              <a:rPr lang="en-US" sz="2400" b="1" dirty="0" smtClean="0">
                <a:solidFill>
                  <a:srgbClr val="FF0000"/>
                </a:solidFill>
                <a:latin typeface="Arial" panose="020B0604020202020204" pitchFamily="34" charset="0"/>
                <a:cs typeface="Arial" panose="020B0604020202020204" pitchFamily="34" charset="0"/>
              </a:rPr>
              <a:t>Treatment</a:t>
            </a:r>
          </a:p>
          <a:p>
            <a:r>
              <a:rPr lang="en-US" sz="2400" dirty="0" smtClean="0">
                <a:latin typeface="Arial" panose="020B0604020202020204" pitchFamily="34" charset="0"/>
                <a:cs typeface="Arial" panose="020B0604020202020204" pitchFamily="34" charset="0"/>
              </a:rPr>
              <a:t>Correction </a:t>
            </a:r>
            <a:r>
              <a:rPr lang="en-US" sz="2400" dirty="0">
                <a:latin typeface="Arial" panose="020B0604020202020204" pitchFamily="34" charset="0"/>
                <a:cs typeface="Arial" panose="020B0604020202020204" pitchFamily="34" charset="0"/>
              </a:rPr>
              <a:t>of the diet is the primary treatment for rickets.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prognosis is good in the absence of pathologic fractures or irreversible damage to the </a:t>
            </a:r>
            <a:r>
              <a:rPr lang="en-US" sz="2400" dirty="0" err="1">
                <a:latin typeface="Arial" panose="020B0604020202020204" pitchFamily="34" charset="0"/>
                <a:cs typeface="Arial" panose="020B0604020202020204" pitchFamily="34" charset="0"/>
              </a:rPr>
              <a:t>physes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lf </a:t>
            </a:r>
            <a:r>
              <a:rPr lang="en-US" sz="2400" dirty="0">
                <a:latin typeface="Arial" panose="020B0604020202020204" pitchFamily="34" charset="0"/>
                <a:cs typeface="Arial" panose="020B0604020202020204" pitchFamily="34" charset="0"/>
              </a:rPr>
              <a:t>the animals are housed, exposure to sunlight ( ultraviolet radiation) will also increase production of vitamin </a:t>
            </a:r>
            <a:r>
              <a:rPr lang="en-US" sz="2400" dirty="0" smtClean="0">
                <a:latin typeface="Arial" panose="020B0604020202020204" pitchFamily="34" charset="0"/>
                <a:cs typeface="Arial" panose="020B0604020202020204" pitchFamily="34" charset="0"/>
              </a:rPr>
              <a:t>D3 precursors </a:t>
            </a:r>
          </a:p>
          <a:p>
            <a:r>
              <a:rPr lang="en-US" sz="2400" dirty="0" smtClean="0">
                <a:latin typeface="Arial" panose="020B0604020202020204" pitchFamily="34" charset="0"/>
                <a:cs typeface="Arial" panose="020B0604020202020204" pitchFamily="34" charset="0"/>
              </a:rPr>
              <a:t>Many </a:t>
            </a:r>
            <a:r>
              <a:rPr lang="en-US" sz="2400" dirty="0">
                <a:latin typeface="Arial" panose="020B0604020202020204" pitchFamily="34" charset="0"/>
                <a:cs typeface="Arial" panose="020B0604020202020204" pitchFamily="34" charset="0"/>
              </a:rPr>
              <a:t>homemade diets for dogs are deficient in minerals and have altered </a:t>
            </a:r>
            <a:r>
              <a:rPr lang="en-US" sz="2400" dirty="0" err="1" smtClean="0">
                <a:latin typeface="Arial" panose="020B0604020202020204" pitchFamily="34" charset="0"/>
                <a:cs typeface="Arial" panose="020B0604020202020204" pitchFamily="34" charset="0"/>
              </a:rPr>
              <a:t>Ca:P</a:t>
            </a:r>
            <a:r>
              <a:rPr lang="en-US" sz="2400" dirty="0" smtClean="0">
                <a:latin typeface="Arial" panose="020B0604020202020204" pitchFamily="34" charset="0"/>
                <a:cs typeface="Arial" panose="020B0604020202020204" pitchFamily="34" charset="0"/>
              </a:rPr>
              <a:t> ratios</a:t>
            </a:r>
          </a:p>
          <a:p>
            <a:r>
              <a:rPr lang="en-US" sz="2400" dirty="0" smtClean="0">
                <a:latin typeface="Arial" panose="020B0604020202020204" pitchFamily="34" charset="0"/>
                <a:cs typeface="Arial" panose="020B0604020202020204" pitchFamily="34" charset="0"/>
              </a:rPr>
              <a:t>Therefore</a:t>
            </a:r>
            <a:r>
              <a:rPr lang="en-US" sz="2400" dirty="0">
                <a:latin typeface="Arial" panose="020B0604020202020204" pitchFamily="34" charset="0"/>
                <a:cs typeface="Arial" panose="020B0604020202020204" pitchFamily="34" charset="0"/>
              </a:rPr>
              <a:t>, a high-quality commercial food, or one designed by a credentialed veterinary nutritionist, is </a:t>
            </a:r>
            <a:r>
              <a:rPr lang="en-US" sz="2400" dirty="0" smtClean="0">
                <a:latin typeface="Arial" panose="020B0604020202020204" pitchFamily="34" charset="0"/>
                <a:cs typeface="Arial" panose="020B0604020202020204" pitchFamily="34" charset="0"/>
              </a:rPr>
              <a:t>recommended</a:t>
            </a:r>
          </a:p>
          <a:p>
            <a:r>
              <a:rPr lang="en-US" sz="2400" dirty="0" err="1" smtClean="0">
                <a:latin typeface="Arial" panose="020B0604020202020204" pitchFamily="34" charset="0"/>
                <a:cs typeface="Arial" panose="020B0604020202020204" pitchFamily="34" charset="0"/>
              </a:rPr>
              <a:t>Vit</a:t>
            </a:r>
            <a:r>
              <a:rPr lang="en-US" sz="2400" dirty="0" smtClean="0">
                <a:latin typeface="Arial" panose="020B0604020202020204" pitchFamily="34" charset="0"/>
                <a:cs typeface="Arial" panose="020B0604020202020204" pitchFamily="34" charset="0"/>
              </a:rPr>
              <a:t> D-therapy at a level of 10-20 times the daily requirement</a:t>
            </a:r>
          </a:p>
          <a:p>
            <a:pPr marL="457200" lvl="1" indent="0">
              <a:buNone/>
            </a:pPr>
            <a:r>
              <a:rPr lang="en-US" sz="2000" dirty="0" smtClean="0">
                <a:latin typeface="Arial" panose="020B0604020202020204" pitchFamily="34" charset="0"/>
                <a:cs typeface="Arial" panose="020B0604020202020204" pitchFamily="34" charset="0"/>
              </a:rPr>
              <a:t>Daily requirement</a:t>
            </a:r>
          </a:p>
          <a:p>
            <a:pPr lvl="1">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Dog – 700 I.U.</a:t>
            </a:r>
          </a:p>
          <a:p>
            <a:pPr lvl="1">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Sheep, cattle, pig, horse – 1500 I.U.</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583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5" y="1449835"/>
            <a:ext cx="8902084" cy="4341180"/>
          </a:xfrm>
        </p:spPr>
        <p:txBody>
          <a:bodyPr>
            <a:normAutofit fontScale="92500" lnSpcReduction="20000"/>
          </a:bodyPr>
          <a:lstStyle/>
          <a:p>
            <a:r>
              <a:rPr lang="en-US" sz="1800" dirty="0"/>
              <a:t>Seen in mature bones and associated with disruption of normal bone remodeling</a:t>
            </a:r>
          </a:p>
          <a:p>
            <a:r>
              <a:rPr lang="en-US" sz="1800" dirty="0"/>
              <a:t>Characterized by an accumulation of excessive un-mineralized osteoid on trabecular surfaces.</a:t>
            </a:r>
          </a:p>
          <a:p>
            <a:r>
              <a:rPr lang="en-US" sz="1800" dirty="0">
                <a:solidFill>
                  <a:srgbClr val="7030A0"/>
                </a:solidFill>
              </a:rPr>
              <a:t>Because bones mature at different rates, both rickets and osteomalacia can be seen in the same animal</a:t>
            </a:r>
            <a:endParaRPr lang="en-US" sz="1800" dirty="0">
              <a:solidFill>
                <a:srgbClr val="FF0000"/>
              </a:solidFill>
            </a:endParaRPr>
          </a:p>
          <a:p>
            <a:pPr>
              <a:buFont typeface="Wingdings" panose="05000000000000000000" pitchFamily="2" charset="2"/>
              <a:buChar char="v"/>
            </a:pPr>
            <a:r>
              <a:rPr lang="en-US" sz="1800" b="1" dirty="0" err="1">
                <a:solidFill>
                  <a:srgbClr val="FF0000"/>
                </a:solidFill>
                <a:latin typeface="Arial" panose="020B0604020202020204" pitchFamily="34" charset="0"/>
                <a:cs typeface="Arial" panose="020B0604020202020204" pitchFamily="34" charset="0"/>
              </a:rPr>
              <a:t>Etiopathogenesis</a:t>
            </a:r>
            <a:endParaRPr lang="en-US" sz="1800" b="1" dirty="0">
              <a:solidFill>
                <a:srgbClr val="FF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Inadequate blood level of vitamin D3, P or both</a:t>
            </a:r>
          </a:p>
          <a:p>
            <a:r>
              <a:rPr lang="en-US" sz="1800" dirty="0">
                <a:latin typeface="Arial" panose="020B0604020202020204" pitchFamily="34" charset="0"/>
                <a:cs typeface="Arial" panose="020B0604020202020204" pitchFamily="34" charset="0"/>
              </a:rPr>
              <a:t>Chronic nephritis</a:t>
            </a:r>
          </a:p>
          <a:p>
            <a:r>
              <a:rPr lang="en-US" sz="1800" dirty="0">
                <a:latin typeface="Arial" panose="020B0604020202020204" pitchFamily="34" charset="0"/>
                <a:cs typeface="Arial" panose="020B0604020202020204" pitchFamily="34" charset="0"/>
              </a:rPr>
              <a:t>Extensive resorption of minerals and failure of mineralization of newly formed matrix</a:t>
            </a:r>
          </a:p>
          <a:p>
            <a:r>
              <a:rPr lang="en-US" sz="1800" dirty="0">
                <a:latin typeface="Arial" panose="020B0604020202020204" pitchFamily="34" charset="0"/>
                <a:cs typeface="Arial" panose="020B0604020202020204" pitchFamily="34" charset="0"/>
              </a:rPr>
              <a:t>Softening and spongy bones</a:t>
            </a:r>
          </a:p>
          <a:p>
            <a:r>
              <a:rPr lang="en-US" sz="1800" dirty="0">
                <a:latin typeface="Arial" panose="020B0604020202020204" pitchFamily="34" charset="0"/>
                <a:cs typeface="Arial" panose="020B0604020202020204" pitchFamily="34" charset="0"/>
              </a:rPr>
              <a:t>There is no enlargement of the ends of the long bones</a:t>
            </a:r>
          </a:p>
          <a:p>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800" b="1" dirty="0">
                <a:solidFill>
                  <a:srgbClr val="FF0000"/>
                </a:solidFill>
                <a:latin typeface="Arial" panose="020B0604020202020204" pitchFamily="34" charset="0"/>
                <a:cs typeface="Arial" panose="020B0604020202020204" pitchFamily="34" charset="0"/>
              </a:rPr>
              <a:t>Clinical findings</a:t>
            </a:r>
          </a:p>
          <a:p>
            <a:r>
              <a:rPr lang="en-US" sz="1800" dirty="0">
                <a:latin typeface="Arial" panose="020B0604020202020204" pitchFamily="34" charset="0"/>
                <a:cs typeface="Arial" panose="020B0604020202020204" pitchFamily="34" charset="0"/>
              </a:rPr>
              <a:t>Unthrifty and have a rough hair coat</a:t>
            </a:r>
          </a:p>
          <a:p>
            <a:r>
              <a:rPr lang="en-US" sz="1800" dirty="0">
                <a:latin typeface="Arial" panose="020B0604020202020204" pitchFamily="34" charset="0"/>
                <a:cs typeface="Arial" panose="020B0604020202020204" pitchFamily="34" charset="0"/>
              </a:rPr>
              <a:t>Weight loss, shifting limb lameness, limb </a:t>
            </a:r>
            <a:r>
              <a:rPr lang="en-US" sz="1800" dirty="0" err="1">
                <a:latin typeface="Arial" panose="020B0604020202020204" pitchFamily="34" charset="0"/>
                <a:cs typeface="Arial" panose="020B0604020202020204" pitchFamily="34" charset="0"/>
              </a:rPr>
              <a:t>defomities</a:t>
            </a:r>
            <a:r>
              <a:rPr lang="en-US" sz="1800" dirty="0">
                <a:latin typeface="Arial" panose="020B0604020202020204" pitchFamily="34" charset="0"/>
                <a:cs typeface="Arial" panose="020B0604020202020204" pitchFamily="34" charset="0"/>
              </a:rPr>
              <a:t>, and spontaneous fractures</a:t>
            </a:r>
          </a:p>
          <a:p>
            <a:r>
              <a:rPr lang="en-US" sz="1800" dirty="0">
                <a:latin typeface="Arial" panose="020B0604020202020204" pitchFamily="34" charset="0"/>
                <a:cs typeface="Arial" panose="020B0604020202020204" pitchFamily="34" charset="0"/>
              </a:rPr>
              <a:t>Pica may predispose affected animals to esophageal obstruction, </a:t>
            </a:r>
            <a:r>
              <a:rPr lang="en-US" sz="1800" dirty="0" err="1">
                <a:latin typeface="Arial" pitchFamily="34" charset="0"/>
                <a:cs typeface="Arial" pitchFamily="34" charset="0"/>
              </a:rPr>
              <a:t>reticuloperitonitis</a:t>
            </a:r>
            <a:r>
              <a:rPr lang="en-US" sz="1800" dirty="0">
                <a:latin typeface="Arial" pitchFamily="34" charset="0"/>
                <a:cs typeface="Arial" pitchFamily="34" charset="0"/>
              </a:rPr>
              <a:t>, botulism, or other intoxications</a:t>
            </a:r>
          </a:p>
          <a:p>
            <a:endParaRPr lang="en-US" sz="1800" dirty="0">
              <a:latin typeface="Arial" pitchFamily="34" charset="0"/>
              <a:cs typeface="Arial" pitchFamily="34" charset="0"/>
            </a:endParaRPr>
          </a:p>
          <a:p>
            <a:endParaRPr lang="en-IN" sz="1800" b="1" dirty="0">
              <a:solidFill>
                <a:srgbClr val="FF0000"/>
              </a:solidFill>
              <a:latin typeface="Arial" panose="020B0604020202020204" pitchFamily="34" charset="0"/>
              <a:cs typeface="Arial" panose="020B0604020202020204" pitchFamily="34" charset="0"/>
            </a:endParaRPr>
          </a:p>
          <a:p>
            <a:endParaRPr lang="en-IN" dirty="0"/>
          </a:p>
        </p:txBody>
      </p:sp>
      <p:sp>
        <p:nvSpPr>
          <p:cNvPr id="4" name="TextBox 3"/>
          <p:cNvSpPr txBox="1"/>
          <p:nvPr/>
        </p:nvSpPr>
        <p:spPr>
          <a:xfrm>
            <a:off x="3200401" y="1028700"/>
            <a:ext cx="184731" cy="300082"/>
          </a:xfrm>
          <a:prstGeom prst="rect">
            <a:avLst/>
          </a:prstGeom>
          <a:noFill/>
        </p:spPr>
        <p:txBody>
          <a:bodyPr wrap="none" rtlCol="0">
            <a:spAutoFit/>
          </a:bodyPr>
          <a:lstStyle/>
          <a:p>
            <a:endParaRPr lang="en-IN" sz="1350" dirty="0"/>
          </a:p>
        </p:txBody>
      </p:sp>
      <p:sp>
        <p:nvSpPr>
          <p:cNvPr id="5" name="Rectangle 4"/>
          <p:cNvSpPr/>
          <p:nvPr/>
        </p:nvSpPr>
        <p:spPr>
          <a:xfrm>
            <a:off x="2905450" y="1028700"/>
            <a:ext cx="3012363" cy="300082"/>
          </a:xfrm>
          <a:prstGeom prst="rect">
            <a:avLst/>
          </a:prstGeom>
        </p:spPr>
        <p:txBody>
          <a:bodyPr wrap="none">
            <a:spAutoFit/>
          </a:bodyPr>
          <a:lstStyle/>
          <a:p>
            <a:r>
              <a:rPr lang="en-US" sz="1350" b="1" dirty="0">
                <a:solidFill>
                  <a:srgbClr val="FF0000"/>
                </a:solidFill>
                <a:latin typeface="Arial" panose="020B0604020202020204" pitchFamily="34" charset="0"/>
                <a:cs typeface="Arial" panose="020B0604020202020204" pitchFamily="34" charset="0"/>
              </a:rPr>
              <a:t>OSTEOMALACIA (ADULT RICKET)</a:t>
            </a:r>
          </a:p>
        </p:txBody>
      </p:sp>
    </p:spTree>
    <p:extLst>
      <p:ext uri="{BB962C8B-B14F-4D97-AF65-F5344CB8AC3E}">
        <p14:creationId xmlns:p14="http://schemas.microsoft.com/office/powerpoint/2010/main" val="557852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58" y="1078476"/>
            <a:ext cx="8835501" cy="4501945"/>
          </a:xfrm>
        </p:spPr>
        <p:txBody>
          <a:bodyPr>
            <a:normAutofit/>
          </a:bodyPr>
          <a:lstStyle/>
          <a:p>
            <a:pPr>
              <a:buFont typeface="Wingdings" panose="05000000000000000000" pitchFamily="2" charset="2"/>
              <a:buChar char="v"/>
            </a:pPr>
            <a:r>
              <a:rPr lang="en-US" sz="1800" b="1" dirty="0">
                <a:solidFill>
                  <a:srgbClr val="FF0000"/>
                </a:solidFill>
                <a:latin typeface="Arial" panose="020B0604020202020204" pitchFamily="34" charset="0"/>
                <a:cs typeface="Arial" panose="020B0604020202020204" pitchFamily="34" charset="0"/>
              </a:rPr>
              <a:t>Diagnosis</a:t>
            </a:r>
          </a:p>
          <a:p>
            <a:r>
              <a:rPr lang="en-US" sz="1800" dirty="0">
                <a:latin typeface="Arial" pitchFamily="34" charset="0"/>
                <a:cs typeface="Arial" pitchFamily="34" charset="0"/>
              </a:rPr>
              <a:t>Evaluation of diet for calcium, phosphorus, and </a:t>
            </a:r>
            <a:r>
              <a:rPr lang="en-US" sz="1800" dirty="0" err="1">
                <a:latin typeface="Arial" pitchFamily="34" charset="0"/>
                <a:cs typeface="Arial" pitchFamily="34" charset="0"/>
              </a:rPr>
              <a:t>vitanlin</a:t>
            </a:r>
            <a:r>
              <a:rPr lang="en-US" sz="1800" dirty="0">
                <a:latin typeface="Arial" pitchFamily="34" charset="0"/>
                <a:cs typeface="Arial" pitchFamily="34" charset="0"/>
              </a:rPr>
              <a:t> D content</a:t>
            </a:r>
          </a:p>
          <a:p>
            <a:r>
              <a:rPr lang="en-IN" sz="1800" dirty="0">
                <a:latin typeface="Arial" panose="020B0604020202020204" pitchFamily="34" charset="0"/>
                <a:cs typeface="Arial" panose="020B0604020202020204" pitchFamily="34" charset="0"/>
              </a:rPr>
              <a:t>radiographic evidence of generalized skeletal demineralization, loss of lamina dura </a:t>
            </a:r>
            <a:r>
              <a:rPr lang="en-IN" sz="1800" dirty="0" err="1">
                <a:latin typeface="Arial" panose="020B0604020202020204" pitchFamily="34" charset="0"/>
                <a:cs typeface="Arial" panose="020B0604020202020204" pitchFamily="34" charset="0"/>
              </a:rPr>
              <a:t>dentes</a:t>
            </a:r>
            <a:r>
              <a:rPr lang="en-IN" sz="1800" dirty="0">
                <a:latin typeface="Arial" panose="020B0604020202020204" pitchFamily="34" charset="0"/>
                <a:cs typeface="Arial" panose="020B0604020202020204" pitchFamily="34" charset="0"/>
              </a:rPr>
              <a:t>, </a:t>
            </a:r>
            <a:r>
              <a:rPr lang="en-IN" sz="1800" dirty="0" err="1">
                <a:latin typeface="Arial" panose="020B0604020202020204" pitchFamily="34" charset="0"/>
                <a:cs typeface="Arial" panose="020B0604020202020204" pitchFamily="34" charset="0"/>
              </a:rPr>
              <a:t>subperiosteal</a:t>
            </a:r>
            <a:r>
              <a:rPr lang="en-IN" sz="1800" dirty="0">
                <a:latin typeface="Arial" panose="020B0604020202020204" pitchFamily="34" charset="0"/>
                <a:cs typeface="Arial" panose="020B0604020202020204" pitchFamily="34" charset="0"/>
              </a:rPr>
              <a:t> cortical bone resorption, bowing </a:t>
            </a:r>
            <a:r>
              <a:rPr lang="en-IN" sz="1800" dirty="0" err="1">
                <a:latin typeface="Arial" panose="020B0604020202020204" pitchFamily="34" charset="0"/>
                <a:cs typeface="Arial" panose="020B0604020202020204" pitchFamily="34" charset="0"/>
              </a:rPr>
              <a:t>deformi</a:t>
            </a:r>
            <a:r>
              <a:rPr lang="en-IN" sz="1800" dirty="0">
                <a:latin typeface="Arial" panose="020B0604020202020204" pitchFamily="34" charset="0"/>
                <a:cs typeface="Arial" panose="020B0604020202020204" pitchFamily="34" charset="0"/>
              </a:rPr>
              <a:t> ties, and multiple folding fractures of long bones due to intense localized osteoclast proliferation</a:t>
            </a:r>
          </a:p>
          <a:p>
            <a:r>
              <a:rPr lang="en-US" sz="1800" dirty="0">
                <a:latin typeface="Arial" panose="020B0604020202020204" pitchFamily="34" charset="0"/>
                <a:cs typeface="Arial" panose="020B0604020202020204" pitchFamily="34" charset="0"/>
              </a:rPr>
              <a:t>Blood levels of </a:t>
            </a:r>
            <a:r>
              <a:rPr lang="en-US" sz="1800" dirty="0" err="1">
                <a:solidFill>
                  <a:srgbClr val="FF0000"/>
                </a:solidFill>
                <a:latin typeface="Arial" panose="020B0604020202020204" pitchFamily="34" charset="0"/>
                <a:cs typeface="Arial" panose="020B0604020202020204" pitchFamily="34" charset="0"/>
              </a:rPr>
              <a:t>hydroxyproline</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assess the extent of ongoing bone mobilization</a:t>
            </a:r>
          </a:p>
          <a:p>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IN" sz="1800" b="1" dirty="0">
                <a:solidFill>
                  <a:srgbClr val="FF0000"/>
                </a:solidFill>
                <a:latin typeface="Arial" panose="020B0604020202020204" pitchFamily="34" charset="0"/>
                <a:cs typeface="Arial" panose="020B0604020202020204" pitchFamily="34" charset="0"/>
              </a:rPr>
              <a:t>Treatment</a:t>
            </a:r>
          </a:p>
          <a:p>
            <a:r>
              <a:rPr lang="en-US" sz="1800" dirty="0">
                <a:latin typeface="Arial" panose="020B0604020202020204" pitchFamily="34" charset="0"/>
                <a:cs typeface="Arial" panose="020B0604020202020204" pitchFamily="34" charset="0"/>
              </a:rPr>
              <a:t>Attempt should be made to correct the specific causes</a:t>
            </a:r>
            <a:endParaRPr lang="en-IN"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Confined for several weeks after initiation of the supplemental diet</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910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3038"/>
            <a:ext cx="7886700" cy="3468684"/>
          </a:xfrm>
        </p:spPr>
        <p:txBody>
          <a:bodyPr>
            <a:normAutofit fontScale="92500"/>
          </a:bodyPr>
          <a:lstStyle/>
          <a:p>
            <a:pPr algn="just"/>
            <a:r>
              <a:rPr lang="en-US" sz="1800" dirty="0">
                <a:latin typeface="Arial" panose="020B0604020202020204" pitchFamily="34" charset="0"/>
                <a:cs typeface="Arial" panose="020B0604020202020204" pitchFamily="34" charset="0"/>
              </a:rPr>
              <a:t>Defective calcification of bones of jaws and head</a:t>
            </a:r>
          </a:p>
          <a:p>
            <a:pPr algn="just">
              <a:buFont typeface="Wingdings" panose="05000000000000000000" pitchFamily="2" charset="2"/>
              <a:buChar char="v"/>
            </a:pPr>
            <a:r>
              <a:rPr lang="en-US" sz="1800" dirty="0">
                <a:solidFill>
                  <a:srgbClr val="C00000"/>
                </a:solidFill>
                <a:latin typeface="Arial" panose="020B0604020202020204" pitchFamily="34" charset="0"/>
                <a:cs typeface="Arial" panose="020B0604020202020204" pitchFamily="34" charset="0"/>
              </a:rPr>
              <a:t>Etiology</a:t>
            </a:r>
          </a:p>
          <a:p>
            <a:pPr algn="just">
              <a:buFont typeface="Wingdings" panose="05000000000000000000" pitchFamily="2" charset="2"/>
              <a:buChar char="q"/>
            </a:pPr>
            <a:r>
              <a:rPr lang="en-US" sz="1800" dirty="0">
                <a:solidFill>
                  <a:srgbClr val="FF0000"/>
                </a:solidFill>
                <a:latin typeface="Arial" panose="020B0604020202020204" pitchFamily="34" charset="0"/>
                <a:cs typeface="Arial" panose="020B0604020202020204" pitchFamily="34" charset="0"/>
              </a:rPr>
              <a:t>Primary hyperparathyroidism</a:t>
            </a:r>
          </a:p>
          <a:p>
            <a:pPr algn="just"/>
            <a:r>
              <a:rPr lang="en-US" sz="1800" dirty="0">
                <a:latin typeface="Arial" panose="020B0604020202020204" pitchFamily="34" charset="0"/>
                <a:cs typeface="Arial" panose="020B0604020202020204" pitchFamily="34" charset="0"/>
              </a:rPr>
              <a:t>Disease of older age group animals</a:t>
            </a:r>
          </a:p>
          <a:p>
            <a:pPr algn="just"/>
            <a:r>
              <a:rPr lang="en-US" sz="1800" dirty="0">
                <a:latin typeface="Arial" panose="020B0604020202020204" pitchFamily="34" charset="0"/>
                <a:cs typeface="Arial" panose="020B0604020202020204" pitchFamily="34" charset="0"/>
              </a:rPr>
              <a:t>Renal damage cause retention of phosphorus</a:t>
            </a:r>
          </a:p>
          <a:p>
            <a:pPr algn="just"/>
            <a:r>
              <a:rPr lang="en-US" sz="1800" dirty="0">
                <a:latin typeface="Arial" panose="020B0604020202020204" pitchFamily="34" charset="0"/>
                <a:cs typeface="Arial" panose="020B0604020202020204" pitchFamily="34" charset="0"/>
              </a:rPr>
              <a:t>Retention causes increase in level of blood P over Ca</a:t>
            </a:r>
          </a:p>
          <a:p>
            <a:pPr algn="just"/>
            <a:r>
              <a:rPr lang="en-US" sz="1800" dirty="0">
                <a:latin typeface="Arial" panose="020B0604020202020204" pitchFamily="34" charset="0"/>
                <a:cs typeface="Arial" panose="020B0604020202020204" pitchFamily="34" charset="0"/>
              </a:rPr>
              <a:t>Relative hypocalcemia induce hyper function of PTH gland resulting increase level of PTH hormone mobilizes Ca from bones</a:t>
            </a:r>
          </a:p>
          <a:p>
            <a:pPr algn="just">
              <a:buFont typeface="Wingdings" panose="05000000000000000000" pitchFamily="2" charset="2"/>
              <a:buChar char="q"/>
            </a:pPr>
            <a:r>
              <a:rPr lang="en-US" sz="1800" dirty="0">
                <a:solidFill>
                  <a:srgbClr val="FF0000"/>
                </a:solidFill>
                <a:latin typeface="Arial" panose="020B0604020202020204" pitchFamily="34" charset="0"/>
                <a:cs typeface="Arial" panose="020B0604020202020204" pitchFamily="34" charset="0"/>
              </a:rPr>
              <a:t>Secondary hyperparathyroidism</a:t>
            </a:r>
          </a:p>
          <a:p>
            <a:pPr algn="just"/>
            <a:r>
              <a:rPr lang="en-US" sz="1800" dirty="0">
                <a:latin typeface="Arial" panose="020B0604020202020204" pitchFamily="34" charset="0"/>
                <a:cs typeface="Arial" panose="020B0604020202020204" pitchFamily="34" charset="0"/>
              </a:rPr>
              <a:t>Due to feeding of diets containing high P and low Ca- cereals, bran, hays</a:t>
            </a:r>
          </a:p>
          <a:p>
            <a:pPr algn="just"/>
            <a:r>
              <a:rPr lang="en-US" sz="1800" dirty="0">
                <a:latin typeface="Arial" panose="020B0604020202020204" pitchFamily="34" charset="0"/>
                <a:cs typeface="Arial" panose="020B0604020202020204" pitchFamily="34" charset="0"/>
              </a:rPr>
              <a:t>In horses k/a Bran disease, Big head or Millers disease</a:t>
            </a:r>
            <a:endParaRPr lang="en-IN" sz="1800" dirty="0">
              <a:latin typeface="Arial" panose="020B0604020202020204" pitchFamily="34" charset="0"/>
              <a:cs typeface="Arial" panose="020B0604020202020204" pitchFamily="34" charset="0"/>
            </a:endParaRPr>
          </a:p>
        </p:txBody>
      </p:sp>
      <p:sp>
        <p:nvSpPr>
          <p:cNvPr id="4" name="Rectangle 3"/>
          <p:cNvSpPr/>
          <p:nvPr/>
        </p:nvSpPr>
        <p:spPr>
          <a:xfrm>
            <a:off x="2570625" y="1008155"/>
            <a:ext cx="3954801" cy="369332"/>
          </a:xfrm>
          <a:prstGeom prst="rect">
            <a:avLst/>
          </a:prstGeom>
        </p:spPr>
        <p:txBody>
          <a:bodyPr wrap="none">
            <a:spAutoFit/>
          </a:bodyPr>
          <a:lstStyle/>
          <a:p>
            <a:r>
              <a:rPr lang="en-IN" dirty="0">
                <a:solidFill>
                  <a:srgbClr val="FF0000"/>
                </a:solidFill>
                <a:latin typeface="Arial Black" panose="020B0A04020102020204" pitchFamily="34" charset="0"/>
              </a:rPr>
              <a:t>FIBROUS OSTEODYSTROPHY </a:t>
            </a:r>
          </a:p>
        </p:txBody>
      </p:sp>
      <p:sp>
        <p:nvSpPr>
          <p:cNvPr id="5" name="Rectangle 4"/>
          <p:cNvSpPr/>
          <p:nvPr/>
        </p:nvSpPr>
        <p:spPr>
          <a:xfrm>
            <a:off x="2479260" y="1351854"/>
            <a:ext cx="4068550" cy="323165"/>
          </a:xfrm>
          <a:prstGeom prst="rect">
            <a:avLst/>
          </a:prstGeom>
        </p:spPr>
        <p:txBody>
          <a:bodyPr wrap="none">
            <a:spAutoFit/>
          </a:bodyPr>
          <a:lstStyle/>
          <a:p>
            <a:r>
              <a:rPr lang="en-IN" sz="1500" dirty="0">
                <a:solidFill>
                  <a:srgbClr val="C00000"/>
                </a:solidFill>
                <a:latin typeface="Arial Black" panose="020B0A04020102020204" pitchFamily="34" charset="0"/>
              </a:rPr>
              <a:t>(Renal </a:t>
            </a:r>
            <a:r>
              <a:rPr lang="en-IN" sz="1500" dirty="0" err="1">
                <a:solidFill>
                  <a:srgbClr val="C00000"/>
                </a:solidFill>
                <a:latin typeface="Arial Black" panose="020B0A04020102020204" pitchFamily="34" charset="0"/>
              </a:rPr>
              <a:t>Ricket</a:t>
            </a:r>
            <a:r>
              <a:rPr lang="en-IN" sz="1500" dirty="0">
                <a:solidFill>
                  <a:srgbClr val="C00000"/>
                </a:solidFill>
                <a:latin typeface="Arial Black" panose="020B0A04020102020204" pitchFamily="34" charset="0"/>
              </a:rPr>
              <a:t>, Rubber jaw syndrome)</a:t>
            </a:r>
          </a:p>
        </p:txBody>
      </p:sp>
    </p:spTree>
    <p:extLst>
      <p:ext uri="{BB962C8B-B14F-4D97-AF65-F5344CB8AC3E}">
        <p14:creationId xmlns:p14="http://schemas.microsoft.com/office/powerpoint/2010/main" val="790850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2" y="963782"/>
            <a:ext cx="8815526" cy="4747334"/>
          </a:xfrm>
        </p:spPr>
        <p:txBody>
          <a:bodyPr>
            <a:normAutofit/>
          </a:bodyPr>
          <a:lstStyle/>
          <a:p>
            <a:pPr>
              <a:buFont typeface="Wingdings" panose="05000000000000000000" pitchFamily="2" charset="2"/>
              <a:buChar char="v"/>
            </a:pPr>
            <a:r>
              <a:rPr lang="en-US" sz="1800" b="1" dirty="0">
                <a:solidFill>
                  <a:srgbClr val="FF0000"/>
                </a:solidFill>
                <a:latin typeface="Arial" panose="020B0604020202020204" pitchFamily="34" charset="0"/>
                <a:cs typeface="Arial" panose="020B0604020202020204" pitchFamily="34" charset="0"/>
              </a:rPr>
              <a:t>Pathogenesis</a:t>
            </a:r>
          </a:p>
          <a:p>
            <a:pPr>
              <a:lnSpc>
                <a:spcPct val="110000"/>
              </a:lnSpc>
            </a:pPr>
            <a:r>
              <a:rPr lang="en-US" sz="1950" dirty="0">
                <a:latin typeface="Arial" panose="020B0604020202020204" pitchFamily="34" charset="0"/>
                <a:cs typeface="Arial" panose="020B0604020202020204" pitchFamily="34" charset="0"/>
              </a:rPr>
              <a:t>Imbalance of </a:t>
            </a:r>
            <a:r>
              <a:rPr lang="en-US" sz="1950" dirty="0" err="1">
                <a:latin typeface="Arial" panose="020B0604020202020204" pitchFamily="34" charset="0"/>
                <a:cs typeface="Arial" panose="020B0604020202020204" pitchFamily="34" charset="0"/>
              </a:rPr>
              <a:t>Ca:P</a:t>
            </a:r>
            <a:r>
              <a:rPr lang="en-US" sz="1950" dirty="0">
                <a:latin typeface="Arial" panose="020B0604020202020204" pitchFamily="34" charset="0"/>
                <a:cs typeface="Arial" panose="020B0604020202020204" pitchFamily="34" charset="0"/>
              </a:rPr>
              <a:t> due to excess intake of P </a:t>
            </a:r>
          </a:p>
          <a:p>
            <a:pPr>
              <a:lnSpc>
                <a:spcPct val="110000"/>
              </a:lnSpc>
            </a:pPr>
            <a:r>
              <a:rPr lang="en-US" sz="1950" dirty="0">
                <a:latin typeface="Arial" panose="020B0604020202020204" pitchFamily="34" charset="0"/>
                <a:cs typeface="Arial" panose="020B0604020202020204" pitchFamily="34" charset="0"/>
              </a:rPr>
              <a:t>Improper </a:t>
            </a:r>
            <a:r>
              <a:rPr lang="en-US" sz="1950" dirty="0" err="1">
                <a:latin typeface="Arial" panose="020B0604020202020204" pitchFamily="34" charset="0"/>
                <a:cs typeface="Arial" panose="020B0604020202020204" pitchFamily="34" charset="0"/>
              </a:rPr>
              <a:t>mineralisation</a:t>
            </a:r>
            <a:r>
              <a:rPr lang="en-US" sz="1950" dirty="0">
                <a:latin typeface="Arial" panose="020B0604020202020204" pitchFamily="34" charset="0"/>
                <a:cs typeface="Arial" panose="020B0604020202020204" pitchFamily="34" charset="0"/>
              </a:rPr>
              <a:t> causes rarefaction of bones   </a:t>
            </a:r>
          </a:p>
          <a:p>
            <a:pPr>
              <a:lnSpc>
                <a:spcPct val="110000"/>
              </a:lnSpc>
            </a:pPr>
            <a:r>
              <a:rPr lang="en-US" sz="1950" dirty="0">
                <a:latin typeface="Arial" panose="020B0604020202020204" pitchFamily="34" charset="0"/>
                <a:cs typeface="Arial" panose="020B0604020202020204" pitchFamily="34" charset="0"/>
              </a:rPr>
              <a:t>Resulting in development of fibrous dysplasia – soft cellular fibrous tissue are laid down on the bones </a:t>
            </a:r>
          </a:p>
          <a:p>
            <a:pPr>
              <a:lnSpc>
                <a:spcPct val="110000"/>
              </a:lnSpc>
            </a:pPr>
            <a:r>
              <a:rPr lang="en-US" sz="1950" dirty="0" err="1">
                <a:latin typeface="Arial" panose="020B0604020202020204" pitchFamily="34" charset="0"/>
                <a:cs typeface="Arial" panose="020B0604020202020204" pitchFamily="34" charset="0"/>
              </a:rPr>
              <a:t>Demineralisation</a:t>
            </a:r>
            <a:r>
              <a:rPr lang="en-US" sz="1950" dirty="0">
                <a:latin typeface="Arial" panose="020B0604020202020204" pitchFamily="34" charset="0"/>
                <a:cs typeface="Arial" panose="020B0604020202020204" pitchFamily="34" charset="0"/>
              </a:rPr>
              <a:t> of bones due to which long bones become weak and porous and prone to fracture</a:t>
            </a:r>
          </a:p>
          <a:p>
            <a:pPr>
              <a:lnSpc>
                <a:spcPct val="110000"/>
              </a:lnSpc>
            </a:pPr>
            <a:r>
              <a:rPr lang="en-US" sz="1950" dirty="0">
                <a:latin typeface="Arial" panose="020B0604020202020204" pitchFamily="34" charset="0"/>
                <a:cs typeface="Arial" panose="020B0604020202020204" pitchFamily="34" charset="0"/>
              </a:rPr>
              <a:t>There may be detachment of muscles &amp; tendon form bones, and erosion of articular surface of cartilages</a:t>
            </a:r>
          </a:p>
          <a:p>
            <a:pPr>
              <a:lnSpc>
                <a:spcPct val="110000"/>
              </a:lnSpc>
            </a:pPr>
            <a:r>
              <a:rPr lang="en-US" sz="1950" dirty="0">
                <a:latin typeface="Arial" panose="020B0604020202020204" pitchFamily="34" charset="0"/>
                <a:cs typeface="Arial" panose="020B0604020202020204" pitchFamily="34" charset="0"/>
              </a:rPr>
              <a:t>Blood forming bone marrow is replaced by fibrous tissue- </a:t>
            </a:r>
            <a:r>
              <a:rPr lang="en-US" sz="1950" dirty="0" err="1">
                <a:latin typeface="Arial" panose="020B0604020202020204" pitchFamily="34" charset="0"/>
                <a:cs typeface="Arial" panose="020B0604020202020204" pitchFamily="34" charset="0"/>
              </a:rPr>
              <a:t>Anaemia</a:t>
            </a:r>
            <a:r>
              <a:rPr lang="en-US" sz="1950" dirty="0">
                <a:latin typeface="Arial" panose="020B0604020202020204" pitchFamily="34" charset="0"/>
                <a:cs typeface="Arial" panose="020B0604020202020204" pitchFamily="34" charset="0"/>
              </a:rPr>
              <a:t> </a:t>
            </a:r>
          </a:p>
          <a:p>
            <a:pPr>
              <a:lnSpc>
                <a:spcPct val="110000"/>
              </a:lnSpc>
            </a:pPr>
            <a:endParaRPr lang="en-US" sz="195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89046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963" y="1076972"/>
            <a:ext cx="8609121" cy="4413000"/>
          </a:xfrm>
        </p:spPr>
        <p:txBody>
          <a:bodyPr>
            <a:normAutofit fontScale="62500" lnSpcReduction="20000"/>
          </a:bodyPr>
          <a:lstStyle/>
          <a:p>
            <a:pPr>
              <a:buFont typeface="Wingdings" panose="05000000000000000000" pitchFamily="2" charset="2"/>
              <a:buChar char="v"/>
            </a:pPr>
            <a:r>
              <a:rPr lang="en-US" dirty="0" smtClean="0">
                <a:solidFill>
                  <a:srgbClr val="FF0000"/>
                </a:solidFill>
                <a:latin typeface="Arial Black" panose="020B0A04020102020204" pitchFamily="34" charset="0"/>
              </a:rPr>
              <a:t>Clinical Findings</a:t>
            </a:r>
          </a:p>
          <a:p>
            <a:pPr algn="just">
              <a:lnSpc>
                <a:spcPct val="150000"/>
              </a:lnSpc>
            </a:pPr>
            <a:r>
              <a:rPr lang="en-US" dirty="0">
                <a:latin typeface="Arial" panose="020B0604020202020204" pitchFamily="34" charset="0"/>
                <a:cs typeface="Arial" panose="020B0604020202020204" pitchFamily="34" charset="0"/>
              </a:rPr>
              <a:t>Shifting lameness due to development of painful deformity in legs </a:t>
            </a:r>
          </a:p>
          <a:p>
            <a:pPr algn="just">
              <a:lnSpc>
                <a:spcPct val="150000"/>
              </a:lnSpc>
            </a:pPr>
            <a:r>
              <a:rPr lang="en-US" dirty="0">
                <a:latin typeface="Arial" panose="020B0604020202020204" pitchFamily="34" charset="0"/>
                <a:cs typeface="Arial" panose="020B0604020202020204" pitchFamily="34" charset="0"/>
              </a:rPr>
              <a:t>Arching of back </a:t>
            </a:r>
          </a:p>
          <a:p>
            <a:pPr algn="just">
              <a:lnSpc>
                <a:spcPct val="150000"/>
              </a:lnSpc>
            </a:pPr>
            <a:r>
              <a:rPr lang="en-US" dirty="0">
                <a:latin typeface="Arial" panose="020B0604020202020204" pitchFamily="34" charset="0"/>
                <a:cs typeface="Arial" panose="020B0604020202020204" pitchFamily="34" charset="0"/>
              </a:rPr>
              <a:t>Affected animal dislike movement</a:t>
            </a:r>
          </a:p>
          <a:p>
            <a:pPr algn="just">
              <a:lnSpc>
                <a:spcPct val="150000"/>
              </a:lnSpc>
            </a:pPr>
            <a:r>
              <a:rPr lang="en-US" dirty="0">
                <a:latin typeface="Arial" panose="020B0604020202020204" pitchFamily="34" charset="0"/>
                <a:cs typeface="Arial" panose="020B0604020202020204" pitchFamily="34" charset="0"/>
              </a:rPr>
              <a:t>Cracking of joints is common on walking </a:t>
            </a:r>
          </a:p>
          <a:p>
            <a:pPr algn="just">
              <a:lnSpc>
                <a:spcPct val="150000"/>
              </a:lnSpc>
            </a:pPr>
            <a:r>
              <a:rPr lang="en-US" dirty="0">
                <a:latin typeface="Arial" panose="020B0604020202020204" pitchFamily="34" charset="0"/>
                <a:cs typeface="Arial" panose="020B0604020202020204" pitchFamily="34" charset="0"/>
              </a:rPr>
              <a:t>In severe cases, there is swelling of alveolar aspect of the mandible </a:t>
            </a:r>
          </a:p>
          <a:p>
            <a:pPr algn="just">
              <a:lnSpc>
                <a:spcPct val="150000"/>
              </a:lnSpc>
            </a:pPr>
            <a:r>
              <a:rPr lang="en-US" dirty="0">
                <a:latin typeface="Arial" panose="020B0604020202020204" pitchFamily="34" charset="0"/>
                <a:cs typeface="Arial" panose="020B0604020202020204" pitchFamily="34" charset="0"/>
              </a:rPr>
              <a:t>Facial bone are soft &amp; swollen on both sides &amp; may create respiratory problems</a:t>
            </a:r>
          </a:p>
          <a:p>
            <a:pPr algn="just">
              <a:lnSpc>
                <a:spcPct val="150000"/>
              </a:lnSpc>
            </a:pPr>
            <a:r>
              <a:rPr lang="en-US" dirty="0">
                <a:latin typeface="Arial" panose="020B0604020202020204" pitchFamily="34" charset="0"/>
                <a:cs typeface="Arial" panose="020B0604020202020204" pitchFamily="34" charset="0"/>
              </a:rPr>
              <a:t>Swollen joints, deformed limb bones, ribs are flattened, ligaments may be detached   </a:t>
            </a:r>
          </a:p>
          <a:p>
            <a:endParaRPr lang="en-IN" dirty="0"/>
          </a:p>
        </p:txBody>
      </p:sp>
    </p:spTree>
    <p:extLst>
      <p:ext uri="{BB962C8B-B14F-4D97-AF65-F5344CB8AC3E}">
        <p14:creationId xmlns:p14="http://schemas.microsoft.com/office/powerpoint/2010/main" val="294587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672" y="1003732"/>
            <a:ext cx="8649070" cy="4740676"/>
          </a:xfrm>
        </p:spPr>
        <p:txBody>
          <a:bodyPr/>
          <a:lstStyle/>
          <a:p>
            <a:pPr>
              <a:buFont typeface="Wingdings" panose="05000000000000000000" pitchFamily="2" charset="2"/>
              <a:buChar char="v"/>
            </a:pPr>
            <a:r>
              <a:rPr lang="en-US" b="1" dirty="0" smtClean="0">
                <a:solidFill>
                  <a:srgbClr val="FF0000"/>
                </a:solidFill>
                <a:latin typeface="Arial" panose="020B0604020202020204" pitchFamily="34" charset="0"/>
                <a:cs typeface="Arial" panose="020B0604020202020204" pitchFamily="34" charset="0"/>
              </a:rPr>
              <a:t>Diagnosis</a:t>
            </a:r>
          </a:p>
          <a:p>
            <a:pPr algn="just">
              <a:lnSpc>
                <a:spcPct val="150000"/>
              </a:lnSpc>
            </a:pPr>
            <a:r>
              <a:rPr lang="en-US" sz="1800" dirty="0">
                <a:latin typeface="Arial" panose="020B0604020202020204" pitchFamily="34" charset="0"/>
                <a:cs typeface="Arial" panose="020B0604020202020204" pitchFamily="34" charset="0"/>
              </a:rPr>
              <a:t>Examination of deformed composition of the ration</a:t>
            </a:r>
          </a:p>
          <a:p>
            <a:pPr algn="just">
              <a:lnSpc>
                <a:spcPct val="150000"/>
              </a:lnSpc>
            </a:pPr>
            <a:r>
              <a:rPr lang="en-US" sz="1800" dirty="0">
                <a:latin typeface="Arial" panose="020B0604020202020204" pitchFamily="34" charset="0"/>
                <a:cs typeface="Arial" panose="020B0604020202020204" pitchFamily="34" charset="0"/>
              </a:rPr>
              <a:t>Clinical findings </a:t>
            </a:r>
          </a:p>
          <a:p>
            <a:pPr algn="just">
              <a:lnSpc>
                <a:spcPct val="150000"/>
              </a:lnSpc>
            </a:pPr>
            <a:r>
              <a:rPr lang="en-US" sz="1800" dirty="0">
                <a:latin typeface="Arial" panose="020B0604020202020204" pitchFamily="34" charset="0"/>
                <a:cs typeface="Arial" panose="020B0604020202020204" pitchFamily="34" charset="0"/>
              </a:rPr>
              <a:t>Biochemistry: Low calcium &amp; high phosphorus level </a:t>
            </a:r>
          </a:p>
          <a:p>
            <a:pPr algn="just">
              <a:lnSpc>
                <a:spcPct val="150000"/>
              </a:lnSpc>
            </a:pPr>
            <a:r>
              <a:rPr lang="en-US" sz="1800" dirty="0">
                <a:latin typeface="Arial" panose="020B0604020202020204" pitchFamily="34" charset="0"/>
                <a:cs typeface="Arial" panose="020B0604020202020204" pitchFamily="34" charset="0"/>
              </a:rPr>
              <a:t>Alkaline phosphatase activity in blood is always higher </a:t>
            </a:r>
          </a:p>
          <a:p>
            <a:endParaRPr lang="en-IN" dirty="0"/>
          </a:p>
        </p:txBody>
      </p:sp>
    </p:spTree>
    <p:extLst>
      <p:ext uri="{BB962C8B-B14F-4D97-AF65-F5344CB8AC3E}">
        <p14:creationId xmlns:p14="http://schemas.microsoft.com/office/powerpoint/2010/main" val="91156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039" y="1123580"/>
            <a:ext cx="8662386" cy="4366392"/>
          </a:xfrm>
        </p:spPr>
        <p:txBody>
          <a:bodyPr/>
          <a:lstStyle/>
          <a:p>
            <a:r>
              <a:rPr lang="en-US" sz="1800" b="1" dirty="0">
                <a:solidFill>
                  <a:srgbClr val="FF0000"/>
                </a:solidFill>
                <a:latin typeface="Arial" panose="020B0604020202020204" pitchFamily="34" charset="0"/>
                <a:cs typeface="Arial" panose="020B0604020202020204" pitchFamily="34" charset="0"/>
              </a:rPr>
              <a:t>Treatment</a:t>
            </a:r>
          </a:p>
          <a:p>
            <a:r>
              <a:rPr lang="en-US" sz="1800" dirty="0">
                <a:latin typeface="Arial" pitchFamily="34" charset="0"/>
                <a:cs typeface="Arial" pitchFamily="34" charset="0"/>
              </a:rPr>
              <a:t>Balanced ration with calcium &amp; phosphorus is to be provided</a:t>
            </a:r>
          </a:p>
          <a:p>
            <a:endParaRPr lang="en-US" sz="1800" dirty="0">
              <a:latin typeface="Arial" pitchFamily="34" charset="0"/>
              <a:cs typeface="Arial" pitchFamily="34" charset="0"/>
            </a:endParaRPr>
          </a:p>
          <a:p>
            <a:r>
              <a:rPr lang="en-US" sz="1800" dirty="0">
                <a:latin typeface="Arial" pitchFamily="34" charset="0"/>
                <a:cs typeface="Arial" pitchFamily="34" charset="0"/>
              </a:rPr>
              <a:t>Replacement of cereal fodder with leguminous fodder </a:t>
            </a:r>
          </a:p>
          <a:p>
            <a:endParaRPr lang="en-US" sz="1800" dirty="0">
              <a:latin typeface="Arial" pitchFamily="34" charset="0"/>
              <a:cs typeface="Arial" pitchFamily="34" charset="0"/>
            </a:endParaRPr>
          </a:p>
          <a:p>
            <a:r>
              <a:rPr lang="en-US" sz="1800" dirty="0">
                <a:latin typeface="Arial" pitchFamily="34" charset="0"/>
                <a:cs typeface="Arial" pitchFamily="34" charset="0"/>
              </a:rPr>
              <a:t>Renal failure will require additional management for renal failure syndrome</a:t>
            </a:r>
          </a:p>
          <a:p>
            <a:endParaRPr lang="en-US" sz="1800" dirty="0">
              <a:latin typeface="Arial" pitchFamily="34" charset="0"/>
              <a:cs typeface="Arial" pitchFamily="34" charset="0"/>
            </a:endParaRPr>
          </a:p>
          <a:p>
            <a:r>
              <a:rPr lang="en-US" sz="1800" dirty="0">
                <a:latin typeface="Arial" pitchFamily="34" charset="0"/>
                <a:cs typeface="Arial" pitchFamily="34" charset="0"/>
              </a:rPr>
              <a:t>Limestone 10-30 g may be fed to cattle</a:t>
            </a:r>
          </a:p>
          <a:p>
            <a:endParaRPr lang="en-IN" dirty="0"/>
          </a:p>
        </p:txBody>
      </p:sp>
    </p:spTree>
    <p:extLst>
      <p:ext uri="{BB962C8B-B14F-4D97-AF65-F5344CB8AC3E}">
        <p14:creationId xmlns:p14="http://schemas.microsoft.com/office/powerpoint/2010/main" val="1043874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18" y="1509760"/>
            <a:ext cx="7886700" cy="4073429"/>
          </a:xfrm>
        </p:spPr>
        <p:txBody>
          <a:bodyPr/>
          <a:lstStyle/>
          <a:p>
            <a:r>
              <a:rPr lang="en-US" sz="1800" dirty="0">
                <a:latin typeface="Arial" panose="020B0604020202020204" pitchFamily="34" charset="0"/>
                <a:cs typeface="Arial" panose="020B0604020202020204" pitchFamily="34" charset="0"/>
              </a:rPr>
              <a:t>Inflammation of joints</a:t>
            </a:r>
          </a:p>
          <a:p>
            <a:r>
              <a:rPr lang="en-US" sz="1800" dirty="0">
                <a:latin typeface="Arial" panose="020B0604020202020204" pitchFamily="34" charset="0"/>
                <a:cs typeface="Arial" panose="020B0604020202020204" pitchFamily="34" charset="0"/>
              </a:rPr>
              <a:t>Accompanies inflammation of the synovial membrane</a:t>
            </a:r>
          </a:p>
          <a:p>
            <a:r>
              <a:rPr lang="en-US" sz="1800" dirty="0">
                <a:latin typeface="Arial" panose="020B0604020202020204" pitchFamily="34" charset="0"/>
                <a:cs typeface="Arial" panose="020B0604020202020204" pitchFamily="34" charset="0"/>
              </a:rPr>
              <a:t>Osteoarthritis- inflammatory as well as degenerative changes</a:t>
            </a:r>
          </a:p>
          <a:p>
            <a:pPr>
              <a:buFont typeface="Wingdings" panose="05000000000000000000" pitchFamily="2" charset="2"/>
              <a:buChar char="v"/>
            </a:pPr>
            <a:r>
              <a:rPr lang="en-US" sz="1800" dirty="0" err="1">
                <a:solidFill>
                  <a:srgbClr val="FF0000"/>
                </a:solidFill>
                <a:latin typeface="Arial" panose="020B0604020202020204" pitchFamily="34" charset="0"/>
                <a:cs typeface="Arial" panose="020B0604020202020204" pitchFamily="34" charset="0"/>
              </a:rPr>
              <a:t>Etiopathogenesis</a:t>
            </a:r>
            <a:endParaRPr lang="en-US" sz="1800" dirty="0">
              <a:solidFill>
                <a:srgbClr val="FF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Trauma or infection</a:t>
            </a:r>
          </a:p>
          <a:p>
            <a:r>
              <a:rPr lang="en-US" sz="1800" dirty="0">
                <a:latin typeface="Arial" panose="020B0604020202020204" pitchFamily="34" charset="0"/>
                <a:cs typeface="Arial" panose="020B0604020202020204" pitchFamily="34" charset="0"/>
              </a:rPr>
              <a:t>Infection is mostly </a:t>
            </a:r>
            <a:r>
              <a:rPr lang="en-US" sz="1800" dirty="0" err="1">
                <a:latin typeface="Arial" panose="020B0604020202020204" pitchFamily="34" charset="0"/>
                <a:cs typeface="Arial" panose="020B0604020202020204" pitchFamily="34" charset="0"/>
              </a:rPr>
              <a:t>haematogenous</a:t>
            </a:r>
            <a:endParaRPr lang="en-US" sz="1800" dirty="0">
              <a:latin typeface="Arial" panose="020B0604020202020204" pitchFamily="34" charset="0"/>
              <a:cs typeface="Arial" panose="020B0604020202020204" pitchFamily="34" charset="0"/>
            </a:endParaRPr>
          </a:p>
          <a:p>
            <a:r>
              <a:rPr lang="en-US" sz="1800" dirty="0" err="1">
                <a:latin typeface="Arial" panose="020B0604020202020204" pitchFamily="34" charset="0"/>
                <a:cs typeface="Arial" panose="020B0604020202020204" pitchFamily="34" charset="0"/>
              </a:rPr>
              <a:t>Localisation</a:t>
            </a:r>
            <a:r>
              <a:rPr lang="en-US" sz="1800" dirty="0">
                <a:latin typeface="Arial" panose="020B0604020202020204" pitchFamily="34" charset="0"/>
                <a:cs typeface="Arial" panose="020B0604020202020204" pitchFamily="34" charset="0"/>
              </a:rPr>
              <a:t> of infection in joints take place following </a:t>
            </a:r>
            <a:r>
              <a:rPr lang="en-US" sz="1800" dirty="0" err="1">
                <a:latin typeface="Arial" panose="020B0604020202020204" pitchFamily="34" charset="0"/>
                <a:cs typeface="Arial" panose="020B0604020202020204" pitchFamily="34" charset="0"/>
              </a:rPr>
              <a:t>bacteraemia</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Inflammatory changes in synovial membrane characterized by </a:t>
            </a:r>
            <a:r>
              <a:rPr lang="en-US" sz="1800" dirty="0" err="1">
                <a:latin typeface="Arial" panose="020B0604020202020204" pitchFamily="34" charset="0"/>
                <a:cs typeface="Arial" panose="020B0604020202020204" pitchFamily="34" charset="0"/>
              </a:rPr>
              <a:t>oedema</a:t>
            </a:r>
            <a:r>
              <a:rPr lang="en-US" sz="1800" dirty="0">
                <a:latin typeface="Arial" panose="020B0604020202020204" pitchFamily="34" charset="0"/>
                <a:cs typeface="Arial" panose="020B0604020202020204" pitchFamily="34" charset="0"/>
              </a:rPr>
              <a:t> and fibrin deposition</a:t>
            </a:r>
          </a:p>
          <a:p>
            <a:r>
              <a:rPr lang="en-US" sz="1800" dirty="0">
                <a:latin typeface="Arial" panose="020B0604020202020204" pitchFamily="34" charset="0"/>
                <a:cs typeface="Arial" panose="020B0604020202020204" pitchFamily="34" charset="0"/>
              </a:rPr>
              <a:t>Swollen and painful joint  </a:t>
            </a:r>
          </a:p>
          <a:p>
            <a:r>
              <a:rPr lang="en-US" sz="1800" dirty="0">
                <a:latin typeface="Arial" panose="020B0604020202020204" pitchFamily="34" charset="0"/>
                <a:cs typeface="Arial" panose="020B0604020202020204" pitchFamily="34" charset="0"/>
              </a:rPr>
              <a:t>In chronic cases </a:t>
            </a:r>
            <a:r>
              <a:rPr lang="en-US" sz="1800" dirty="0">
                <a:solidFill>
                  <a:srgbClr val="FF0000"/>
                </a:solidFill>
                <a:latin typeface="Arial" panose="020B0604020202020204" pitchFamily="34" charset="0"/>
                <a:cs typeface="Arial" panose="020B0604020202020204" pitchFamily="34" charset="0"/>
              </a:rPr>
              <a:t>extensive proliferation of osseous tissues</a:t>
            </a:r>
            <a:r>
              <a:rPr lang="en-US" sz="1800" dirty="0">
                <a:latin typeface="Arial" panose="020B0604020202020204" pitchFamily="34" charset="0"/>
                <a:cs typeface="Arial" panose="020B0604020202020204" pitchFamily="34" charset="0"/>
              </a:rPr>
              <a:t> around the joint leading to </a:t>
            </a:r>
            <a:r>
              <a:rPr lang="en-US" sz="1800" b="1" dirty="0">
                <a:solidFill>
                  <a:srgbClr val="FF0000"/>
                </a:solidFill>
                <a:latin typeface="Arial" panose="020B0604020202020204" pitchFamily="34" charset="0"/>
                <a:cs typeface="Arial" panose="020B0604020202020204" pitchFamily="34" charset="0"/>
              </a:rPr>
              <a:t>ankyloses</a:t>
            </a:r>
            <a:r>
              <a:rPr lang="en-US" sz="1800" dirty="0">
                <a:latin typeface="Arial" panose="020B0604020202020204" pitchFamily="34" charset="0"/>
                <a:cs typeface="Arial" panose="020B0604020202020204" pitchFamily="34" charset="0"/>
              </a:rPr>
              <a:t> of the joint</a:t>
            </a:r>
          </a:p>
          <a:p>
            <a:endParaRPr lang="en-IN" dirty="0"/>
          </a:p>
        </p:txBody>
      </p:sp>
      <p:sp>
        <p:nvSpPr>
          <p:cNvPr id="4" name="TextBox 3"/>
          <p:cNvSpPr txBox="1"/>
          <p:nvPr/>
        </p:nvSpPr>
        <p:spPr>
          <a:xfrm>
            <a:off x="3808521" y="1050339"/>
            <a:ext cx="1826975" cy="415498"/>
          </a:xfrm>
          <a:prstGeom prst="rect">
            <a:avLst/>
          </a:prstGeom>
          <a:noFill/>
        </p:spPr>
        <p:txBody>
          <a:bodyPr wrap="none" rtlCol="0">
            <a:spAutoFit/>
          </a:bodyPr>
          <a:lstStyle/>
          <a:p>
            <a:r>
              <a:rPr lang="en-US" sz="2100" dirty="0">
                <a:solidFill>
                  <a:srgbClr val="FF0000"/>
                </a:solidFill>
                <a:latin typeface="Arial Black" panose="020B0A04020102020204" pitchFamily="34" charset="0"/>
              </a:rPr>
              <a:t>ARTHRITIS</a:t>
            </a:r>
            <a:endParaRPr lang="en-IN" sz="2100" dirty="0">
              <a:solidFill>
                <a:srgbClr val="FF0000"/>
              </a:solidFill>
              <a:latin typeface="Arial Black" panose="020B0A04020102020204" pitchFamily="34" charset="0"/>
            </a:endParaRPr>
          </a:p>
        </p:txBody>
      </p:sp>
      <p:pic>
        <p:nvPicPr>
          <p:cNvPr id="5" name="Picture 4"/>
          <p:cNvPicPr>
            <a:picLocks noChangeAspect="1"/>
          </p:cNvPicPr>
          <p:nvPr/>
        </p:nvPicPr>
        <p:blipFill>
          <a:blip r:embed="rId2" cstate="print"/>
          <a:stretch>
            <a:fillRect/>
          </a:stretch>
        </p:blipFill>
        <p:spPr>
          <a:xfrm>
            <a:off x="7134344" y="1246547"/>
            <a:ext cx="1635791" cy="1350000"/>
          </a:xfrm>
          <a:prstGeom prst="rect">
            <a:avLst/>
          </a:prstGeom>
        </p:spPr>
      </p:pic>
    </p:spTree>
    <p:extLst>
      <p:ext uri="{BB962C8B-B14F-4D97-AF65-F5344CB8AC3E}">
        <p14:creationId xmlns:p14="http://schemas.microsoft.com/office/powerpoint/2010/main" val="401808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5943600"/>
          </a:xfrm>
        </p:spPr>
        <p:txBody>
          <a:bodyPr>
            <a:normAutofit/>
          </a:bodyPr>
          <a:lstStyle/>
          <a:p>
            <a:pPr algn="just"/>
            <a:r>
              <a:rPr lang="en-US" sz="2400" dirty="0" smtClean="0">
                <a:latin typeface="Arial" pitchFamily="34" charset="0"/>
                <a:cs typeface="Arial" pitchFamily="34" charset="0"/>
              </a:rPr>
              <a:t>Diseases of the musculoskeletal system most often involve motion deficits, functional disorders, and lameness.</a:t>
            </a:r>
          </a:p>
          <a:p>
            <a:pPr algn="just"/>
            <a:r>
              <a:rPr lang="en-US" sz="2400" dirty="0" smtClean="0">
                <a:latin typeface="Arial" pitchFamily="34" charset="0"/>
                <a:cs typeface="Arial" pitchFamily="34" charset="0"/>
              </a:rPr>
              <a:t>The degree of impairment depends on the specific problem and its severity.</a:t>
            </a:r>
          </a:p>
          <a:p>
            <a:pPr algn="just"/>
            <a:r>
              <a:rPr lang="en-US" sz="2400" dirty="0" smtClean="0">
                <a:latin typeface="Arial" pitchFamily="34" charset="0"/>
                <a:cs typeface="Arial" pitchFamily="34" charset="0"/>
              </a:rPr>
              <a:t>Skeletal and articular disorders are by far the most common and have the greatest economic impact</a:t>
            </a:r>
          </a:p>
          <a:p>
            <a:pPr algn="just">
              <a:buFont typeface="Wingdings" pitchFamily="2" charset="2"/>
              <a:buChar char="q"/>
            </a:pPr>
            <a:r>
              <a:rPr lang="en-US" sz="2400" b="1" dirty="0" smtClean="0">
                <a:solidFill>
                  <a:srgbClr val="FF0000"/>
                </a:solidFill>
                <a:latin typeface="Arial Black" pitchFamily="34" charset="0"/>
              </a:rPr>
              <a:t>Skeletal muscle contraction</a:t>
            </a:r>
          </a:p>
          <a:p>
            <a:r>
              <a:rPr lang="en-US" sz="2400" dirty="0" smtClean="0">
                <a:solidFill>
                  <a:srgbClr val="7030A0"/>
                </a:solidFill>
                <a:latin typeface="Arial" pitchFamily="34" charset="0"/>
                <a:cs typeface="Arial" pitchFamily="34" charset="0"/>
              </a:rPr>
              <a:t>The structural and functional unit of skeletal muscle is the </a:t>
            </a:r>
            <a:r>
              <a:rPr lang="en-US" sz="2400" dirty="0" smtClean="0">
                <a:solidFill>
                  <a:srgbClr val="FF0000"/>
                </a:solidFill>
                <a:latin typeface="Arial" pitchFamily="34" charset="0"/>
                <a:cs typeface="Arial" pitchFamily="34" charset="0"/>
              </a:rPr>
              <a:t>motor unit</a:t>
            </a:r>
          </a:p>
          <a:p>
            <a:pPr>
              <a:buFont typeface="Wingdings" pitchFamily="2" charset="2"/>
              <a:buChar char="Ø"/>
            </a:pPr>
            <a:r>
              <a:rPr lang="en-US" sz="2400" dirty="0" smtClean="0">
                <a:solidFill>
                  <a:srgbClr val="0070C0"/>
                </a:solidFill>
                <a:latin typeface="Arial" pitchFamily="34" charset="0"/>
                <a:cs typeface="Arial" pitchFamily="34" charset="0"/>
              </a:rPr>
              <a:t>Ventral motor neuron with its cell body </a:t>
            </a:r>
          </a:p>
          <a:p>
            <a:pPr>
              <a:buNone/>
            </a:pPr>
            <a:r>
              <a:rPr lang="en-US" sz="2400" dirty="0" smtClean="0">
                <a:solidFill>
                  <a:srgbClr val="0070C0"/>
                </a:solidFill>
                <a:latin typeface="Arial" pitchFamily="34" charset="0"/>
                <a:cs typeface="Arial" pitchFamily="34" charset="0"/>
              </a:rPr>
              <a:t>	in  the central horn of the spinal cord</a:t>
            </a:r>
          </a:p>
          <a:p>
            <a:pPr>
              <a:buFont typeface="Wingdings" pitchFamily="2" charset="2"/>
              <a:buChar char="Ø"/>
            </a:pPr>
            <a:r>
              <a:rPr lang="en-US" sz="2400" dirty="0" smtClean="0">
                <a:solidFill>
                  <a:srgbClr val="0070C0"/>
                </a:solidFill>
                <a:latin typeface="Arial" pitchFamily="34" charset="0"/>
                <a:cs typeface="Arial" pitchFamily="34" charset="0"/>
              </a:rPr>
              <a:t>Peripheral axon </a:t>
            </a:r>
          </a:p>
          <a:p>
            <a:pPr>
              <a:buFont typeface="Wingdings" pitchFamily="2" charset="2"/>
              <a:buChar char="Ø"/>
            </a:pPr>
            <a:r>
              <a:rPr lang="en-US" sz="2400" dirty="0" err="1" smtClean="0">
                <a:solidFill>
                  <a:srgbClr val="0070C0"/>
                </a:solidFill>
                <a:latin typeface="Arial" pitchFamily="34" charset="0"/>
                <a:cs typeface="Arial" pitchFamily="34" charset="0"/>
              </a:rPr>
              <a:t>Neuromuscularjunction</a:t>
            </a:r>
            <a:r>
              <a:rPr lang="en-US" sz="2400" dirty="0" smtClean="0">
                <a:solidFill>
                  <a:srgbClr val="0070C0"/>
                </a:solidFill>
                <a:latin typeface="Arial" pitchFamily="34" charset="0"/>
                <a:cs typeface="Arial" pitchFamily="34" charset="0"/>
              </a:rPr>
              <a:t>  </a:t>
            </a:r>
          </a:p>
          <a:p>
            <a:pPr>
              <a:buFont typeface="Wingdings" pitchFamily="2" charset="2"/>
              <a:buChar char="Ø"/>
            </a:pPr>
            <a:r>
              <a:rPr lang="en-US" sz="2400" dirty="0" smtClean="0">
                <a:solidFill>
                  <a:srgbClr val="0070C0"/>
                </a:solidFill>
                <a:latin typeface="Arial" pitchFamily="34" charset="0"/>
                <a:cs typeface="Arial" pitchFamily="34" charset="0"/>
              </a:rPr>
              <a:t>Muscle fibers innervated by the neuron</a:t>
            </a:r>
          </a:p>
          <a:p>
            <a:pPr>
              <a:buNone/>
            </a:pPr>
            <a:endParaRPr lang="en-US" sz="2400" dirty="0" smtClean="0"/>
          </a:p>
          <a:p>
            <a:endParaRPr lang="en-US" sz="2400" dirty="0">
              <a:latin typeface="Arial" pitchFamily="34" charset="0"/>
              <a:cs typeface="Arial" pitchFamily="34" charset="0"/>
            </a:endParaRPr>
          </a:p>
        </p:txBody>
      </p:sp>
      <p:pic>
        <p:nvPicPr>
          <p:cNvPr id="2052" name="Picture 4" descr="What is a motor unit ad explain neuromuscular junctions? - Brainly.in"/>
          <p:cNvPicPr>
            <a:picLocks noChangeAspect="1" noChangeArrowheads="1"/>
          </p:cNvPicPr>
          <p:nvPr/>
        </p:nvPicPr>
        <p:blipFill>
          <a:blip r:embed="rId2"/>
          <a:srcRect/>
          <a:stretch>
            <a:fillRect/>
          </a:stretch>
        </p:blipFill>
        <p:spPr bwMode="auto">
          <a:xfrm>
            <a:off x="6172199" y="3733800"/>
            <a:ext cx="2656465" cy="2895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3479"/>
            <a:ext cx="7886700" cy="4286493"/>
          </a:xfrm>
        </p:spPr>
        <p:txBody>
          <a:bodyPr>
            <a:normAutofit/>
          </a:bodyPr>
          <a:lstStyle/>
          <a:p>
            <a:pPr>
              <a:buFont typeface="Wingdings" panose="05000000000000000000" pitchFamily="2" charset="2"/>
              <a:buChar char="Ø"/>
            </a:pPr>
            <a:r>
              <a:rPr lang="en-US" sz="1800" dirty="0">
                <a:solidFill>
                  <a:srgbClr val="FF0000"/>
                </a:solidFill>
                <a:latin typeface="Arial" panose="020B0604020202020204" pitchFamily="34" charset="0"/>
                <a:cs typeface="Arial" panose="020B0604020202020204" pitchFamily="34" charset="0"/>
              </a:rPr>
              <a:t>Types</a:t>
            </a:r>
          </a:p>
          <a:p>
            <a:r>
              <a:rPr lang="en-US" sz="1800" dirty="0">
                <a:latin typeface="Arial" panose="020B0604020202020204" pitchFamily="34" charset="0"/>
                <a:cs typeface="Arial" panose="020B0604020202020204" pitchFamily="34" charset="0"/>
              </a:rPr>
              <a:t>Acute serous arthritis</a:t>
            </a:r>
          </a:p>
          <a:p>
            <a:r>
              <a:rPr lang="en-US" sz="1800" dirty="0">
                <a:latin typeface="Arial" panose="020B0604020202020204" pitchFamily="34" charset="0"/>
                <a:cs typeface="Arial" panose="020B0604020202020204" pitchFamily="34" charset="0"/>
              </a:rPr>
              <a:t>Acute </a:t>
            </a:r>
            <a:r>
              <a:rPr lang="en-US" sz="1800" dirty="0" err="1">
                <a:latin typeface="Arial" panose="020B0604020202020204" pitchFamily="34" charset="0"/>
                <a:cs typeface="Arial" panose="020B0604020202020204" pitchFamily="34" charset="0"/>
              </a:rPr>
              <a:t>serofibrinous</a:t>
            </a:r>
            <a:r>
              <a:rPr lang="en-US" sz="1800" dirty="0">
                <a:latin typeface="Arial" panose="020B0604020202020204" pitchFamily="34" charset="0"/>
                <a:cs typeface="Arial" panose="020B0604020202020204" pitchFamily="34" charset="0"/>
              </a:rPr>
              <a:t> arthritis</a:t>
            </a:r>
          </a:p>
          <a:p>
            <a:r>
              <a:rPr lang="en-US" sz="1800" dirty="0">
                <a:latin typeface="Arial" panose="020B0604020202020204" pitchFamily="34" charset="0"/>
                <a:cs typeface="Arial" panose="020B0604020202020204" pitchFamily="34" charset="0"/>
              </a:rPr>
              <a:t>Purulent arthritis</a:t>
            </a:r>
          </a:p>
          <a:p>
            <a:r>
              <a:rPr lang="en-US" sz="1800" dirty="0">
                <a:latin typeface="Arial" panose="020B0604020202020204" pitchFamily="34" charset="0"/>
                <a:cs typeface="Arial" panose="020B0604020202020204" pitchFamily="34" charset="0"/>
              </a:rPr>
              <a:t>Chronic osteoarthritis</a:t>
            </a:r>
          </a:p>
          <a:p>
            <a:r>
              <a:rPr lang="en-US" sz="1800" dirty="0">
                <a:latin typeface="Arial" panose="020B0604020202020204" pitchFamily="34" charset="0"/>
                <a:cs typeface="Arial" panose="020B0604020202020204" pitchFamily="34" charset="0"/>
              </a:rPr>
              <a:t>Chronic exudative arthritis</a:t>
            </a:r>
          </a:p>
          <a:p>
            <a:r>
              <a:rPr lang="en-US" sz="1800" dirty="0">
                <a:latin typeface="Arial" panose="020B0604020202020204" pitchFamily="34" charset="0"/>
                <a:cs typeface="Arial" panose="020B0604020202020204" pitchFamily="34" charset="0"/>
              </a:rPr>
              <a:t>Chronic deforming arthritis</a:t>
            </a:r>
          </a:p>
          <a:p>
            <a:r>
              <a:rPr lang="en-US" sz="1800" dirty="0">
                <a:latin typeface="Arial" panose="020B0604020202020204" pitchFamily="34" charset="0"/>
                <a:cs typeface="Arial" panose="020B0604020202020204" pitchFamily="34" charset="0"/>
              </a:rPr>
              <a:t>Rheumatoid arthritis</a:t>
            </a:r>
            <a:endParaRPr lang="en-I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716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356" y="1070313"/>
            <a:ext cx="8689019" cy="4753993"/>
          </a:xfrm>
        </p:spPr>
        <p:txBody>
          <a:bodyPr>
            <a:normAutofit/>
          </a:bodyPr>
          <a:lstStyle/>
          <a:p>
            <a:pPr>
              <a:buFont typeface="Wingdings" panose="05000000000000000000" pitchFamily="2" charset="2"/>
              <a:buChar char="v"/>
            </a:pPr>
            <a:r>
              <a:rPr lang="en-US" sz="1800" b="1" dirty="0">
                <a:solidFill>
                  <a:srgbClr val="FF0000"/>
                </a:solidFill>
                <a:latin typeface="Arial" panose="020B0604020202020204" pitchFamily="34" charset="0"/>
                <a:cs typeface="Arial" panose="020B0604020202020204" pitchFamily="34" charset="0"/>
              </a:rPr>
              <a:t>Clinical Findings</a:t>
            </a:r>
          </a:p>
          <a:p>
            <a:pPr>
              <a:lnSpc>
                <a:spcPct val="150000"/>
              </a:lnSpc>
            </a:pPr>
            <a:r>
              <a:rPr lang="en-US" sz="1800" dirty="0">
                <a:latin typeface="Arial" panose="020B0604020202020204" pitchFamily="34" charset="0"/>
                <a:cs typeface="Arial" panose="020B0604020202020204" pitchFamily="34" charset="0"/>
              </a:rPr>
              <a:t>Pain sensation of the affected joint</a:t>
            </a:r>
          </a:p>
          <a:p>
            <a:pPr>
              <a:lnSpc>
                <a:spcPct val="150000"/>
              </a:lnSpc>
            </a:pPr>
            <a:r>
              <a:rPr lang="en-US" sz="1800" dirty="0">
                <a:latin typeface="Arial" panose="020B0604020202020204" pitchFamily="34" charset="0"/>
                <a:cs typeface="Arial" panose="020B0604020202020204" pitchFamily="34" charset="0"/>
              </a:rPr>
              <a:t>Deformities of the joint</a:t>
            </a:r>
          </a:p>
          <a:p>
            <a:pPr>
              <a:lnSpc>
                <a:spcPct val="150000"/>
              </a:lnSpc>
            </a:pPr>
            <a:r>
              <a:rPr lang="en-US" sz="1800" dirty="0">
                <a:latin typeface="Arial" panose="020B0604020202020204" pitchFamily="34" charset="0"/>
                <a:cs typeface="Arial" panose="020B0604020202020204" pitchFamily="34" charset="0"/>
              </a:rPr>
              <a:t>Joints are thickened, swollen and hot</a:t>
            </a:r>
          </a:p>
          <a:p>
            <a:pPr>
              <a:lnSpc>
                <a:spcPct val="150000"/>
              </a:lnSpc>
            </a:pPr>
            <a:r>
              <a:rPr lang="en-US" sz="1800" dirty="0">
                <a:latin typeface="Arial" panose="020B0604020202020204" pitchFamily="34" charset="0"/>
                <a:cs typeface="Arial" panose="020B0604020202020204" pitchFamily="34" charset="0"/>
              </a:rPr>
              <a:t>Crepitation sound on movement of joint</a:t>
            </a:r>
          </a:p>
          <a:p>
            <a:pPr>
              <a:lnSpc>
                <a:spcPct val="150000"/>
              </a:lnSpc>
            </a:pPr>
            <a:r>
              <a:rPr lang="en-US" sz="1800" dirty="0">
                <a:latin typeface="Arial" panose="020B0604020202020204" pitchFamily="34" charset="0"/>
                <a:cs typeface="Arial" panose="020B0604020202020204" pitchFamily="34" charset="0"/>
              </a:rPr>
              <a:t>Difficulty in movements due to pain</a:t>
            </a:r>
          </a:p>
          <a:p>
            <a:pPr>
              <a:lnSpc>
                <a:spcPct val="150000"/>
              </a:lnSpc>
            </a:pPr>
            <a:r>
              <a:rPr lang="en-US" sz="1800" dirty="0">
                <a:latin typeface="Arial" panose="020B0604020202020204" pitchFamily="34" charset="0"/>
                <a:cs typeface="Arial" panose="020B0604020202020204" pitchFamily="34" charset="0"/>
              </a:rPr>
              <a:t>Animal may not put the limb on the floor</a:t>
            </a:r>
          </a:p>
          <a:p>
            <a:pPr>
              <a:lnSpc>
                <a:spcPct val="150000"/>
              </a:lnSpc>
            </a:pPr>
            <a:r>
              <a:rPr lang="en-US" sz="1800" dirty="0">
                <a:latin typeface="Arial" panose="020B0604020202020204" pitchFamily="34" charset="0"/>
                <a:cs typeface="Arial" panose="020B0604020202020204" pitchFamily="34" charset="0"/>
              </a:rPr>
              <a:t>May remain in recumbent condition</a:t>
            </a:r>
          </a:p>
          <a:p>
            <a:pPr>
              <a:lnSpc>
                <a:spcPct val="150000"/>
              </a:lnSpc>
            </a:pPr>
            <a:r>
              <a:rPr lang="en-US" sz="1800" dirty="0">
                <a:latin typeface="Arial" panose="020B0604020202020204" pitchFamily="34" charset="0"/>
                <a:cs typeface="Arial" panose="020B0604020202020204" pitchFamily="34" charset="0"/>
              </a:rPr>
              <a:t>Defect in locomotion</a:t>
            </a:r>
          </a:p>
          <a:p>
            <a:pPr>
              <a:lnSpc>
                <a:spcPct val="150000"/>
              </a:lnSpc>
            </a:pPr>
            <a:r>
              <a:rPr lang="en-US" sz="1800" dirty="0">
                <a:latin typeface="Arial" panose="020B0604020202020204" pitchFamily="34" charset="0"/>
                <a:cs typeface="Arial" panose="020B0604020202020204" pitchFamily="34" charset="0"/>
              </a:rPr>
              <a:t>Working capacity is permanently lost in </a:t>
            </a:r>
            <a:r>
              <a:rPr lang="en-US" sz="1800" dirty="0" err="1">
                <a:latin typeface="Arial" panose="020B0604020202020204" pitchFamily="34" charset="0"/>
                <a:cs typeface="Arial" panose="020B0604020202020204" pitchFamily="34" charset="0"/>
              </a:rPr>
              <a:t>ankylosis</a:t>
            </a:r>
            <a:endParaRPr lang="en-US"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10238" t="10730"/>
          <a:stretch/>
        </p:blipFill>
        <p:spPr>
          <a:xfrm>
            <a:off x="5051433" y="1070313"/>
            <a:ext cx="4039301" cy="2769832"/>
          </a:xfrm>
          <a:prstGeom prst="rect">
            <a:avLst/>
          </a:prstGeom>
        </p:spPr>
      </p:pic>
    </p:spTree>
    <p:extLst>
      <p:ext uri="{BB962C8B-B14F-4D97-AF65-F5344CB8AC3E}">
        <p14:creationId xmlns:p14="http://schemas.microsoft.com/office/powerpoint/2010/main" val="3469493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799" y="1003732"/>
            <a:ext cx="8775576" cy="4486241"/>
          </a:xfrm>
        </p:spPr>
        <p:txBody>
          <a:bodyPr>
            <a:normAutofit/>
          </a:bodyPr>
          <a:lstStyle/>
          <a:p>
            <a:pPr>
              <a:buFont typeface="Wingdings" panose="05000000000000000000" pitchFamily="2" charset="2"/>
              <a:buChar char="v"/>
            </a:pPr>
            <a:r>
              <a:rPr lang="en-US" sz="1800" b="1" dirty="0">
                <a:solidFill>
                  <a:srgbClr val="FF0000"/>
                </a:solidFill>
                <a:latin typeface="Arial" panose="020B0604020202020204" pitchFamily="34" charset="0"/>
                <a:cs typeface="Arial" panose="020B0604020202020204" pitchFamily="34" charset="0"/>
              </a:rPr>
              <a:t>Diagnosis</a:t>
            </a:r>
          </a:p>
          <a:p>
            <a:r>
              <a:rPr lang="en-US" sz="1800" dirty="0" err="1">
                <a:latin typeface="Arial" panose="020B0604020202020204" pitchFamily="34" charset="0"/>
                <a:cs typeface="Arial" panose="020B0604020202020204" pitchFamily="34" charset="0"/>
              </a:rPr>
              <a:t>Clinico</a:t>
            </a:r>
            <a:r>
              <a:rPr lang="en-US" sz="1800" dirty="0">
                <a:latin typeface="Arial" panose="020B0604020202020204" pitchFamily="34" charset="0"/>
                <a:cs typeface="Arial" panose="020B0604020202020204" pitchFamily="34" charset="0"/>
              </a:rPr>
              <a:t> pathological examination</a:t>
            </a:r>
          </a:p>
          <a:p>
            <a:r>
              <a:rPr lang="en-US" sz="1800" dirty="0">
                <a:latin typeface="Arial" panose="020B0604020202020204" pitchFamily="34" charset="0"/>
                <a:cs typeface="Arial" panose="020B0604020202020204" pitchFamily="34" charset="0"/>
              </a:rPr>
              <a:t>Radiography</a:t>
            </a:r>
          </a:p>
          <a:p>
            <a:pPr>
              <a:buFont typeface="Wingdings" panose="05000000000000000000" pitchFamily="2" charset="2"/>
              <a:buChar char="v"/>
            </a:pPr>
            <a:r>
              <a:rPr lang="en-US" sz="1800" b="1" dirty="0">
                <a:solidFill>
                  <a:srgbClr val="FF0000"/>
                </a:solidFill>
                <a:latin typeface="Arial" panose="020B0604020202020204" pitchFamily="34" charset="0"/>
                <a:cs typeface="Arial" panose="020B0604020202020204" pitchFamily="34" charset="0"/>
              </a:rPr>
              <a:t>Treatment</a:t>
            </a:r>
          </a:p>
          <a:p>
            <a:r>
              <a:rPr lang="en-US" sz="1800" dirty="0">
                <a:latin typeface="Arial" panose="020B0604020202020204" pitchFamily="34" charset="0"/>
                <a:cs typeface="Arial" panose="020B0604020202020204" pitchFamily="34" charset="0"/>
              </a:rPr>
              <a:t>There may not be permanent cure</a:t>
            </a:r>
          </a:p>
          <a:p>
            <a:r>
              <a:rPr lang="en-US" sz="1800" dirty="0">
                <a:latin typeface="Arial" panose="020B0604020202020204" pitchFamily="34" charset="0"/>
                <a:cs typeface="Arial" panose="020B0604020202020204" pitchFamily="34" charset="0"/>
              </a:rPr>
              <a:t>Absolute rest</a:t>
            </a:r>
          </a:p>
          <a:p>
            <a:r>
              <a:rPr lang="en-US" sz="1800" dirty="0">
                <a:latin typeface="Arial" panose="020B0604020202020204" pitchFamily="34" charset="0"/>
                <a:cs typeface="Arial" panose="020B0604020202020204" pitchFamily="34" charset="0"/>
              </a:rPr>
              <a:t>Physical therapy</a:t>
            </a:r>
          </a:p>
          <a:p>
            <a:r>
              <a:rPr lang="en-US" sz="1800" dirty="0">
                <a:latin typeface="Arial" panose="020B0604020202020204" pitchFamily="34" charset="0"/>
                <a:cs typeface="Arial" panose="020B0604020202020204" pitchFamily="34" charset="0"/>
              </a:rPr>
              <a:t>NSAIDs </a:t>
            </a:r>
          </a:p>
          <a:p>
            <a:r>
              <a:rPr lang="en-US" sz="1800" dirty="0">
                <a:latin typeface="Arial" panose="020B0604020202020204" pitchFamily="34" charset="0"/>
                <a:cs typeface="Arial" panose="020B0604020202020204" pitchFamily="34" charset="0"/>
              </a:rPr>
              <a:t>Intra-articular corticosteroids- will prevent further accumulation of fluid</a:t>
            </a:r>
          </a:p>
          <a:p>
            <a:r>
              <a:rPr lang="en-US" sz="1800" dirty="0">
                <a:latin typeface="Arial" panose="020B0604020202020204" pitchFamily="34" charset="0"/>
                <a:cs typeface="Arial" panose="020B0604020202020204" pitchFamily="34" charset="0"/>
              </a:rPr>
              <a:t>Intra-articular sodium </a:t>
            </a:r>
            <a:r>
              <a:rPr lang="en-US" sz="1800" dirty="0" err="1">
                <a:latin typeface="Arial" panose="020B0604020202020204" pitchFamily="34" charset="0"/>
                <a:cs typeface="Arial" panose="020B0604020202020204" pitchFamily="34" charset="0"/>
              </a:rPr>
              <a:t>hyaluronate</a:t>
            </a:r>
            <a:r>
              <a:rPr lang="en-US" sz="1800" dirty="0">
                <a:latin typeface="Arial" panose="020B0604020202020204" pitchFamily="34" charset="0"/>
                <a:cs typeface="Arial" panose="020B0604020202020204" pitchFamily="34" charset="0"/>
              </a:rPr>
              <a:t>, </a:t>
            </a:r>
            <a:r>
              <a:rPr lang="en-IN" sz="1800" dirty="0" err="1"/>
              <a:t>Polysulfated</a:t>
            </a:r>
            <a:r>
              <a:rPr lang="en-IN" sz="1800" dirty="0"/>
              <a:t> </a:t>
            </a:r>
            <a:r>
              <a:rPr lang="en-IN" sz="1800" dirty="0" err="1"/>
              <a:t>glycosaminoglycans</a:t>
            </a:r>
            <a:r>
              <a:rPr lang="en-IN" sz="1800" dirty="0"/>
              <a:t> (PSGAGs)</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Broad spectrum antibiotics </a:t>
            </a:r>
          </a:p>
          <a:p>
            <a:r>
              <a:rPr lang="en-US" sz="1800" dirty="0" err="1">
                <a:latin typeface="Arial" panose="020B0604020202020204" pitchFamily="34" charset="0"/>
                <a:cs typeface="Arial" panose="020B0604020202020204" pitchFamily="34" charset="0"/>
              </a:rPr>
              <a:t>Abst</a:t>
            </a:r>
            <a:r>
              <a:rPr lang="en-US" sz="1800" dirty="0">
                <a:latin typeface="Arial" panose="020B0604020202020204" pitchFamily="34" charset="0"/>
                <a:cs typeface="Arial" panose="020B0604020202020204" pitchFamily="34" charset="0"/>
              </a:rPr>
              <a:t> for specific antibiotic</a:t>
            </a:r>
          </a:p>
          <a:p>
            <a:r>
              <a:rPr lang="en-US" sz="1800" dirty="0">
                <a:latin typeface="Arial" panose="020B0604020202020204" pitchFamily="34" charset="0"/>
                <a:cs typeface="Arial" panose="020B0604020202020204" pitchFamily="34" charset="0"/>
              </a:rPr>
              <a:t>Surgical intervention- </a:t>
            </a:r>
            <a:r>
              <a:rPr lang="en-IN" sz="1800" dirty="0"/>
              <a:t>arthroscopic surgery</a:t>
            </a:r>
            <a:endParaRPr lang="en-I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070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9053" y="2405577"/>
            <a:ext cx="4703848" cy="830997"/>
          </a:xfrm>
          <a:prstGeom prst="rect">
            <a:avLst/>
          </a:prstGeom>
          <a:noFill/>
        </p:spPr>
        <p:txBody>
          <a:bodyPr wrap="square" rtlCol="0">
            <a:spAutoFit/>
          </a:bodyPr>
          <a:lstStyle/>
          <a:p>
            <a:pPr algn="ctr"/>
            <a:r>
              <a:rPr lang="en-IN" sz="4800" dirty="0" smtClean="0">
                <a:solidFill>
                  <a:srgbClr val="FF0000"/>
                </a:solidFill>
                <a:latin typeface="Arial Black" panose="020B0A04020102020204" pitchFamily="34" charset="0"/>
              </a:rPr>
              <a:t>Thank You</a:t>
            </a:r>
            <a:endParaRPr lang="en-IN" sz="4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4156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uromuscular Junction - The Definitive Guide | Biology Dictionary"/>
          <p:cNvPicPr>
            <a:picLocks noChangeAspect="1" noChangeArrowheads="1"/>
          </p:cNvPicPr>
          <p:nvPr/>
        </p:nvPicPr>
        <p:blipFill>
          <a:blip r:embed="rId2"/>
          <a:srcRect/>
          <a:stretch>
            <a:fillRect/>
          </a:stretch>
        </p:blipFill>
        <p:spPr bwMode="auto">
          <a:xfrm>
            <a:off x="28065" y="0"/>
            <a:ext cx="9115935" cy="6553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096000"/>
          </a:xfrm>
        </p:spPr>
        <p:txBody>
          <a:bodyPr>
            <a:normAutofit/>
          </a:bodyPr>
          <a:lstStyle/>
          <a:p>
            <a:pPr algn="just"/>
            <a:r>
              <a:rPr lang="en-US" sz="2400" dirty="0" smtClean="0">
                <a:latin typeface="Arial" pitchFamily="34" charset="0"/>
                <a:cs typeface="Arial" pitchFamily="34" charset="0"/>
              </a:rPr>
              <a:t>Each of these components must be functionally intact for the muscle to contract properly. </a:t>
            </a:r>
          </a:p>
          <a:p>
            <a:pPr algn="just"/>
            <a:r>
              <a:rPr lang="en-US" sz="2400" dirty="0" smtClean="0">
                <a:latin typeface="Arial" pitchFamily="34" charset="0"/>
                <a:cs typeface="Arial" pitchFamily="34" charset="0"/>
              </a:rPr>
              <a:t>The ventral motor neuron is the final common pathway conducting neural impulses from the CNS to the muscle.</a:t>
            </a:r>
          </a:p>
          <a:p>
            <a:pPr algn="just"/>
            <a:r>
              <a:rPr lang="en-US" sz="2400" dirty="0">
                <a:latin typeface="Arial" pitchFamily="34" charset="0"/>
                <a:cs typeface="Arial" pitchFamily="34" charset="0"/>
              </a:rPr>
              <a:t>The transmission of a nerve impulse at the neuromuscular junction involves massive release of acetylcholine (Ach)  from small synaptic vessels</a:t>
            </a:r>
          </a:p>
          <a:p>
            <a:pPr algn="just"/>
            <a:r>
              <a:rPr lang="en-US" sz="2400" dirty="0">
                <a:latin typeface="Arial" pitchFamily="34" charset="0"/>
                <a:cs typeface="Arial" pitchFamily="34" charset="0"/>
              </a:rPr>
              <a:t>The acetylcholine fills the synaptic cleft between the nerve terminal and the muscle fiber membrane</a:t>
            </a:r>
          </a:p>
          <a:p>
            <a:pPr algn="just"/>
            <a:r>
              <a:rPr lang="en-US" sz="2400" dirty="0">
                <a:latin typeface="Arial" pitchFamily="34" charset="0"/>
                <a:cs typeface="Arial" pitchFamily="34" charset="0"/>
              </a:rPr>
              <a:t>Ach destroyed by </a:t>
            </a:r>
            <a:r>
              <a:rPr lang="en-US" sz="2400" dirty="0">
                <a:solidFill>
                  <a:srgbClr val="7030A0"/>
                </a:solidFill>
                <a:latin typeface="Arial" pitchFamily="34" charset="0"/>
                <a:cs typeface="Arial" pitchFamily="34" charset="0"/>
              </a:rPr>
              <a:t>cholinesterase</a:t>
            </a:r>
            <a:r>
              <a:rPr lang="en-US" sz="2400" dirty="0">
                <a:latin typeface="Arial" pitchFamily="34" charset="0"/>
                <a:cs typeface="Arial" pitchFamily="34" charset="0"/>
              </a:rPr>
              <a:t> within a fraction of a second</a:t>
            </a:r>
          </a:p>
          <a:p>
            <a:pPr algn="just"/>
            <a:r>
              <a:rPr lang="en-US" sz="2400" dirty="0">
                <a:latin typeface="Arial" pitchFamily="34" charset="0"/>
                <a:cs typeface="Arial" pitchFamily="34" charset="0"/>
              </a:rPr>
              <a:t>This short period of activity is sufficient to excite the muscle fiber membrane, results in a significant </a:t>
            </a:r>
            <a:r>
              <a:rPr lang="en-US" sz="2400" dirty="0">
                <a:solidFill>
                  <a:srgbClr val="00B0F0"/>
                </a:solidFill>
                <a:latin typeface="Arial" pitchFamily="34" charset="0"/>
                <a:cs typeface="Arial" pitchFamily="34" charset="0"/>
              </a:rPr>
              <a:t>increase </a:t>
            </a:r>
            <a:r>
              <a:rPr lang="en-US" sz="2400" dirty="0" smtClean="0">
                <a:solidFill>
                  <a:srgbClr val="00B0F0"/>
                </a:solidFill>
                <a:latin typeface="Arial" pitchFamily="34" charset="0"/>
                <a:cs typeface="Arial" pitchFamily="34" charset="0"/>
              </a:rPr>
              <a:t>in membrane </a:t>
            </a:r>
            <a:r>
              <a:rPr lang="en-US" sz="2400" dirty="0">
                <a:solidFill>
                  <a:srgbClr val="00B0F0"/>
                </a:solidFill>
                <a:latin typeface="Arial" pitchFamily="34" charset="0"/>
                <a:cs typeface="Arial" pitchFamily="34" charset="0"/>
              </a:rPr>
              <a:t>permeability to sodium ions and allows rapid influx of sodium into the muscle fiber</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smtClean="0">
                <a:latin typeface="Arial" pitchFamily="34" charset="0"/>
                <a:cs typeface="Arial" pitchFamily="34" charset="0"/>
              </a:rPr>
              <a:t>The sodium ion increases the end plate potential, which elicits electrical currents that spread to the interior of the fibers, where they cause a release of calcium ions from the </a:t>
            </a:r>
            <a:r>
              <a:rPr lang="en-US" sz="2400" dirty="0" err="1" smtClean="0">
                <a:latin typeface="Arial" pitchFamily="34" charset="0"/>
                <a:cs typeface="Arial" pitchFamily="34" charset="0"/>
              </a:rPr>
              <a:t>sarcoplasmic</a:t>
            </a:r>
            <a:r>
              <a:rPr lang="en-US" sz="2400" dirty="0" smtClean="0">
                <a:latin typeface="Arial" pitchFamily="34" charset="0"/>
                <a:cs typeface="Arial" pitchFamily="34" charset="0"/>
              </a:rPr>
              <a:t> reticulum</a:t>
            </a:r>
          </a:p>
          <a:p>
            <a:pPr algn="just"/>
            <a:r>
              <a:rPr lang="en-US" sz="2400" dirty="0" smtClean="0">
                <a:latin typeface="Arial" pitchFamily="34" charset="0"/>
                <a:cs typeface="Arial" pitchFamily="34" charset="0"/>
              </a:rPr>
              <a:t>The calcium ions initiate the chemical events of the contractile process</a:t>
            </a:r>
          </a:p>
          <a:p>
            <a:pPr algn="just"/>
            <a:r>
              <a:rPr lang="en-US" sz="2400" dirty="0" smtClean="0">
                <a:latin typeface="Arial" pitchFamily="34" charset="0"/>
                <a:cs typeface="Arial" pitchFamily="34" charset="0"/>
              </a:rPr>
              <a:t>When this occurs in all the muscle fibers innervated by each motor neuron (possibly thousands), muscle contraction results.</a:t>
            </a:r>
          </a:p>
          <a:p>
            <a:pPr algn="just"/>
            <a:endParaRPr lang="en-US" sz="2400" dirty="0">
              <a:latin typeface="Arial" pitchFamily="34" charset="0"/>
              <a:cs typeface="Arial" pitchFamily="34" charset="0"/>
            </a:endParaRPr>
          </a:p>
        </p:txBody>
      </p:sp>
      <p:pic>
        <p:nvPicPr>
          <p:cNvPr id="17410" name="Picture 2" descr="Mechanism of directly gated synaptic transmission at a neuromuscular ..."/>
          <p:cNvPicPr>
            <a:picLocks noChangeAspect="1" noChangeArrowheads="1"/>
          </p:cNvPicPr>
          <p:nvPr/>
        </p:nvPicPr>
        <p:blipFill>
          <a:blip r:embed="rId2"/>
          <a:srcRect/>
          <a:stretch>
            <a:fillRect/>
          </a:stretch>
        </p:blipFill>
        <p:spPr bwMode="auto">
          <a:xfrm>
            <a:off x="3581400" y="3581400"/>
            <a:ext cx="4953000" cy="2895600"/>
          </a:xfrm>
          <a:prstGeom prst="rect">
            <a:avLst/>
          </a:prstGeom>
          <a:noFill/>
        </p:spPr>
      </p:pic>
      <p:pic>
        <p:nvPicPr>
          <p:cNvPr id="17412" name="Picture 4" descr="11 best school images on Pinterest | Step by step, Step drill and ..."/>
          <p:cNvPicPr>
            <a:picLocks noChangeAspect="1" noChangeArrowheads="1"/>
          </p:cNvPicPr>
          <p:nvPr/>
        </p:nvPicPr>
        <p:blipFill>
          <a:blip r:embed="rId3"/>
          <a:srcRect/>
          <a:stretch>
            <a:fillRect/>
          </a:stretch>
        </p:blipFill>
        <p:spPr bwMode="auto">
          <a:xfrm>
            <a:off x="457200" y="3810000"/>
            <a:ext cx="2727832" cy="28955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lnSpcReduction="10000"/>
          </a:bodyPr>
          <a:lstStyle/>
          <a:p>
            <a:endParaRPr lang="en-US" dirty="0" smtClean="0">
              <a:latin typeface="Arial" pitchFamily="34" charset="0"/>
              <a:cs typeface="Arial" pitchFamily="34" charset="0"/>
            </a:endParaRPr>
          </a:p>
          <a:p>
            <a:pPr algn="just"/>
            <a:r>
              <a:rPr lang="en-US" sz="2400" dirty="0" smtClean="0">
                <a:latin typeface="Arial" pitchFamily="34" charset="0"/>
                <a:cs typeface="Arial" pitchFamily="34" charset="0"/>
              </a:rPr>
              <a:t>Primary disorder can be attributed to the nervous system with the muscular system merely representing the </a:t>
            </a:r>
            <a:r>
              <a:rPr lang="en-US" sz="2400" dirty="0" err="1" smtClean="0">
                <a:latin typeface="Arial" pitchFamily="34" charset="0"/>
                <a:cs typeface="Arial" pitchFamily="34" charset="0"/>
              </a:rPr>
              <a:t>effector</a:t>
            </a:r>
            <a:r>
              <a:rPr lang="en-US" sz="2400" dirty="0" smtClean="0">
                <a:latin typeface="Arial" pitchFamily="34" charset="0"/>
                <a:cs typeface="Arial" pitchFamily="34" charset="0"/>
              </a:rPr>
              <a:t> organ. </a:t>
            </a:r>
          </a:p>
          <a:p>
            <a:pPr lvl="1" algn="just"/>
            <a:r>
              <a:rPr lang="en-US" sz="2000" dirty="0" smtClean="0">
                <a:latin typeface="Arial" pitchFamily="34" charset="0"/>
                <a:cs typeface="Arial" pitchFamily="34" charset="0"/>
              </a:rPr>
              <a:t>e.g. tetanus, </a:t>
            </a:r>
            <a:r>
              <a:rPr lang="en-US" sz="2000" dirty="0" err="1" smtClean="0">
                <a:latin typeface="Arial" pitchFamily="34" charset="0"/>
                <a:cs typeface="Arial" pitchFamily="34" charset="0"/>
              </a:rPr>
              <a:t>rhinopneumonitis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cailine</a:t>
            </a:r>
            <a:r>
              <a:rPr lang="en-US" sz="2000" dirty="0" smtClean="0">
                <a:latin typeface="Arial" pitchFamily="34" charset="0"/>
                <a:cs typeface="Arial" pitchFamily="34" charset="0"/>
              </a:rPr>
              <a:t> distemper, protozoa] </a:t>
            </a:r>
            <a:r>
              <a:rPr lang="en-US" sz="2000" dirty="0" err="1" smtClean="0">
                <a:latin typeface="Arial" pitchFamily="34" charset="0"/>
                <a:cs typeface="Arial" pitchFamily="34" charset="0"/>
              </a:rPr>
              <a:t>myelitis</a:t>
            </a:r>
            <a:endParaRPr lang="en-US" sz="2000" dirty="0" smtClean="0">
              <a:latin typeface="Arial" pitchFamily="34" charset="0"/>
              <a:cs typeface="Arial" pitchFamily="34" charset="0"/>
            </a:endParaRPr>
          </a:p>
          <a:p>
            <a:pPr algn="just"/>
            <a:r>
              <a:rPr lang="en-US" sz="2400" dirty="0" smtClean="0">
                <a:latin typeface="Arial" pitchFamily="34" charset="0"/>
                <a:cs typeface="Arial" pitchFamily="34" charset="0"/>
              </a:rPr>
              <a:t>Disorders that affect the neuromuscular junction can result in muscle fatigue, weakness, and paralysis</a:t>
            </a:r>
          </a:p>
          <a:p>
            <a:pPr lvl="1" algn="just"/>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myasthenia gravis, </a:t>
            </a:r>
            <a:r>
              <a:rPr lang="en-US" sz="2000" dirty="0" err="1" smtClean="0">
                <a:latin typeface="Arial" pitchFamily="34" charset="0"/>
                <a:cs typeface="Arial" pitchFamily="34" charset="0"/>
              </a:rPr>
              <a:t>hypocalcemia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hypennagnesemia</a:t>
            </a:r>
            <a:endParaRPr lang="en-US" sz="2000" dirty="0" smtClean="0">
              <a:latin typeface="Arial" pitchFamily="34" charset="0"/>
              <a:cs typeface="Arial" pitchFamily="34" charset="0"/>
            </a:endParaRPr>
          </a:p>
          <a:p>
            <a:pPr algn="just">
              <a:buFont typeface="Wingdings" pitchFamily="2" charset="2"/>
              <a:buChar char="v"/>
            </a:pPr>
            <a:r>
              <a:rPr lang="en-US" sz="2400" dirty="0" err="1" smtClean="0">
                <a:solidFill>
                  <a:srgbClr val="FF0000"/>
                </a:solidFill>
                <a:latin typeface="Arial" pitchFamily="34" charset="0"/>
                <a:cs typeface="Arial" pitchFamily="34" charset="0"/>
              </a:rPr>
              <a:t>Myopathies</a:t>
            </a:r>
            <a:r>
              <a:rPr lang="en-US" sz="2400" dirty="0" smtClean="0">
                <a:latin typeface="Arial" pitchFamily="34" charset="0"/>
                <a:cs typeface="Arial" pitchFamily="34" charset="0"/>
              </a:rPr>
              <a:t>:-  disorders primarily of the muscle membrane and muscle fibers </a:t>
            </a:r>
          </a:p>
          <a:p>
            <a:pPr algn="just"/>
            <a:r>
              <a:rPr lang="en-US" sz="2400" dirty="0" smtClean="0">
                <a:latin typeface="Arial" pitchFamily="34" charset="0"/>
                <a:cs typeface="Arial" pitchFamily="34" charset="0"/>
              </a:rPr>
              <a:t>Muscle membrane disorders </a:t>
            </a:r>
          </a:p>
          <a:p>
            <a:pPr lvl="1" algn="just"/>
            <a:r>
              <a:rPr lang="it-IT" sz="2000" dirty="0" smtClean="0">
                <a:latin typeface="Arial" pitchFamily="34" charset="0"/>
                <a:cs typeface="Arial" pitchFamily="34" charset="0"/>
              </a:rPr>
              <a:t>hereditary eg, myotonia congenita in goats</a:t>
            </a:r>
            <a:endParaRPr lang="en-US" sz="2000" dirty="0" smtClean="0">
              <a:latin typeface="Arial" pitchFamily="34" charset="0"/>
              <a:cs typeface="Arial" pitchFamily="34" charset="0"/>
            </a:endParaRPr>
          </a:p>
          <a:p>
            <a:pPr lvl="1" algn="just"/>
            <a:r>
              <a:rPr lang="en-US" sz="2000" dirty="0" smtClean="0">
                <a:latin typeface="Arial" pitchFamily="34" charset="0"/>
                <a:cs typeface="Arial" pitchFamily="34" charset="0"/>
              </a:rPr>
              <a:t> acquired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vitamin E and selenium deficiencies, hypothyroidism, and </a:t>
            </a:r>
            <a:r>
              <a:rPr lang="en-US" sz="2000" dirty="0" err="1" smtClean="0">
                <a:latin typeface="Arial" pitchFamily="34" charset="0"/>
                <a:cs typeface="Arial" pitchFamily="34" charset="0"/>
              </a:rPr>
              <a:t>hypokalemia</a:t>
            </a:r>
            <a:endParaRPr lang="en-US" sz="2000" dirty="0" smtClean="0">
              <a:latin typeface="Arial" pitchFamily="34" charset="0"/>
              <a:cs typeface="Arial" pitchFamily="34" charset="0"/>
            </a:endParaRPr>
          </a:p>
          <a:p>
            <a:pPr algn="just"/>
            <a:r>
              <a:rPr lang="en-US" sz="2400" dirty="0" smtClean="0">
                <a:latin typeface="Arial" pitchFamily="34" charset="0"/>
                <a:cs typeface="Arial" pitchFamily="34" charset="0"/>
              </a:rPr>
              <a:t>Muscle fiber disorder</a:t>
            </a:r>
          </a:p>
          <a:p>
            <a:pPr lvl="1" algn="just"/>
            <a:r>
              <a:rPr lang="en-US" sz="2000" dirty="0" smtClean="0">
                <a:latin typeface="Arial" pitchFamily="34" charset="0"/>
                <a:cs typeface="Arial" pitchFamily="34" charset="0"/>
              </a:rPr>
              <a:t> muscular dystrophy, </a:t>
            </a:r>
            <a:r>
              <a:rPr lang="en-US" sz="2000" dirty="0" err="1" smtClean="0">
                <a:latin typeface="Arial" pitchFamily="34" charset="0"/>
                <a:cs typeface="Arial" pitchFamily="34" charset="0"/>
              </a:rPr>
              <a:t>polymyositis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eosinophilic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myositis</a:t>
            </a:r>
            <a:r>
              <a:rPr lang="en-US" sz="2000" dirty="0" smtClean="0">
                <a:latin typeface="Arial" pitchFamily="34" charset="0"/>
                <a:cs typeface="Arial" pitchFamily="34" charset="0"/>
              </a:rPr>
              <a:t>, white muscle disease, and </a:t>
            </a:r>
            <a:r>
              <a:rPr lang="en-US" sz="2000" dirty="0" err="1" smtClean="0">
                <a:latin typeface="Arial" pitchFamily="34" charset="0"/>
                <a:cs typeface="Arial" pitchFamily="34" charset="0"/>
              </a:rPr>
              <a:t>exertional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rhabdomyolysis</a:t>
            </a:r>
            <a:endParaRPr lang="en-US" sz="2000" dirty="0" smtClean="0">
              <a:latin typeface="Arial" pitchFamily="34" charset="0"/>
              <a:cs typeface="Arial" pitchFamily="34" charset="0"/>
            </a:endParaRPr>
          </a:p>
          <a:p>
            <a:endParaRPr lang="en-US" sz="2400" dirty="0">
              <a:latin typeface="Times New Roman" pitchFamily="18" charset="0"/>
              <a:cs typeface="Times New Roman" pitchFamily="18" charset="0"/>
            </a:endParaRPr>
          </a:p>
        </p:txBody>
      </p:sp>
      <p:sp>
        <p:nvSpPr>
          <p:cNvPr id="4" name="TextBox 3"/>
          <p:cNvSpPr txBox="1"/>
          <p:nvPr/>
        </p:nvSpPr>
        <p:spPr>
          <a:xfrm>
            <a:off x="3505200" y="228600"/>
            <a:ext cx="3126177"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Disorder of Muscles</a:t>
            </a:r>
            <a:endParaRPr lang="en-US"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sation of cells animal tissues - Karnataka Open Educational Resources"/>
          <p:cNvPicPr>
            <a:picLocks noChangeAspect="1" noChangeArrowheads="1"/>
          </p:cNvPicPr>
          <p:nvPr/>
        </p:nvPicPr>
        <p:blipFill>
          <a:blip r:embed="rId2"/>
          <a:srcRect r="52083"/>
          <a:stretch>
            <a:fillRect/>
          </a:stretch>
        </p:blipFill>
        <p:spPr bwMode="auto">
          <a:xfrm>
            <a:off x="7010400" y="121919"/>
            <a:ext cx="1752600" cy="2926081"/>
          </a:xfrm>
          <a:prstGeom prst="rect">
            <a:avLst/>
          </a:prstGeom>
          <a:noFill/>
        </p:spPr>
      </p:pic>
      <p:sp>
        <p:nvSpPr>
          <p:cNvPr id="3" name="Content Placeholder 2"/>
          <p:cNvSpPr>
            <a:spLocks noGrp="1"/>
          </p:cNvSpPr>
          <p:nvPr>
            <p:ph idx="1"/>
          </p:nvPr>
        </p:nvSpPr>
        <p:spPr>
          <a:xfrm>
            <a:off x="304800" y="990600"/>
            <a:ext cx="8534400" cy="5105400"/>
          </a:xfrm>
        </p:spPr>
        <p:txBody>
          <a:bodyPr>
            <a:normAutofit/>
          </a:bodyPr>
          <a:lstStyle/>
          <a:p>
            <a:endParaRPr lang="en-US" dirty="0" smtClean="0"/>
          </a:p>
          <a:p>
            <a:pPr algn="just"/>
            <a:r>
              <a:rPr lang="en-US" sz="2400" dirty="0" smtClean="0">
                <a:latin typeface="Arial" pitchFamily="34" charset="0"/>
                <a:cs typeface="Arial" pitchFamily="34" charset="0"/>
              </a:rPr>
              <a:t>Tendons act as bridging and attachment structures for the muscles and target bone</a:t>
            </a:r>
          </a:p>
          <a:p>
            <a:pPr algn="just"/>
            <a:r>
              <a:rPr lang="en-US" sz="2400" dirty="0" smtClean="0">
                <a:latin typeface="Arial" pitchFamily="34" charset="0"/>
                <a:cs typeface="Arial" pitchFamily="34" charset="0"/>
              </a:rPr>
              <a:t>Prone to injury </a:t>
            </a:r>
          </a:p>
          <a:p>
            <a:pPr lvl="1" algn="just"/>
            <a:r>
              <a:rPr lang="en-US" sz="2000" dirty="0" smtClean="0">
                <a:latin typeface="Arial" pitchFamily="34" charset="0"/>
                <a:cs typeface="Arial" pitchFamily="34" charset="0"/>
              </a:rPr>
              <a:t>Often loaded to the extreme</a:t>
            </a:r>
          </a:p>
          <a:p>
            <a:pPr lvl="1" algn="just"/>
            <a:r>
              <a:rPr lang="en-US" sz="2000" dirty="0" smtClean="0">
                <a:latin typeface="Arial" pitchFamily="34" charset="0"/>
                <a:cs typeface="Arial" pitchFamily="34" charset="0"/>
              </a:rPr>
              <a:t>Minimally capable of elastic elongation</a:t>
            </a:r>
          </a:p>
          <a:p>
            <a:pPr algn="just"/>
            <a:r>
              <a:rPr lang="en-US" sz="2400" dirty="0" smtClean="0">
                <a:latin typeface="Arial" pitchFamily="34" charset="0"/>
                <a:cs typeface="Arial" pitchFamily="34" charset="0"/>
              </a:rPr>
              <a:t>Poor blood supply of both tendons and ligaments </a:t>
            </a:r>
          </a:p>
          <a:p>
            <a:pPr algn="just"/>
            <a:r>
              <a:rPr lang="en-US" sz="2400" dirty="0" smtClean="0">
                <a:latin typeface="Arial" pitchFamily="34" charset="0"/>
                <a:cs typeface="Arial" pitchFamily="34" charset="0"/>
              </a:rPr>
              <a:t>Healing is always prolonged with inelastic scar tissue, and the injured tendon never returns to its original strength</a:t>
            </a:r>
          </a:p>
          <a:p>
            <a:pPr algn="just"/>
            <a:r>
              <a:rPr lang="en-US" sz="2400" dirty="0" smtClean="0">
                <a:latin typeface="Arial" pitchFamily="34" charset="0"/>
                <a:cs typeface="Arial" pitchFamily="34" charset="0"/>
              </a:rPr>
              <a:t>Management of tendon and ligament injuries requires </a:t>
            </a:r>
            <a:r>
              <a:rPr lang="en-US" sz="2400" dirty="0" smtClean="0">
                <a:solidFill>
                  <a:srgbClr val="0070C0"/>
                </a:solidFill>
                <a:latin typeface="Arial" pitchFamily="34" charset="0"/>
                <a:cs typeface="Arial" pitchFamily="34" charset="0"/>
              </a:rPr>
              <a:t>patience with conservative long-term rehabilitation</a:t>
            </a:r>
          </a:p>
          <a:p>
            <a:pPr algn="just"/>
            <a:r>
              <a:rPr lang="en-US" sz="2400" dirty="0" smtClean="0">
                <a:solidFill>
                  <a:srgbClr val="FF0000"/>
                </a:solidFill>
                <a:latin typeface="Arial" pitchFamily="34" charset="0"/>
                <a:cs typeface="Arial" pitchFamily="34" charset="0"/>
              </a:rPr>
              <a:t>Re-injury is common</a:t>
            </a:r>
          </a:p>
          <a:p>
            <a:pPr algn="just"/>
            <a:endParaRPr lang="en-US" sz="2400" dirty="0" smtClean="0">
              <a:latin typeface="Arial" pitchFamily="34" charset="0"/>
              <a:cs typeface="Arial" pitchFamily="34" charset="0"/>
            </a:endParaRPr>
          </a:p>
          <a:p>
            <a:endParaRPr lang="en-US" dirty="0"/>
          </a:p>
        </p:txBody>
      </p:sp>
      <p:sp>
        <p:nvSpPr>
          <p:cNvPr id="4" name="Rectangle 3"/>
          <p:cNvSpPr/>
          <p:nvPr/>
        </p:nvSpPr>
        <p:spPr>
          <a:xfrm>
            <a:off x="2819400" y="152400"/>
            <a:ext cx="4116833" cy="461665"/>
          </a:xfrm>
          <a:prstGeom prst="rect">
            <a:avLst/>
          </a:prstGeom>
        </p:spPr>
        <p:txBody>
          <a:bodyPr wrap="none">
            <a:spAutoFit/>
          </a:bodyPr>
          <a:lstStyle/>
          <a:p>
            <a:r>
              <a:rPr lang="en-US" sz="2400" b="1" dirty="0" smtClean="0">
                <a:solidFill>
                  <a:srgbClr val="FF0000"/>
                </a:solidFill>
                <a:latin typeface="Arial" pitchFamily="34" charset="0"/>
                <a:cs typeface="Arial" pitchFamily="34" charset="0"/>
              </a:rPr>
              <a:t>DISORDERS OF TENDONS</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91200"/>
          </a:xfrm>
        </p:spPr>
        <p:txBody>
          <a:bodyPr>
            <a:noAutofit/>
          </a:bodyPr>
          <a:lstStyle/>
          <a:p>
            <a:r>
              <a:rPr lang="en-US" sz="2400" dirty="0" smtClean="0">
                <a:latin typeface="Arial" pitchFamily="34" charset="0"/>
                <a:cs typeface="Arial" pitchFamily="34" charset="0"/>
              </a:rPr>
              <a:t>Congenital, hereditary, nutritional, or traumatic</a:t>
            </a:r>
          </a:p>
          <a:p>
            <a:r>
              <a:rPr lang="it-IT" sz="2400" dirty="0" smtClean="0">
                <a:solidFill>
                  <a:srgbClr val="FF0000"/>
                </a:solidFill>
                <a:latin typeface="Arial" pitchFamily="34" charset="0"/>
                <a:cs typeface="Arial" pitchFamily="34" charset="0"/>
              </a:rPr>
              <a:t>Congenital disorders </a:t>
            </a:r>
          </a:p>
          <a:p>
            <a:r>
              <a:rPr lang="it-IT" sz="2400" dirty="0" smtClean="0">
                <a:solidFill>
                  <a:srgbClr val="C00000"/>
                </a:solidFill>
                <a:latin typeface="Arial" pitchFamily="34" charset="0"/>
                <a:cs typeface="Arial" pitchFamily="34" charset="0"/>
              </a:rPr>
              <a:t>In utero </a:t>
            </a:r>
            <a:r>
              <a:rPr lang="en-US" sz="2400" dirty="0" smtClean="0">
                <a:solidFill>
                  <a:srgbClr val="C00000"/>
                </a:solidFill>
                <a:latin typeface="Arial" pitchFamily="34" charset="0"/>
                <a:cs typeface="Arial" pitchFamily="34" charset="0"/>
              </a:rPr>
              <a:t>malformations </a:t>
            </a:r>
            <a:r>
              <a:rPr lang="en-US" sz="2400" dirty="0" smtClean="0">
                <a:latin typeface="Arial" pitchFamily="34" charset="0"/>
                <a:cs typeface="Arial" pitchFamily="34" charset="0"/>
              </a:rPr>
              <a:t>and</a:t>
            </a:r>
            <a:r>
              <a:rPr lang="en-US" sz="2400" dirty="0" smtClean="0">
                <a:solidFill>
                  <a:srgbClr val="C00000"/>
                </a:solidFill>
                <a:latin typeface="Arial" pitchFamily="34" charset="0"/>
                <a:cs typeface="Arial" pitchFamily="34" charset="0"/>
              </a:rPr>
              <a:t> atavisms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polydactyly</a:t>
            </a:r>
            <a:r>
              <a:rPr lang="en-US" sz="2400" dirty="0" smtClean="0">
                <a:latin typeface="Arial" pitchFamily="34" charset="0"/>
                <a:cs typeface="Arial" pitchFamily="34" charset="0"/>
              </a:rPr>
              <a:t> or persistent ulnae or fibulae in foals</a:t>
            </a:r>
          </a:p>
          <a:p>
            <a:r>
              <a:rPr lang="en-US" sz="2400" dirty="0" smtClean="0">
                <a:solidFill>
                  <a:srgbClr val="C00000"/>
                </a:solidFill>
                <a:latin typeface="Arial" pitchFamily="34" charset="0"/>
                <a:cs typeface="Arial" pitchFamily="34" charset="0"/>
              </a:rPr>
              <a:t>Genetic defects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atlanto</a:t>
            </a:r>
            <a:r>
              <a:rPr lang="en-US" sz="2400" dirty="0" smtClean="0">
                <a:latin typeface="Arial" pitchFamily="34" charset="0"/>
                <a:cs typeface="Arial" pitchFamily="34" charset="0"/>
              </a:rPr>
              <a:t>-occipital malformations in Arabian horses, </a:t>
            </a:r>
            <a:r>
              <a:rPr lang="en-US" sz="2400" dirty="0" smtClean="0">
                <a:solidFill>
                  <a:srgbClr val="00B0F0"/>
                </a:solidFill>
                <a:latin typeface="Arial" pitchFamily="34" charset="0"/>
                <a:cs typeface="Arial" pitchFamily="34" charset="0"/>
              </a:rPr>
              <a:t>canine hip dysplasia, </a:t>
            </a:r>
            <a:r>
              <a:rPr lang="en-US" sz="2400" dirty="0" smtClean="0">
                <a:latin typeface="Arial" pitchFamily="34" charset="0"/>
                <a:cs typeface="Arial" pitchFamily="34" charset="0"/>
              </a:rPr>
              <a:t>abnormal bone formation such as that caused by parathyroid hypoplasia</a:t>
            </a:r>
          </a:p>
          <a:p>
            <a:r>
              <a:rPr lang="en-US" sz="2400" dirty="0" smtClean="0">
                <a:solidFill>
                  <a:srgbClr val="FF0000"/>
                </a:solidFill>
                <a:latin typeface="Arial" pitchFamily="34" charset="0"/>
                <a:cs typeface="Arial" pitchFamily="34" charset="0"/>
              </a:rPr>
              <a:t>Nutritional </a:t>
            </a:r>
            <a:r>
              <a:rPr lang="it-IT" sz="2400" dirty="0" smtClean="0">
                <a:solidFill>
                  <a:srgbClr val="FF0000"/>
                </a:solidFill>
                <a:latin typeface="Arial" pitchFamily="34" charset="0"/>
                <a:cs typeface="Arial" pitchFamily="34" charset="0"/>
              </a:rPr>
              <a:t>disorders</a:t>
            </a:r>
          </a:p>
          <a:p>
            <a:r>
              <a:rPr lang="en-US" sz="2400" dirty="0" smtClean="0">
                <a:latin typeface="Arial" pitchFamily="34" charset="0"/>
                <a:cs typeface="Arial" pitchFamily="34" charset="0"/>
              </a:rPr>
              <a:t>Imbalances or deficiencies in minerals (Ca, P, Cu, Zn, Mg)- </a:t>
            </a:r>
            <a:r>
              <a:rPr lang="en-US" sz="2400" dirty="0" smtClean="0">
                <a:solidFill>
                  <a:srgbClr val="00B0F0"/>
                </a:solidFill>
                <a:latin typeface="Arial" pitchFamily="34" charset="0"/>
                <a:cs typeface="Arial" pitchFamily="34" charset="0"/>
              </a:rPr>
              <a:t>Rickets and </a:t>
            </a:r>
            <a:r>
              <a:rPr lang="en-US" sz="2400" dirty="0" err="1" smtClean="0">
                <a:solidFill>
                  <a:srgbClr val="00B0F0"/>
                </a:solidFill>
                <a:latin typeface="Arial" pitchFamily="34" charset="0"/>
                <a:cs typeface="Arial" pitchFamily="34" charset="0"/>
              </a:rPr>
              <a:t>osteomalacia</a:t>
            </a:r>
            <a:endParaRPr lang="en-US" sz="2400" dirty="0" smtClean="0">
              <a:solidFill>
                <a:srgbClr val="00B0F0"/>
              </a:solidFill>
              <a:latin typeface="Arial" pitchFamily="34" charset="0"/>
              <a:cs typeface="Arial" pitchFamily="34" charset="0"/>
            </a:endParaRPr>
          </a:p>
          <a:p>
            <a:r>
              <a:rPr lang="en-US" sz="2400" dirty="0" smtClean="0">
                <a:latin typeface="Arial" pitchFamily="34" charset="0"/>
                <a:cs typeface="Arial" pitchFamily="34" charset="0"/>
              </a:rPr>
              <a:t>Either deficiency or excess intake of certain vitamins (vitamins A and D) may influence growth and development of bone</a:t>
            </a:r>
          </a:p>
          <a:p>
            <a:r>
              <a:rPr lang="en-US" sz="2400" dirty="0" smtClean="0">
                <a:latin typeface="Arial" pitchFamily="34" charset="0"/>
                <a:cs typeface="Arial" pitchFamily="34" charset="0"/>
              </a:rPr>
              <a:t>Excessive protein intake of growing animals</a:t>
            </a:r>
            <a:endParaRPr lang="en-US" sz="2400" dirty="0">
              <a:latin typeface="Arial" pitchFamily="34" charset="0"/>
              <a:cs typeface="Arial" pitchFamily="34" charset="0"/>
            </a:endParaRPr>
          </a:p>
        </p:txBody>
      </p:sp>
      <p:sp>
        <p:nvSpPr>
          <p:cNvPr id="4" name="Rectangle 3"/>
          <p:cNvSpPr/>
          <p:nvPr/>
        </p:nvSpPr>
        <p:spPr>
          <a:xfrm>
            <a:off x="2667000" y="224135"/>
            <a:ext cx="3801041" cy="461665"/>
          </a:xfrm>
          <a:prstGeom prst="rect">
            <a:avLst/>
          </a:prstGeom>
        </p:spPr>
        <p:txBody>
          <a:bodyPr wrap="none">
            <a:spAutoFit/>
          </a:bodyPr>
          <a:lstStyle/>
          <a:p>
            <a:pPr algn="ctr"/>
            <a:r>
              <a:rPr lang="en-US" sz="2400" b="1" dirty="0" smtClean="0">
                <a:solidFill>
                  <a:srgbClr val="FF0000"/>
                </a:solidFill>
                <a:latin typeface="Arial Black" pitchFamily="34" charset="0"/>
              </a:rPr>
              <a:t>DISORDERS</a:t>
            </a:r>
            <a:r>
              <a:rPr lang="en-US" b="1" dirty="0" smtClean="0">
                <a:latin typeface="Arial Black" pitchFamily="34" charset="0"/>
              </a:rPr>
              <a:t> </a:t>
            </a:r>
            <a:r>
              <a:rPr lang="en-US" sz="2400" b="1" dirty="0" smtClean="0">
                <a:solidFill>
                  <a:srgbClr val="FF0000"/>
                </a:solidFill>
                <a:latin typeface="Arial Black" pitchFamily="34" charset="0"/>
              </a:rPr>
              <a:t>OF BONE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4823</TotalTime>
  <Words>2314</Words>
  <Application>Microsoft Office PowerPoint</Application>
  <PresentationFormat>On-screen Show (4:3)</PresentationFormat>
  <Paragraphs>283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Courier New</vt:lpstr>
      <vt:lpstr>Times New Roman</vt:lpstr>
      <vt:lpstr>Wingdings</vt:lpstr>
      <vt:lpstr>Office Theme</vt:lpstr>
      <vt:lpstr>MUSCULOSKELETAL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SYSTEM</dc:title>
  <dc:creator>Dell</dc:creator>
  <cp:lastModifiedBy>Bvc</cp:lastModifiedBy>
  <cp:revision>90</cp:revision>
  <dcterms:created xsi:type="dcterms:W3CDTF">2006-08-16T00:00:00Z</dcterms:created>
  <dcterms:modified xsi:type="dcterms:W3CDTF">2025-05-21T06:01:26Z</dcterms:modified>
</cp:coreProperties>
</file>