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9" r:id="rId10"/>
    <p:sldId id="270" r:id="rId11"/>
    <p:sldId id="268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B4DB0-38D8-4C0F-B847-9891EB8ECED0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3B665-A78B-4862-8A81-BA8EA646D9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3B665-A78B-4862-8A81-BA8EA646D9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3A024-5496-4E5D-A26F-5CABF7F939D6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FE67-4D31-4CCD-8EDC-4778B1FE4A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81000"/>
            <a:ext cx="5148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NEWCASTLE DISEASE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14400"/>
            <a:ext cx="7715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RANIKHET DISEASE, AVIAN PNEUMOENCEPHALITIS,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  <a:latin typeface="Arial Black" pitchFamily="34" charset="0"/>
              </a:rPr>
              <a:t>FOWL PEST, AVIAN DISTEMPER, DOYLE’S DISEASE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338" name="AutoShape 2" descr="twisted neck of chicken as a result of newcastle dise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7924800" cy="3933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029200" y="5610761"/>
            <a:ext cx="3531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Ravi Shankar Kr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Mandal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Veterinary Medicine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BVC, Patna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B. F. Sc. Programme – Bihar Animal Sciences University | बिहार पश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52400"/>
            <a:ext cx="1309350" cy="76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ownloads – Bihar Animal Sciences University | बिहार पशु विज्ञान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152400"/>
            <a:ext cx="822610" cy="86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3.6.08.bDSC_0232%20x42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51760"/>
            <a:ext cx="3143280" cy="2320040"/>
          </a:xfrm>
          <a:prstGeom prst="rect">
            <a:avLst/>
          </a:prstGeom>
          <a:noFill/>
        </p:spPr>
      </p:pic>
      <p:pic>
        <p:nvPicPr>
          <p:cNvPr id="1027" name="Picture 3" descr="C:\Users\Admin\Desktop\DSC00047%20x42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305" y="685800"/>
            <a:ext cx="3437537" cy="2238396"/>
          </a:xfrm>
          <a:prstGeom prst="rect">
            <a:avLst/>
          </a:prstGeom>
          <a:noFill/>
        </p:spPr>
      </p:pic>
      <p:pic>
        <p:nvPicPr>
          <p:cNvPr id="2050" name="Picture 2" descr="C:\Users\Admin\Desktop\3.6.08.gDSC00082%20x42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8" y="4038600"/>
            <a:ext cx="3254375" cy="1905000"/>
          </a:xfrm>
          <a:prstGeom prst="rect">
            <a:avLst/>
          </a:prstGeom>
          <a:noFill/>
        </p:spPr>
      </p:pic>
      <p:pic>
        <p:nvPicPr>
          <p:cNvPr id="2052" name="Picture 4" descr="Preview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038600"/>
            <a:ext cx="3429000" cy="1905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181600" y="3011269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Caecal</a:t>
            </a:r>
            <a:r>
              <a:rPr lang="en-US" dirty="0" smtClean="0"/>
              <a:t> tonsils with necrosis and marked hemorrhagic lesions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47628" y="3011269"/>
            <a:ext cx="41433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Proventriculus</a:t>
            </a:r>
            <a:r>
              <a:rPr lang="en-US" dirty="0" smtClean="0"/>
              <a:t> shows edematous glands with some areas of hemorrhages.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214282" y="5983069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Severe hemorrhages on caecal tonsils and mucosa of the rectum</a:t>
            </a:r>
            <a:endParaRPr lang="en-IN" dirty="0"/>
          </a:p>
        </p:txBody>
      </p:sp>
      <p:sp>
        <p:nvSpPr>
          <p:cNvPr id="18" name="Rectangle 17"/>
          <p:cNvSpPr/>
          <p:nvPr/>
        </p:nvSpPr>
        <p:spPr>
          <a:xfrm>
            <a:off x="5214942" y="6059269"/>
            <a:ext cx="3714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Entire length of intestinal mucosa shows hemorrhagic changes.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7620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 smtClean="0"/>
              <a:t>PM FINDINGS</a:t>
            </a:r>
            <a:endParaRPr lang="en-IN" sz="2800" b="1" dirty="0"/>
          </a:p>
        </p:txBody>
      </p:sp>
    </p:spTree>
    <p:extLst>
      <p:ext uri="{BB962C8B-B14F-4D97-AF65-F5344CB8AC3E}">
        <p14:creationId xmlns:p14="http://schemas.microsoft.com/office/powerpoint/2010/main" val="5896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Clinical  signs and gross lesions: are not </a:t>
            </a:r>
            <a:r>
              <a:rPr lang="en-US" dirty="0" err="1" smtClean="0"/>
              <a:t>pathognomonic</a:t>
            </a:r>
            <a:r>
              <a:rPr lang="en-US" dirty="0" smtClean="0"/>
              <a:t> and therefore cannot be used alone for diagnosis of Newcastle disease </a:t>
            </a:r>
          </a:p>
          <a:p>
            <a:r>
              <a:rPr lang="en-US" dirty="0" smtClean="0"/>
              <a:t>Isolation of virus</a:t>
            </a:r>
          </a:p>
          <a:p>
            <a:r>
              <a:rPr lang="en-US" dirty="0" smtClean="0"/>
              <a:t>detection of NDV RNA by real-time RT-PCR</a:t>
            </a:r>
          </a:p>
          <a:p>
            <a:r>
              <a:rPr lang="en-US" dirty="0" smtClean="0"/>
              <a:t>Serological test : H I Test, ELISA Test, CFT Test, V N Test</a:t>
            </a:r>
          </a:p>
          <a:p>
            <a:r>
              <a:rPr lang="en-US" dirty="0" smtClean="0"/>
              <a:t>Biological test :</a:t>
            </a:r>
          </a:p>
          <a:p>
            <a:pPr>
              <a:buNone/>
            </a:pPr>
            <a:r>
              <a:rPr lang="en-US" dirty="0" smtClean="0"/>
              <a:t>       1. Inoculation --- Pigeon-----Produce disease in 6 day.</a:t>
            </a:r>
          </a:p>
          <a:p>
            <a:pPr>
              <a:buNone/>
            </a:pPr>
            <a:r>
              <a:rPr lang="en-US" dirty="0" smtClean="0"/>
              <a:t>       2. Immunized Poultry-----not produce disease where as unimmunized poultry------ produce disease  </a:t>
            </a:r>
          </a:p>
          <a:p>
            <a:pPr>
              <a:buNone/>
            </a:pPr>
            <a:r>
              <a:rPr lang="en-US" dirty="0" smtClean="0"/>
              <a:t>   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381000"/>
            <a:ext cx="2214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DIAGNOSIS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990600"/>
            <a:ext cx="8715436" cy="5750768"/>
          </a:xfrm>
          <a:ln w="38100">
            <a:solidFill>
              <a:schemeClr val="bg1"/>
            </a:solidFill>
          </a:ln>
        </p:spPr>
        <p:txBody>
          <a:bodyPr>
            <a:normAutofit fontScale="47500" lnSpcReduction="20000"/>
          </a:bodyPr>
          <a:lstStyle/>
          <a:p>
            <a:pPr algn="l"/>
            <a:r>
              <a:rPr lang="en-US" sz="4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TREATMENT:</a:t>
            </a: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 treatment </a:t>
            </a:r>
          </a:p>
          <a:p>
            <a:pPr algn="l"/>
            <a:endPara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PREVENTION AND CONTROL :</a:t>
            </a:r>
          </a:p>
          <a:p>
            <a:pPr algn="l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Good hygiene, good management, and good </a:t>
            </a:r>
            <a:r>
              <a:rPr lang="en-US" sz="4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biosecurity</a:t>
            </a: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practices along with vaccination.</a:t>
            </a:r>
          </a:p>
          <a:p>
            <a:pPr algn="l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There are 3 types of commercially available vaccines for RD disease</a:t>
            </a:r>
          </a:p>
          <a:p>
            <a:pPr algn="l">
              <a:buFont typeface="Arial" pitchFamily="34" charset="0"/>
              <a:buChar char="•"/>
            </a:pPr>
            <a:endParaRPr lang="en-US" sz="4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Live </a:t>
            </a:r>
            <a:r>
              <a:rPr lang="en-US" sz="4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lentogenic</a:t>
            </a:r>
            <a:r>
              <a:rPr lang="en-US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vaccines: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en-IN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Usually derived from field viruses that have been show to have low </a:t>
            </a:r>
            <a:r>
              <a:rPr lang="en-IN" sz="4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pathogenicity</a:t>
            </a:r>
            <a:r>
              <a:rPr lang="en-IN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742950" indent="-742950" algn="just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have F, Hitchner B1, LaSota and V4 vaccines.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Least harmful vaccines(LaSota and B1 most widely used).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these F has lowest disease producing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en-US" sz="4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LaSota</a:t>
            </a: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not used for first vaccination but often as a booster after one or    more B1 strain/ F strain vaccines</a:t>
            </a:r>
          </a:p>
          <a:p>
            <a:pPr marL="742950" indent="-742950" algn="just">
              <a:buFont typeface="Arial" pitchFamily="34" charset="0"/>
              <a:buChar char="•"/>
            </a:pPr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Given by eye drop, drinking water or by machine producing spray</a:t>
            </a:r>
          </a:p>
          <a:p>
            <a:pPr marL="742950" indent="-742950" algn="l"/>
            <a:r>
              <a:rPr lang="en-US" sz="4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             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                   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457200"/>
            <a:ext cx="5499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TREATMENT AND PREVENTION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Live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mesogenic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vaccines:</a:t>
            </a:r>
          </a:p>
          <a:p>
            <a:pPr marL="514350" indent="-51435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They are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Mukteswar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(R2b),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Roakin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Komarow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and H (Hartford shire).</a:t>
            </a:r>
          </a:p>
          <a:p>
            <a:pPr marL="514350" indent="-51435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They are capable of causing severe disease and must be given after</a:t>
            </a:r>
          </a:p>
          <a:p>
            <a:pPr marL="514350" indent="-51435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earlier vaccination with least harmful vaccines (Live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lentogenic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vaccines).</a:t>
            </a:r>
          </a:p>
          <a:p>
            <a:pPr marL="514350" indent="-51435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Capable of producing a high secondary immune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resp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Killed vaccines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Prepared from both virulent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avirulent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form.</a:t>
            </a:r>
          </a:p>
          <a:p>
            <a:pPr marL="457200" indent="-457200"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Given either by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/m or s/c route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053" y="2405577"/>
            <a:ext cx="47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Thank You</a:t>
            </a:r>
            <a:endParaRPr lang="en-IN" sz="48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75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Highly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contagious and often severe disease found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worldwide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that affects birds including domestic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poultry</a:t>
            </a:r>
          </a:p>
          <a:p>
            <a:pPr algn="just">
              <a:lnSpc>
                <a:spcPct val="11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Characterized by respiratory signs (distress, coughing, sneezing), nervous signs leading to wing paralysis,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inco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-ordination,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torticolis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swelling of head and chalky white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diarrhoea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Causes considerable loss to poultry industry by way of morbidity, mortality and drop in egg production</a:t>
            </a:r>
          </a:p>
          <a:p>
            <a:pPr algn="just">
              <a:lnSpc>
                <a:spcPct val="11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name given by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Doyle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to a highly contagious viral infection of poultry, also known as </a:t>
            </a:r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fowl pest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which was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 reported on a farm near Newcastle upon Tyne, United Kingdom, in 1926</a:t>
            </a:r>
          </a:p>
          <a:p>
            <a:pPr algn="just">
              <a:lnSpc>
                <a:spcPct val="110000"/>
              </a:lnSpc>
            </a:pPr>
            <a:endParaRPr 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At about the same time, a disease with similar symptoms was observed in Java ( now Jakarta), Indonesia</a:t>
            </a:r>
          </a:p>
          <a:p>
            <a:pPr algn="just">
              <a:lnSpc>
                <a:spcPct val="110000"/>
              </a:lnSpc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 India , the disease was first recorded at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Ranikhet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Kumoan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hills (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Nainital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District, Uttaranchal) by Edward in 1927: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hence the name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Ranikhet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disease</a:t>
            </a: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6404" y="228600"/>
            <a:ext cx="3909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NEWCASTLE DISEASE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Autofit/>
          </a:bodyPr>
          <a:lstStyle/>
          <a:p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Paramyxovirus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type1 (PMV-1) belongs to the genus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Avulavirus</a:t>
            </a: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family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Paramyxoviridae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 is a negative-sense, single-stranded RNA virus</a:t>
            </a: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381000"/>
            <a:ext cx="1958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ETIOLOGY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482" name="Picture 2" descr="Vaccines for Newcastle Disease Virus - Creative Biolab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777695"/>
            <a:ext cx="4201551" cy="301350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2133600"/>
            <a:ext cx="440436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3 strains 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Velogenic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strains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produce severe nervous and respiratory signs, spread rapidly, and cause up to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90% mortality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2.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Mesogenic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strains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cause coughing, affect egg quality and production, and result in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 to 10% mortality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Lentogenic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strains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produce mild signs with 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negligible mortality</a:t>
            </a:r>
          </a:p>
          <a:p>
            <a:pPr algn="just"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Based on the disease produced in chickens, NDVs have been classified into five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pathotypes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Viscerotropic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The NDVs cause a highly virulent form of the disease.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Haemorrhagic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lesions are characteristically present in the intestinal tract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Neurotropic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These NDVs cause high mortality following respiratory and nervous signs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These NDVs cause low mortality following respiratory and some times nervous signs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Lentogenic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These respiratory NDVs cause mild or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inapparent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respiratory infection.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Asymptamatic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The enteric NDVs cause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inapparent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enteric infection</a:t>
            </a:r>
          </a:p>
          <a:p>
            <a:pPr marL="0" indent="0" algn="just">
              <a:spcAft>
                <a:spcPts val="1200"/>
              </a:spcAft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2362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Infected birds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shed virus in exhaled air, respiratory discharge,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and feces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during incubation period, clinical manifestation and varying period during convalescence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Inhalation of aerosols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Ingestion of contaminated feed and water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Movement of people, and contaminated equipment or litter, poultry products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3734" y="3810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TRANSMISSION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048000"/>
            <a:ext cx="3624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SUSCEPTBLE HOST </a:t>
            </a:r>
            <a:endParaRPr lang="en-US" sz="2400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3657600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Newcastle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disease virus strains of low virulence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are prevalent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free-living wild birds, live bird markets, and poultry, especially waterfowl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Migratory waterfowl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shorebirds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can 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infected with low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virulent NDV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can shed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NDV without any apparent clinical signs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illness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Infection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domestic poultry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naturally circulating low NDV can contribute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respiratory distress in young naive birds and lower productivity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 adult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birds.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715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Onset is rapid, and signs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appearthroughout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the flock as early as 2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days (average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4–6) after aerosol exposure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Transmission is slower if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thefecal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-oral route is the primary means of transmission, particularly for caged birds 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Young birds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most susceptible</a:t>
            </a:r>
          </a:p>
          <a:p>
            <a:pPr algn="just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iscerotropic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Velogenic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NDV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Lethargy, clear mucous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dicharges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from mouth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Closed eyes and facial swelling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Drooping wings and anorexia with greenish/yellowish diarrhea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Respiratory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distress (sometimes birds make a whistling sound)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Some times in neural form---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Torticollis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incordination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or even paralysis of legs and arched back position of the body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up to 100% morbidity and mortality, especially in naive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populations</a:t>
            </a:r>
            <a:endParaRPr lang="en-US" sz="2000" dirty="0"/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Egg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production: interrupted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or stop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completely, abnormal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color, shape, 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surface 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have watery albumen </a:t>
            </a:r>
          </a:p>
          <a:p>
            <a:endParaRPr lang="en-US" sz="1900" dirty="0" smtClean="0">
              <a:latin typeface="Arial" pitchFamily="34" charset="0"/>
              <a:cs typeface="Arial" pitchFamily="34" charset="0"/>
            </a:endParaRPr>
          </a:p>
          <a:p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04800"/>
            <a:ext cx="3092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CLINICAL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SIGNS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91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Neurotropic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velogenic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NDV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Respiratory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distress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sneezing,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coughing,and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nasal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discharge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Respiratory signs may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accompanyneurologic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signs:  tremors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convulsions paralysis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wings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legs,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torticollis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circling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clonic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spasms, complete paralysis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up to 100% morbidity and 50% mortality (up to 90%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inyoung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birds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Mesogenic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NDV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respiratory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signs with gasping, coughing, sneezing,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rales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young birds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decrease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egg production, which returns to normal 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few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weeks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neurologic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signs in protracted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cases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low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mortality (may be higher in young birds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Lentogenic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NDV</a:t>
            </a:r>
            <a:endParaRPr lang="en-US" sz="2000" dirty="0" smtClean="0"/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Vary from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inapparent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 an onset with mild respiratory signs, but secondary infections may exacerbate the clinical presentation</a:t>
            </a: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857364"/>
            <a:ext cx="2533680" cy="571504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Paralysis of legs</a:t>
            </a:r>
            <a:endParaRPr lang="en-IN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ND-007A%20x42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2500330" cy="1785950"/>
          </a:xfrm>
          <a:prstGeom prst="rect">
            <a:avLst/>
          </a:prstGeom>
          <a:noFill/>
        </p:spPr>
      </p:pic>
      <p:pic>
        <p:nvPicPr>
          <p:cNvPr id="1028" name="Picture 4" descr="C:\Users\Admin\Desktop\3.6.08.gDSC00161%20x42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00306"/>
            <a:ext cx="2571768" cy="1643074"/>
          </a:xfrm>
          <a:prstGeom prst="rect">
            <a:avLst/>
          </a:prstGeom>
          <a:noFill/>
        </p:spPr>
      </p:pic>
      <p:pic>
        <p:nvPicPr>
          <p:cNvPr id="1029" name="Picture 5" descr="C:\Users\Admin\Desktop\3.7.08.DSC_0009%20x42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438400"/>
            <a:ext cx="2571768" cy="1752600"/>
          </a:xfrm>
          <a:prstGeom prst="rect">
            <a:avLst/>
          </a:prstGeom>
          <a:noFill/>
        </p:spPr>
      </p:pic>
      <p:pic>
        <p:nvPicPr>
          <p:cNvPr id="1030" name="Picture 6" descr="C:\Users\Admin\Desktop\3.7.08.DSC_0013%20x42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876800"/>
            <a:ext cx="2584938" cy="1571635"/>
          </a:xfrm>
          <a:prstGeom prst="rect">
            <a:avLst/>
          </a:prstGeom>
          <a:noFill/>
        </p:spPr>
      </p:pic>
      <p:pic>
        <p:nvPicPr>
          <p:cNvPr id="1031" name="Picture 7" descr="C:\Users\Admin\Desktop\ND-017A%20x42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2438400"/>
            <a:ext cx="2571768" cy="185738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705601" y="1928802"/>
            <a:ext cx="1438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Torticollis</a:t>
            </a:r>
            <a:endParaRPr lang="en-I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20" y="4071942"/>
            <a:ext cx="2612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Abnormal  perching reflex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6600" y="4191000"/>
            <a:ext cx="281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Edema(Head),Conjunctivitis, Cornea edema(Eye)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6488668"/>
            <a:ext cx="186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Greenish diarrhea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77000" y="4191000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 Greenish diarrhea with white  urates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1032" name="Picture 8" descr="C:\Users\Admin\Desktop\Gasping_Coughing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8956" y="228600"/>
            <a:ext cx="2638444" cy="17526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200401" y="1992868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Coughing and gasping</a:t>
            </a:r>
            <a:endParaRPr lang="en-IN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72200" y="228600"/>
            <a:ext cx="267815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1511" y="381000"/>
            <a:ext cx="1691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LESIONS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2192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Remarkable gross lesions are usually present only in infection with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viscerotropic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velogenic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NDV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2209800"/>
            <a:ext cx="8534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Petechiae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may be observed on the serous membranes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Hemorrhages of the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proventricular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mucosa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intestinalserosa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Necrotic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hemorrhagicareas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on the mucosal surface of the intestine,  especially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atlymphoid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foci such as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tonsils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Peyer's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patches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Congestion &amp; hemorrhage of the trachea and lung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Egg yolk peritonitis with atrophied follicles maybe found in laying birds</a:t>
            </a:r>
          </a:p>
          <a:p>
            <a:pPr algn="just"/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1047</Words>
  <Application>Microsoft Office PowerPoint</Application>
  <PresentationFormat>On-screen Show (4:3)</PresentationFormat>
  <Paragraphs>127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Paralysis of legs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Bvc</cp:lastModifiedBy>
  <cp:revision>54</cp:revision>
  <dcterms:created xsi:type="dcterms:W3CDTF">2023-07-28T04:02:19Z</dcterms:created>
  <dcterms:modified xsi:type="dcterms:W3CDTF">2025-05-21T05:49:51Z</dcterms:modified>
</cp:coreProperties>
</file>