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0" r:id="rId3"/>
    <p:sldId id="287" r:id="rId4"/>
    <p:sldId id="289" r:id="rId5"/>
    <p:sldId id="257" r:id="rId6"/>
    <p:sldId id="258" r:id="rId7"/>
    <p:sldId id="259" r:id="rId8"/>
    <p:sldId id="261" r:id="rId9"/>
    <p:sldId id="262" r:id="rId10"/>
    <p:sldId id="260" r:id="rId11"/>
    <p:sldId id="263" r:id="rId12"/>
    <p:sldId id="264" r:id="rId13"/>
    <p:sldId id="265" r:id="rId14"/>
    <p:sldId id="266" r:id="rId15"/>
    <p:sldId id="267" r:id="rId16"/>
    <p:sldId id="269" r:id="rId17"/>
    <p:sldId id="270" r:id="rId18"/>
    <p:sldId id="268" r:id="rId19"/>
    <p:sldId id="272" r:id="rId20"/>
    <p:sldId id="271"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5" r:id="rId46"/>
    <p:sldId id="306" r:id="rId47"/>
    <p:sldId id="307" r:id="rId48"/>
    <p:sldId id="308" r:id="rId49"/>
    <p:sldId id="30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104" d="100"/>
          <a:sy n="104" d="100"/>
        </p:scale>
        <p:origin x="18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568F1-AC05-46CE-B29E-FEFD1B935A54}" type="datetimeFigureOut">
              <a:rPr lang="en-US" smtClean="0"/>
              <a:pPr/>
              <a:t>5/21/2025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8C44B-4D95-4F1B-8214-147C3B2178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D8C44B-4D95-4F1B-8214-147C3B21788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67080"/>
            <a:ext cx="8686800" cy="1323439"/>
          </a:xfrm>
          <a:prstGeom prst="rect">
            <a:avLst/>
          </a:prstGeom>
          <a:solidFill>
            <a:srgbClr val="00CC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dirty="0" smtClean="0">
                <a:solidFill>
                  <a:srgbClr val="FFFF00"/>
                </a:solidFill>
                <a:latin typeface="Times New Roman" pitchFamily="18" charset="0"/>
                <a:cs typeface="Times New Roman" pitchFamily="18" charset="0"/>
              </a:rPr>
              <a:t>PROVINCIAL  AND CENTRAL ACT </a:t>
            </a:r>
          </a:p>
          <a:p>
            <a:pPr algn="ctr"/>
            <a:r>
              <a:rPr lang="en-US" sz="4000" b="1" dirty="0" smtClean="0">
                <a:solidFill>
                  <a:srgbClr val="FFFF00"/>
                </a:solidFill>
                <a:latin typeface="Times New Roman" pitchFamily="18" charset="0"/>
                <a:cs typeface="Times New Roman" pitchFamily="18" charset="0"/>
              </a:rPr>
              <a:t>RELATING TO ANIMALS</a:t>
            </a:r>
            <a:endParaRPr lang="en-US" sz="4000" b="1" dirty="0">
              <a:solidFill>
                <a:srgbClr val="FFFF00"/>
              </a:solidFill>
              <a:latin typeface="Times New Roman" pitchFamily="18" charset="0"/>
              <a:cs typeface="Times New Roman" pitchFamily="18" charset="0"/>
            </a:endParaRPr>
          </a:p>
        </p:txBody>
      </p:sp>
      <p:pic>
        <p:nvPicPr>
          <p:cNvPr id="3074" name="Picture 2" descr="An overview of animal protection laws in India - iPleaders"/>
          <p:cNvPicPr>
            <a:picLocks noChangeAspect="1" noChangeArrowheads="1"/>
          </p:cNvPicPr>
          <p:nvPr/>
        </p:nvPicPr>
        <p:blipFill>
          <a:blip r:embed="rId2"/>
          <a:srcRect t="16375"/>
          <a:stretch>
            <a:fillRect/>
          </a:stretch>
        </p:blipFill>
        <p:spPr bwMode="auto">
          <a:xfrm>
            <a:off x="304800" y="2590589"/>
            <a:ext cx="8686800" cy="2582606"/>
          </a:xfrm>
          <a:prstGeom prst="rect">
            <a:avLst/>
          </a:prstGeom>
          <a:noFill/>
        </p:spPr>
      </p:pic>
      <p:sp>
        <p:nvSpPr>
          <p:cNvPr id="6" name="TextBox 5"/>
          <p:cNvSpPr txBox="1"/>
          <p:nvPr/>
        </p:nvSpPr>
        <p:spPr>
          <a:xfrm>
            <a:off x="304800" y="5273265"/>
            <a:ext cx="8686800" cy="1323439"/>
          </a:xfrm>
          <a:prstGeom prst="rect">
            <a:avLst/>
          </a:prstGeom>
          <a:solidFill>
            <a:srgbClr val="C00000"/>
          </a:solid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Dr. Ravi Shankar Kr </a:t>
            </a:r>
            <a:r>
              <a:rPr lang="en-US" sz="2000" b="1" dirty="0" err="1" smtClean="0">
                <a:solidFill>
                  <a:schemeClr val="bg1"/>
                </a:solidFill>
                <a:latin typeface="Times New Roman" panose="02020603050405020304" pitchFamily="18" charset="0"/>
                <a:cs typeface="Times New Roman" panose="02020603050405020304" pitchFamily="18" charset="0"/>
              </a:rPr>
              <a:t>Mandal</a:t>
            </a:r>
            <a:endParaRPr lang="en-US" sz="2000" b="1" dirty="0" smtClean="0">
              <a:solidFill>
                <a:schemeClr val="bg1"/>
              </a:solidFill>
              <a:latin typeface="Times New Roman" panose="02020603050405020304" pitchFamily="18" charset="0"/>
              <a:cs typeface="Times New Roman" panose="02020603050405020304" pitchFamily="18" charset="0"/>
            </a:endParaRPr>
          </a:p>
          <a:p>
            <a:pPr algn="ctr"/>
            <a:r>
              <a:rPr lang="en-US" sz="2000" b="1" dirty="0" smtClean="0">
                <a:solidFill>
                  <a:schemeClr val="bg1"/>
                </a:solidFill>
                <a:latin typeface="Times New Roman" panose="02020603050405020304" pitchFamily="18" charset="0"/>
                <a:cs typeface="Times New Roman" panose="02020603050405020304" pitchFamily="18" charset="0"/>
              </a:rPr>
              <a:t>Assistant Professor</a:t>
            </a:r>
          </a:p>
          <a:p>
            <a:pPr algn="ctr"/>
            <a:r>
              <a:rPr lang="en-US" sz="2000" b="1" dirty="0" smtClean="0">
                <a:solidFill>
                  <a:schemeClr val="bg1"/>
                </a:solidFill>
                <a:latin typeface="Times New Roman" panose="02020603050405020304" pitchFamily="18" charset="0"/>
                <a:cs typeface="Times New Roman" panose="02020603050405020304" pitchFamily="18" charset="0"/>
              </a:rPr>
              <a:t>Veterinary Medicine</a:t>
            </a:r>
          </a:p>
          <a:p>
            <a:pPr algn="ctr"/>
            <a:r>
              <a:rPr lang="en-US" sz="2000" b="1" dirty="0" smtClean="0">
                <a:solidFill>
                  <a:schemeClr val="bg1"/>
                </a:solidFill>
                <a:latin typeface="Times New Roman" panose="02020603050405020304" pitchFamily="18" charset="0"/>
                <a:cs typeface="Times New Roman" panose="02020603050405020304" pitchFamily="18" charset="0"/>
              </a:rPr>
              <a:t>BVC, Patna</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descr="B. F. Sc. Programme – Bihar Animal Sciences University | बिहार पशु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140"/>
            <a:ext cx="183438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wnloads – Bihar Animal Sciences University | बिहार पशु विज्ञान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00070"/>
            <a:ext cx="1066800" cy="966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715000"/>
          </a:xfrm>
        </p:spPr>
        <p:txBody>
          <a:bodyPr>
            <a:normAutofit lnSpcReduction="10000"/>
          </a:bodyPr>
          <a:lstStyle/>
          <a:p>
            <a:pPr algn="just">
              <a:buFont typeface="Wingdings" pitchFamily="2" charset="2"/>
              <a:buChar char="v"/>
            </a:pPr>
            <a:r>
              <a:rPr lang="en-US" sz="2200" b="1" dirty="0" smtClean="0">
                <a:solidFill>
                  <a:srgbClr val="FF0000"/>
                </a:solidFill>
                <a:latin typeface="Times New Roman" pitchFamily="18" charset="0"/>
                <a:cs typeface="Times New Roman" pitchFamily="18" charset="0"/>
              </a:rPr>
              <a:t>The "Five Freedoms”</a:t>
            </a:r>
          </a:p>
          <a:p>
            <a:pPr algn="just"/>
            <a:r>
              <a:rPr lang="en-US" sz="2200" dirty="0" smtClean="0">
                <a:latin typeface="Times New Roman" pitchFamily="18" charset="0"/>
                <a:cs typeface="Times New Roman" pitchFamily="18" charset="0"/>
              </a:rPr>
              <a:t>Originally developed by the Farm Animal Welfare Council (FAWC) in the UK in 1965</a:t>
            </a:r>
          </a:p>
          <a:p>
            <a:pPr algn="just"/>
            <a:r>
              <a:rPr lang="en-US" sz="2200" dirty="0" smtClean="0">
                <a:latin typeface="Times New Roman" pitchFamily="18" charset="0"/>
                <a:cs typeface="Times New Roman" pitchFamily="18" charset="0"/>
              </a:rPr>
              <a:t>Basic principles for the welfare of animals under human care, focusing on their physical and mental well-being</a:t>
            </a:r>
          </a:p>
          <a:p>
            <a:pPr algn="just"/>
            <a:r>
              <a:rPr lang="en-US" sz="2200" dirty="0" smtClean="0">
                <a:latin typeface="Times New Roman" pitchFamily="18" charset="0"/>
                <a:cs typeface="Times New Roman" pitchFamily="18" charset="0"/>
              </a:rPr>
              <a:t>Widely adopted internationally and serve as a guideline for assessing and improving animal welfare standards</a:t>
            </a:r>
          </a:p>
          <a:p>
            <a:pPr algn="just">
              <a:buNone/>
            </a:pPr>
            <a:r>
              <a:rPr lang="en-US" sz="2200" b="1" dirty="0" smtClean="0">
                <a:latin typeface="Times New Roman" pitchFamily="18" charset="0"/>
                <a:cs typeface="Times New Roman" pitchFamily="18" charset="0"/>
              </a:rPr>
              <a:t>1. Freedom from Hunger and Thirst:</a:t>
            </a:r>
          </a:p>
          <a:p>
            <a:pPr algn="just"/>
            <a:r>
              <a:rPr lang="en-US" sz="2200" dirty="0" smtClean="0">
                <a:latin typeface="Times New Roman" pitchFamily="18" charset="0"/>
                <a:cs typeface="Times New Roman" pitchFamily="18" charset="0"/>
              </a:rPr>
              <a:t>Animals should have access to fresh water and a diet that maintains health and vigor. They should be provided with access to food at appropriate intervals to meet their nutritional needs</a:t>
            </a:r>
          </a:p>
          <a:p>
            <a:pPr algn="just">
              <a:buNone/>
            </a:pPr>
            <a:r>
              <a:rPr lang="en-US" sz="2200" b="1" dirty="0" smtClean="0">
                <a:latin typeface="Times New Roman" pitchFamily="18" charset="0"/>
                <a:cs typeface="Times New Roman" pitchFamily="18" charset="0"/>
              </a:rPr>
              <a:t>2. Freedom from Discomfort</a:t>
            </a:r>
          </a:p>
          <a:p>
            <a:pPr algn="just"/>
            <a:r>
              <a:rPr lang="en-US" sz="2200" dirty="0" smtClean="0">
                <a:latin typeface="Times New Roman" pitchFamily="18" charset="0"/>
                <a:cs typeface="Times New Roman" pitchFamily="18" charset="0"/>
              </a:rPr>
              <a:t>Animals should be provided with an appropriate environment, including shelter and a comfortable resting area. </a:t>
            </a:r>
          </a:p>
          <a:p>
            <a:pPr algn="just"/>
            <a:r>
              <a:rPr lang="en-US" sz="2200" dirty="0" smtClean="0">
                <a:latin typeface="Times New Roman" pitchFamily="18" charset="0"/>
                <a:cs typeface="Times New Roman" pitchFamily="18" charset="0"/>
              </a:rPr>
              <a:t>This includes protection from extremes of temperature, adverse weather conditions, and physical discomfort.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a:buNone/>
            </a:pPr>
            <a:r>
              <a:rPr lang="en-US" b="1" dirty="0" smtClean="0"/>
              <a:t>3</a:t>
            </a:r>
            <a:r>
              <a:rPr lang="en-US" sz="2800" b="1" dirty="0" smtClean="0">
                <a:latin typeface="Times New Roman" pitchFamily="18" charset="0"/>
                <a:cs typeface="Times New Roman" pitchFamily="18" charset="0"/>
              </a:rPr>
              <a:t>. Freedom from Pain, Injury, or Disease:</a:t>
            </a:r>
          </a:p>
          <a:p>
            <a:pPr algn="just"/>
            <a:r>
              <a:rPr lang="en-US" sz="2800" dirty="0" smtClean="0">
                <a:latin typeface="Times New Roman" pitchFamily="18" charset="0"/>
                <a:cs typeface="Times New Roman" pitchFamily="18" charset="0"/>
              </a:rPr>
              <a:t>Animals should be protected from physical pain, injury, and disease. This involves prevention or rapid diagnosis and treatment of illnesses and injuries by trained professionals.</a:t>
            </a:r>
          </a:p>
          <a:p>
            <a:pPr>
              <a:buNone/>
            </a:pPr>
            <a:r>
              <a:rPr lang="en-US" sz="2800" b="1" dirty="0" smtClean="0">
                <a:latin typeface="Times New Roman" pitchFamily="18" charset="0"/>
                <a:cs typeface="Times New Roman" pitchFamily="18" charset="0"/>
              </a:rPr>
              <a:t>4. Freedom to Express Normal Behavior:</a:t>
            </a:r>
          </a:p>
          <a:p>
            <a:pPr algn="just"/>
            <a:r>
              <a:rPr lang="en-US" sz="2800" dirty="0" smtClean="0">
                <a:latin typeface="Times New Roman" pitchFamily="18" charset="0"/>
                <a:cs typeface="Times New Roman" pitchFamily="18" charset="0"/>
              </a:rPr>
              <a:t>Animals should have sufficient space, proper facilities, and the company of their own kind to allow them to express natural behaviors. This includes opportunities for exercise, play, and social interaction according to their species-specific needs.</a:t>
            </a:r>
          </a:p>
          <a:p>
            <a:pPr>
              <a:buNone/>
            </a:pPr>
            <a:r>
              <a:rPr lang="en-US" sz="2800" b="1" dirty="0" smtClean="0">
                <a:latin typeface="Times New Roman" pitchFamily="18" charset="0"/>
                <a:cs typeface="Times New Roman" pitchFamily="18" charset="0"/>
              </a:rPr>
              <a:t>5. Freedom from Fear and Distress:</a:t>
            </a:r>
          </a:p>
          <a:p>
            <a:pPr algn="just"/>
            <a:r>
              <a:rPr lang="en-US" sz="2800" dirty="0" smtClean="0">
                <a:latin typeface="Times New Roman" pitchFamily="18" charset="0"/>
                <a:cs typeface="Times New Roman" pitchFamily="18" charset="0"/>
              </a:rPr>
              <a:t>Animals should not be subjected to mental suffering. This includes ensuring conditions and treatment that avoid mental distress such as fear, anxiety, and stress. Handling, transportation, and housing should be done in a manner that minimizes fear and discomfort.</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6629400" cy="5211763"/>
          </a:xfrm>
        </p:spPr>
        <p:txBody>
          <a:bodyPr>
            <a:normAutofit/>
          </a:bodyPr>
          <a:lstStyle/>
          <a:p>
            <a:pPr algn="just"/>
            <a:r>
              <a:rPr lang="en-US" sz="2200" dirty="0" smtClean="0">
                <a:latin typeface="Times New Roman" pitchFamily="18" charset="0"/>
                <a:cs typeface="Times New Roman" pitchFamily="18" charset="0"/>
              </a:rPr>
              <a:t>Animals act as a “</a:t>
            </a:r>
            <a:r>
              <a:rPr lang="en-US" sz="2200" dirty="0" smtClean="0">
                <a:solidFill>
                  <a:srgbClr val="FF0000"/>
                </a:solidFill>
                <a:latin typeface="Times New Roman" pitchFamily="18" charset="0"/>
                <a:cs typeface="Times New Roman" pitchFamily="18" charset="0"/>
              </a:rPr>
              <a:t>messenger of God</a:t>
            </a:r>
            <a:r>
              <a:rPr lang="en-US" sz="2200" dirty="0" smtClean="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Animals are considered as the </a:t>
            </a:r>
            <a:r>
              <a:rPr lang="en-US" sz="2200" dirty="0" smtClean="0">
                <a:solidFill>
                  <a:srgbClr val="FF0000"/>
                </a:solidFill>
                <a:latin typeface="Times New Roman" pitchFamily="18" charset="0"/>
                <a:cs typeface="Times New Roman" pitchFamily="18" charset="0"/>
              </a:rPr>
              <a:t>creation of “The Almighty”</a:t>
            </a:r>
            <a:r>
              <a:rPr lang="en-US" sz="2200" dirty="0" smtClean="0">
                <a:latin typeface="Times New Roman" pitchFamily="18" charset="0"/>
                <a:cs typeface="Times New Roman" pitchFamily="18" charset="0"/>
              </a:rPr>
              <a:t> and also a deep sense of respect, love to the almighty with his extended creations on earth like trees, forests, rivers, mountains, etc. </a:t>
            </a:r>
          </a:p>
          <a:p>
            <a:pPr algn="just"/>
            <a:r>
              <a:rPr lang="en-US" sz="2200" dirty="0" smtClean="0">
                <a:latin typeface="Times New Roman" pitchFamily="18" charset="0"/>
                <a:cs typeface="Times New Roman" pitchFamily="18" charset="0"/>
              </a:rPr>
              <a:t>There exists a universal concept of harmony between humans, animals, and the environment that become a part of the spiritual life of its people.</a:t>
            </a:r>
          </a:p>
          <a:p>
            <a:pPr algn="just"/>
            <a:r>
              <a:rPr lang="en-US" sz="2200" dirty="0" smtClean="0">
                <a:latin typeface="Times New Roman" pitchFamily="18" charset="0"/>
                <a:cs typeface="Times New Roman" pitchFamily="18" charset="0"/>
              </a:rPr>
              <a:t>Vedas (the first scriptures of Hinduism) teaches ahimsa and non-violence towards all living organisms</a:t>
            </a:r>
          </a:p>
          <a:p>
            <a:pPr algn="just"/>
            <a:r>
              <a:rPr lang="en-US" sz="2200" dirty="0" smtClean="0">
                <a:latin typeface="Times New Roman" pitchFamily="18" charset="0"/>
                <a:cs typeface="Times New Roman" pitchFamily="18" charset="0"/>
              </a:rPr>
              <a:t>Jainism and Buddhism, the practice of vegetarianism and avoiding killing animals have followed to a great extent</a:t>
            </a:r>
          </a:p>
        </p:txBody>
      </p:sp>
      <p:sp>
        <p:nvSpPr>
          <p:cNvPr id="4" name="Rectangle 3"/>
          <p:cNvSpPr/>
          <p:nvPr/>
        </p:nvSpPr>
        <p:spPr>
          <a:xfrm>
            <a:off x="228600" y="147935"/>
            <a:ext cx="8641020"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HISTORICAL BACKGROUND OF ANIMAL LAWS IN INDIA</a:t>
            </a:r>
            <a:endParaRPr lang="en-US" sz="2400" b="1" dirty="0">
              <a:solidFill>
                <a:srgbClr val="FF0000"/>
              </a:solidFill>
              <a:latin typeface="Times New Roman" pitchFamily="18" charset="0"/>
              <a:cs typeface="Times New Roman" pitchFamily="18" charset="0"/>
            </a:endParaRPr>
          </a:p>
        </p:txBody>
      </p:sp>
      <p:pic>
        <p:nvPicPr>
          <p:cNvPr id="16386" name="Picture 2" descr="https://upload.wikimedia.org/wikipedia/commons/thumb/8/85/India%2C_madhya_pradesh%2C_jina_parshvanatha_dalla_temp%C3%A8esta%2C_600-700.JPG/200px-India%2C_madhya_pradesh%2C_jina_parshvanatha_dalla_temp%C3%A8esta%2C_600-700.JPG"/>
          <p:cNvPicPr>
            <a:picLocks noChangeAspect="1" noChangeArrowheads="1"/>
          </p:cNvPicPr>
          <p:nvPr/>
        </p:nvPicPr>
        <p:blipFill>
          <a:blip r:embed="rId2"/>
          <a:srcRect/>
          <a:stretch>
            <a:fillRect/>
          </a:stretch>
        </p:blipFill>
        <p:spPr bwMode="auto">
          <a:xfrm>
            <a:off x="7086600" y="1752600"/>
            <a:ext cx="1905000" cy="33718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3276600"/>
          </a:xfrm>
        </p:spPr>
        <p:txBody>
          <a:bodyPr>
            <a:normAutofit/>
          </a:bodyPr>
          <a:lstStyle/>
          <a:p>
            <a:pPr algn="just"/>
            <a:r>
              <a:rPr lang="en-US" sz="2400" dirty="0" smtClean="0">
                <a:latin typeface="Times New Roman" pitchFamily="18" charset="0"/>
                <a:cs typeface="Times New Roman" pitchFamily="18" charset="0"/>
              </a:rPr>
              <a:t>The first Indian society was founded by Briton </a:t>
            </a:r>
            <a:r>
              <a:rPr lang="en-US" sz="2400" dirty="0" err="1" smtClean="0">
                <a:latin typeface="Times New Roman" pitchFamily="18" charset="0"/>
                <a:cs typeface="Times New Roman" pitchFamily="18" charset="0"/>
              </a:rPr>
              <a:t>Colesworthy</a:t>
            </a:r>
            <a:r>
              <a:rPr lang="en-US" sz="2400" dirty="0" smtClean="0">
                <a:latin typeface="Times New Roman" pitchFamily="18" charset="0"/>
                <a:cs typeface="Times New Roman" pitchFamily="18" charset="0"/>
              </a:rPr>
              <a:t> for the prevention of cruelty to animals in 1861 in Calcutta. </a:t>
            </a:r>
          </a:p>
          <a:p>
            <a:pPr algn="just"/>
            <a:r>
              <a:rPr lang="en-US" sz="2400" dirty="0" smtClean="0">
                <a:latin typeface="Times New Roman" pitchFamily="18" charset="0"/>
                <a:cs typeface="Times New Roman" pitchFamily="18" charset="0"/>
              </a:rPr>
              <a:t>After this many movements arose in the late 1800s in northern parts of India against the slaughter of cattle. </a:t>
            </a:r>
          </a:p>
          <a:p>
            <a:pPr algn="just"/>
            <a:r>
              <a:rPr lang="en-US" sz="2400" dirty="0" smtClean="0">
                <a:solidFill>
                  <a:srgbClr val="00B050"/>
                </a:solidFill>
                <a:latin typeface="Times New Roman" pitchFamily="18" charset="0"/>
                <a:cs typeface="Times New Roman" pitchFamily="18" charset="0"/>
              </a:rPr>
              <a:t>After independence</a:t>
            </a:r>
            <a:r>
              <a:rPr lang="en-US" sz="2400" dirty="0" smtClean="0">
                <a:latin typeface="Times New Roman" pitchFamily="18" charset="0"/>
                <a:cs typeface="Times New Roman" pitchFamily="18" charset="0"/>
              </a:rPr>
              <a:t>, the first animal welfare law, the </a:t>
            </a:r>
            <a:r>
              <a:rPr lang="en-US" sz="2400" dirty="0" smtClean="0">
                <a:solidFill>
                  <a:srgbClr val="FF0000"/>
                </a:solidFill>
                <a:latin typeface="Times New Roman" pitchFamily="18" charset="0"/>
                <a:cs typeface="Times New Roman" pitchFamily="18" charset="0"/>
              </a:rPr>
              <a:t>Prevention of Cruelty to Animals Act, 1960</a:t>
            </a:r>
            <a:r>
              <a:rPr lang="en-US" sz="2400" dirty="0" smtClean="0">
                <a:latin typeface="Times New Roman" pitchFamily="18" charset="0"/>
                <a:cs typeface="Times New Roman" pitchFamily="18" charset="0"/>
              </a:rPr>
              <a:t>, criminalizes cruelty against animals.</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943600"/>
          </a:xfrm>
        </p:spPr>
        <p:txBody>
          <a:bodyPr>
            <a:normAutofit lnSpcReduction="10000"/>
          </a:bodyPr>
          <a:lstStyle/>
          <a:p>
            <a:pPr algn="just">
              <a:buNone/>
            </a:pPr>
            <a:r>
              <a:rPr lang="en-US" sz="2400" dirty="0" smtClean="0">
                <a:solidFill>
                  <a:srgbClr val="FF0000"/>
                </a:solidFill>
                <a:latin typeface="Times New Roman" pitchFamily="18" charset="0"/>
                <a:cs typeface="Times New Roman" pitchFamily="18" charset="0"/>
              </a:rPr>
              <a:t>42</a:t>
            </a:r>
            <a:r>
              <a:rPr lang="en-US" sz="2400" baseline="30000" dirty="0" smtClean="0">
                <a:solidFill>
                  <a:srgbClr val="FF0000"/>
                </a:solidFill>
                <a:latin typeface="Times New Roman" pitchFamily="18" charset="0"/>
                <a:cs typeface="Times New Roman" pitchFamily="18" charset="0"/>
              </a:rPr>
              <a:t>nd</a:t>
            </a:r>
            <a:r>
              <a:rPr lang="en-US" sz="2400" dirty="0" smtClean="0">
                <a:solidFill>
                  <a:srgbClr val="FF0000"/>
                </a:solidFill>
                <a:latin typeface="Times New Roman" pitchFamily="18" charset="0"/>
                <a:cs typeface="Times New Roman" pitchFamily="18" charset="0"/>
              </a:rPr>
              <a:t>  amendment in 1976 </a:t>
            </a:r>
          </a:p>
          <a:p>
            <a:pPr algn="just"/>
            <a:r>
              <a:rPr lang="en-US" sz="2400" dirty="0" smtClean="0">
                <a:latin typeface="Times New Roman" pitchFamily="18" charset="0"/>
                <a:cs typeface="Times New Roman" pitchFamily="18" charset="0"/>
              </a:rPr>
              <a:t>Under </a:t>
            </a:r>
            <a:r>
              <a:rPr lang="en-US" sz="2400" b="1" dirty="0" smtClean="0">
                <a:solidFill>
                  <a:srgbClr val="00B0F0"/>
                </a:solidFill>
                <a:latin typeface="Times New Roman" pitchFamily="18" charset="0"/>
                <a:cs typeface="Times New Roman" pitchFamily="18" charset="0"/>
              </a:rPr>
              <a:t>Article 21</a:t>
            </a:r>
            <a:r>
              <a:rPr lang="en-US" sz="2400" dirty="0" smtClean="0">
                <a:latin typeface="Times New Roman" pitchFamily="18" charset="0"/>
                <a:cs typeface="Times New Roman" pitchFamily="18" charset="0"/>
              </a:rPr>
              <a:t> of the Constitution, the expression ‘life’ has been expanded to include all forms of life </a:t>
            </a:r>
            <a:r>
              <a:rPr lang="en-US" sz="2400" dirty="0" smtClean="0">
                <a:solidFill>
                  <a:srgbClr val="C00000"/>
                </a:solidFill>
                <a:latin typeface="Times New Roman" pitchFamily="18" charset="0"/>
                <a:cs typeface="Times New Roman" pitchFamily="18" charset="0"/>
              </a:rPr>
              <a:t>including animal life </a:t>
            </a:r>
            <a:r>
              <a:rPr lang="en-US" sz="2400" dirty="0" smtClean="0">
                <a:latin typeface="Times New Roman" pitchFamily="18" charset="0"/>
                <a:cs typeface="Times New Roman" pitchFamily="18" charset="0"/>
              </a:rPr>
              <a:t>which is essential for human life. Moreover, the Right to Dignity and fair treatment is also significant to animal rights.</a:t>
            </a:r>
          </a:p>
          <a:p>
            <a:pPr algn="just"/>
            <a:r>
              <a:rPr lang="en-US" sz="2400" b="1" dirty="0" smtClean="0">
                <a:solidFill>
                  <a:srgbClr val="00B0F0"/>
                </a:solidFill>
                <a:latin typeface="Times New Roman" pitchFamily="18" charset="0"/>
                <a:cs typeface="Times New Roman" pitchFamily="18" charset="0"/>
              </a:rPr>
              <a:t>Article 48 A</a:t>
            </a:r>
            <a:r>
              <a:rPr lang="en-US" sz="2400" dirty="0" smtClean="0">
                <a:latin typeface="Times New Roman" pitchFamily="18" charset="0"/>
                <a:cs typeface="Times New Roman" pitchFamily="18" charset="0"/>
              </a:rPr>
              <a:t> states that the state shall endeavor to protect and improve the environment and safeguard the country’s forests and </a:t>
            </a:r>
            <a:r>
              <a:rPr lang="en-US" sz="2400" dirty="0" smtClean="0">
                <a:solidFill>
                  <a:srgbClr val="C00000"/>
                </a:solidFill>
                <a:latin typeface="Times New Roman" pitchFamily="18" charset="0"/>
                <a:cs typeface="Times New Roman" pitchFamily="18" charset="0"/>
              </a:rPr>
              <a:t>wildlife</a:t>
            </a:r>
            <a:r>
              <a:rPr lang="en-US" sz="2400" dirty="0" smtClean="0">
                <a:latin typeface="Times New Roman" pitchFamily="18" charset="0"/>
                <a:cs typeface="Times New Roman" pitchFamily="18" charset="0"/>
              </a:rPr>
              <a:t>. </a:t>
            </a:r>
          </a:p>
          <a:p>
            <a:pPr algn="just"/>
            <a:r>
              <a:rPr lang="en-US" sz="2400" b="1" dirty="0" smtClean="0">
                <a:solidFill>
                  <a:srgbClr val="00B0F0"/>
                </a:solidFill>
                <a:latin typeface="Times New Roman" pitchFamily="18" charset="0"/>
                <a:cs typeface="Times New Roman" pitchFamily="18" charset="0"/>
              </a:rPr>
              <a:t>Article 51 A (g)</a:t>
            </a:r>
            <a:r>
              <a:rPr lang="en-US" sz="2400" dirty="0" smtClean="0">
                <a:latin typeface="Times New Roman" pitchFamily="18" charset="0"/>
                <a:cs typeface="Times New Roman" pitchFamily="18" charset="0"/>
              </a:rPr>
              <a:t> states that every citizen has a fundamental duty to safeguard and improve the natural environment including forests, lakes, rivers, and </a:t>
            </a:r>
            <a:r>
              <a:rPr lang="en-US" sz="2400" dirty="0" smtClean="0">
                <a:solidFill>
                  <a:srgbClr val="C00000"/>
                </a:solidFill>
                <a:latin typeface="Times New Roman" pitchFamily="18" charset="0"/>
                <a:cs typeface="Times New Roman" pitchFamily="18" charset="0"/>
              </a:rPr>
              <a:t>animals</a:t>
            </a:r>
            <a:r>
              <a:rPr lang="en-US" sz="2400" dirty="0" smtClean="0">
                <a:latin typeface="Times New Roman" pitchFamily="18" charset="0"/>
                <a:cs typeface="Times New Roman" pitchFamily="18" charset="0"/>
              </a:rPr>
              <a:t> as well as to have compassion for living creatures.</a:t>
            </a:r>
          </a:p>
          <a:p>
            <a:pPr algn="just"/>
            <a:r>
              <a:rPr lang="en-US" sz="2400" dirty="0" smtClean="0">
                <a:solidFill>
                  <a:srgbClr val="00B0F0"/>
                </a:solidFill>
                <a:latin typeface="Times New Roman" pitchFamily="18" charset="0"/>
                <a:cs typeface="Times New Roman" pitchFamily="18" charset="0"/>
              </a:rPr>
              <a:t>Seventh Schedule </a:t>
            </a:r>
            <a:r>
              <a:rPr lang="en-US" sz="2400" dirty="0" smtClean="0">
                <a:latin typeface="Times New Roman" pitchFamily="18" charset="0"/>
                <a:cs typeface="Times New Roman" pitchFamily="18" charset="0"/>
              </a:rPr>
              <a:t>of the Indian Constitution gives power to central and state to make laws on:</a:t>
            </a:r>
          </a:p>
          <a:p>
            <a:pPr lvl="1" algn="just"/>
            <a:r>
              <a:rPr lang="en-US" sz="2400" dirty="0" smtClean="0">
                <a:latin typeface="Times New Roman" pitchFamily="18" charset="0"/>
                <a:cs typeface="Times New Roman" pitchFamily="18" charset="0"/>
              </a:rPr>
              <a:t>Prevention of cruelty to animals</a:t>
            </a:r>
          </a:p>
          <a:p>
            <a:pPr lvl="1" algn="just"/>
            <a:r>
              <a:rPr lang="en-US" sz="2400" dirty="0" smtClean="0">
                <a:latin typeface="Times New Roman" pitchFamily="18" charset="0"/>
                <a:cs typeface="Times New Roman" pitchFamily="18" charset="0"/>
              </a:rPr>
              <a:t>Protection of wild animals and birds</a:t>
            </a:r>
          </a:p>
          <a:p>
            <a:pPr algn="just"/>
            <a:endParaRPr lang="en-US" sz="2400" dirty="0">
              <a:latin typeface="Times New Roman" pitchFamily="18" charset="0"/>
              <a:cs typeface="Times New Roman" pitchFamily="18" charset="0"/>
            </a:endParaRPr>
          </a:p>
        </p:txBody>
      </p:sp>
      <p:sp>
        <p:nvSpPr>
          <p:cNvPr id="4" name="Rectangle 3"/>
          <p:cNvSpPr/>
          <p:nvPr/>
        </p:nvSpPr>
        <p:spPr>
          <a:xfrm>
            <a:off x="2353126" y="76200"/>
            <a:ext cx="435247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The Constitution of India, 1960</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229600" cy="5410200"/>
          </a:xfrm>
        </p:spPr>
        <p:txBody>
          <a:bodyPr>
            <a:normAutofit/>
          </a:bodyPr>
          <a:lstStyle/>
          <a:p>
            <a:pPr algn="just"/>
            <a:r>
              <a:rPr lang="en-US" sz="2200" dirty="0" smtClean="0">
                <a:latin typeface="Times New Roman" pitchFamily="18" charset="0"/>
                <a:cs typeface="Times New Roman" pitchFamily="18" charset="0"/>
              </a:rPr>
              <a:t>Enacted by Parliament in the year of </a:t>
            </a:r>
            <a:r>
              <a:rPr lang="en-US" sz="2200" dirty="0" smtClean="0">
                <a:solidFill>
                  <a:srgbClr val="C00000"/>
                </a:solidFill>
                <a:latin typeface="Times New Roman" pitchFamily="18" charset="0"/>
                <a:cs typeface="Times New Roman" pitchFamily="18" charset="0"/>
              </a:rPr>
              <a:t>26</a:t>
            </a:r>
            <a:r>
              <a:rPr lang="en-US" sz="2200" baseline="30000" dirty="0" smtClean="0">
                <a:solidFill>
                  <a:srgbClr val="C00000"/>
                </a:solidFill>
                <a:latin typeface="Times New Roman" pitchFamily="18" charset="0"/>
                <a:cs typeface="Times New Roman" pitchFamily="18" charset="0"/>
              </a:rPr>
              <a:t>th</a:t>
            </a:r>
            <a:r>
              <a:rPr lang="en-US" sz="2200" dirty="0" smtClean="0">
                <a:solidFill>
                  <a:srgbClr val="C00000"/>
                </a:solidFill>
                <a:latin typeface="Times New Roman" pitchFamily="18" charset="0"/>
                <a:cs typeface="Times New Roman" pitchFamily="18" charset="0"/>
              </a:rPr>
              <a:t> December, 1960</a:t>
            </a:r>
          </a:p>
          <a:p>
            <a:pPr algn="just"/>
            <a:r>
              <a:rPr lang="en-US" sz="2200" dirty="0" smtClean="0">
                <a:latin typeface="Times New Roman" pitchFamily="18" charset="0"/>
                <a:cs typeface="Times New Roman" pitchFamily="18" charset="0"/>
              </a:rPr>
              <a:t>To  prevent the infliction of unnecessary pain or suffering on animals and for that purpose to amend the laws related to the prevention of cruelty to animals.</a:t>
            </a:r>
          </a:p>
          <a:p>
            <a:pPr algn="just"/>
            <a:r>
              <a:rPr lang="en-US" sz="2200" dirty="0" smtClean="0">
                <a:latin typeface="Times New Roman" pitchFamily="18" charset="0"/>
                <a:cs typeface="Times New Roman" pitchFamily="18" charset="0"/>
              </a:rPr>
              <a:t>6 chapters</a:t>
            </a:r>
          </a:p>
          <a:p>
            <a:pPr algn="just">
              <a:buFont typeface="Wingdings" pitchFamily="2" charset="2"/>
              <a:buChar char="v"/>
            </a:pPr>
            <a:r>
              <a:rPr lang="en-US" sz="2200" b="1" dirty="0" smtClean="0">
                <a:solidFill>
                  <a:srgbClr val="FF0000"/>
                </a:solidFill>
                <a:latin typeface="Times New Roman" pitchFamily="18" charset="0"/>
                <a:cs typeface="Times New Roman" pitchFamily="18" charset="0"/>
              </a:rPr>
              <a:t>CHAPTER I: PRELIMINARY</a:t>
            </a:r>
          </a:p>
          <a:p>
            <a:pPr algn="just">
              <a:buNone/>
            </a:pPr>
            <a:r>
              <a:rPr lang="en-US" sz="2200" b="1" dirty="0" smtClean="0">
                <a:latin typeface="Times New Roman" pitchFamily="18" charset="0"/>
                <a:cs typeface="Times New Roman" pitchFamily="18" charset="0"/>
              </a:rPr>
              <a:t>1. Short title, extent and commencement</a:t>
            </a:r>
          </a:p>
          <a:p>
            <a:pPr algn="just"/>
            <a:r>
              <a:rPr lang="en-US" sz="2200" dirty="0" smtClean="0">
                <a:latin typeface="Times New Roman" pitchFamily="18" charset="0"/>
                <a:cs typeface="Times New Roman" pitchFamily="18" charset="0"/>
              </a:rPr>
              <a:t>It extends to the whole of India </a:t>
            </a:r>
            <a:r>
              <a:rPr lang="en-US" sz="2200" dirty="0" smtClean="0">
                <a:solidFill>
                  <a:srgbClr val="C00000"/>
                </a:solidFill>
                <a:latin typeface="Times New Roman" pitchFamily="18" charset="0"/>
                <a:cs typeface="Times New Roman" pitchFamily="18" charset="0"/>
              </a:rPr>
              <a:t>except the State of Jammu and Kashmir </a:t>
            </a:r>
            <a:endParaRPr lang="en-US" sz="2200" b="1" dirty="0" smtClean="0">
              <a:solidFill>
                <a:srgbClr val="C00000"/>
              </a:solidFill>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2. Definitions. </a:t>
            </a:r>
          </a:p>
          <a:p>
            <a:pPr algn="just"/>
            <a:r>
              <a:rPr lang="en-US" sz="2200" dirty="0" smtClean="0">
                <a:latin typeface="Times New Roman" pitchFamily="18" charset="0"/>
                <a:cs typeface="Times New Roman" pitchFamily="18" charset="0"/>
              </a:rPr>
              <a:t>“</a:t>
            </a:r>
            <a:r>
              <a:rPr lang="en-US" sz="2200" b="1" dirty="0" smtClean="0">
                <a:solidFill>
                  <a:srgbClr val="00B0F0"/>
                </a:solidFill>
                <a:latin typeface="Times New Roman" pitchFamily="18" charset="0"/>
                <a:cs typeface="Times New Roman" pitchFamily="18" charset="0"/>
              </a:rPr>
              <a:t>animal</a:t>
            </a:r>
            <a:r>
              <a:rPr lang="en-US" sz="2200" dirty="0" smtClean="0">
                <a:solidFill>
                  <a:srgbClr val="00B0F0"/>
                </a:solidFill>
                <a:latin typeface="Times New Roman" pitchFamily="18" charset="0"/>
                <a:cs typeface="Times New Roman" pitchFamily="18" charset="0"/>
              </a:rPr>
              <a:t>” means any living creature other than a human being </a:t>
            </a:r>
          </a:p>
          <a:p>
            <a:pPr algn="just"/>
            <a:r>
              <a:rPr lang="en-US" sz="2200" dirty="0" smtClean="0">
                <a:latin typeface="Times New Roman" pitchFamily="18" charset="0"/>
                <a:cs typeface="Times New Roman" pitchFamily="18" charset="0"/>
              </a:rPr>
              <a:t>“Board” means the Board established under section 4, and as reconstituted from time to time under section 5A </a:t>
            </a:r>
          </a:p>
        </p:txBody>
      </p:sp>
      <p:sp>
        <p:nvSpPr>
          <p:cNvPr id="4" name="Rectangle 3"/>
          <p:cNvSpPr/>
          <p:nvPr/>
        </p:nvSpPr>
        <p:spPr>
          <a:xfrm>
            <a:off x="228600" y="304800"/>
            <a:ext cx="8559907"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THE PREVENTION OF CRUELTY TO ANIMALS ACT, 1960</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821363"/>
          </a:xfrm>
        </p:spPr>
        <p:txBody>
          <a:bodyPr>
            <a:normAutofit lnSpcReduction="10000"/>
          </a:bodyPr>
          <a:lstStyle/>
          <a:p>
            <a:pPr algn="just"/>
            <a:r>
              <a:rPr lang="en-US" dirty="0" smtClean="0"/>
              <a:t>“</a:t>
            </a:r>
            <a:r>
              <a:rPr lang="en-US" sz="2400" dirty="0" smtClean="0">
                <a:solidFill>
                  <a:srgbClr val="FF0000"/>
                </a:solidFill>
                <a:latin typeface="Times New Roman" pitchFamily="18" charset="0"/>
                <a:cs typeface="Times New Roman" pitchFamily="18" charset="0"/>
              </a:rPr>
              <a:t>captive animal</a:t>
            </a:r>
            <a:r>
              <a:rPr lang="en-US" sz="2400" dirty="0" smtClean="0">
                <a:latin typeface="Times New Roman" pitchFamily="18" charset="0"/>
                <a:cs typeface="Times New Roman" pitchFamily="18" charset="0"/>
              </a:rPr>
              <a:t>” means any animal (not being a domestic animal) which is in captivity or confinement, whether permanent or temporary, or which is subjected to any appliance or contrivance for the purpose of hindering or preventing its escape from captivity or confinement or which is pinioned or which is or appears to be maimed; </a:t>
            </a:r>
          </a:p>
          <a:p>
            <a:pPr algn="just"/>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domestic animal</a:t>
            </a:r>
            <a:r>
              <a:rPr lang="en-US" sz="2400" dirty="0" smtClean="0">
                <a:latin typeface="Times New Roman" pitchFamily="18" charset="0"/>
                <a:cs typeface="Times New Roman" pitchFamily="18" charset="0"/>
              </a:rPr>
              <a:t>” means any animal which is tamed or which has been or is being sufficiently tamed to serve some purpose for the use of man or which, although it neither has been nor is being nor is intended to be so tamed, is or has become in fact wholly or partly tamed; </a:t>
            </a:r>
          </a:p>
          <a:p>
            <a:pPr algn="just"/>
            <a:r>
              <a:rPr lang="en-US" sz="2400" dirty="0" smtClean="0">
                <a:latin typeface="Times New Roman" pitchFamily="18" charset="0"/>
                <a:cs typeface="Times New Roman" pitchFamily="18" charset="0"/>
              </a:rPr>
              <a:t>“local authority” means a municipal committee, district board or other authority for the time being invested by law with the control and administration of any matters within a specified local area; </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400" dirty="0" smtClean="0">
                <a:latin typeface="Times New Roman" pitchFamily="18" charset="0"/>
                <a:cs typeface="Times New Roman" pitchFamily="18" charset="0"/>
              </a:rPr>
              <a:t>“owner”, used with reference to an animal, includes not only the owner but also any other person for the time being in possession or custody of the animal, whether with or without the consent of the owner; </a:t>
            </a:r>
          </a:p>
          <a:p>
            <a:pPr algn="just"/>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phooka</a:t>
            </a:r>
            <a:r>
              <a:rPr lang="en-US" sz="2400" i="1" dirty="0" smtClean="0">
                <a:latin typeface="Times New Roman" pitchFamily="18" charset="0"/>
                <a:cs typeface="Times New Roman" pitchFamily="18" charset="0"/>
              </a:rPr>
              <a:t>” or “doom dev” includes any process of introducing air or any substance into the female organ of a </a:t>
            </a:r>
            <a:r>
              <a:rPr lang="en-US" sz="2400" i="1" dirty="0" err="1" smtClean="0">
                <a:latin typeface="Times New Roman" pitchFamily="18" charset="0"/>
                <a:cs typeface="Times New Roman" pitchFamily="18" charset="0"/>
              </a:rPr>
              <a:t>milch</a:t>
            </a:r>
            <a:r>
              <a:rPr lang="en-US" sz="2400" i="1" dirty="0" smtClean="0">
                <a:latin typeface="Times New Roman" pitchFamily="18" charset="0"/>
                <a:cs typeface="Times New Roman" pitchFamily="18" charset="0"/>
              </a:rPr>
              <a:t> animal with the object of drawing off from the animal any secretion of milk; </a:t>
            </a:r>
          </a:p>
          <a:p>
            <a:pPr algn="just">
              <a:buNone/>
            </a:pPr>
            <a:r>
              <a:rPr lang="en-US" sz="2400" dirty="0" smtClean="0">
                <a:solidFill>
                  <a:srgbClr val="FF0000"/>
                </a:solidFill>
                <a:latin typeface="Times New Roman" pitchFamily="18" charset="0"/>
                <a:cs typeface="Times New Roman" pitchFamily="18" charset="0"/>
              </a:rPr>
              <a:t>3. Duties of persons having charge of animals</a:t>
            </a:r>
          </a:p>
          <a:p>
            <a:pPr algn="just"/>
            <a:r>
              <a:rPr lang="en-US" sz="2400" dirty="0" smtClean="0">
                <a:latin typeface="Times New Roman" pitchFamily="18" charset="0"/>
                <a:cs typeface="Times New Roman" pitchFamily="18" charset="0"/>
              </a:rPr>
              <a:t>It shall be the duty of every person having the care or charge of any animal to take all reasonable measures to ensure the well-being of such animal and to prevent the infliction upon such animal of unnecessary pain or suffering. </a:t>
            </a: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buFont typeface="Wingdings" pitchFamily="2" charset="2"/>
              <a:buChar char="v"/>
            </a:pPr>
            <a:r>
              <a:rPr lang="en-US" sz="2400" b="1" dirty="0" smtClean="0">
                <a:solidFill>
                  <a:srgbClr val="FF0000"/>
                </a:solidFill>
                <a:latin typeface="Times New Roman" pitchFamily="18" charset="0"/>
                <a:cs typeface="Times New Roman" pitchFamily="18" charset="0"/>
              </a:rPr>
              <a:t>CHAPTER II : ANIMAL WELFARE BOARD OF INDIA </a:t>
            </a:r>
          </a:p>
          <a:p>
            <a:pPr>
              <a:buNone/>
            </a:pPr>
            <a:r>
              <a:rPr lang="en-US" sz="2400" dirty="0" smtClean="0">
                <a:latin typeface="Times New Roman" pitchFamily="18" charset="0"/>
                <a:cs typeface="Times New Roman" pitchFamily="18" charset="0"/>
              </a:rPr>
              <a:t>4. </a:t>
            </a:r>
            <a:r>
              <a:rPr lang="en-US" sz="2400" b="1" dirty="0" smtClean="0">
                <a:latin typeface="Times New Roman" pitchFamily="18" charset="0"/>
                <a:cs typeface="Times New Roman" pitchFamily="18" charset="0"/>
              </a:rPr>
              <a:t>Establishment of Animal Welfare Board of India</a:t>
            </a:r>
          </a:p>
          <a:p>
            <a:pPr lvl="1"/>
            <a:r>
              <a:rPr lang="en-US" sz="2400" dirty="0" smtClean="0">
                <a:latin typeface="Times New Roman" pitchFamily="18" charset="0"/>
                <a:cs typeface="Times New Roman" pitchFamily="18" charset="0"/>
              </a:rPr>
              <a:t>In 1962 under section 4 of PCA, 1960 </a:t>
            </a:r>
          </a:p>
          <a:p>
            <a:pPr>
              <a:buNone/>
            </a:pPr>
            <a:r>
              <a:rPr lang="en-US" sz="2400" b="1" dirty="0" smtClean="0">
                <a:latin typeface="Times New Roman" pitchFamily="18" charset="0"/>
                <a:cs typeface="Times New Roman" pitchFamily="18" charset="0"/>
              </a:rPr>
              <a:t>5. Constitution of the Board. </a:t>
            </a:r>
          </a:p>
          <a:p>
            <a:pPr lvl="1"/>
            <a:r>
              <a:rPr lang="en-US" sz="2400" dirty="0" smtClean="0">
                <a:latin typeface="Times New Roman" pitchFamily="18" charset="0"/>
                <a:cs typeface="Times New Roman" pitchFamily="18" charset="0"/>
              </a:rPr>
              <a:t>Different members</a:t>
            </a:r>
          </a:p>
          <a:p>
            <a:pPr>
              <a:buNone/>
            </a:pPr>
            <a:r>
              <a:rPr lang="en-US" sz="2400" b="1" dirty="0" smtClean="0">
                <a:latin typeface="Times New Roman" pitchFamily="18" charset="0"/>
                <a:cs typeface="Times New Roman" pitchFamily="18" charset="0"/>
              </a:rPr>
              <a:t>5A. Reconstitution of the Board</a:t>
            </a:r>
          </a:p>
          <a:p>
            <a:pPr lvl="1"/>
            <a:r>
              <a:rPr lang="en-US" sz="2400" dirty="0" smtClean="0">
                <a:latin typeface="Times New Roman" pitchFamily="18" charset="0"/>
                <a:cs typeface="Times New Roman" pitchFamily="18" charset="0"/>
              </a:rPr>
              <a:t>Every third year</a:t>
            </a:r>
          </a:p>
          <a:p>
            <a:pPr>
              <a:buNone/>
            </a:pPr>
            <a:r>
              <a:rPr lang="en-US" sz="2400" b="1"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Term of office and conditions of service of members of the Board. </a:t>
            </a:r>
          </a:p>
          <a:p>
            <a:pPr>
              <a:buNone/>
            </a:pPr>
            <a:r>
              <a:rPr lang="en-US" sz="2400" b="1" dirty="0" smtClean="0">
                <a:latin typeface="Times New Roman" pitchFamily="18" charset="0"/>
                <a:cs typeface="Times New Roman" pitchFamily="18" charset="0"/>
              </a:rPr>
              <a:t>7. </a:t>
            </a:r>
            <a:r>
              <a:rPr lang="en-US" sz="2400" b="1" dirty="0" smtClean="0">
                <a:solidFill>
                  <a:srgbClr val="FF0000"/>
                </a:solidFill>
                <a:latin typeface="Times New Roman" pitchFamily="18" charset="0"/>
                <a:cs typeface="Times New Roman" pitchFamily="18" charset="0"/>
              </a:rPr>
              <a:t>Secretary</a:t>
            </a:r>
            <a:r>
              <a:rPr lang="en-US" sz="2400" b="1" dirty="0" smtClean="0">
                <a:latin typeface="Times New Roman" pitchFamily="18" charset="0"/>
                <a:cs typeface="Times New Roman" pitchFamily="18" charset="0"/>
              </a:rPr>
              <a:t> and other employees of the Board</a:t>
            </a:r>
          </a:p>
          <a:p>
            <a:pPr lvl="1"/>
            <a:r>
              <a:rPr lang="en-US" sz="2400" dirty="0" smtClean="0">
                <a:solidFill>
                  <a:srgbClr val="FF0000"/>
                </a:solidFill>
                <a:latin typeface="Times New Roman" pitchFamily="18" charset="0"/>
                <a:cs typeface="Times New Roman" pitchFamily="18" charset="0"/>
              </a:rPr>
              <a:t>Appointed by Central </a:t>
            </a:r>
            <a:r>
              <a:rPr lang="en-US" sz="2400" dirty="0" err="1" smtClean="0">
                <a:solidFill>
                  <a:srgbClr val="FF0000"/>
                </a:solidFill>
                <a:latin typeface="Times New Roman" pitchFamily="18" charset="0"/>
                <a:cs typeface="Times New Roman" pitchFamily="18" charset="0"/>
              </a:rPr>
              <a:t>Govt</a:t>
            </a:r>
            <a:endParaRPr lang="en-US" sz="2400" dirty="0" smtClean="0">
              <a:solidFill>
                <a:srgbClr val="FF0000"/>
              </a:solidFill>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8. Funds of the Board</a:t>
            </a:r>
          </a:p>
          <a:p>
            <a:pPr lvl="1"/>
            <a:r>
              <a:rPr lang="en-US" sz="2400" dirty="0" smtClean="0">
                <a:latin typeface="Times New Roman" pitchFamily="18" charset="0"/>
                <a:cs typeface="Times New Roman" pitchFamily="18" charset="0"/>
              </a:rPr>
              <a:t>Grant by </a:t>
            </a:r>
            <a:r>
              <a:rPr lang="en-US" sz="2400" dirty="0" err="1" smtClean="0">
                <a:latin typeface="Times New Roman" pitchFamily="18" charset="0"/>
                <a:cs typeface="Times New Roman" pitchFamily="18" charset="0"/>
              </a:rPr>
              <a:t>Govt</a:t>
            </a:r>
            <a:r>
              <a:rPr lang="en-US" sz="2400" dirty="0" smtClean="0">
                <a:latin typeface="Times New Roman" pitchFamily="18" charset="0"/>
                <a:cs typeface="Times New Roman" pitchFamily="18" charset="0"/>
              </a:rPr>
              <a:t>/Gifts by local authority or by any other person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buNone/>
            </a:pPr>
            <a:r>
              <a:rPr lang="en-US" sz="2400" b="1" dirty="0" smtClean="0">
                <a:latin typeface="Times New Roman" pitchFamily="18" charset="0"/>
                <a:cs typeface="Times New Roman" pitchFamily="18" charset="0"/>
              </a:rPr>
              <a:t>9. Functions of the Board </a:t>
            </a:r>
          </a:p>
          <a:p>
            <a:pPr lvl="1" algn="just"/>
            <a:r>
              <a:rPr lang="en-US" sz="2400" dirty="0" smtClean="0">
                <a:latin typeface="Times New Roman" pitchFamily="18" charset="0"/>
                <a:cs typeface="Times New Roman" pitchFamily="18" charset="0"/>
              </a:rPr>
              <a:t>To keep law in force</a:t>
            </a:r>
          </a:p>
          <a:p>
            <a:pPr lvl="1" algn="just"/>
            <a:r>
              <a:rPr lang="en-US" sz="2400" dirty="0" smtClean="0">
                <a:latin typeface="Times New Roman" pitchFamily="18" charset="0"/>
                <a:cs typeface="Times New Roman" pitchFamily="18" charset="0"/>
              </a:rPr>
              <a:t>To advise Central </a:t>
            </a:r>
            <a:r>
              <a:rPr lang="en-US" sz="2400" dirty="0" err="1" smtClean="0">
                <a:latin typeface="Times New Roman" pitchFamily="18" charset="0"/>
                <a:cs typeface="Times New Roman" pitchFamily="18" charset="0"/>
              </a:rPr>
              <a:t>Govt</a:t>
            </a:r>
            <a:r>
              <a:rPr lang="en-US" sz="2400" dirty="0" smtClean="0">
                <a:latin typeface="Times New Roman" pitchFamily="18" charset="0"/>
                <a:cs typeface="Times New Roman" pitchFamily="18" charset="0"/>
              </a:rPr>
              <a:t> on making rules</a:t>
            </a:r>
          </a:p>
          <a:p>
            <a:pPr lvl="1" algn="just"/>
            <a:r>
              <a:rPr lang="en-US" sz="2400" dirty="0" smtClean="0">
                <a:latin typeface="Times New Roman" pitchFamily="18" charset="0"/>
                <a:cs typeface="Times New Roman" pitchFamily="18" charset="0"/>
              </a:rPr>
              <a:t>To advise </a:t>
            </a:r>
            <a:r>
              <a:rPr lang="en-US" sz="2400" dirty="0" err="1" smtClean="0">
                <a:latin typeface="Times New Roman" pitchFamily="18" charset="0"/>
                <a:cs typeface="Times New Roman" pitchFamily="18" charset="0"/>
              </a:rPr>
              <a:t>Govt</a:t>
            </a:r>
            <a:r>
              <a:rPr lang="en-US" sz="2400" dirty="0" smtClean="0">
                <a:latin typeface="Times New Roman" pitchFamily="18" charset="0"/>
                <a:cs typeface="Times New Roman" pitchFamily="18" charset="0"/>
              </a:rPr>
              <a:t> or local authority</a:t>
            </a:r>
          </a:p>
          <a:p>
            <a:pPr lvl="1" algn="just"/>
            <a:r>
              <a:rPr lang="en-US" sz="2400" dirty="0" smtClean="0">
                <a:latin typeface="Times New Roman" pitchFamily="18" charset="0"/>
                <a:cs typeface="Times New Roman" pitchFamily="18" charset="0"/>
              </a:rPr>
              <a:t> to give financial and other assistance to animal welfare </a:t>
            </a:r>
            <a:r>
              <a:rPr lang="en-US" sz="2400" dirty="0" err="1" smtClean="0">
                <a:latin typeface="Times New Roman" pitchFamily="18" charset="0"/>
                <a:cs typeface="Times New Roman" pitchFamily="18" charset="0"/>
              </a:rPr>
              <a:t>organisations</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10</a:t>
            </a:r>
            <a:r>
              <a:rPr lang="en-US" sz="2400" b="1" dirty="0" smtClean="0">
                <a:latin typeface="Times New Roman" pitchFamily="18" charset="0"/>
                <a:cs typeface="Times New Roman" pitchFamily="18" charset="0"/>
              </a:rPr>
              <a:t>. Power of Board to make regulations</a:t>
            </a:r>
          </a:p>
          <a:p>
            <a:pPr lvl="1" algn="just"/>
            <a:r>
              <a:rPr lang="en-US" sz="2400" dirty="0" smtClean="0">
                <a:latin typeface="Times New Roman" pitchFamily="18" charset="0"/>
                <a:cs typeface="Times New Roman" pitchFamily="18" charset="0"/>
              </a:rPr>
              <a:t>The Board may, </a:t>
            </a:r>
            <a:r>
              <a:rPr lang="en-US" sz="2400" dirty="0" smtClean="0">
                <a:solidFill>
                  <a:srgbClr val="FF0000"/>
                </a:solidFill>
                <a:latin typeface="Times New Roman" pitchFamily="18" charset="0"/>
                <a:cs typeface="Times New Roman" pitchFamily="18" charset="0"/>
              </a:rPr>
              <a:t>subject to the previous approval of the Central Government</a:t>
            </a:r>
            <a:r>
              <a:rPr lang="en-US" sz="2400" dirty="0" smtClean="0">
                <a:latin typeface="Times New Roman" pitchFamily="18" charset="0"/>
                <a:cs typeface="Times New Roman" pitchFamily="18" charset="0"/>
              </a:rPr>
              <a:t>, make such regulations as it may think fit for the administration of its affairs and for carrying out its functions. </a:t>
            </a:r>
            <a:endParaRPr lang="en-US" sz="2400" dirty="0" smtClean="0">
              <a:solidFill>
                <a:srgbClr val="FF00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287963"/>
          </a:xfrm>
        </p:spPr>
        <p:txBody>
          <a:bodyPr>
            <a:normAutofit/>
          </a:bodyPr>
          <a:lstStyle/>
          <a:p>
            <a:pPr algn="just">
              <a:buFont typeface="Wingdings" panose="05000000000000000000" pitchFamily="2" charset="2"/>
              <a:buChar char="v"/>
            </a:pPr>
            <a:r>
              <a:rPr lang="en-US" sz="2000" b="1" dirty="0">
                <a:solidFill>
                  <a:srgbClr val="FF0000"/>
                </a:solidFill>
                <a:latin typeface="Times New Roman" panose="02020603050405020304" pitchFamily="18" charset="0"/>
                <a:cs typeface="Times New Roman" panose="02020603050405020304" pitchFamily="18" charset="0"/>
              </a:rPr>
              <a:t>Provincial </a:t>
            </a:r>
            <a:r>
              <a:rPr lang="en-US" sz="2000" b="1" dirty="0" smtClean="0">
                <a:solidFill>
                  <a:srgbClr val="FF0000"/>
                </a:solidFill>
                <a:latin typeface="Times New Roman" panose="02020603050405020304" pitchFamily="18" charset="0"/>
                <a:cs typeface="Times New Roman" panose="02020603050405020304" pitchFamily="18" charset="0"/>
              </a:rPr>
              <a:t>Act</a:t>
            </a:r>
          </a:p>
          <a:p>
            <a:pPr algn="just"/>
            <a:r>
              <a:rPr lang="en-US" sz="2000" dirty="0" smtClean="0">
                <a:latin typeface="Times New Roman" panose="02020603050405020304" pitchFamily="18" charset="0"/>
                <a:cs typeface="Times New Roman" panose="02020603050405020304" pitchFamily="18" charset="0"/>
              </a:rPr>
              <a:t> Act </a:t>
            </a:r>
            <a:r>
              <a:rPr lang="en-US" sz="2000" dirty="0">
                <a:latin typeface="Times New Roman" panose="02020603050405020304" pitchFamily="18" charset="0"/>
                <a:cs typeface="Times New Roman" panose="02020603050405020304" pitchFamily="18" charset="0"/>
              </a:rPr>
              <a:t>made by the Governor in Council, Lieutenant Governor in Council or Chief Commissioner in Council of a Province under any of the Indian Councils Acts or the Government of India Act, 1915, or an Act made by the Local Legislature or the Governor of a Province under the Government of India Act, or an Act made by the Provincial Legislature or Governor of a Province or the Coorg Legislative Council under the Government of India Act, 1935</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Central Act</a:t>
            </a:r>
          </a:p>
          <a:p>
            <a:pPr algn="just"/>
            <a:r>
              <a:rPr lang="en-US" sz="2000" dirty="0" smtClean="0">
                <a:latin typeface="Times New Roman" panose="02020603050405020304" pitchFamily="18" charset="0"/>
                <a:cs typeface="Times New Roman" panose="02020603050405020304" pitchFamily="18" charset="0"/>
              </a:rPr>
              <a:t>Piece </a:t>
            </a:r>
            <a:r>
              <a:rPr lang="en-US" sz="2000" dirty="0">
                <a:latin typeface="Times New Roman" panose="02020603050405020304" pitchFamily="18" charset="0"/>
                <a:cs typeface="Times New Roman" panose="02020603050405020304" pitchFamily="18" charset="0"/>
              </a:rPr>
              <a:t>of legislation passed by Parliament that includes: A statute of the Dominion Legislature or the Indian Legislature enacted before the Constitution’s inception, and An Act passed by the Governor-General in Parliament or his or her legislative capacity before the act’s </a:t>
            </a:r>
            <a:r>
              <a:rPr lang="en-US" sz="2000" dirty="0" smtClean="0">
                <a:latin typeface="Times New Roman" panose="02020603050405020304" pitchFamily="18" charset="0"/>
                <a:cs typeface="Times New Roman" panose="02020603050405020304" pitchFamily="18" charset="0"/>
              </a:rPr>
              <a:t>commencement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14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pPr>
              <a:buFont typeface="Wingdings" pitchFamily="2" charset="2"/>
              <a:buChar char="v"/>
            </a:pPr>
            <a:r>
              <a:rPr lang="en-US" sz="2400" dirty="0" smtClean="0">
                <a:solidFill>
                  <a:srgbClr val="FF0000"/>
                </a:solidFill>
                <a:latin typeface="Times New Roman" pitchFamily="18" charset="0"/>
                <a:cs typeface="Times New Roman" pitchFamily="18" charset="0"/>
              </a:rPr>
              <a:t>CHAPTER III :CRUELTY TO ANIMALS GENERALLY </a:t>
            </a:r>
          </a:p>
          <a:p>
            <a:pPr algn="just">
              <a:buNone/>
            </a:pPr>
            <a:r>
              <a:rPr lang="en-US" sz="2400" b="1" dirty="0" smtClean="0">
                <a:latin typeface="Times New Roman" pitchFamily="18" charset="0"/>
                <a:cs typeface="Times New Roman" pitchFamily="18" charset="0"/>
              </a:rPr>
              <a:t>11. Treating animals cruelly: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If any person</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beats, kicks, over-rides, over-drives, over-loads, tortures or otherwise treats any animal so as to subject it to unnecessary pain or suffering or causes or, being the owner permits, any animal to be so treated; </a:t>
            </a:r>
          </a:p>
          <a:p>
            <a:pPr algn="just"/>
            <a:r>
              <a:rPr lang="en-US" sz="2400" dirty="0" err="1" smtClean="0">
                <a:latin typeface="Times New Roman" pitchFamily="18" charset="0"/>
                <a:cs typeface="Times New Roman" pitchFamily="18" charset="0"/>
              </a:rPr>
              <a:t>wilfully</a:t>
            </a:r>
            <a:r>
              <a:rPr lang="en-US" sz="2400" dirty="0" smtClean="0">
                <a:latin typeface="Times New Roman" pitchFamily="18" charset="0"/>
                <a:cs typeface="Times New Roman" pitchFamily="18" charset="0"/>
              </a:rPr>
              <a:t> and unreasonably administers any injurious drug or injurious substance to [any animal] or </a:t>
            </a:r>
            <a:r>
              <a:rPr lang="en-US" sz="2400" dirty="0" err="1" smtClean="0">
                <a:latin typeface="Times New Roman" pitchFamily="18" charset="0"/>
                <a:cs typeface="Times New Roman" pitchFamily="18" charset="0"/>
              </a:rPr>
              <a:t>wilfully</a:t>
            </a:r>
            <a:r>
              <a:rPr lang="en-US" sz="2400" dirty="0" smtClean="0">
                <a:latin typeface="Times New Roman" pitchFamily="18" charset="0"/>
                <a:cs typeface="Times New Roman" pitchFamily="18" charset="0"/>
              </a:rPr>
              <a:t> and unreasonably causes or attempts to cause any such drug or substance to be taken by [any animal]</a:t>
            </a:r>
          </a:p>
          <a:p>
            <a:pPr algn="just"/>
            <a:r>
              <a:rPr lang="en-US" sz="2400" dirty="0" smtClean="0">
                <a:latin typeface="Times New Roman" pitchFamily="18" charset="0"/>
                <a:cs typeface="Times New Roman" pitchFamily="18" charset="0"/>
              </a:rPr>
              <a:t>conveys or carries, whether in or upon any vehicle or not, any animal in such a manner or position as to subject it to unnecessary pain or suffering </a:t>
            </a:r>
          </a:p>
          <a:p>
            <a:pPr algn="just"/>
            <a:r>
              <a:rPr lang="en-US" sz="2400" dirty="0" smtClean="0">
                <a:latin typeface="Times New Roman" pitchFamily="18" charset="0"/>
                <a:cs typeface="Times New Roman" pitchFamily="18" charset="0"/>
              </a:rPr>
              <a:t>keeps or confines any animal in any cage or other receptacle which does not measure sufficiently in height, length and breadth to permit the animal a reasonable opportunity for movement;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400" dirty="0" smtClean="0">
                <a:latin typeface="Times New Roman" pitchFamily="18" charset="0"/>
                <a:cs typeface="Times New Roman" pitchFamily="18" charset="0"/>
              </a:rPr>
              <a:t>being the owner, neglects to exercise or cause to be exercised reasonably any dog habitually chained up or kept in close confinement</a:t>
            </a:r>
          </a:p>
          <a:p>
            <a:pPr algn="just"/>
            <a:r>
              <a:rPr lang="en-US" sz="2400" dirty="0" smtClean="0">
                <a:latin typeface="Times New Roman" pitchFamily="18" charset="0"/>
                <a:cs typeface="Times New Roman" pitchFamily="18" charset="0"/>
              </a:rPr>
              <a:t>being the owner of 3[any animal] fails to provide such animal with sufficient food, drink or shelter</a:t>
            </a:r>
          </a:p>
          <a:p>
            <a:pPr algn="just"/>
            <a:r>
              <a:rPr lang="en-US" sz="2400" dirty="0" smtClean="0">
                <a:latin typeface="Times New Roman" pitchFamily="18" charset="0"/>
                <a:cs typeface="Times New Roman" pitchFamily="18" charset="0"/>
              </a:rPr>
              <a:t>without reasonable cause, abandons any animal in circumstances which render it likely that it will suffer pain by reason of starvation or thirst;</a:t>
            </a:r>
          </a:p>
          <a:p>
            <a:pPr algn="just"/>
            <a:r>
              <a:rPr lang="en-US" sz="2400" dirty="0" smtClean="0">
                <a:latin typeface="Times New Roman" pitchFamily="18" charset="0"/>
                <a:cs typeface="Times New Roman" pitchFamily="18" charset="0"/>
              </a:rPr>
              <a:t>offers for sale or, without reasonable cause, has in his possession any animal which is suffering pain by reason of mutilation, starvation, thirst, overcrowding or other ill-treatment</a:t>
            </a:r>
            <a:endParaRPr lang="en-US"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57200"/>
            <a:ext cx="8229600" cy="4893647"/>
          </a:xfrm>
          <a:prstGeom prst="rect">
            <a:avLst/>
          </a:prstGeom>
        </p:spPr>
        <p:txBody>
          <a:bodyPr wrap="square">
            <a:spAutoFit/>
          </a:bodyPr>
          <a:lstStyle/>
          <a:p>
            <a:pPr algn="just">
              <a:buNone/>
            </a:pPr>
            <a:r>
              <a:rPr lang="en-US" sz="2400" b="1" dirty="0" smtClean="0">
                <a:latin typeface="Times New Roman" pitchFamily="18" charset="0"/>
                <a:cs typeface="Times New Roman" pitchFamily="18" charset="0"/>
              </a:rPr>
              <a:t>12. Penalty for </a:t>
            </a:r>
            <a:r>
              <a:rPr lang="en-US" sz="2400" b="1" dirty="0" err="1" smtClean="0">
                <a:latin typeface="Times New Roman" pitchFamily="18" charset="0"/>
                <a:cs typeface="Times New Roman" pitchFamily="18" charset="0"/>
              </a:rPr>
              <a:t>practising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phooka</a:t>
            </a:r>
            <a:r>
              <a:rPr lang="en-US" sz="2400" b="1" dirty="0" smtClean="0">
                <a:latin typeface="Times New Roman" pitchFamily="18" charset="0"/>
                <a:cs typeface="Times New Roman" pitchFamily="18" charset="0"/>
              </a:rPr>
              <a:t> or doom dev</a:t>
            </a:r>
          </a:p>
          <a:p>
            <a:pPr algn="just"/>
            <a:r>
              <a:rPr lang="en-US" sz="2400" dirty="0" smtClean="0">
                <a:latin typeface="Times New Roman" pitchFamily="18" charset="0"/>
                <a:cs typeface="Times New Roman" pitchFamily="18" charset="0"/>
              </a:rPr>
              <a:t>punishable with </a:t>
            </a:r>
            <a:r>
              <a:rPr lang="en-US" sz="2400" b="1" dirty="0" smtClean="0">
                <a:latin typeface="Times New Roman" pitchFamily="18" charset="0"/>
                <a:cs typeface="Times New Roman" pitchFamily="18" charset="0"/>
              </a:rPr>
              <a:t>fine</a:t>
            </a:r>
            <a:r>
              <a:rPr lang="en-US" sz="2400" dirty="0" smtClean="0">
                <a:latin typeface="Times New Roman" pitchFamily="18" charset="0"/>
                <a:cs typeface="Times New Roman" pitchFamily="18" charset="0"/>
              </a:rPr>
              <a:t> which may extend to </a:t>
            </a:r>
            <a:r>
              <a:rPr lang="en-US" sz="2400" b="1" dirty="0" smtClean="0">
                <a:solidFill>
                  <a:srgbClr val="C00000"/>
                </a:solidFill>
                <a:latin typeface="Times New Roman" pitchFamily="18" charset="0"/>
                <a:cs typeface="Times New Roman" pitchFamily="18" charset="0"/>
              </a:rPr>
              <a:t>one thousand rupees</a:t>
            </a:r>
            <a:r>
              <a:rPr lang="en-US" sz="2400" dirty="0" smtClean="0">
                <a:latin typeface="Times New Roman" pitchFamily="18" charset="0"/>
                <a:cs typeface="Times New Roman" pitchFamily="18" charset="0"/>
              </a:rPr>
              <a:t>, or with </a:t>
            </a:r>
            <a:r>
              <a:rPr lang="en-US" sz="2400" b="1" dirty="0" smtClean="0">
                <a:solidFill>
                  <a:srgbClr val="7030A0"/>
                </a:solidFill>
                <a:latin typeface="Times New Roman" pitchFamily="18" charset="0"/>
                <a:cs typeface="Times New Roman" pitchFamily="18" charset="0"/>
              </a:rPr>
              <a:t>imprisonment</a:t>
            </a: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for a term which may extend to </a:t>
            </a:r>
            <a:r>
              <a:rPr lang="en-US" sz="2400" b="1" dirty="0" smtClean="0">
                <a:solidFill>
                  <a:srgbClr val="7030A0"/>
                </a:solidFill>
                <a:latin typeface="Times New Roman" pitchFamily="18" charset="0"/>
                <a:cs typeface="Times New Roman" pitchFamily="18" charset="0"/>
              </a:rPr>
              <a:t>two years</a:t>
            </a: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or with both, and the animal on which the operation was performed shall be forfeited to the Government.</a:t>
            </a:r>
          </a:p>
          <a:p>
            <a:pPr algn="just"/>
            <a:r>
              <a:rPr lang="en-US" sz="2400" b="1" dirty="0" smtClean="0">
                <a:latin typeface="Times New Roman" pitchFamily="18" charset="0"/>
                <a:cs typeface="Times New Roman" pitchFamily="18" charset="0"/>
              </a:rPr>
              <a:t>13. Destruction of suffering animals</a:t>
            </a:r>
          </a:p>
          <a:p>
            <a:pPr algn="just"/>
            <a:r>
              <a:rPr lang="en-US" sz="2400" dirty="0" smtClean="0">
                <a:latin typeface="Times New Roman" pitchFamily="18" charset="0"/>
                <a:cs typeface="Times New Roman" pitchFamily="18" charset="0"/>
              </a:rPr>
              <a:t>any magistrate, commissioner of police or district superintendent of police</a:t>
            </a:r>
          </a:p>
          <a:p>
            <a:pPr algn="just"/>
            <a:r>
              <a:rPr lang="en-US" sz="2400" dirty="0" smtClean="0">
                <a:latin typeface="Times New Roman" pitchFamily="18" charset="0"/>
                <a:cs typeface="Times New Roman" pitchFamily="18" charset="0"/>
              </a:rPr>
              <a:t>Any police officer above the rank of a constable or any person </a:t>
            </a:r>
            <a:r>
              <a:rPr lang="en-US" sz="2400" dirty="0" err="1" smtClean="0">
                <a:latin typeface="Times New Roman" pitchFamily="18" charset="0"/>
                <a:cs typeface="Times New Roman" pitchFamily="18" charset="0"/>
              </a:rPr>
              <a:t>authorised</a:t>
            </a:r>
            <a:r>
              <a:rPr lang="en-US" sz="2400" dirty="0" smtClean="0">
                <a:latin typeface="Times New Roman" pitchFamily="18" charset="0"/>
                <a:cs typeface="Times New Roman" pitchFamily="18" charset="0"/>
              </a:rPr>
              <a:t> by the State </a:t>
            </a:r>
            <a:r>
              <a:rPr lang="en-US" sz="2400" dirty="0" err="1" smtClean="0">
                <a:latin typeface="Times New Roman" pitchFamily="18" charset="0"/>
                <a:cs typeface="Times New Roman" pitchFamily="18" charset="0"/>
              </a:rPr>
              <a:t>Governmen</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No appeal shall lie from any order of a magistrate for the destruction of an animal</a:t>
            </a:r>
            <a:endParaRPr lang="en-US" sz="24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lgn="just">
              <a:buFont typeface="Wingdings" pitchFamily="2" charset="2"/>
              <a:buChar char="v"/>
            </a:pPr>
            <a:r>
              <a:rPr lang="en-US" sz="2400" b="1" dirty="0" smtClean="0">
                <a:solidFill>
                  <a:srgbClr val="FF0000"/>
                </a:solidFill>
                <a:latin typeface="Times New Roman" pitchFamily="18" charset="0"/>
                <a:cs typeface="Times New Roman" pitchFamily="18" charset="0"/>
              </a:rPr>
              <a:t>CHAPTER IV : EXPERIMENTATION ON ANIMALS</a:t>
            </a:r>
          </a:p>
          <a:p>
            <a:pPr algn="just"/>
            <a:r>
              <a:rPr lang="en-US" sz="2400" b="1" dirty="0" smtClean="0">
                <a:latin typeface="Times New Roman" pitchFamily="18" charset="0"/>
                <a:cs typeface="Times New Roman" pitchFamily="18" charset="0"/>
              </a:rPr>
              <a:t>14. Experiments on animals</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Nothing contained in this Act shall render unlawful the performance of experiments (including experiments involving operations) on animals for the purpose of advancement by new discovery of physiological knowledge or of knowledge which will be useful for saving or for prolonging life or alleviating suffering or for combating any disease, whether of human beings, animals or plants.</a:t>
            </a:r>
          </a:p>
          <a:p>
            <a:pPr algn="just"/>
            <a:r>
              <a:rPr lang="en-US" sz="2400" b="1" dirty="0" smtClean="0">
                <a:latin typeface="Times New Roman" pitchFamily="18" charset="0"/>
                <a:cs typeface="Times New Roman" pitchFamily="18" charset="0"/>
              </a:rPr>
              <a:t>15. Committee for control and supervision of experiments on animals (CCSEA)</a:t>
            </a:r>
          </a:p>
          <a:p>
            <a:pPr algn="just"/>
            <a:r>
              <a:rPr lang="en-US" sz="2400" b="1" dirty="0" smtClean="0">
                <a:latin typeface="Times New Roman" pitchFamily="18" charset="0"/>
                <a:cs typeface="Times New Roman" pitchFamily="18" charset="0"/>
              </a:rPr>
              <a:t>Committee for the Purpose of Control and Supervision of Experiments on Animals (CPCSEA) </a:t>
            </a:r>
          </a:p>
          <a:p>
            <a:pPr algn="just"/>
            <a:r>
              <a:rPr lang="en-US" sz="2400" dirty="0" smtClean="0">
                <a:latin typeface="Times New Roman" pitchFamily="18" charset="0"/>
                <a:cs typeface="Times New Roman" pitchFamily="18" charset="0"/>
              </a:rPr>
              <a:t>Formed in 1964, it was revived in 1998, under the committed chairpersonship of </a:t>
            </a:r>
            <a:r>
              <a:rPr lang="en-US" sz="2400" dirty="0" err="1" smtClean="0">
                <a:latin typeface="Times New Roman" pitchFamily="18" charset="0"/>
                <a:cs typeface="Times New Roman" pitchFamily="18" charset="0"/>
              </a:rPr>
              <a:t>Maneka</a:t>
            </a:r>
            <a:r>
              <a:rPr lang="en-US" sz="2400" dirty="0" smtClean="0">
                <a:latin typeface="Times New Roman" pitchFamily="18" charset="0"/>
                <a:cs typeface="Times New Roman" pitchFamily="18" charset="0"/>
              </a:rPr>
              <a:t> Gandhi.</a:t>
            </a:r>
          </a:p>
          <a:p>
            <a:pPr algn="just"/>
            <a:r>
              <a:rPr lang="en-US" sz="2400" dirty="0" smtClean="0">
                <a:latin typeface="Times New Roman" pitchFamily="18" charset="0"/>
                <a:cs typeface="Times New Roman" pitchFamily="18" charset="0"/>
              </a:rPr>
              <a:t>665 laboratories are registered with the CPCSEA</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516563"/>
          </a:xfrm>
        </p:spPr>
        <p:txBody>
          <a:bodyPr>
            <a:normAutofit/>
          </a:bodyPr>
          <a:lstStyle/>
          <a:p>
            <a:pPr algn="just"/>
            <a:r>
              <a:rPr lang="en-US" sz="2400" b="1" dirty="0" smtClean="0">
                <a:solidFill>
                  <a:srgbClr val="FF0000"/>
                </a:solidFill>
                <a:latin typeface="Times New Roman" pitchFamily="18" charset="0"/>
                <a:cs typeface="Times New Roman" pitchFamily="18" charset="0"/>
              </a:rPr>
              <a:t>Institutional Animal Ethics Committees (IAECs) </a:t>
            </a:r>
          </a:p>
          <a:p>
            <a:pPr algn="just"/>
            <a:r>
              <a:rPr lang="en-US" sz="2400" dirty="0" smtClean="0">
                <a:latin typeface="Times New Roman" pitchFamily="18" charset="0"/>
                <a:cs typeface="Times New Roman" pitchFamily="18" charset="0"/>
              </a:rPr>
              <a:t>Constituted in every laboratory</a:t>
            </a:r>
          </a:p>
          <a:p>
            <a:pPr algn="just"/>
            <a:r>
              <a:rPr lang="en-US" sz="2400" dirty="0" smtClean="0">
                <a:latin typeface="Times New Roman" pitchFamily="18" charset="0"/>
                <a:cs typeface="Times New Roman" pitchFamily="18" charset="0"/>
              </a:rPr>
              <a:t>Approve research project proposals that use rats, mice, guinea-pigs or rabbits; </a:t>
            </a:r>
          </a:p>
          <a:p>
            <a:pPr algn="just"/>
            <a:r>
              <a:rPr lang="en-US" sz="2400" dirty="0" smtClean="0">
                <a:latin typeface="Times New Roman" pitchFamily="18" charset="0"/>
                <a:cs typeface="Times New Roman" pitchFamily="18" charset="0"/>
              </a:rPr>
              <a:t>Project that uses canines, </a:t>
            </a:r>
            <a:r>
              <a:rPr lang="en-US" sz="2400" dirty="0" err="1" smtClean="0">
                <a:latin typeface="Times New Roman" pitchFamily="18" charset="0"/>
                <a:cs typeface="Times New Roman" pitchFamily="18" charset="0"/>
              </a:rPr>
              <a:t>ovines</a:t>
            </a:r>
            <a:r>
              <a:rPr lang="en-US" sz="2400" dirty="0" smtClean="0">
                <a:latin typeface="Times New Roman" pitchFamily="18" charset="0"/>
                <a:cs typeface="Times New Roman" pitchFamily="18" charset="0"/>
              </a:rPr>
              <a:t>, bovines or non-human primates can only be conducted if approved by the panel of scientific experts constituted for this purpose</a:t>
            </a:r>
          </a:p>
          <a:p>
            <a:pPr algn="just"/>
            <a:r>
              <a:rPr lang="en-US" sz="2400" dirty="0" smtClean="0">
                <a:latin typeface="Times New Roman" pitchFamily="18" charset="0"/>
                <a:cs typeface="Times New Roman" pitchFamily="18" charset="0"/>
              </a:rPr>
              <a:t>Formulation and enforcement of guidelines on laboratory animal care and practice </a:t>
            </a:r>
          </a:p>
          <a:p>
            <a:pPr algn="just"/>
            <a:r>
              <a:rPr lang="en-US" sz="2400" dirty="0" smtClean="0">
                <a:latin typeface="Times New Roman" pitchFamily="18" charset="0"/>
                <a:cs typeface="Times New Roman" pitchFamily="18" charset="0"/>
              </a:rPr>
              <a:t>Protocol for the production of </a:t>
            </a:r>
            <a:r>
              <a:rPr lang="en-US" sz="2400" dirty="0" err="1" smtClean="0">
                <a:latin typeface="Times New Roman" pitchFamily="18" charset="0"/>
                <a:cs typeface="Times New Roman" pitchFamily="18" charset="0"/>
              </a:rPr>
              <a:t>immunobiologicals</a:t>
            </a:r>
            <a:r>
              <a:rPr lang="en-US" sz="2400" dirty="0" smtClean="0">
                <a:latin typeface="Times New Roman" pitchFamily="18" charset="0"/>
                <a:cs typeface="Times New Roman" pitchFamily="18" charset="0"/>
              </a:rPr>
              <a:t> from equines (has been formulated and ratified by the Supreme Court of India)</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US" sz="2400" b="1" dirty="0" smtClean="0">
                <a:latin typeface="Times New Roman" pitchFamily="18" charset="0"/>
                <a:cs typeface="Times New Roman" pitchFamily="18" charset="0"/>
              </a:rPr>
              <a:t>16. Staff of the Committee</a:t>
            </a:r>
          </a:p>
          <a:p>
            <a:pPr algn="just"/>
            <a:r>
              <a:rPr lang="en-US" sz="2400" b="1" dirty="0" smtClean="0">
                <a:latin typeface="Times New Roman" pitchFamily="18" charset="0"/>
                <a:cs typeface="Times New Roman" pitchFamily="18" charset="0"/>
              </a:rPr>
              <a:t>17. Duties of the Committee and power of the Committee to make rules relating to experiments on animals</a:t>
            </a:r>
          </a:p>
          <a:p>
            <a:pPr algn="just"/>
            <a:r>
              <a:rPr lang="en-US" sz="2400" b="1" dirty="0" smtClean="0">
                <a:latin typeface="Times New Roman" pitchFamily="18" charset="0"/>
                <a:cs typeface="Times New Roman" pitchFamily="18" charset="0"/>
              </a:rPr>
              <a:t>18. Power of entry and inspection</a:t>
            </a:r>
          </a:p>
          <a:p>
            <a:pPr algn="just"/>
            <a:r>
              <a:rPr lang="en-US" sz="2400" b="1" dirty="0" smtClean="0">
                <a:latin typeface="Times New Roman" pitchFamily="18" charset="0"/>
                <a:cs typeface="Times New Roman" pitchFamily="18" charset="0"/>
              </a:rPr>
              <a:t>19. Power to prohibit experiments on animals</a:t>
            </a:r>
          </a:p>
          <a:p>
            <a:pPr algn="just"/>
            <a:r>
              <a:rPr lang="en-US" sz="2400" b="1" dirty="0" smtClean="0">
                <a:latin typeface="Times New Roman" pitchFamily="18" charset="0"/>
                <a:cs typeface="Times New Roman" pitchFamily="18" charset="0"/>
              </a:rPr>
              <a:t>20. Penalties</a:t>
            </a:r>
          </a:p>
          <a:p>
            <a:pPr algn="just"/>
            <a:r>
              <a:rPr lang="en-US" sz="2400" dirty="0" smtClean="0">
                <a:latin typeface="Times New Roman" pitchFamily="18" charset="0"/>
                <a:cs typeface="Times New Roman" pitchFamily="18" charset="0"/>
              </a:rPr>
              <a:t>punishable with fine which may extend to two hundred rupees, and, when the contravention or breach of condition has taken place in any institution, the person in charge of the institution shall be deemed to be guilty of the offence and shall be punishable accordingly.</a:t>
            </a:r>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fontScale="92500" lnSpcReduction="20000"/>
          </a:bodyPr>
          <a:lstStyle/>
          <a:p>
            <a:pPr algn="just">
              <a:buFont typeface="Wingdings" pitchFamily="2" charset="2"/>
              <a:buChar char="v"/>
            </a:pPr>
            <a:r>
              <a:rPr lang="en-US" sz="2400" b="1" dirty="0" smtClean="0">
                <a:solidFill>
                  <a:srgbClr val="FF0000"/>
                </a:solidFill>
                <a:latin typeface="Times New Roman" pitchFamily="18" charset="0"/>
                <a:cs typeface="Times New Roman" pitchFamily="18" charset="0"/>
              </a:rPr>
              <a:t>CHAPTER V : PERFORMING ANIMALS</a:t>
            </a:r>
          </a:p>
          <a:p>
            <a:pPr algn="just"/>
            <a:r>
              <a:rPr lang="en-US" sz="2400" b="1" dirty="0" smtClean="0">
                <a:latin typeface="Times New Roman" pitchFamily="18" charset="0"/>
                <a:cs typeface="Times New Roman" pitchFamily="18" charset="0"/>
              </a:rPr>
              <a:t>Performing animal </a:t>
            </a:r>
            <a:r>
              <a:rPr lang="en-US" sz="2400" dirty="0" smtClean="0">
                <a:latin typeface="Times New Roman" pitchFamily="18" charset="0"/>
                <a:cs typeface="Times New Roman" pitchFamily="18" charset="0"/>
              </a:rPr>
              <a:t>  for the purpose of  entertainment  to which  the public are admitted  through</a:t>
            </a:r>
            <a:r>
              <a:rPr lang="en-US" sz="2400" dirty="0" smtClean="0">
                <a:solidFill>
                  <a:srgbClr val="FF0000"/>
                </a:solidFill>
                <a:latin typeface="Times New Roman" pitchFamily="18" charset="0"/>
                <a:cs typeface="Times New Roman" pitchFamily="18" charset="0"/>
              </a:rPr>
              <a:t> sale of  tickets</a:t>
            </a:r>
            <a:endParaRPr lang="en-US" sz="2400" b="1" dirty="0" smtClean="0">
              <a:solidFill>
                <a:srgbClr val="FF0000"/>
              </a:solidFill>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21. “Exhibit” and “train” defined</a:t>
            </a:r>
          </a:p>
          <a:p>
            <a:pPr algn="just"/>
            <a:r>
              <a:rPr lang="en-US" sz="2400" dirty="0" smtClean="0">
                <a:solidFill>
                  <a:srgbClr val="FF0000"/>
                </a:solidFill>
                <a:latin typeface="Times New Roman" pitchFamily="18" charset="0"/>
                <a:cs typeface="Times New Roman" pitchFamily="18" charset="0"/>
              </a:rPr>
              <a:t>“exhibit” </a:t>
            </a:r>
            <a:r>
              <a:rPr lang="en-US" sz="2400" dirty="0" smtClean="0">
                <a:latin typeface="Times New Roman" pitchFamily="18" charset="0"/>
                <a:cs typeface="Times New Roman" pitchFamily="18" charset="0"/>
              </a:rPr>
              <a:t>means exhibit at any entertainment to which the public are admitted through sale of tickets and </a:t>
            </a:r>
          </a:p>
          <a:p>
            <a:pPr algn="just"/>
            <a:r>
              <a:rPr lang="en-US" sz="2400" dirty="0" smtClean="0">
                <a:solidFill>
                  <a:srgbClr val="FF0000"/>
                </a:solidFill>
                <a:latin typeface="Times New Roman" pitchFamily="18" charset="0"/>
                <a:cs typeface="Times New Roman" pitchFamily="18" charset="0"/>
              </a:rPr>
              <a:t>“train” </a:t>
            </a:r>
            <a:r>
              <a:rPr lang="en-US" sz="2400" dirty="0" smtClean="0">
                <a:latin typeface="Times New Roman" pitchFamily="18" charset="0"/>
                <a:cs typeface="Times New Roman" pitchFamily="18" charset="0"/>
              </a:rPr>
              <a:t>means train for the purpose of any such exhibition</a:t>
            </a:r>
          </a:p>
          <a:p>
            <a:pPr algn="just"/>
            <a:r>
              <a:rPr lang="en-US" sz="2400" b="1" dirty="0" smtClean="0"/>
              <a:t>22. Restriction on exhibition and training of performing animals</a:t>
            </a:r>
          </a:p>
          <a:p>
            <a:pPr algn="just"/>
            <a:r>
              <a:rPr lang="en-US" sz="2400" b="1" dirty="0" smtClean="0"/>
              <a:t>23. Procedure for registration</a:t>
            </a:r>
          </a:p>
          <a:p>
            <a:pPr algn="just"/>
            <a:r>
              <a:rPr lang="en-US" sz="2400" b="1" dirty="0" smtClean="0"/>
              <a:t>24. Power of court to prohibit or restrict exhibition and training of performing animals</a:t>
            </a:r>
          </a:p>
          <a:p>
            <a:pPr algn="just"/>
            <a:r>
              <a:rPr lang="en-US" sz="2400" b="1" dirty="0" smtClean="0"/>
              <a:t>25. Power to enter premises</a:t>
            </a:r>
          </a:p>
          <a:p>
            <a:pPr algn="just"/>
            <a:r>
              <a:rPr lang="en-US" sz="2400" b="1" dirty="0" smtClean="0"/>
              <a:t>26. Offences</a:t>
            </a:r>
          </a:p>
          <a:p>
            <a:pPr algn="just"/>
            <a:r>
              <a:rPr lang="en-US" sz="2400" dirty="0" smtClean="0">
                <a:latin typeface="Times New Roman" pitchFamily="18" charset="0"/>
                <a:cs typeface="Times New Roman" pitchFamily="18" charset="0"/>
              </a:rPr>
              <a:t>Punishable on conviction with fine which may extend to five hundred rupees, or with imprisonment which may extend to three months, or with both</a:t>
            </a:r>
          </a:p>
          <a:p>
            <a:pPr algn="just"/>
            <a:r>
              <a:rPr lang="en-US" sz="2400" b="1" dirty="0" smtClean="0">
                <a:latin typeface="Times New Roman" pitchFamily="18" charset="0"/>
                <a:cs typeface="Times New Roman" pitchFamily="18" charset="0"/>
              </a:rPr>
              <a:t>27. Exemptions</a:t>
            </a:r>
          </a:p>
          <a:p>
            <a:pPr algn="just"/>
            <a:r>
              <a:rPr lang="en-US" sz="2400" i="1" dirty="0" smtClean="0">
                <a:solidFill>
                  <a:srgbClr val="FF0000"/>
                </a:solidFill>
                <a:latin typeface="Times New Roman" pitchFamily="18" charset="0"/>
                <a:cs typeface="Times New Roman" pitchFamily="18" charset="0"/>
              </a:rPr>
              <a:t>bona fide military or police purposes</a:t>
            </a:r>
          </a:p>
          <a:p>
            <a:pPr algn="just"/>
            <a:r>
              <a:rPr lang="en-US" sz="2400" dirty="0" smtClean="0">
                <a:solidFill>
                  <a:srgbClr val="FF0000"/>
                </a:solidFill>
                <a:latin typeface="Times New Roman" pitchFamily="18" charset="0"/>
                <a:cs typeface="Times New Roman" pitchFamily="18" charset="0"/>
              </a:rPr>
              <a:t>zoological garden </a:t>
            </a:r>
            <a:r>
              <a:rPr lang="en-US" sz="2400" dirty="0" smtClean="0">
                <a:latin typeface="Times New Roman" pitchFamily="18" charset="0"/>
                <a:cs typeface="Times New Roman" pitchFamily="18" charset="0"/>
              </a:rPr>
              <a:t>or by any society or association which has for its principal object the </a:t>
            </a:r>
            <a:r>
              <a:rPr lang="en-US" sz="2400" dirty="0" smtClean="0">
                <a:solidFill>
                  <a:srgbClr val="FF0000"/>
                </a:solidFill>
                <a:latin typeface="Times New Roman" pitchFamily="18" charset="0"/>
                <a:cs typeface="Times New Roman" pitchFamily="18" charset="0"/>
              </a:rPr>
              <a:t>exhibition of animals for educational or scientific purposes</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Font typeface="Wingdings" pitchFamily="2" charset="2"/>
              <a:buChar char="v"/>
            </a:pPr>
            <a:r>
              <a:rPr lang="en-US" sz="2400" b="1" dirty="0" smtClean="0">
                <a:solidFill>
                  <a:srgbClr val="FF0000"/>
                </a:solidFill>
                <a:latin typeface="Times New Roman" pitchFamily="18" charset="0"/>
                <a:cs typeface="Times New Roman" pitchFamily="18" charset="0"/>
              </a:rPr>
              <a:t>CHAPTER VI : MISCELLANEOUS</a:t>
            </a:r>
          </a:p>
          <a:p>
            <a:pPr algn="just"/>
            <a:r>
              <a:rPr lang="en-US" sz="2400" b="1" dirty="0" smtClean="0">
                <a:latin typeface="Times New Roman" pitchFamily="18" charset="0"/>
                <a:cs typeface="Times New Roman" pitchFamily="18" charset="0"/>
              </a:rPr>
              <a:t>28. Saving as respects manner of killing prescribed by religion.―</a:t>
            </a:r>
            <a:r>
              <a:rPr lang="en-US" sz="2400" dirty="0" smtClean="0">
                <a:latin typeface="Times New Roman" pitchFamily="18" charset="0"/>
                <a:cs typeface="Times New Roman" pitchFamily="18" charset="0"/>
              </a:rPr>
              <a:t>Nothing contained in this Act shall render it an offence to kill any animal in a manner required by the religion of any community.</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r>
              <a:rPr lang="en-US" sz="2400" dirty="0" smtClean="0">
                <a:latin typeface="Times New Roman" pitchFamily="18" charset="0"/>
                <a:cs typeface="Times New Roman" pitchFamily="18" charset="0"/>
              </a:rPr>
              <a:t>Conferred by sub-section (2) of section 38'of the PCA, 1960</a:t>
            </a:r>
          </a:p>
          <a:p>
            <a:r>
              <a:rPr lang="en-US" sz="2400" b="1" dirty="0" smtClean="0">
                <a:latin typeface="Times New Roman" pitchFamily="18" charset="0"/>
                <a:cs typeface="Times New Roman" pitchFamily="18" charset="0"/>
              </a:rPr>
              <a:t>Definitions</a:t>
            </a:r>
          </a:p>
          <a:p>
            <a:r>
              <a:rPr lang="en-US" sz="2400" dirty="0" smtClean="0">
                <a:latin typeface="Times New Roman" pitchFamily="18" charset="0"/>
                <a:cs typeface="Times New Roman" pitchFamily="18" charset="0"/>
              </a:rPr>
              <a:t>“large </a:t>
            </a:r>
            <a:r>
              <a:rPr lang="en-US" sz="2400" dirty="0" err="1" smtClean="0">
                <a:latin typeface="Times New Roman" pitchFamily="18" charset="0"/>
                <a:cs typeface="Times New Roman" pitchFamily="18" charset="0"/>
              </a:rPr>
              <a:t>bullock”or</a:t>
            </a:r>
            <a:r>
              <a:rPr lang="en-US" sz="2400" dirty="0" smtClean="0">
                <a:latin typeface="Times New Roman" pitchFamily="18" charset="0"/>
                <a:cs typeface="Times New Roman" pitchFamily="18" charset="0"/>
              </a:rPr>
              <a:t> "large buffalo" B. wt. &gt;350 </a:t>
            </a:r>
            <a:r>
              <a:rPr lang="en-US" sz="2400" dirty="0" err="1" smtClean="0">
                <a:latin typeface="Times New Roman" pitchFamily="18" charset="0"/>
                <a:cs typeface="Times New Roman" pitchFamily="18" charset="0"/>
              </a:rPr>
              <a:t>Kgs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“medium bullock” or "medium buffalo"  B. wt.  250-350 </a:t>
            </a:r>
            <a:r>
              <a:rPr lang="en-US" sz="2400" dirty="0" err="1" smtClean="0">
                <a:latin typeface="Times New Roman" pitchFamily="18" charset="0"/>
                <a:cs typeface="Times New Roman" pitchFamily="18" charset="0"/>
              </a:rPr>
              <a:t>Kgs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“small buffalo” B. wt. </a:t>
            </a:r>
            <a:r>
              <a:rPr lang="en-US" sz="2400" dirty="0" smtClean="0">
                <a:latin typeface="Times New Roman" pitchFamily="18" charset="0"/>
                <a:ea typeface="MS Mincho"/>
                <a:cs typeface="Times New Roman" pitchFamily="18" charset="0"/>
              </a:rPr>
              <a:t>⋡</a:t>
            </a:r>
            <a:r>
              <a:rPr lang="en-US" sz="2400" dirty="0" smtClean="0">
                <a:latin typeface="Times New Roman" pitchFamily="18" charset="0"/>
                <a:cs typeface="Times New Roman" pitchFamily="18" charset="0"/>
              </a:rPr>
              <a:t>250 kilograms </a:t>
            </a:r>
          </a:p>
          <a:p>
            <a:endParaRPr lang="en-US" sz="2400" dirty="0">
              <a:latin typeface="Times New Roman" pitchFamily="18" charset="0"/>
              <a:cs typeface="Times New Roman" pitchFamily="18" charset="0"/>
            </a:endParaRPr>
          </a:p>
        </p:txBody>
      </p:sp>
      <p:sp>
        <p:nvSpPr>
          <p:cNvPr id="4" name="Rectangle 3"/>
          <p:cNvSpPr/>
          <p:nvPr/>
        </p:nvSpPr>
        <p:spPr>
          <a:xfrm>
            <a:off x="762000" y="228600"/>
            <a:ext cx="7772400" cy="1200329"/>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THE PREVENTION OF CRUELTY TO DRAUGHT AND PACK ANIMALS RULES, 1965</a:t>
            </a:r>
          </a:p>
          <a:p>
            <a:pPr algn="ctr"/>
            <a:r>
              <a:rPr lang="en-US" sz="2400" b="1" dirty="0" smtClean="0">
                <a:solidFill>
                  <a:srgbClr val="FF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as amended </a:t>
            </a:r>
            <a:r>
              <a:rPr lang="en-US" sz="2400" dirty="0" err="1" smtClean="0">
                <a:solidFill>
                  <a:srgbClr val="C00000"/>
                </a:solidFill>
                <a:latin typeface="Times New Roman" pitchFamily="18" charset="0"/>
                <a:cs typeface="Times New Roman" pitchFamily="18" charset="0"/>
              </a:rPr>
              <a:t>upto</a:t>
            </a:r>
            <a:r>
              <a:rPr lang="en-US" sz="2400" dirty="0" smtClean="0">
                <a:solidFill>
                  <a:srgbClr val="C00000"/>
                </a:solidFill>
                <a:latin typeface="Times New Roman" pitchFamily="18" charset="0"/>
                <a:cs typeface="Times New Roman" pitchFamily="18" charset="0"/>
              </a:rPr>
              <a:t> 9th December, 1968</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8060855"/>
              </p:ext>
            </p:extLst>
          </p:nvPr>
        </p:nvGraphicFramePr>
        <p:xfrm>
          <a:off x="457200" y="838200"/>
          <a:ext cx="8305800" cy="5852160"/>
        </p:xfrm>
        <a:graphic>
          <a:graphicData uri="http://schemas.openxmlformats.org/drawingml/2006/table">
            <a:tbl>
              <a:tblPr firstRow="1" bandRow="1">
                <a:tableStyleId>{5940675A-B579-460E-94D1-54222C63F5DA}</a:tableStyleId>
              </a:tblPr>
              <a:tblGrid>
                <a:gridCol w="3386831">
                  <a:extLst>
                    <a:ext uri="{9D8B030D-6E8A-4147-A177-3AD203B41FA5}">
                      <a16:colId xmlns:a16="http://schemas.microsoft.com/office/drawing/2014/main" val="20000"/>
                    </a:ext>
                  </a:extLst>
                </a:gridCol>
                <a:gridCol w="3548109">
                  <a:extLst>
                    <a:ext uri="{9D8B030D-6E8A-4147-A177-3AD203B41FA5}">
                      <a16:colId xmlns:a16="http://schemas.microsoft.com/office/drawing/2014/main" val="20001"/>
                    </a:ext>
                  </a:extLst>
                </a:gridCol>
                <a:gridCol w="1370860">
                  <a:extLst>
                    <a:ext uri="{9D8B030D-6E8A-4147-A177-3AD203B41FA5}">
                      <a16:colId xmlns:a16="http://schemas.microsoft.com/office/drawing/2014/main" val="20002"/>
                    </a:ext>
                  </a:extLst>
                </a:gridCol>
              </a:tblGrid>
              <a:tr h="370840">
                <a:tc>
                  <a:txBody>
                    <a:bodyPr/>
                    <a:lstStyle/>
                    <a:p>
                      <a:r>
                        <a:rPr lang="en-US" sz="2000" b="1" dirty="0" smtClean="0">
                          <a:solidFill>
                            <a:schemeClr val="tx1"/>
                          </a:solidFill>
                          <a:latin typeface="Times New Roman" pitchFamily="18" charset="0"/>
                          <a:cs typeface="Times New Roman" pitchFamily="18" charset="0"/>
                        </a:rPr>
                        <a:t>Small” bullock</a:t>
                      </a:r>
                      <a:r>
                        <a:rPr lang="en-US" sz="2000" b="1" baseline="0" dirty="0" smtClean="0">
                          <a:solidFill>
                            <a:schemeClr val="tx1"/>
                          </a:solidFill>
                          <a:latin typeface="Times New Roman" pitchFamily="18" charset="0"/>
                          <a:cs typeface="Times New Roman" pitchFamily="18" charset="0"/>
                        </a:rPr>
                        <a:t> or</a:t>
                      </a:r>
                      <a:r>
                        <a:rPr lang="en-US" sz="2000" b="1" dirty="0" smtClean="0">
                          <a:solidFill>
                            <a:schemeClr val="tx1"/>
                          </a:solidFill>
                          <a:latin typeface="Times New Roman" pitchFamily="18" charset="0"/>
                          <a:cs typeface="Times New Roman" pitchFamily="18" charset="0"/>
                        </a:rPr>
                        <a:t> buffalo</a:t>
                      </a:r>
                      <a:endParaRPr lang="en-US" sz="20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if fitted with ball bearing</a:t>
                      </a:r>
                    </a:p>
                    <a:p>
                      <a:endParaRPr lang="en-US" sz="200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1000 Kg</a:t>
                      </a:r>
                      <a:endParaRPr 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00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if fitted with pneumatic </a:t>
                      </a:r>
                      <a:r>
                        <a:rPr lang="en-US" sz="2000" dirty="0" err="1" smtClean="0">
                          <a:solidFill>
                            <a:schemeClr val="tx1"/>
                          </a:solidFill>
                          <a:latin typeface="Times New Roman" pitchFamily="18" charset="0"/>
                          <a:cs typeface="Times New Roman" pitchFamily="18" charset="0"/>
                        </a:rPr>
                        <a:t>tyres</a:t>
                      </a:r>
                      <a:endParaRPr lang="en-US" sz="200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750</a:t>
                      </a:r>
                      <a:r>
                        <a:rPr lang="en-US" sz="2000" baseline="0" dirty="0" smtClean="0">
                          <a:solidFill>
                            <a:schemeClr val="tx1"/>
                          </a:solidFill>
                          <a:latin typeface="Times New Roman" pitchFamily="18" charset="0"/>
                          <a:cs typeface="Times New Roman" pitchFamily="18" charset="0"/>
                        </a:rPr>
                        <a:t> Kg</a:t>
                      </a:r>
                      <a:endParaRPr 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200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if not fitted with pneumatic </a:t>
                      </a:r>
                      <a:r>
                        <a:rPr lang="en-US" sz="2000" dirty="0" err="1" smtClean="0">
                          <a:solidFill>
                            <a:schemeClr val="tx1"/>
                          </a:solidFill>
                          <a:latin typeface="Times New Roman" pitchFamily="18" charset="0"/>
                          <a:cs typeface="Times New Roman" pitchFamily="18" charset="0"/>
                        </a:rPr>
                        <a:t>tyres</a:t>
                      </a:r>
                      <a:r>
                        <a:rPr lang="en-US" sz="2000" dirty="0" smtClean="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txBody>
                  <a:tcPr/>
                </a:tc>
                <a:tc>
                  <a:txBody>
                    <a:bodyPr/>
                    <a:lstStyle/>
                    <a:p>
                      <a:r>
                        <a:rPr lang="en-US" sz="2000" kern="1200" baseline="0" dirty="0" smtClean="0">
                          <a:solidFill>
                            <a:schemeClr val="tx1"/>
                          </a:solidFill>
                          <a:latin typeface="Times New Roman" pitchFamily="18" charset="0"/>
                          <a:ea typeface="+mn-ea"/>
                          <a:cs typeface="Times New Roman" pitchFamily="18" charset="0"/>
                        </a:rPr>
                        <a:t>500 Kg</a:t>
                      </a:r>
                      <a:endParaRPr 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000" b="1" kern="1200" baseline="0" dirty="0" smtClean="0">
                          <a:solidFill>
                            <a:srgbClr val="00CC00"/>
                          </a:solidFill>
                          <a:latin typeface="Times New Roman" pitchFamily="18" charset="0"/>
                          <a:ea typeface="+mn-ea"/>
                          <a:cs typeface="Times New Roman" pitchFamily="18" charset="0"/>
                        </a:rPr>
                        <a:t>Medium” bullock or buffalo</a:t>
                      </a:r>
                      <a:endParaRPr lang="en-US" sz="2000" b="1" dirty="0">
                        <a:solidFill>
                          <a:srgbClr val="00CC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CC00"/>
                          </a:solidFill>
                          <a:latin typeface="Times New Roman" pitchFamily="18" charset="0"/>
                          <a:cs typeface="Times New Roman" pitchFamily="18" charset="0"/>
                        </a:rPr>
                        <a:t>if fitted with ball bearing</a:t>
                      </a:r>
                    </a:p>
                  </a:txBody>
                  <a:tcPr/>
                </a:tc>
                <a:tc>
                  <a:txBody>
                    <a:bodyPr/>
                    <a:lstStyle/>
                    <a:p>
                      <a:r>
                        <a:rPr lang="en-US" sz="2000" dirty="0" smtClean="0">
                          <a:solidFill>
                            <a:srgbClr val="00CC00"/>
                          </a:solidFill>
                          <a:latin typeface="Times New Roman" pitchFamily="18" charset="0"/>
                          <a:cs typeface="Times New Roman" pitchFamily="18" charset="0"/>
                        </a:rPr>
                        <a:t>1400 Kg</a:t>
                      </a:r>
                      <a:endParaRPr lang="en-US" sz="2000" dirty="0">
                        <a:solidFill>
                          <a:srgbClr val="00CC00"/>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endParaRPr lang="en-US" sz="2000" dirty="0">
                        <a:solidFill>
                          <a:srgbClr val="00CC00"/>
                        </a:solidFill>
                        <a:latin typeface="Times New Roman" pitchFamily="18" charset="0"/>
                        <a:cs typeface="Times New Roman" pitchFamily="18" charset="0"/>
                      </a:endParaRPr>
                    </a:p>
                  </a:txBody>
                  <a:tcPr/>
                </a:tc>
                <a:tc>
                  <a:txBody>
                    <a:bodyPr/>
                    <a:lstStyle/>
                    <a:p>
                      <a:r>
                        <a:rPr lang="en-US" sz="2000" dirty="0" smtClean="0">
                          <a:solidFill>
                            <a:srgbClr val="00CC00"/>
                          </a:solidFill>
                          <a:latin typeface="Times New Roman" pitchFamily="18" charset="0"/>
                          <a:cs typeface="Times New Roman" pitchFamily="18" charset="0"/>
                        </a:rPr>
                        <a:t>if fitted with pneumatic </a:t>
                      </a:r>
                      <a:r>
                        <a:rPr lang="en-US" sz="2000" dirty="0" err="1" smtClean="0">
                          <a:solidFill>
                            <a:srgbClr val="00CC00"/>
                          </a:solidFill>
                          <a:latin typeface="Times New Roman" pitchFamily="18" charset="0"/>
                          <a:cs typeface="Times New Roman" pitchFamily="18" charset="0"/>
                        </a:rPr>
                        <a:t>tyres</a:t>
                      </a:r>
                      <a:endParaRPr lang="en-US" sz="2000" dirty="0">
                        <a:solidFill>
                          <a:srgbClr val="00CC00"/>
                        </a:solidFill>
                        <a:latin typeface="Times New Roman" pitchFamily="18" charset="0"/>
                        <a:cs typeface="Times New Roman" pitchFamily="18" charset="0"/>
                      </a:endParaRPr>
                    </a:p>
                  </a:txBody>
                  <a:tcPr/>
                </a:tc>
                <a:tc>
                  <a:txBody>
                    <a:bodyPr/>
                    <a:lstStyle/>
                    <a:p>
                      <a:r>
                        <a:rPr lang="en-US" sz="2000" dirty="0" smtClean="0">
                          <a:solidFill>
                            <a:srgbClr val="00CC00"/>
                          </a:solidFill>
                          <a:latin typeface="Times New Roman" pitchFamily="18" charset="0"/>
                          <a:cs typeface="Times New Roman" pitchFamily="18" charset="0"/>
                        </a:rPr>
                        <a:t>1050 Kg</a:t>
                      </a:r>
                      <a:endParaRPr lang="en-US" sz="2000" dirty="0">
                        <a:solidFill>
                          <a:srgbClr val="00CC00"/>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endParaRPr lang="en-US" sz="2000" dirty="0">
                        <a:solidFill>
                          <a:srgbClr val="00CC00"/>
                        </a:solidFill>
                        <a:latin typeface="Times New Roman" pitchFamily="18" charset="0"/>
                        <a:cs typeface="Times New Roman" pitchFamily="18" charset="0"/>
                      </a:endParaRPr>
                    </a:p>
                  </a:txBody>
                  <a:tcPr/>
                </a:tc>
                <a:tc>
                  <a:txBody>
                    <a:bodyPr/>
                    <a:lstStyle/>
                    <a:p>
                      <a:r>
                        <a:rPr lang="en-US" sz="2000" dirty="0" smtClean="0">
                          <a:solidFill>
                            <a:srgbClr val="00CC00"/>
                          </a:solidFill>
                          <a:latin typeface="Times New Roman" pitchFamily="18" charset="0"/>
                          <a:cs typeface="Times New Roman" pitchFamily="18" charset="0"/>
                        </a:rPr>
                        <a:t>if not fitted with pneumatic </a:t>
                      </a:r>
                      <a:r>
                        <a:rPr lang="en-US" sz="2000" dirty="0" err="1" smtClean="0">
                          <a:solidFill>
                            <a:srgbClr val="00CC00"/>
                          </a:solidFill>
                          <a:latin typeface="Times New Roman" pitchFamily="18" charset="0"/>
                          <a:cs typeface="Times New Roman" pitchFamily="18" charset="0"/>
                        </a:rPr>
                        <a:t>tyres</a:t>
                      </a:r>
                      <a:r>
                        <a:rPr lang="en-US" sz="2000" dirty="0" smtClean="0">
                          <a:solidFill>
                            <a:srgbClr val="00CC00"/>
                          </a:solidFill>
                          <a:latin typeface="Times New Roman" pitchFamily="18" charset="0"/>
                          <a:cs typeface="Times New Roman" pitchFamily="18" charset="0"/>
                        </a:rPr>
                        <a:t> </a:t>
                      </a:r>
                      <a:endParaRPr lang="en-US" sz="2000" dirty="0">
                        <a:solidFill>
                          <a:srgbClr val="00CC00"/>
                        </a:solidFill>
                        <a:latin typeface="Times New Roman" pitchFamily="18" charset="0"/>
                        <a:cs typeface="Times New Roman" pitchFamily="18" charset="0"/>
                      </a:endParaRPr>
                    </a:p>
                  </a:txBody>
                  <a:tcPr/>
                </a:tc>
                <a:tc>
                  <a:txBody>
                    <a:bodyPr/>
                    <a:lstStyle/>
                    <a:p>
                      <a:r>
                        <a:rPr lang="en-US" sz="2000" dirty="0" smtClean="0">
                          <a:solidFill>
                            <a:srgbClr val="00CC00"/>
                          </a:solidFill>
                          <a:latin typeface="Times New Roman" pitchFamily="18" charset="0"/>
                          <a:cs typeface="Times New Roman" pitchFamily="18" charset="0"/>
                        </a:rPr>
                        <a:t>700 Kg</a:t>
                      </a:r>
                      <a:endParaRPr lang="en-US" sz="2000" dirty="0">
                        <a:solidFill>
                          <a:srgbClr val="00CC00"/>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rgbClr val="7030A0"/>
                          </a:solidFill>
                          <a:latin typeface="Times New Roman" pitchFamily="18" charset="0"/>
                          <a:ea typeface="+mn-ea"/>
                          <a:cs typeface="Times New Roman" pitchFamily="18" charset="0"/>
                        </a:rPr>
                        <a:t>Large” bullock or buffalo</a:t>
                      </a:r>
                      <a:endParaRPr lang="en-US" sz="2000" b="1" dirty="0" smtClean="0">
                        <a:solidFill>
                          <a:srgbClr val="7030A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030A0"/>
                          </a:solidFill>
                          <a:latin typeface="Times New Roman" pitchFamily="18" charset="0"/>
                          <a:cs typeface="Times New Roman" pitchFamily="18" charset="0"/>
                        </a:rPr>
                        <a:t>if fitted with ball bearing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030A0"/>
                          </a:solidFill>
                          <a:latin typeface="Times New Roman" pitchFamily="18" charset="0"/>
                          <a:cs typeface="Times New Roman" pitchFamily="18" charset="0"/>
                        </a:rPr>
                        <a:t>1800 Kg</a:t>
                      </a:r>
                    </a:p>
                  </a:txBody>
                  <a:tcPr/>
                </a:tc>
                <a:extLst>
                  <a:ext uri="{0D108BD9-81ED-4DB2-BD59-A6C34878D82A}">
                    <a16:rowId xmlns:a16="http://schemas.microsoft.com/office/drawing/2014/main" val="10006"/>
                  </a:ext>
                </a:extLst>
              </a:tr>
              <a:tr h="370840">
                <a:tc>
                  <a:txBody>
                    <a:bodyPr/>
                    <a:lstStyle/>
                    <a:p>
                      <a:endParaRPr lang="en-US" sz="2000" dirty="0">
                        <a:solidFill>
                          <a:srgbClr val="7030A0"/>
                        </a:solidFill>
                        <a:latin typeface="Times New Roman" pitchFamily="18" charset="0"/>
                        <a:cs typeface="Times New Roman" pitchFamily="18" charset="0"/>
                      </a:endParaRPr>
                    </a:p>
                  </a:txBody>
                  <a:tcPr/>
                </a:tc>
                <a:tc>
                  <a:txBody>
                    <a:bodyPr/>
                    <a:lstStyle/>
                    <a:p>
                      <a:r>
                        <a:rPr lang="en-US" sz="2000" dirty="0" smtClean="0">
                          <a:solidFill>
                            <a:srgbClr val="7030A0"/>
                          </a:solidFill>
                          <a:latin typeface="Times New Roman" pitchFamily="18" charset="0"/>
                          <a:cs typeface="Times New Roman" pitchFamily="18" charset="0"/>
                        </a:rPr>
                        <a:t>if fitted with pneumatic </a:t>
                      </a:r>
                      <a:r>
                        <a:rPr lang="en-US" sz="2000" dirty="0" err="1" smtClean="0">
                          <a:solidFill>
                            <a:srgbClr val="7030A0"/>
                          </a:solidFill>
                          <a:latin typeface="Times New Roman" pitchFamily="18" charset="0"/>
                          <a:cs typeface="Times New Roman" pitchFamily="18" charset="0"/>
                        </a:rPr>
                        <a:t>tyres</a:t>
                      </a:r>
                      <a:endParaRPr lang="en-US" sz="2000" dirty="0">
                        <a:solidFill>
                          <a:srgbClr val="7030A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030A0"/>
                          </a:solidFill>
                          <a:latin typeface="Times New Roman" pitchFamily="18" charset="0"/>
                          <a:cs typeface="Times New Roman" pitchFamily="18" charset="0"/>
                        </a:rPr>
                        <a:t>1350 Kg</a:t>
                      </a:r>
                    </a:p>
                  </a:txBody>
                  <a:tcPr/>
                </a:tc>
                <a:extLst>
                  <a:ext uri="{0D108BD9-81ED-4DB2-BD59-A6C34878D82A}">
                    <a16:rowId xmlns:a16="http://schemas.microsoft.com/office/drawing/2014/main" val="10007"/>
                  </a:ext>
                </a:extLst>
              </a:tr>
              <a:tr h="370840">
                <a:tc>
                  <a:txBody>
                    <a:bodyPr/>
                    <a:lstStyle/>
                    <a:p>
                      <a:endParaRPr lang="en-US" sz="2000" dirty="0">
                        <a:solidFill>
                          <a:srgbClr val="7030A0"/>
                        </a:solidFill>
                        <a:latin typeface="Times New Roman" pitchFamily="18" charset="0"/>
                        <a:cs typeface="Times New Roman" pitchFamily="18" charset="0"/>
                      </a:endParaRPr>
                    </a:p>
                  </a:txBody>
                  <a:tcPr/>
                </a:tc>
                <a:tc>
                  <a:txBody>
                    <a:bodyPr/>
                    <a:lstStyle/>
                    <a:p>
                      <a:r>
                        <a:rPr lang="en-US" sz="2000" dirty="0" smtClean="0">
                          <a:solidFill>
                            <a:srgbClr val="7030A0"/>
                          </a:solidFill>
                          <a:latin typeface="Times New Roman" pitchFamily="18" charset="0"/>
                          <a:cs typeface="Times New Roman" pitchFamily="18" charset="0"/>
                        </a:rPr>
                        <a:t>if not fitted with pneumatic </a:t>
                      </a:r>
                      <a:r>
                        <a:rPr lang="en-US" sz="2000" dirty="0" err="1" smtClean="0">
                          <a:solidFill>
                            <a:srgbClr val="7030A0"/>
                          </a:solidFill>
                          <a:latin typeface="Times New Roman" pitchFamily="18" charset="0"/>
                          <a:cs typeface="Times New Roman" pitchFamily="18" charset="0"/>
                        </a:rPr>
                        <a:t>tyres</a:t>
                      </a:r>
                      <a:r>
                        <a:rPr lang="en-US" sz="2000" dirty="0" smtClean="0">
                          <a:solidFill>
                            <a:srgbClr val="7030A0"/>
                          </a:solidFill>
                          <a:latin typeface="Times New Roman" pitchFamily="18" charset="0"/>
                          <a:cs typeface="Times New Roman" pitchFamily="18" charset="0"/>
                        </a:rPr>
                        <a:t> </a:t>
                      </a:r>
                      <a:endParaRPr lang="en-US" sz="2000" dirty="0">
                        <a:solidFill>
                          <a:srgbClr val="7030A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030A0"/>
                          </a:solidFill>
                          <a:latin typeface="Times New Roman" pitchFamily="18" charset="0"/>
                          <a:cs typeface="Times New Roman" pitchFamily="18" charset="0"/>
                        </a:rPr>
                        <a:t>900 Kg</a:t>
                      </a:r>
                    </a:p>
                  </a:txBody>
                  <a:tcPr/>
                </a:tc>
                <a:extLst>
                  <a:ext uri="{0D108BD9-81ED-4DB2-BD59-A6C34878D82A}">
                    <a16:rowId xmlns:a16="http://schemas.microsoft.com/office/drawing/2014/main" val="10008"/>
                  </a:ext>
                </a:extLst>
              </a:tr>
              <a:tr h="370840">
                <a:tc>
                  <a:txBody>
                    <a:bodyPr/>
                    <a:lstStyle/>
                    <a:p>
                      <a:r>
                        <a:rPr lang="en-US" sz="2000" b="1" dirty="0" smtClean="0">
                          <a:solidFill>
                            <a:srgbClr val="002060"/>
                          </a:solidFill>
                          <a:latin typeface="Times New Roman" pitchFamily="18" charset="0"/>
                          <a:cs typeface="Times New Roman" pitchFamily="18" charset="0"/>
                        </a:rPr>
                        <a:t>Horse or mule</a:t>
                      </a:r>
                      <a:endParaRPr lang="en-US" sz="2000" b="1" dirty="0">
                        <a:solidFill>
                          <a:srgbClr val="002060"/>
                        </a:solidFill>
                        <a:latin typeface="Times New Roman" pitchFamily="18" charset="0"/>
                        <a:cs typeface="Times New Roman" pitchFamily="18" charset="0"/>
                      </a:endParaRPr>
                    </a:p>
                  </a:txBody>
                  <a:tcPr/>
                </a:tc>
                <a:tc>
                  <a:txBody>
                    <a:bodyPr/>
                    <a:lstStyle/>
                    <a:p>
                      <a:r>
                        <a:rPr lang="en-US" sz="2000" dirty="0" smtClean="0">
                          <a:solidFill>
                            <a:srgbClr val="002060"/>
                          </a:solidFill>
                          <a:latin typeface="Times New Roman" pitchFamily="18" charset="0"/>
                          <a:cs typeface="Times New Roman" pitchFamily="18" charset="0"/>
                        </a:rPr>
                        <a:t>if fitted with pneumatic </a:t>
                      </a:r>
                      <a:r>
                        <a:rPr lang="en-US" sz="2000" dirty="0" err="1" smtClean="0">
                          <a:solidFill>
                            <a:srgbClr val="002060"/>
                          </a:solidFill>
                          <a:latin typeface="Times New Roman" pitchFamily="18" charset="0"/>
                          <a:cs typeface="Times New Roman" pitchFamily="18" charset="0"/>
                        </a:rPr>
                        <a:t>tyres</a:t>
                      </a:r>
                      <a:endParaRPr lang="en-US" sz="2000" dirty="0">
                        <a:solidFill>
                          <a:srgbClr val="00206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latin typeface="Times New Roman" pitchFamily="18" charset="0"/>
                          <a:cs typeface="Times New Roman" pitchFamily="18" charset="0"/>
                        </a:rPr>
                        <a:t>750 Kg</a:t>
                      </a:r>
                    </a:p>
                  </a:txBody>
                  <a:tcPr/>
                </a:tc>
                <a:extLst>
                  <a:ext uri="{0D108BD9-81ED-4DB2-BD59-A6C34878D82A}">
                    <a16:rowId xmlns:a16="http://schemas.microsoft.com/office/drawing/2014/main" val="10009"/>
                  </a:ext>
                </a:extLst>
              </a:tr>
              <a:tr h="370840">
                <a:tc>
                  <a:txBody>
                    <a:bodyPr/>
                    <a:lstStyle/>
                    <a:p>
                      <a:endParaRPr lang="en-US" sz="2000" dirty="0">
                        <a:solidFill>
                          <a:srgbClr val="002060"/>
                        </a:solidFill>
                        <a:latin typeface="Times New Roman" pitchFamily="18" charset="0"/>
                        <a:cs typeface="Times New Roman" pitchFamily="18" charset="0"/>
                      </a:endParaRPr>
                    </a:p>
                  </a:txBody>
                  <a:tcPr/>
                </a:tc>
                <a:tc>
                  <a:txBody>
                    <a:bodyPr/>
                    <a:lstStyle/>
                    <a:p>
                      <a:r>
                        <a:rPr lang="en-US" sz="2000" dirty="0" smtClean="0">
                          <a:solidFill>
                            <a:srgbClr val="002060"/>
                          </a:solidFill>
                          <a:latin typeface="Times New Roman" pitchFamily="18" charset="0"/>
                          <a:cs typeface="Times New Roman" pitchFamily="18" charset="0"/>
                        </a:rPr>
                        <a:t>if not fitted with pneumatic </a:t>
                      </a:r>
                      <a:r>
                        <a:rPr lang="en-US" sz="2000" dirty="0" err="1" smtClean="0">
                          <a:solidFill>
                            <a:srgbClr val="002060"/>
                          </a:solidFill>
                          <a:latin typeface="Times New Roman" pitchFamily="18" charset="0"/>
                          <a:cs typeface="Times New Roman" pitchFamily="18" charset="0"/>
                        </a:rPr>
                        <a:t>tyres</a:t>
                      </a:r>
                      <a:r>
                        <a:rPr lang="en-US" sz="2000" dirty="0" smtClean="0">
                          <a:solidFill>
                            <a:srgbClr val="002060"/>
                          </a:solidFill>
                          <a:latin typeface="Times New Roman" pitchFamily="18" charset="0"/>
                          <a:cs typeface="Times New Roman" pitchFamily="18" charset="0"/>
                        </a:rPr>
                        <a:t> </a:t>
                      </a:r>
                      <a:endParaRPr lang="en-US" sz="2000" dirty="0">
                        <a:solidFill>
                          <a:srgbClr val="00206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latin typeface="Times New Roman" pitchFamily="18" charset="0"/>
                          <a:cs typeface="Times New Roman" pitchFamily="18" charset="0"/>
                        </a:rPr>
                        <a:t>500 Kg</a:t>
                      </a:r>
                    </a:p>
                  </a:txBody>
                  <a:tcPr/>
                </a:tc>
                <a:extLst>
                  <a:ext uri="{0D108BD9-81ED-4DB2-BD59-A6C34878D82A}">
                    <a16:rowId xmlns:a16="http://schemas.microsoft.com/office/drawing/2014/main" val="10010"/>
                  </a:ext>
                </a:extLst>
              </a:tr>
              <a:tr h="370840">
                <a:tc>
                  <a:txBody>
                    <a:bodyPr/>
                    <a:lstStyle/>
                    <a:p>
                      <a:r>
                        <a:rPr lang="en-US" sz="2000" b="1" dirty="0" smtClean="0">
                          <a:solidFill>
                            <a:schemeClr val="tx2"/>
                          </a:solidFill>
                          <a:latin typeface="Times New Roman" pitchFamily="18" charset="0"/>
                          <a:cs typeface="Times New Roman" pitchFamily="18" charset="0"/>
                        </a:rPr>
                        <a:t>Pony</a:t>
                      </a:r>
                      <a:endParaRPr lang="en-US" sz="2000" b="1" dirty="0">
                        <a:solidFill>
                          <a:schemeClr val="tx2"/>
                        </a:solidFill>
                        <a:latin typeface="Times New Roman" pitchFamily="18" charset="0"/>
                        <a:cs typeface="Times New Roman" pitchFamily="18" charset="0"/>
                      </a:endParaRPr>
                    </a:p>
                  </a:txBody>
                  <a:tcPr/>
                </a:tc>
                <a:tc>
                  <a:txBody>
                    <a:bodyPr/>
                    <a:lstStyle/>
                    <a:p>
                      <a:r>
                        <a:rPr lang="en-US" sz="2000" dirty="0" smtClean="0">
                          <a:solidFill>
                            <a:schemeClr val="tx2"/>
                          </a:solidFill>
                          <a:latin typeface="Times New Roman" pitchFamily="18" charset="0"/>
                          <a:cs typeface="Times New Roman" pitchFamily="18" charset="0"/>
                        </a:rPr>
                        <a:t>if fitted with pneumatic </a:t>
                      </a:r>
                      <a:r>
                        <a:rPr lang="en-US" sz="2000" dirty="0" err="1" smtClean="0">
                          <a:solidFill>
                            <a:schemeClr val="tx2"/>
                          </a:solidFill>
                          <a:latin typeface="Times New Roman" pitchFamily="18" charset="0"/>
                          <a:cs typeface="Times New Roman" pitchFamily="18" charset="0"/>
                        </a:rPr>
                        <a:t>tyres</a:t>
                      </a:r>
                      <a:endParaRPr lang="en-US" sz="2000" dirty="0">
                        <a:solidFill>
                          <a:schemeClr val="tx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Times New Roman" pitchFamily="18" charset="0"/>
                          <a:cs typeface="Times New Roman" pitchFamily="18" charset="0"/>
                        </a:rPr>
                        <a:t>600 Kg</a:t>
                      </a:r>
                    </a:p>
                  </a:txBody>
                  <a:tcPr/>
                </a:tc>
                <a:extLst>
                  <a:ext uri="{0D108BD9-81ED-4DB2-BD59-A6C34878D82A}">
                    <a16:rowId xmlns:a16="http://schemas.microsoft.com/office/drawing/2014/main" val="10011"/>
                  </a:ext>
                </a:extLst>
              </a:tr>
              <a:tr h="370840">
                <a:tc>
                  <a:txBody>
                    <a:bodyPr/>
                    <a:lstStyle/>
                    <a:p>
                      <a:endParaRPr lang="en-US" sz="2000" dirty="0">
                        <a:solidFill>
                          <a:schemeClr val="tx2"/>
                        </a:solidFill>
                        <a:latin typeface="Times New Roman" pitchFamily="18" charset="0"/>
                        <a:cs typeface="Times New Roman" pitchFamily="18" charset="0"/>
                      </a:endParaRPr>
                    </a:p>
                  </a:txBody>
                  <a:tcPr/>
                </a:tc>
                <a:tc>
                  <a:txBody>
                    <a:bodyPr/>
                    <a:lstStyle/>
                    <a:p>
                      <a:r>
                        <a:rPr lang="en-US" sz="2000" dirty="0" smtClean="0">
                          <a:solidFill>
                            <a:schemeClr val="tx2"/>
                          </a:solidFill>
                          <a:latin typeface="Times New Roman" pitchFamily="18" charset="0"/>
                          <a:cs typeface="Times New Roman" pitchFamily="18" charset="0"/>
                        </a:rPr>
                        <a:t>if not fitted with pneumatic </a:t>
                      </a:r>
                      <a:r>
                        <a:rPr lang="en-US" sz="2000" dirty="0" err="1" smtClean="0">
                          <a:solidFill>
                            <a:schemeClr val="tx2"/>
                          </a:solidFill>
                          <a:latin typeface="Times New Roman" pitchFamily="18" charset="0"/>
                          <a:cs typeface="Times New Roman" pitchFamily="18" charset="0"/>
                        </a:rPr>
                        <a:t>tyres</a:t>
                      </a:r>
                      <a:r>
                        <a:rPr lang="en-US" sz="2000" dirty="0" smtClean="0">
                          <a:solidFill>
                            <a:schemeClr val="tx2"/>
                          </a:solidFill>
                          <a:latin typeface="Times New Roman" pitchFamily="18" charset="0"/>
                          <a:cs typeface="Times New Roman" pitchFamily="18" charset="0"/>
                        </a:rPr>
                        <a:t> </a:t>
                      </a:r>
                      <a:endParaRPr lang="en-US" sz="2000" dirty="0">
                        <a:solidFill>
                          <a:schemeClr val="tx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Times New Roman" pitchFamily="18" charset="0"/>
                          <a:cs typeface="Times New Roman" pitchFamily="18" charset="0"/>
                        </a:rPr>
                        <a:t>400 Kg</a:t>
                      </a:r>
                    </a:p>
                  </a:txBody>
                  <a:tcPr/>
                </a:tc>
                <a:extLst>
                  <a:ext uri="{0D108BD9-81ED-4DB2-BD59-A6C34878D82A}">
                    <a16:rowId xmlns:a16="http://schemas.microsoft.com/office/drawing/2014/main" val="10012"/>
                  </a:ext>
                </a:extLst>
              </a:tr>
              <a:tr h="370840">
                <a:tc>
                  <a:txBody>
                    <a:bodyPr/>
                    <a:lstStyle/>
                    <a:p>
                      <a:r>
                        <a:rPr lang="en-US" sz="2000" b="1" dirty="0" smtClean="0">
                          <a:solidFill>
                            <a:srgbClr val="C00000"/>
                          </a:solidFill>
                          <a:latin typeface="Times New Roman" pitchFamily="18" charset="0"/>
                          <a:cs typeface="Times New Roman" pitchFamily="18" charset="0"/>
                        </a:rPr>
                        <a:t>Camel</a:t>
                      </a:r>
                      <a:endParaRPr lang="en-US" sz="2000" b="1" dirty="0">
                        <a:solidFill>
                          <a:srgbClr val="C0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C00000"/>
                          </a:solidFill>
                          <a:latin typeface="Times New Roman" pitchFamily="18" charset="0"/>
                          <a:cs typeface="Times New Roman" pitchFamily="18" charset="0"/>
                        </a:rPr>
                        <a:t>Two-wheeled vehicle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C00000"/>
                          </a:solidFill>
                          <a:latin typeface="Times New Roman" pitchFamily="18" charset="0"/>
                          <a:cs typeface="Times New Roman" pitchFamily="18" charset="0"/>
                        </a:rPr>
                        <a:t>1000 Kg</a:t>
                      </a:r>
                    </a:p>
                  </a:txBody>
                  <a:tcPr/>
                </a:tc>
                <a:extLst>
                  <a:ext uri="{0D108BD9-81ED-4DB2-BD59-A6C34878D82A}">
                    <a16:rowId xmlns:a16="http://schemas.microsoft.com/office/drawing/2014/main" val="10013"/>
                  </a:ext>
                </a:extLst>
              </a:tr>
            </a:tbl>
          </a:graphicData>
        </a:graphic>
      </p:graphicFrame>
      <p:sp>
        <p:nvSpPr>
          <p:cNvPr id="5" name="Rectangle 4"/>
          <p:cNvSpPr/>
          <p:nvPr/>
        </p:nvSpPr>
        <p:spPr>
          <a:xfrm>
            <a:off x="762000" y="228600"/>
            <a:ext cx="7831183"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Maximum loads for draught animals</a:t>
            </a:r>
            <a:r>
              <a:rPr lang="en-US" sz="2400" b="1" dirty="0" smtClean="0">
                <a:latin typeface="Times New Roman" pitchFamily="18" charset="0"/>
                <a:cs typeface="Times New Roman" pitchFamily="18" charset="0"/>
              </a:rPr>
              <a:t>: </a:t>
            </a:r>
            <a:r>
              <a:rPr lang="en-US" sz="2400" b="1" dirty="0" smtClean="0">
                <a:solidFill>
                  <a:srgbClr val="00B0F0"/>
                </a:solidFill>
                <a:latin typeface="Times New Roman" pitchFamily="18" charset="0"/>
                <a:cs typeface="Times New Roman" pitchFamily="18" charset="0"/>
              </a:rPr>
              <a:t>Two-wheeled vehicle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76200"/>
            <a:ext cx="4239611" cy="639762"/>
          </a:xfrm>
        </p:spPr>
        <p:style>
          <a:lnRef idx="1">
            <a:schemeClr val="accent2"/>
          </a:lnRef>
          <a:fillRef idx="3">
            <a:schemeClr val="accent2"/>
          </a:fillRef>
          <a:effectRef idx="2">
            <a:schemeClr val="accent2"/>
          </a:effectRef>
          <a:fontRef idx="minor">
            <a:schemeClr val="lt1"/>
          </a:fontRef>
        </p:style>
        <p:txBody>
          <a:bodyPr/>
          <a:lstStyle/>
          <a:p>
            <a:pPr algn="ctr"/>
            <a:r>
              <a:rPr lang="en-IN" dirty="0" smtClean="0">
                <a:latin typeface="Times New Roman" panose="02020603050405020304" pitchFamily="18" charset="0"/>
                <a:cs typeface="Times New Roman" panose="02020603050405020304" pitchFamily="18" charset="0"/>
              </a:rPr>
              <a:t>LAW </a:t>
            </a:r>
            <a:endParaRPr lang="en-IN"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381000" y="715962"/>
            <a:ext cx="4239611" cy="5913438"/>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000" dirty="0">
                <a:latin typeface="Times New Roman" panose="02020603050405020304" pitchFamily="18" charset="0"/>
                <a:cs typeface="Times New Roman" panose="02020603050405020304" pitchFamily="18" charset="0"/>
              </a:rPr>
              <a:t>A law is defined as an assemblage of rules and regulations that are indispensable and must be followed</a:t>
            </a:r>
            <a:r>
              <a:rPr lang="en-US"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Law holds its single purview over the larger picture</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Law ensures that the people will strictly follow </a:t>
            </a:r>
            <a:r>
              <a:rPr lang="en-US" sz="2000" dirty="0" smtClean="0">
                <a:latin typeface="Times New Roman" panose="02020603050405020304" pitchFamily="18" charset="0"/>
                <a:cs typeface="Times New Roman" panose="02020603050405020304" pitchFamily="18" charset="0"/>
              </a:rPr>
              <a:t>the defined </a:t>
            </a:r>
            <a:r>
              <a:rPr lang="en-US" sz="2000" dirty="0">
                <a:latin typeface="Times New Roman" panose="02020603050405020304" pitchFamily="18" charset="0"/>
                <a:cs typeface="Times New Roman" panose="02020603050405020304" pitchFamily="18" charset="0"/>
              </a:rPr>
              <a:t>rules and regulations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Law is more generic in its nature of operations and is not that complicated to comprehend</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Law can be enforced as it has been established by the regulatory procedures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 law is defined to stop malpractices, maintain public order, and, most importantly to protect Fundamental Rights.</a:t>
            </a:r>
            <a:endParaRPr lang="en-IN" sz="20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4620611" y="76200"/>
            <a:ext cx="4272595" cy="639762"/>
          </a:xfrm>
        </p:spPr>
        <p:style>
          <a:lnRef idx="1">
            <a:schemeClr val="accent3"/>
          </a:lnRef>
          <a:fillRef idx="3">
            <a:schemeClr val="accent3"/>
          </a:fillRef>
          <a:effectRef idx="2">
            <a:schemeClr val="accent3"/>
          </a:effectRef>
          <a:fontRef idx="minor">
            <a:schemeClr val="lt1"/>
          </a:fontRef>
        </p:style>
        <p:txBody>
          <a:bodyPr/>
          <a:lstStyle/>
          <a:p>
            <a:pPr algn="ctr"/>
            <a:r>
              <a:rPr lang="en-IN" dirty="0" smtClean="0">
                <a:latin typeface="Times New Roman" panose="02020603050405020304" pitchFamily="18" charset="0"/>
                <a:cs typeface="Times New Roman" panose="02020603050405020304" pitchFamily="18" charset="0"/>
              </a:rPr>
              <a:t>ACT</a:t>
            </a:r>
            <a:endParaRPr lang="en-IN"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4620611" y="715962"/>
            <a:ext cx="4272595" cy="591343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2000" dirty="0">
                <a:latin typeface="Times New Roman" panose="02020603050405020304" pitchFamily="18" charset="0"/>
                <a:cs typeface="Times New Roman" panose="02020603050405020304" pitchFamily="18" charset="0"/>
              </a:rPr>
              <a:t>An Act is a decree that is approved by the respective legislature, i.e. in India’s case, the State Legislative Assembly or Parliament of </a:t>
            </a:r>
            <a:r>
              <a:rPr lang="en-US" sz="2000" dirty="0" smtClean="0">
                <a:latin typeface="Times New Roman" panose="02020603050405020304" pitchFamily="18" charset="0"/>
                <a:cs typeface="Times New Roman" panose="02020603050405020304" pitchFamily="18" charset="0"/>
              </a:rPr>
              <a:t>India.</a:t>
            </a:r>
          </a:p>
          <a:p>
            <a:pPr algn="just"/>
            <a:r>
              <a:rPr lang="en-US" sz="2000" dirty="0">
                <a:latin typeface="Times New Roman" panose="02020603050405020304" pitchFamily="18" charset="0"/>
                <a:cs typeface="Times New Roman" panose="02020603050405020304" pitchFamily="18" charset="0"/>
              </a:rPr>
              <a:t>An Act is a sub-set of Law</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An Act is employed in specific situations meaning establishing regulations and rules in specified domains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Acts are conditional and specific depending on the domains they have been applied </a:t>
            </a:r>
            <a:r>
              <a:rPr lang="en-US" sz="2000" dirty="0" smtClean="0">
                <a:latin typeface="Times New Roman" panose="02020603050405020304" pitchFamily="18" charset="0"/>
                <a:cs typeface="Times New Roman" panose="02020603050405020304" pitchFamily="18" charset="0"/>
              </a:rPr>
              <a:t>for</a:t>
            </a:r>
          </a:p>
          <a:p>
            <a:pPr algn="just"/>
            <a:r>
              <a:rPr lang="en-US" sz="2000" dirty="0">
                <a:latin typeface="Times New Roman" panose="02020603050405020304" pitchFamily="18" charset="0"/>
                <a:cs typeface="Times New Roman" panose="02020603050405020304" pitchFamily="18" charset="0"/>
              </a:rPr>
              <a:t>An Act is represented by the bill it is passed for and will not be enforced until it becomes law. </a:t>
            </a:r>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Acts are made to make people aware of certain rules and regulations that are in place.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055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rmAutofit/>
          </a:bodyPr>
          <a:lstStyle/>
          <a:p>
            <a:pPr algn="just">
              <a:buFont typeface="Wingdings" pitchFamily="2" charset="2"/>
              <a:buChar char="Ø"/>
            </a:pPr>
            <a:r>
              <a:rPr lang="en-US" sz="2400" b="1" dirty="0" smtClean="0">
                <a:latin typeface="Times New Roman" pitchFamily="18" charset="0"/>
                <a:cs typeface="Times New Roman" pitchFamily="18" charset="0"/>
              </a:rPr>
              <a:t>Maximum number of passengers for animal drawn vehicles</a:t>
            </a:r>
          </a:p>
          <a:p>
            <a:pPr algn="just"/>
            <a:r>
              <a:rPr lang="en-US" sz="2400" dirty="0" smtClean="0">
                <a:latin typeface="Times New Roman" pitchFamily="18" charset="0"/>
                <a:cs typeface="Times New Roman" pitchFamily="18" charset="0"/>
              </a:rPr>
              <a:t>No more than four persons, excluding the driver and children below 6 years of age, to ride on the vehicle</a:t>
            </a:r>
          </a:p>
          <a:p>
            <a:pPr algn="just">
              <a:buFont typeface="Wingdings" pitchFamily="2" charset="2"/>
              <a:buChar char="Ø"/>
            </a:pPr>
            <a:r>
              <a:rPr lang="en-US" sz="2400" b="1" dirty="0" smtClean="0">
                <a:latin typeface="Times New Roman" pitchFamily="18" charset="0"/>
                <a:cs typeface="Times New Roman" pitchFamily="18" charset="0"/>
              </a:rPr>
              <a:t>General Conditions for use of draught and pack animals</a:t>
            </a:r>
          </a:p>
          <a:p>
            <a:pPr algn="just"/>
            <a:r>
              <a:rPr lang="en-US" sz="2400" dirty="0" smtClean="0">
                <a:latin typeface="Times New Roman" pitchFamily="18" charset="0"/>
                <a:cs typeface="Times New Roman" pitchFamily="18" charset="0"/>
              </a:rPr>
              <a:t>No person shall use or cause to be used any animal for drawing any vehicle or carrying any load for more than nine hours in a day in the aggregate.</a:t>
            </a:r>
          </a:p>
          <a:p>
            <a:pPr algn="just"/>
            <a:r>
              <a:rPr lang="en-US" sz="2400" dirty="0" smtClean="0">
                <a:latin typeface="Times New Roman" pitchFamily="18" charset="0"/>
                <a:cs typeface="Times New Roman" pitchFamily="18" charset="0"/>
              </a:rPr>
              <a:t>For more than five hours continuously without a break for rest for the animal </a:t>
            </a:r>
          </a:p>
          <a:p>
            <a:pPr algn="just"/>
            <a:r>
              <a:rPr lang="en-US" sz="2400" dirty="0" smtClean="0">
                <a:latin typeface="Times New Roman" pitchFamily="18" charset="0"/>
                <a:cs typeface="Times New Roman" pitchFamily="18" charset="0"/>
              </a:rPr>
              <a:t>In any area where the temperature exceeds 37'C (99'F) during the period between12.00 noon and 3.00 p.m. </a:t>
            </a:r>
          </a:p>
          <a:p>
            <a:pPr algn="just">
              <a:buFont typeface="Wingdings" pitchFamily="2" charset="2"/>
              <a:buChar char="Ø"/>
            </a:pPr>
            <a:r>
              <a:rPr lang="en-US" sz="2400" b="1" dirty="0" smtClean="0">
                <a:latin typeface="Times New Roman" pitchFamily="18" charset="0"/>
                <a:cs typeface="Times New Roman" pitchFamily="18" charset="0"/>
              </a:rPr>
              <a:t>Animals to be disengaged after work</a:t>
            </a:r>
          </a:p>
          <a:p>
            <a:pPr algn="just">
              <a:buFont typeface="Wingdings" pitchFamily="2" charset="2"/>
              <a:buChar char="Ø"/>
            </a:pPr>
            <a:r>
              <a:rPr lang="en-US" sz="2400" b="1" dirty="0" smtClean="0">
                <a:latin typeface="Times New Roman" pitchFamily="18" charset="0"/>
                <a:cs typeface="Times New Roman" pitchFamily="18" charset="0"/>
              </a:rPr>
              <a:t>Use of Spiked bits prohibited</a:t>
            </a:r>
          </a:p>
          <a:p>
            <a:pPr algn="just">
              <a:buFont typeface="Wingdings" pitchFamily="2" charset="2"/>
              <a:buChar char="Ø"/>
            </a:pPr>
            <a:r>
              <a:rPr lang="en-US" sz="2400" b="1" dirty="0" smtClean="0">
                <a:latin typeface="Times New Roman" pitchFamily="18" charset="0"/>
                <a:cs typeface="Times New Roman" pitchFamily="18" charset="0"/>
              </a:rPr>
              <a:t>Saddling of horses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92500" lnSpcReduction="10000"/>
          </a:bodyPr>
          <a:lstStyle/>
          <a:p>
            <a:pPr algn="just"/>
            <a:r>
              <a:rPr lang="en-US" sz="2400" dirty="0" smtClean="0">
                <a:latin typeface="Times New Roman" pitchFamily="18" charset="0"/>
                <a:cs typeface="Times New Roman" pitchFamily="18" charset="0"/>
              </a:rPr>
              <a:t>Published vide Government of India, Ministry of Food and Agriculture, Notification No. 9-18/62-LD, dated 23.3.1965 </a:t>
            </a:r>
          </a:p>
          <a:p>
            <a:pPr algn="just"/>
            <a:r>
              <a:rPr lang="en-US" sz="2400" dirty="0" smtClean="0">
                <a:latin typeface="Times New Roman" pitchFamily="18" charset="0"/>
                <a:cs typeface="Times New Roman" pitchFamily="18" charset="0"/>
              </a:rPr>
              <a:t>Cattle” means buffaloes, bullocks, horses, mules or donkeys and includes other animals used for draught, pack or carriage purpose, which require</a:t>
            </a:r>
            <a:r>
              <a:rPr lang="en-US" sz="2400" b="1" dirty="0" smtClean="0">
                <a:latin typeface="Times New Roman" pitchFamily="18" charset="0"/>
                <a:cs typeface="Times New Roman" pitchFamily="18" charset="0"/>
              </a:rPr>
              <a:t> shoeing </a:t>
            </a:r>
          </a:p>
          <a:p>
            <a:pPr algn="just"/>
            <a:r>
              <a:rPr lang="en-US" sz="2400" dirty="0" err="1" smtClean="0">
                <a:latin typeface="Times New Roman" pitchFamily="18" charset="0"/>
                <a:cs typeface="Times New Roman" pitchFamily="18" charset="0"/>
              </a:rPr>
              <a:t>Farrier</a:t>
            </a:r>
            <a:r>
              <a:rPr lang="en-US" sz="2400" dirty="0" smtClean="0">
                <a:latin typeface="Times New Roman" pitchFamily="18" charset="0"/>
                <a:cs typeface="Times New Roman" pitchFamily="18" charset="0"/>
              </a:rPr>
              <a:t>” means a person who carries on the business of shoeing cattle </a:t>
            </a:r>
          </a:p>
          <a:p>
            <a:pPr algn="just"/>
            <a:r>
              <a:rPr lang="en-US" sz="2400" b="1" dirty="0" smtClean="0">
                <a:latin typeface="Times New Roman" pitchFamily="18" charset="0"/>
                <a:cs typeface="Times New Roman" pitchFamily="18" charset="0"/>
              </a:rPr>
              <a:t>Persons entitled to apply for license .—Every person who– </a:t>
            </a:r>
          </a:p>
          <a:p>
            <a:pPr marL="0" indent="0" algn="just">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has completed the age of eighteen years, and </a:t>
            </a:r>
          </a:p>
          <a:p>
            <a:pPr marL="0" indent="0" algn="just">
              <a:buNone/>
            </a:pPr>
            <a:r>
              <a:rPr lang="en-US" sz="2400" dirty="0" smtClean="0">
                <a:latin typeface="Times New Roman" pitchFamily="18" charset="0"/>
                <a:cs typeface="Times New Roman" pitchFamily="18" charset="0"/>
              </a:rPr>
              <a:t>(ii) has undergone any such training in the business of showing cattle as may be approved by the licensing authority, or </a:t>
            </a:r>
          </a:p>
          <a:p>
            <a:pPr marL="0" indent="0" algn="just">
              <a:buNone/>
            </a:pPr>
            <a:r>
              <a:rPr lang="en-US" sz="2400" dirty="0" smtClean="0">
                <a:latin typeface="Times New Roman" pitchFamily="18" charset="0"/>
                <a:cs typeface="Times New Roman" pitchFamily="18" charset="0"/>
              </a:rPr>
              <a:t>(iii) has been carrying on the business of a </a:t>
            </a:r>
            <a:r>
              <a:rPr lang="en-US" sz="2400" dirty="0" err="1" smtClean="0">
                <a:latin typeface="Times New Roman" pitchFamily="18" charset="0"/>
                <a:cs typeface="Times New Roman" pitchFamily="18" charset="0"/>
              </a:rPr>
              <a:t>farrier</a:t>
            </a:r>
            <a:r>
              <a:rPr lang="en-US" sz="2400" dirty="0" smtClean="0">
                <a:latin typeface="Times New Roman" pitchFamily="18" charset="0"/>
                <a:cs typeface="Times New Roman" pitchFamily="18" charset="0"/>
              </a:rPr>
              <a:t> for not less than two years before the commencement of these rules, shall be entitled to a license </a:t>
            </a:r>
          </a:p>
        </p:txBody>
      </p:sp>
      <p:sp>
        <p:nvSpPr>
          <p:cNvPr id="4" name="Rectangle 3"/>
          <p:cNvSpPr/>
          <p:nvPr/>
        </p:nvSpPr>
        <p:spPr>
          <a:xfrm>
            <a:off x="990600" y="159603"/>
            <a:ext cx="73152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The Prevention Of Cruelty To Animals </a:t>
            </a:r>
          </a:p>
          <a:p>
            <a:pPr algn="ctr"/>
            <a:r>
              <a:rPr lang="en-US" sz="2400" b="1" dirty="0" smtClean="0">
                <a:solidFill>
                  <a:srgbClr val="FF0000"/>
                </a:solidFill>
                <a:latin typeface="Times New Roman" pitchFamily="18" charset="0"/>
                <a:cs typeface="Times New Roman" pitchFamily="18" charset="0"/>
              </a:rPr>
              <a:t>(Licensing of Farriers) Rules, 1965 </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458200" cy="5364163"/>
          </a:xfrm>
        </p:spPr>
        <p:txBody>
          <a:bodyPr>
            <a:normAutofit lnSpcReduction="10000"/>
          </a:bodyPr>
          <a:lstStyle/>
          <a:p>
            <a:pPr algn="just"/>
            <a:r>
              <a:rPr lang="en-US" sz="2400" b="1" dirty="0" smtClean="0">
                <a:solidFill>
                  <a:srgbClr val="FF0000"/>
                </a:solidFill>
                <a:latin typeface="Times New Roman" pitchFamily="18" charset="0"/>
                <a:cs typeface="Times New Roman" pitchFamily="18" charset="0"/>
              </a:rPr>
              <a:t>The Performing Animals Rules, 1973</a:t>
            </a:r>
          </a:p>
          <a:p>
            <a:pPr algn="just"/>
            <a:r>
              <a:rPr lang="en-US" sz="2400" b="1" dirty="0" smtClean="0">
                <a:solidFill>
                  <a:srgbClr val="FF0000"/>
                </a:solidFill>
                <a:latin typeface="Times New Roman" pitchFamily="18" charset="0"/>
                <a:cs typeface="Times New Roman" pitchFamily="18" charset="0"/>
              </a:rPr>
              <a:t>The Prevention of Cruelty to Animals (Application of Fines) Rule, 1978</a:t>
            </a:r>
          </a:p>
          <a:p>
            <a:pPr algn="just"/>
            <a:r>
              <a:rPr lang="en-US" sz="2400" b="1" dirty="0" smtClean="0">
                <a:solidFill>
                  <a:srgbClr val="FF0000"/>
                </a:solidFill>
                <a:latin typeface="Times New Roman" pitchFamily="18" charset="0"/>
                <a:cs typeface="Times New Roman" pitchFamily="18" charset="0"/>
              </a:rPr>
              <a:t>The Prevention of Cruelty to Animals (Registration of  Cattle Premises) Rule, 1978</a:t>
            </a:r>
          </a:p>
          <a:p>
            <a:pPr lvl="1" algn="just"/>
            <a:r>
              <a:rPr lang="en-US" sz="2400" dirty="0" smtClean="0">
                <a:latin typeface="Times New Roman" pitchFamily="18" charset="0"/>
                <a:cs typeface="Times New Roman" pitchFamily="18" charset="0"/>
              </a:rPr>
              <a:t>Every person owning or in charge of premises in which </a:t>
            </a:r>
            <a:r>
              <a:rPr lang="en-US" sz="2400" b="1" dirty="0" smtClean="0">
                <a:latin typeface="Times New Roman" pitchFamily="18" charset="0"/>
                <a:cs typeface="Times New Roman" pitchFamily="18" charset="0"/>
              </a:rPr>
              <a:t>not less than five heads of cattle </a:t>
            </a:r>
            <a:r>
              <a:rPr lang="en-US" sz="2400" dirty="0" smtClean="0">
                <a:latin typeface="Times New Roman" pitchFamily="18" charset="0"/>
                <a:cs typeface="Times New Roman" pitchFamily="18" charset="0"/>
              </a:rPr>
              <a:t>are kept </a:t>
            </a:r>
            <a:r>
              <a:rPr lang="en-US" sz="2400" dirty="0" smtClean="0">
                <a:solidFill>
                  <a:srgbClr val="7030A0"/>
                </a:solidFill>
                <a:latin typeface="Times New Roman" pitchFamily="18" charset="0"/>
                <a:cs typeface="Times New Roman" pitchFamily="18" charset="0"/>
              </a:rPr>
              <a:t>for the purpose of profit</a:t>
            </a:r>
            <a:r>
              <a:rPr lang="en-US" sz="2400" dirty="0" smtClean="0">
                <a:latin typeface="Times New Roman" pitchFamily="18" charset="0"/>
                <a:cs typeface="Times New Roman" pitchFamily="18" charset="0"/>
              </a:rPr>
              <a:t>, shall, in any case, where the premises are already in existence, within three months from the commencement of these rules and, in any case where, after the commencement of these rules any such premises, </a:t>
            </a:r>
            <a:r>
              <a:rPr lang="en-US" sz="2400" dirty="0" smtClean="0">
                <a:solidFill>
                  <a:srgbClr val="0070C0"/>
                </a:solidFill>
                <a:latin typeface="Times New Roman" pitchFamily="18" charset="0"/>
                <a:cs typeface="Times New Roman" pitchFamily="18" charset="0"/>
              </a:rPr>
              <a:t>apply to the registering authority for the registration of such premises</a:t>
            </a:r>
            <a:endParaRPr lang="en-US" sz="2400" b="1" dirty="0" smtClean="0">
              <a:solidFill>
                <a:srgbClr val="0070C0"/>
              </a:solidFill>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Performing Animals (Registration) Rules, 2001</a:t>
            </a:r>
          </a:p>
          <a:p>
            <a:pPr algn="just"/>
            <a:r>
              <a:rPr lang="en-US" sz="2400" b="1" dirty="0" smtClean="0">
                <a:latin typeface="Times New Roman" pitchFamily="18" charset="0"/>
                <a:cs typeface="Times New Roman" pitchFamily="18" charset="0"/>
              </a:rPr>
              <a:t>Performing Animals (Registration) Amendment Rules, 2001</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Prevention of Cruelty to Animals</a:t>
            </a:r>
            <a:r>
              <a:rPr lang="en-US" sz="2400" b="1" dirty="0" smtClean="0">
                <a:latin typeface="Times New Roman" panose="02020603050405020304" pitchFamily="18" charset="0"/>
                <a:cs typeface="Times New Roman" panose="02020603050405020304" pitchFamily="18" charset="0"/>
              </a:rPr>
              <a:t> (Transportation of Animals on Foot) Rules, 2001</a:t>
            </a:r>
          </a:p>
          <a:p>
            <a:r>
              <a:rPr lang="en-US" sz="2400" dirty="0">
                <a:latin typeface="Times New Roman" panose="02020603050405020304" pitchFamily="18" charset="0"/>
                <a:cs typeface="Times New Roman" panose="02020603050405020304" pitchFamily="18" charset="0"/>
              </a:rPr>
              <a:t>Prevention of Cruelty to </a:t>
            </a:r>
            <a:r>
              <a:rPr lang="en-US" sz="2400" dirty="0" smtClean="0">
                <a:latin typeface="Times New Roman" panose="02020603050405020304" pitchFamily="18" charset="0"/>
                <a:cs typeface="Times New Roman" panose="02020603050405020304" pitchFamily="18" charset="0"/>
              </a:rPr>
              <a:t>Animals </a:t>
            </a:r>
            <a:r>
              <a:rPr lang="en-US" sz="2400" b="1" dirty="0" smtClean="0">
                <a:latin typeface="Times New Roman" panose="02020603050405020304" pitchFamily="18" charset="0"/>
                <a:cs typeface="Times New Roman" panose="02020603050405020304" pitchFamily="18" charset="0"/>
              </a:rPr>
              <a:t>(Slaughter House) Rules, 2001</a:t>
            </a:r>
          </a:p>
          <a:p>
            <a:r>
              <a:rPr lang="en-US" sz="2400" dirty="0" smtClean="0">
                <a:latin typeface="Times New Roman" panose="02020603050405020304" pitchFamily="18" charset="0"/>
                <a:cs typeface="Times New Roman" panose="02020603050405020304" pitchFamily="18" charset="0"/>
              </a:rPr>
              <a:t>Prevention of </a:t>
            </a:r>
            <a:r>
              <a:rPr lang="en-US" sz="2400" dirty="0">
                <a:latin typeface="Times New Roman" panose="02020603050405020304" pitchFamily="18" charset="0"/>
                <a:cs typeface="Times New Roman" panose="02020603050405020304" pitchFamily="18" charset="0"/>
              </a:rPr>
              <a:t>Cruelty to Animals </a:t>
            </a:r>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Establishment and Regulation of Societies for Prevention of Cruelty to animals</a:t>
            </a:r>
            <a:r>
              <a:rPr lang="en-US" sz="2400" dirty="0" smtClean="0">
                <a:latin typeface="Times New Roman" panose="02020603050405020304" pitchFamily="18" charset="0"/>
                <a:cs typeface="Times New Roman" panose="02020603050405020304" pitchFamily="18" charset="0"/>
              </a:rPr>
              <a:t>) Rules, 2001</a:t>
            </a:r>
          </a:p>
          <a:p>
            <a:r>
              <a:rPr lang="en-US" sz="2400" b="1" dirty="0" smtClean="0">
                <a:latin typeface="Times New Roman" panose="02020603050405020304" pitchFamily="18" charset="0"/>
                <a:cs typeface="Times New Roman" panose="02020603050405020304" pitchFamily="18" charset="0"/>
              </a:rPr>
              <a:t>Animal Birth Control (Dogs) Rules, 2001         </a:t>
            </a:r>
          </a:p>
          <a:p>
            <a:r>
              <a:rPr lang="en-US" sz="2400" b="1" dirty="0" smtClean="0">
                <a:latin typeface="Times New Roman" panose="02020603050405020304" pitchFamily="18" charset="0"/>
                <a:cs typeface="Times New Roman" panose="02020603050405020304" pitchFamily="18" charset="0"/>
              </a:rPr>
              <a:t>The Experiments on Animals (Control and Supervision) Rules, 1968</a:t>
            </a:r>
          </a:p>
          <a:p>
            <a:r>
              <a:rPr lang="en-US" sz="2400" b="1" dirty="0" smtClean="0">
                <a:latin typeface="Times New Roman" panose="02020603050405020304" pitchFamily="18" charset="0"/>
                <a:cs typeface="Times New Roman" panose="02020603050405020304" pitchFamily="18" charset="0"/>
              </a:rPr>
              <a:t>The Breeding and Experiments on Animals (Control and Supervision) Rules, 1998</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853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7114"/>
            <a:ext cx="8382000" cy="3505200"/>
          </a:xfrm>
        </p:spPr>
        <p:txBody>
          <a:bodyPr>
            <a:normAutofit/>
          </a:bodyPr>
          <a:lstStyle/>
          <a:p>
            <a:pPr algn="just"/>
            <a:r>
              <a:rPr lang="en-US" sz="2400" dirty="0">
                <a:latin typeface="Times New Roman" panose="02020603050405020304" pitchFamily="18" charset="0"/>
                <a:cs typeface="Times New Roman" panose="02020603050405020304" pitchFamily="18" charset="0"/>
              </a:rPr>
              <a:t>An Act to provide for the </a:t>
            </a:r>
            <a:r>
              <a:rPr lang="en-US" sz="2400" b="1" dirty="0">
                <a:latin typeface="Times New Roman" panose="02020603050405020304" pitchFamily="18" charset="0"/>
                <a:cs typeface="Times New Roman" panose="02020603050405020304" pitchFamily="18" charset="0"/>
              </a:rPr>
              <a:t>protection of wild animals, birds and plants </a:t>
            </a:r>
            <a:r>
              <a:rPr lang="en-US" sz="2400" dirty="0">
                <a:latin typeface="Times New Roman" panose="02020603050405020304" pitchFamily="18" charset="0"/>
                <a:cs typeface="Times New Roman" panose="02020603050405020304" pitchFamily="18" charset="0"/>
              </a:rPr>
              <a:t>and for matters connected </a:t>
            </a:r>
            <a:r>
              <a:rPr lang="en-US" sz="2400" dirty="0" smtClean="0">
                <a:latin typeface="Times New Roman" panose="02020603050405020304" pitchFamily="18" charset="0"/>
                <a:cs typeface="Times New Roman" panose="02020603050405020304" pitchFamily="18" charset="0"/>
              </a:rPr>
              <a:t>therewith </a:t>
            </a:r>
            <a:r>
              <a:rPr lang="en-US" sz="2400" dirty="0">
                <a:latin typeface="Times New Roman" panose="02020603050405020304" pitchFamily="18" charset="0"/>
                <a:cs typeface="Times New Roman" panose="02020603050405020304" pitchFamily="18" charset="0"/>
              </a:rPr>
              <a:t>or ancillary or incidental thereto </a:t>
            </a:r>
            <a:r>
              <a:rPr lang="en-US" sz="2400" dirty="0">
                <a:solidFill>
                  <a:srgbClr val="00B0F0"/>
                </a:solidFill>
                <a:latin typeface="Times New Roman" panose="02020603050405020304" pitchFamily="18" charset="0"/>
                <a:cs typeface="Times New Roman" panose="02020603050405020304" pitchFamily="18" charset="0"/>
              </a:rPr>
              <a:t>with a view to ensuring the ecological and environmental </a:t>
            </a:r>
            <a:r>
              <a:rPr lang="en-US" sz="2400" dirty="0" smtClean="0">
                <a:solidFill>
                  <a:srgbClr val="00B0F0"/>
                </a:solidFill>
                <a:latin typeface="Times New Roman" panose="02020603050405020304" pitchFamily="18" charset="0"/>
                <a:cs typeface="Times New Roman" panose="02020603050405020304" pitchFamily="18" charset="0"/>
              </a:rPr>
              <a:t>security </a:t>
            </a:r>
            <a:r>
              <a:rPr lang="en-US" sz="2400" dirty="0">
                <a:solidFill>
                  <a:srgbClr val="00B0F0"/>
                </a:solidFill>
                <a:latin typeface="Times New Roman" panose="02020603050405020304" pitchFamily="18" charset="0"/>
                <a:cs typeface="Times New Roman" panose="02020603050405020304" pitchFamily="18" charset="0"/>
              </a:rPr>
              <a:t>of the </a:t>
            </a:r>
            <a:r>
              <a:rPr lang="en-US" sz="2400" dirty="0" smtClean="0">
                <a:solidFill>
                  <a:srgbClr val="00B0F0"/>
                </a:solidFill>
                <a:latin typeface="Times New Roman" panose="02020603050405020304" pitchFamily="18" charset="0"/>
                <a:cs typeface="Times New Roman" panose="02020603050405020304" pitchFamily="18" charset="0"/>
              </a:rPr>
              <a:t>country</a:t>
            </a:r>
          </a:p>
          <a:p>
            <a:pPr algn="just"/>
            <a:r>
              <a:rPr lang="en-US" sz="2400" dirty="0" smtClean="0">
                <a:latin typeface="Times New Roman" panose="02020603050405020304" pitchFamily="18" charset="0"/>
                <a:cs typeface="Times New Roman" panose="02020603050405020304" pitchFamily="18" charset="0"/>
              </a:rPr>
              <a:t>An Act of Parliament of India enacted on </a:t>
            </a:r>
            <a:r>
              <a:rPr lang="en-US" sz="2400" dirty="0" smtClean="0">
                <a:solidFill>
                  <a:srgbClr val="7030A0"/>
                </a:solidFill>
                <a:latin typeface="Times New Roman" panose="02020603050405020304" pitchFamily="18" charset="0"/>
                <a:cs typeface="Times New Roman" panose="02020603050405020304" pitchFamily="18" charset="0"/>
              </a:rPr>
              <a:t>09</a:t>
            </a:r>
            <a:r>
              <a:rPr lang="en-US" sz="2400" baseline="30000" dirty="0" smtClean="0">
                <a:solidFill>
                  <a:srgbClr val="7030A0"/>
                </a:solidFill>
                <a:latin typeface="Times New Roman" panose="02020603050405020304" pitchFamily="18" charset="0"/>
                <a:cs typeface="Times New Roman" panose="02020603050405020304" pitchFamily="18" charset="0"/>
              </a:rPr>
              <a:t>th</a:t>
            </a:r>
            <a:r>
              <a:rPr lang="en-US" sz="2400" dirty="0" smtClean="0">
                <a:solidFill>
                  <a:srgbClr val="7030A0"/>
                </a:solidFill>
                <a:latin typeface="Times New Roman" panose="02020603050405020304" pitchFamily="18" charset="0"/>
                <a:cs typeface="Times New Roman" panose="02020603050405020304" pitchFamily="18" charset="0"/>
              </a:rPr>
              <a:t> Sept, 1972</a:t>
            </a:r>
          </a:p>
          <a:p>
            <a:pPr algn="just"/>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extends to the whole of India, except the State of Jammu and </a:t>
            </a:r>
            <a:r>
              <a:rPr lang="en-US" sz="2400" dirty="0" smtClean="0">
                <a:latin typeface="Times New Roman" panose="02020603050405020304" pitchFamily="18" charset="0"/>
                <a:cs typeface="Times New Roman" panose="02020603050405020304" pitchFamily="18" charset="0"/>
              </a:rPr>
              <a:t>Kashmir</a:t>
            </a:r>
          </a:p>
          <a:p>
            <a:pPr algn="just"/>
            <a:r>
              <a:rPr lang="en-US" sz="2400" dirty="0" smtClean="0">
                <a:latin typeface="Times New Roman" panose="02020603050405020304" pitchFamily="18" charset="0"/>
                <a:cs typeface="Times New Roman" panose="02020603050405020304" pitchFamily="18" charset="0"/>
              </a:rPr>
              <a:t>It has six schedules which give varying degree of protection</a:t>
            </a:r>
          </a:p>
          <a:p>
            <a:pPr algn="just"/>
            <a:endParaRPr lang="en-IN"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27806" y="381000"/>
            <a:ext cx="62883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THE WILDLIFE (PROTECTION) ACT, 1972</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Wildlife Protection Act, 1972 - iPlead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897" y="4816764"/>
            <a:ext cx="2717149" cy="1531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opical forest ecosystem"/>
          <p:cNvPicPr>
            <a:picLocks noChangeAspect="1" noChangeArrowheads="1"/>
          </p:cNvPicPr>
          <p:nvPr/>
        </p:nvPicPr>
        <p:blipFill rotWithShape="1">
          <a:blip r:embed="rId3">
            <a:extLst>
              <a:ext uri="{28A0092B-C50C-407E-A947-70E740481C1C}">
                <a14:useLocalDpi xmlns:a14="http://schemas.microsoft.com/office/drawing/2010/main" val="0"/>
              </a:ext>
            </a:extLst>
          </a:blip>
          <a:srcRect t="31138" r="37357" b="16980"/>
          <a:stretch/>
        </p:blipFill>
        <p:spPr bwMode="auto">
          <a:xfrm>
            <a:off x="870540" y="4804497"/>
            <a:ext cx="245601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tyameva Jayate | Cine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1326" y="4572000"/>
            <a:ext cx="1169735" cy="198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2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10600" cy="4525963"/>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Animal</a:t>
            </a:r>
            <a:r>
              <a:rPr lang="en-US" sz="2400" dirty="0">
                <a:latin typeface="Times New Roman" panose="02020603050405020304" pitchFamily="18" charset="0"/>
                <a:cs typeface="Times New Roman" panose="02020603050405020304" pitchFamily="18" charset="0"/>
              </a:rPr>
              <a:t>” includes amphibians, birds, mammals and reptiles and their young, and also includes, in the cases of birds and reptiles, their </a:t>
            </a:r>
            <a:r>
              <a:rPr lang="en-US" sz="2400" dirty="0" smtClean="0">
                <a:latin typeface="Times New Roman" panose="02020603050405020304" pitchFamily="18" charset="0"/>
                <a:cs typeface="Times New Roman" panose="02020603050405020304" pitchFamily="18" charset="0"/>
              </a:rPr>
              <a:t>eggs</a:t>
            </a:r>
          </a:p>
          <a:p>
            <a:pPr algn="just"/>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Animal </a:t>
            </a:r>
            <a:r>
              <a:rPr lang="en-US" sz="2400" b="1" dirty="0">
                <a:latin typeface="Times New Roman" panose="02020603050405020304" pitchFamily="18" charset="0"/>
                <a:cs typeface="Times New Roman" panose="02020603050405020304" pitchFamily="18" charset="0"/>
              </a:rPr>
              <a:t>article</a:t>
            </a:r>
            <a:r>
              <a:rPr lang="en-US" sz="2400" dirty="0">
                <a:latin typeface="Times New Roman" panose="02020603050405020304" pitchFamily="18" charset="0"/>
                <a:cs typeface="Times New Roman" panose="02020603050405020304" pitchFamily="18" charset="0"/>
              </a:rPr>
              <a:t>” means an article made from any captive animal or wild animal, other than vermin, and includes an article or object in which the whole or any part of such animal </a:t>
            </a:r>
            <a:r>
              <a:rPr lang="en-US" sz="2400" dirty="0" smtClean="0">
                <a:latin typeface="Times New Roman" panose="02020603050405020304" pitchFamily="18" charset="0"/>
                <a:cs typeface="Times New Roman" panose="02020603050405020304" pitchFamily="18" charset="0"/>
              </a:rPr>
              <a:t>has </a:t>
            </a:r>
            <a:r>
              <a:rPr lang="en-US" sz="2400" dirty="0">
                <a:latin typeface="Times New Roman" panose="02020603050405020304" pitchFamily="18" charset="0"/>
                <a:cs typeface="Times New Roman" panose="02020603050405020304" pitchFamily="18" charset="0"/>
              </a:rPr>
              <a:t>been used, and ivory imported into India and an article made </a:t>
            </a:r>
            <a:r>
              <a:rPr lang="en-US" sz="2400" dirty="0" smtClean="0">
                <a:latin typeface="Times New Roman" panose="02020603050405020304" pitchFamily="18" charset="0"/>
                <a:cs typeface="Times New Roman" panose="02020603050405020304" pitchFamily="18" charset="0"/>
              </a:rPr>
              <a:t>therefrom</a:t>
            </a:r>
          </a:p>
          <a:p>
            <a:pPr algn="just"/>
            <a:r>
              <a:rPr lang="en-US" sz="2400" b="1" dirty="0" smtClean="0">
                <a:latin typeface="Times New Roman" panose="02020603050405020304" pitchFamily="18" charset="0"/>
                <a:cs typeface="Times New Roman" panose="02020603050405020304" pitchFamily="18" charset="0"/>
              </a:rPr>
              <a:t>“Hunting” </a:t>
            </a:r>
            <a:r>
              <a:rPr lang="en-US" sz="2400" dirty="0" smtClean="0">
                <a:latin typeface="Times New Roman" panose="02020603050405020304" pitchFamily="18" charset="0"/>
                <a:cs typeface="Times New Roman" panose="02020603050405020304" pitchFamily="18" charset="0"/>
              </a:rPr>
              <a:t>includes killing, capturing, poisoning, trapping, injuring animal, birds or reptiles</a:t>
            </a:r>
          </a:p>
          <a:p>
            <a:pPr algn="just"/>
            <a:endParaRPr lang="en-IN"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304800"/>
            <a:ext cx="2222083" cy="461665"/>
          </a:xfrm>
          <a:prstGeom prst="rect">
            <a:avLst/>
          </a:prstGeom>
          <a:noFill/>
        </p:spPr>
        <p:txBody>
          <a:bodyPr wrap="none" rtlCol="0">
            <a:spAutoFit/>
          </a:bodyPr>
          <a:lstStyle/>
          <a:p>
            <a:r>
              <a:rPr lang="en-IN" sz="2400" b="1" dirty="0" smtClean="0">
                <a:solidFill>
                  <a:srgbClr val="FF0000"/>
                </a:solidFill>
                <a:latin typeface="Times New Roman" panose="02020603050405020304" pitchFamily="18" charset="0"/>
                <a:cs typeface="Times New Roman" panose="02020603050405020304" pitchFamily="18" charset="0"/>
              </a:rPr>
              <a:t>DEFINITIONS</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Ivory b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276" y="4648200"/>
            <a:ext cx="2837411" cy="1783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yer Beware | Pages | WW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648200"/>
            <a:ext cx="2971800" cy="1783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countries where rich people can hunt endangere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765" y="4647953"/>
            <a:ext cx="2604529" cy="17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57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20663"/>
            <a:ext cx="5867400" cy="6408737"/>
          </a:xfrm>
        </p:spPr>
        <p:txBody>
          <a:bodyPr>
            <a:normAutofit/>
          </a:bodyPr>
          <a:lstStyle/>
          <a:p>
            <a:pPr algn="just"/>
            <a:r>
              <a:rPr lang="en-US" sz="2400" b="1" dirty="0" smtClean="0">
                <a:latin typeface="Times New Roman" panose="02020603050405020304" pitchFamily="18" charset="0"/>
                <a:cs typeface="Times New Roman" panose="02020603050405020304" pitchFamily="18" charset="0"/>
              </a:rPr>
              <a:t>“Trophy” </a:t>
            </a:r>
            <a:r>
              <a:rPr lang="en-US" sz="2400" dirty="0" smtClean="0">
                <a:latin typeface="Times New Roman" panose="02020603050405020304" pitchFamily="18" charset="0"/>
                <a:cs typeface="Times New Roman" panose="02020603050405020304" pitchFamily="18" charset="0"/>
              </a:rPr>
              <a:t>means </a:t>
            </a:r>
            <a:r>
              <a:rPr lang="en-US" sz="2400" dirty="0">
                <a:latin typeface="Times New Roman" panose="02020603050405020304" pitchFamily="18" charset="0"/>
                <a:cs typeface="Times New Roman" panose="02020603050405020304" pitchFamily="18" charset="0"/>
              </a:rPr>
              <a:t>the whole or any part of any captive animal or wild animal, other than vermin, which has been kept or preserved by any means, whether artificial or </a:t>
            </a:r>
            <a:r>
              <a:rPr lang="en-US" sz="2400" dirty="0" smtClean="0">
                <a:latin typeface="Times New Roman" panose="02020603050405020304" pitchFamily="18" charset="0"/>
                <a:cs typeface="Times New Roman" panose="02020603050405020304" pitchFamily="18" charset="0"/>
              </a:rPr>
              <a:t>natural</a:t>
            </a:r>
          </a:p>
          <a:p>
            <a:pPr algn="just"/>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Taxidermy</a:t>
            </a:r>
            <a:r>
              <a:rPr lang="en-US" sz="2400" dirty="0" smtClean="0">
                <a:latin typeface="Times New Roman" panose="02020603050405020304" pitchFamily="18" charset="0"/>
                <a:cs typeface="Times New Roman" panose="02020603050405020304" pitchFamily="18" charset="0"/>
              </a:rPr>
              <a:t>”, means </a:t>
            </a:r>
            <a:r>
              <a:rPr lang="en-US" sz="2400" dirty="0">
                <a:latin typeface="Times New Roman" panose="02020603050405020304" pitchFamily="18" charset="0"/>
                <a:cs typeface="Times New Roman" panose="02020603050405020304" pitchFamily="18" charset="0"/>
              </a:rPr>
              <a:t>the curing, preparation or preservation or mounting of </a:t>
            </a:r>
            <a:r>
              <a:rPr lang="en-US" sz="2400" dirty="0" smtClean="0">
                <a:latin typeface="Times New Roman" panose="02020603050405020304" pitchFamily="18" charset="0"/>
                <a:cs typeface="Times New Roman" panose="02020603050405020304" pitchFamily="18" charset="0"/>
              </a:rPr>
              <a:t>trophies</a:t>
            </a:r>
          </a:p>
          <a:p>
            <a:pPr algn="just"/>
            <a:r>
              <a:rPr lang="en-US" sz="2400" b="1" dirty="0" smtClean="0">
                <a:latin typeface="Times New Roman" panose="02020603050405020304" pitchFamily="18" charset="0"/>
                <a:cs typeface="Times New Roman" panose="02020603050405020304" pitchFamily="18" charset="0"/>
              </a:rPr>
              <a:t>“Vermin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means any wild animal specified in </a:t>
            </a:r>
            <a:r>
              <a:rPr lang="en-US" sz="2400" dirty="0">
                <a:solidFill>
                  <a:srgbClr val="FF0000"/>
                </a:solidFill>
                <a:latin typeface="Times New Roman" panose="02020603050405020304" pitchFamily="18" charset="0"/>
                <a:cs typeface="Times New Roman" panose="02020603050405020304" pitchFamily="18" charset="0"/>
              </a:rPr>
              <a:t>Schedule </a:t>
            </a:r>
            <a:r>
              <a:rPr lang="en-US" sz="2400" dirty="0" smtClean="0">
                <a:solidFill>
                  <a:srgbClr val="FF0000"/>
                </a:solidFill>
                <a:latin typeface="Times New Roman" panose="02020603050405020304" pitchFamily="18" charset="0"/>
                <a:cs typeface="Times New Roman" panose="02020603050405020304" pitchFamily="18" charset="0"/>
              </a:rPr>
              <a:t>V</a:t>
            </a:r>
          </a:p>
          <a:p>
            <a:pPr algn="just"/>
            <a:r>
              <a:rPr lang="en-US" sz="2400" b="1" dirty="0" smtClean="0">
                <a:latin typeface="Times New Roman" panose="02020603050405020304" pitchFamily="18" charset="0"/>
                <a:cs typeface="Times New Roman" panose="02020603050405020304" pitchFamily="18" charset="0"/>
              </a:rPr>
              <a:t>“Wild </a:t>
            </a:r>
            <a:r>
              <a:rPr lang="en-US" sz="2400" b="1" dirty="0">
                <a:latin typeface="Times New Roman" panose="02020603050405020304" pitchFamily="18" charset="0"/>
                <a:cs typeface="Times New Roman" panose="02020603050405020304" pitchFamily="18" charset="0"/>
              </a:rPr>
              <a:t>animal” </a:t>
            </a:r>
            <a:r>
              <a:rPr lang="en-US" sz="2400" dirty="0">
                <a:latin typeface="Times New Roman" panose="02020603050405020304" pitchFamily="18" charset="0"/>
                <a:cs typeface="Times New Roman" panose="02020603050405020304" pitchFamily="18" charset="0"/>
              </a:rPr>
              <a:t>means any animal specified in </a:t>
            </a:r>
            <a:r>
              <a:rPr lang="en-US" sz="2400" dirty="0">
                <a:solidFill>
                  <a:srgbClr val="FF0000"/>
                </a:solidFill>
                <a:latin typeface="Times New Roman" panose="02020603050405020304" pitchFamily="18" charset="0"/>
                <a:cs typeface="Times New Roman" panose="02020603050405020304" pitchFamily="18" charset="0"/>
              </a:rPr>
              <a:t>Schedules I to IV</a:t>
            </a:r>
            <a:r>
              <a:rPr lang="en-US" sz="2400" dirty="0">
                <a:latin typeface="Times New Roman" panose="02020603050405020304" pitchFamily="18" charset="0"/>
                <a:cs typeface="Times New Roman" panose="02020603050405020304" pitchFamily="18" charset="0"/>
              </a:rPr>
              <a:t> and found wild in nature</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“Wild life” </a:t>
            </a:r>
            <a:r>
              <a:rPr lang="en-US" sz="2400" dirty="0" smtClean="0">
                <a:latin typeface="Times New Roman" panose="02020603050405020304" pitchFamily="18" charset="0"/>
                <a:cs typeface="Times New Roman" panose="02020603050405020304" pitchFamily="18" charset="0"/>
              </a:rPr>
              <a:t>includes </a:t>
            </a:r>
            <a:r>
              <a:rPr lang="en-US" sz="2400" dirty="0">
                <a:latin typeface="Times New Roman" panose="02020603050405020304" pitchFamily="18" charset="0"/>
                <a:cs typeface="Times New Roman" panose="02020603050405020304" pitchFamily="18" charset="0"/>
              </a:rPr>
              <a:t>any animal, aquatic or land vegetation which forms part of any habitat;</a:t>
            </a:r>
            <a:endParaRPr lang="en-IN" sz="2400" dirty="0">
              <a:latin typeface="Times New Roman" panose="02020603050405020304" pitchFamily="18" charset="0"/>
              <a:cs typeface="Times New Roman" panose="02020603050405020304" pitchFamily="18" charset="0"/>
            </a:endParaRPr>
          </a:p>
        </p:txBody>
      </p:sp>
      <p:pic>
        <p:nvPicPr>
          <p:cNvPr id="3074" name="Picture 2" descr="Irvin &amp; Wendy Barnhart – Conroetaxider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566" y="381000"/>
            <a:ext cx="248537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flipH="1">
            <a:off x="6410883" y="2418878"/>
            <a:ext cx="2450741" cy="1571854"/>
          </a:xfrm>
          <a:prstGeom prst="rect">
            <a:avLst/>
          </a:prstGeom>
        </p:spPr>
      </p:pic>
      <p:pic>
        <p:nvPicPr>
          <p:cNvPr id="3080" name="Picture 8" descr="Wildlife animal portraits | Wildlife animals, Zoo animals photos, Pe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883" y="4191000"/>
            <a:ext cx="2382135" cy="235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76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a:bodyPr>
          <a:lstStyle/>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Central </a:t>
            </a:r>
            <a:r>
              <a:rPr lang="en-US" sz="2400" b="1" dirty="0" err="1" smtClean="0">
                <a:latin typeface="Times New Roman" panose="02020603050405020304" pitchFamily="18" charset="0"/>
                <a:cs typeface="Times New Roman" panose="02020603050405020304" pitchFamily="18" charset="0"/>
              </a:rPr>
              <a:t>Govt</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may appoint</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Director of Wildlife preservation</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Assistant Directors of Wildlife </a:t>
            </a:r>
            <a:r>
              <a:rPr lang="en-US" sz="2000" dirty="0" smtClean="0">
                <a:latin typeface="Times New Roman" panose="02020603050405020304" pitchFamily="18" charset="0"/>
                <a:cs typeface="Times New Roman" panose="02020603050405020304" pitchFamily="18" charset="0"/>
              </a:rPr>
              <a:t>Preservation </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Such </a:t>
            </a:r>
            <a:r>
              <a:rPr lang="en-US" sz="2000" dirty="0">
                <a:latin typeface="Times New Roman" panose="02020603050405020304" pitchFamily="18" charset="0"/>
                <a:cs typeface="Times New Roman" panose="02020603050405020304" pitchFamily="18" charset="0"/>
              </a:rPr>
              <a:t>other officers and employees as may be </a:t>
            </a:r>
            <a:r>
              <a:rPr lang="en-US" sz="2000" dirty="0" smtClean="0">
                <a:latin typeface="Times New Roman" panose="02020603050405020304" pitchFamily="18" charset="0"/>
                <a:cs typeface="Times New Roman" panose="02020603050405020304" pitchFamily="18" charset="0"/>
              </a:rPr>
              <a:t>necessary</a:t>
            </a:r>
          </a:p>
          <a:p>
            <a:pPr marL="0" indent="0">
              <a:buNone/>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State </a:t>
            </a:r>
            <a:r>
              <a:rPr lang="en-US" sz="2400" b="1" dirty="0" err="1">
                <a:latin typeface="Times New Roman" panose="02020603050405020304" pitchFamily="18" charset="0"/>
                <a:cs typeface="Times New Roman" panose="02020603050405020304" pitchFamily="18" charset="0"/>
              </a:rPr>
              <a:t>Govt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may </a:t>
            </a:r>
            <a:r>
              <a:rPr lang="en-US" sz="2400" dirty="0" smtClean="0">
                <a:latin typeface="Times New Roman" panose="02020603050405020304" pitchFamily="18" charset="0"/>
                <a:cs typeface="Times New Roman" panose="02020603050405020304" pitchFamily="18" charset="0"/>
              </a:rPr>
              <a:t>appoint</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Chief </a:t>
            </a:r>
            <a:r>
              <a:rPr lang="en-US" sz="2000" dirty="0">
                <a:latin typeface="Times New Roman" panose="02020603050405020304" pitchFamily="18" charset="0"/>
                <a:cs typeface="Times New Roman" panose="02020603050405020304" pitchFamily="18" charset="0"/>
              </a:rPr>
              <a:t>Wild Life </a:t>
            </a:r>
            <a:r>
              <a:rPr lang="en-US" sz="2000" dirty="0" smtClean="0">
                <a:latin typeface="Times New Roman" panose="02020603050405020304" pitchFamily="18" charset="0"/>
                <a:cs typeface="Times New Roman" panose="02020603050405020304" pitchFamily="18" charset="0"/>
              </a:rPr>
              <a:t>Warden </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Wild </a:t>
            </a:r>
            <a:r>
              <a:rPr lang="en-US" sz="2000" dirty="0">
                <a:latin typeface="Times New Roman" panose="02020603050405020304" pitchFamily="18" charset="0"/>
                <a:cs typeface="Times New Roman" panose="02020603050405020304" pitchFamily="18" charset="0"/>
              </a:rPr>
              <a:t>Life </a:t>
            </a:r>
            <a:r>
              <a:rPr lang="en-US" sz="2000" dirty="0" smtClean="0">
                <a:latin typeface="Times New Roman" panose="02020603050405020304" pitchFamily="18" charset="0"/>
                <a:cs typeface="Times New Roman" panose="02020603050405020304" pitchFamily="18" charset="0"/>
              </a:rPr>
              <a:t>Wardens</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Honorary </a:t>
            </a:r>
            <a:r>
              <a:rPr lang="en-US" sz="2000" dirty="0">
                <a:latin typeface="Times New Roman" panose="02020603050405020304" pitchFamily="18" charset="0"/>
                <a:cs typeface="Times New Roman" panose="02020603050405020304" pitchFamily="18" charset="0"/>
              </a:rPr>
              <a:t>Wild Life </a:t>
            </a:r>
            <a:r>
              <a:rPr lang="en-US" sz="2000" dirty="0" smtClean="0">
                <a:latin typeface="Times New Roman" panose="02020603050405020304" pitchFamily="18" charset="0"/>
                <a:cs typeface="Times New Roman" panose="02020603050405020304" pitchFamily="18" charset="0"/>
              </a:rPr>
              <a:t>Wardens </a:t>
            </a:r>
          </a:p>
          <a:p>
            <a:pPr lvl="2">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In each district</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Such other </a:t>
            </a:r>
            <a:r>
              <a:rPr lang="en-US" sz="2000" dirty="0">
                <a:latin typeface="Times New Roman" panose="02020603050405020304" pitchFamily="18" charset="0"/>
                <a:cs typeface="Times New Roman" panose="02020603050405020304" pitchFamily="18" charset="0"/>
              </a:rPr>
              <a:t>officers and employees as may be </a:t>
            </a:r>
            <a:r>
              <a:rPr lang="en-US" sz="2000" dirty="0" smtClean="0">
                <a:latin typeface="Times New Roman" panose="02020603050405020304" pitchFamily="18" charset="0"/>
                <a:cs typeface="Times New Roman" panose="02020603050405020304" pitchFamily="18" charset="0"/>
              </a:rPr>
              <a:t>necessary</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228600"/>
            <a:ext cx="8382000"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AUTHORITIES TO BE APPOINTED OR CONSTITUTED UNDER THE ACT </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8" descr="Satyameva Jayate | Cine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283855"/>
            <a:ext cx="1169735" cy="198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509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983163"/>
          </a:xfrm>
        </p:spPr>
        <p:txBody>
          <a:bodyPr>
            <a:normAutofit/>
          </a:bodyPr>
          <a:lstStyle/>
          <a:p>
            <a:pPr>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National </a:t>
            </a:r>
            <a:r>
              <a:rPr lang="en-US" sz="2400" b="1" dirty="0">
                <a:latin typeface="Times New Roman" panose="02020603050405020304" pitchFamily="18" charset="0"/>
                <a:cs typeface="Times New Roman" panose="02020603050405020304" pitchFamily="18" charset="0"/>
              </a:rPr>
              <a:t>Board for Wild </a:t>
            </a:r>
            <a:r>
              <a:rPr lang="en-US" sz="2400" b="1" dirty="0" smtClean="0">
                <a:latin typeface="Times New Roman" panose="02020603050405020304" pitchFamily="18" charset="0"/>
                <a:cs typeface="Times New Roman" panose="02020603050405020304" pitchFamily="18" charset="0"/>
              </a:rPr>
              <a:t>Life</a:t>
            </a:r>
          </a:p>
          <a:p>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Prime Minister </a:t>
            </a:r>
            <a:r>
              <a:rPr lang="en-US" sz="2400" dirty="0">
                <a:latin typeface="Times New Roman" panose="02020603050405020304" pitchFamily="18" charset="0"/>
                <a:cs typeface="Times New Roman" panose="02020603050405020304" pitchFamily="18" charset="0"/>
              </a:rPr>
              <a:t>as </a:t>
            </a:r>
            <a:r>
              <a:rPr lang="en-US" sz="2400" dirty="0" smtClean="0">
                <a:solidFill>
                  <a:srgbClr val="FF0000"/>
                </a:solidFill>
                <a:latin typeface="Times New Roman" panose="02020603050405020304" pitchFamily="18" charset="0"/>
                <a:cs typeface="Times New Roman" panose="02020603050405020304" pitchFamily="18" charset="0"/>
              </a:rPr>
              <a:t>Chairperson </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Minister in-charge of Forests and Wild Life as </a:t>
            </a:r>
            <a:r>
              <a:rPr lang="en-US" sz="2400" dirty="0" smtClean="0">
                <a:solidFill>
                  <a:srgbClr val="FF0000"/>
                </a:solidFill>
                <a:latin typeface="Times New Roman" panose="02020603050405020304" pitchFamily="18" charset="0"/>
                <a:cs typeface="Times New Roman" panose="02020603050405020304" pitchFamily="18" charset="0"/>
              </a:rPr>
              <a:t>Vice-Chairperson</a:t>
            </a:r>
          </a:p>
          <a:p>
            <a:pPr>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State Board for Wild </a:t>
            </a:r>
            <a:r>
              <a:rPr lang="en-US" sz="2400" b="1" dirty="0" smtClean="0">
                <a:latin typeface="Times New Roman" panose="02020603050405020304" pitchFamily="18" charset="0"/>
                <a:cs typeface="Times New Roman" panose="02020603050405020304" pitchFamily="18" charset="0"/>
              </a:rPr>
              <a:t>Life</a:t>
            </a:r>
          </a:p>
          <a:p>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Chief Minister </a:t>
            </a:r>
            <a:r>
              <a:rPr lang="en-US" sz="2400" dirty="0">
                <a:latin typeface="Times New Roman" panose="02020603050405020304" pitchFamily="18" charset="0"/>
                <a:cs typeface="Times New Roman" panose="02020603050405020304" pitchFamily="18" charset="0"/>
              </a:rPr>
              <a:t>of the State and in case of the </a:t>
            </a:r>
            <a:r>
              <a:rPr lang="en-US" sz="2400" dirty="0" smtClean="0">
                <a:latin typeface="Times New Roman" panose="02020603050405020304" pitchFamily="18" charset="0"/>
                <a:cs typeface="Times New Roman" panose="02020603050405020304" pitchFamily="18" charset="0"/>
              </a:rPr>
              <a:t>UT, </a:t>
            </a:r>
            <a:r>
              <a:rPr lang="en-US" sz="2400" dirty="0">
                <a:latin typeface="Times New Roman" panose="02020603050405020304" pitchFamily="18" charset="0"/>
                <a:cs typeface="Times New Roman" panose="02020603050405020304" pitchFamily="18" charset="0"/>
              </a:rPr>
              <a:t>either Chief Minister or </a:t>
            </a:r>
            <a:r>
              <a:rPr lang="en-US" sz="2400" dirty="0" smtClean="0">
                <a:latin typeface="Times New Roman" panose="02020603050405020304" pitchFamily="18" charset="0"/>
                <a:cs typeface="Times New Roman" panose="02020603050405020304" pitchFamily="18" charset="0"/>
              </a:rPr>
              <a:t>Administrator- </a:t>
            </a:r>
            <a:r>
              <a:rPr lang="en-US" sz="2400" dirty="0" smtClean="0">
                <a:solidFill>
                  <a:srgbClr val="FF0000"/>
                </a:solidFill>
                <a:latin typeface="Times New Roman" panose="02020603050405020304" pitchFamily="18" charset="0"/>
                <a:cs typeface="Times New Roman" panose="02020603050405020304" pitchFamily="18" charset="0"/>
              </a:rPr>
              <a:t>Chairperson</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Minister in-charge of Forests and Wild Life - </a:t>
            </a:r>
            <a:r>
              <a:rPr lang="en-US" sz="2400" dirty="0" smtClean="0">
                <a:solidFill>
                  <a:srgbClr val="FF0000"/>
                </a:solidFill>
                <a:latin typeface="Times New Roman" panose="02020603050405020304" pitchFamily="18" charset="0"/>
                <a:cs typeface="Times New Roman" panose="02020603050405020304" pitchFamily="18" charset="0"/>
              </a:rPr>
              <a:t>Vice-Chairperson</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52600" y="304800"/>
            <a:ext cx="4630627"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WILDLIFE ADVISORY BOARD</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16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selection and management of areas to be declared as protected </a:t>
            </a:r>
            <a:r>
              <a:rPr lang="en-US" sz="2400" dirty="0" smtClean="0">
                <a:latin typeface="Times New Roman" panose="02020603050405020304" pitchFamily="18" charset="0"/>
                <a:cs typeface="Times New Roman" panose="02020603050405020304" pitchFamily="18" charset="0"/>
              </a:rPr>
              <a:t>areas </a:t>
            </a:r>
          </a:p>
          <a:p>
            <a:pPr algn="just"/>
            <a:r>
              <a:rPr lang="en-US" sz="2400" dirty="0" smtClean="0">
                <a:latin typeface="Times New Roman" panose="02020603050405020304" pitchFamily="18" charset="0"/>
                <a:cs typeface="Times New Roman" panose="02020603050405020304" pitchFamily="18" charset="0"/>
              </a:rPr>
              <a:t>In </a:t>
            </a:r>
            <a:r>
              <a:rPr lang="en-US" sz="2400" dirty="0">
                <a:solidFill>
                  <a:srgbClr val="7030A0"/>
                </a:solidFill>
                <a:latin typeface="Times New Roman" panose="02020603050405020304" pitchFamily="18" charset="0"/>
                <a:cs typeface="Times New Roman" panose="02020603050405020304" pitchFamily="18" charset="0"/>
              </a:rPr>
              <a:t>formulation of the policy </a:t>
            </a:r>
            <a:r>
              <a:rPr lang="en-US" sz="2400" dirty="0">
                <a:latin typeface="Times New Roman" panose="02020603050405020304" pitchFamily="18" charset="0"/>
                <a:cs typeface="Times New Roman" panose="02020603050405020304" pitchFamily="18" charset="0"/>
              </a:rPr>
              <a:t>for protection and conservation of the wild life and specified </a:t>
            </a:r>
            <a:r>
              <a:rPr lang="en-US" sz="2400" dirty="0" smtClean="0">
                <a:latin typeface="Times New Roman" panose="02020603050405020304" pitchFamily="18" charset="0"/>
                <a:cs typeface="Times New Roman" panose="02020603050405020304" pitchFamily="18" charset="0"/>
              </a:rPr>
              <a:t>plants</a:t>
            </a:r>
          </a:p>
          <a:p>
            <a:pPr algn="just"/>
            <a:r>
              <a:rPr lang="en-US" sz="2400" dirty="0" smtClean="0">
                <a:latin typeface="Times New Roman" panose="02020603050405020304" pitchFamily="18" charset="0"/>
                <a:cs typeface="Times New Roman" panose="02020603050405020304" pitchFamily="18" charset="0"/>
              </a:rPr>
              <a:t>In any </a:t>
            </a:r>
            <a:r>
              <a:rPr lang="en-US" sz="2400" dirty="0">
                <a:latin typeface="Times New Roman" panose="02020603050405020304" pitchFamily="18" charset="0"/>
                <a:cs typeface="Times New Roman" panose="02020603050405020304" pitchFamily="18" charset="0"/>
              </a:rPr>
              <a:t>matter relating to the </a:t>
            </a:r>
            <a:r>
              <a:rPr lang="en-US" sz="2400" dirty="0">
                <a:solidFill>
                  <a:srgbClr val="7030A0"/>
                </a:solidFill>
                <a:latin typeface="Times New Roman" panose="02020603050405020304" pitchFamily="18" charset="0"/>
                <a:cs typeface="Times New Roman" panose="02020603050405020304" pitchFamily="18" charset="0"/>
              </a:rPr>
              <a:t>amendment of any </a:t>
            </a:r>
            <a:r>
              <a:rPr lang="en-US" sz="2400" dirty="0" smtClean="0">
                <a:solidFill>
                  <a:srgbClr val="7030A0"/>
                </a:solidFill>
                <a:latin typeface="Times New Roman" panose="02020603050405020304" pitchFamily="18" charset="0"/>
                <a:cs typeface="Times New Roman" panose="02020603050405020304" pitchFamily="18" charset="0"/>
              </a:rPr>
              <a:t>Schedule</a:t>
            </a:r>
          </a:p>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relation to the measures to be taken for </a:t>
            </a:r>
            <a:r>
              <a:rPr lang="en-US" sz="2400" dirty="0" err="1">
                <a:latin typeface="Times New Roman" panose="02020603050405020304" pitchFamily="18" charset="0"/>
                <a:cs typeface="Times New Roman" panose="02020603050405020304" pitchFamily="18" charset="0"/>
              </a:rPr>
              <a:t>harmonising</a:t>
            </a:r>
            <a:r>
              <a:rPr lang="en-US" sz="2400" dirty="0">
                <a:latin typeface="Times New Roman" panose="02020603050405020304" pitchFamily="18" charset="0"/>
                <a:cs typeface="Times New Roman" panose="02020603050405020304" pitchFamily="18" charset="0"/>
              </a:rPr>
              <a:t> the needs of the </a:t>
            </a:r>
            <a:r>
              <a:rPr lang="en-US" sz="2400" dirty="0" err="1">
                <a:latin typeface="Times New Roman" panose="02020603050405020304" pitchFamily="18" charset="0"/>
                <a:cs typeface="Times New Roman" panose="02020603050405020304" pitchFamily="18" charset="0"/>
              </a:rPr>
              <a:t>tribals</a:t>
            </a:r>
            <a:r>
              <a:rPr lang="en-US" sz="2400" dirty="0">
                <a:latin typeface="Times New Roman" panose="02020603050405020304" pitchFamily="18" charset="0"/>
                <a:cs typeface="Times New Roman" panose="02020603050405020304" pitchFamily="18" charset="0"/>
              </a:rPr>
              <a:t> and other dwellers of the forest with the protection and conservation of wild </a:t>
            </a:r>
            <a:r>
              <a:rPr lang="en-US" sz="2400" dirty="0" smtClean="0">
                <a:latin typeface="Times New Roman" panose="02020603050405020304" pitchFamily="18" charset="0"/>
                <a:cs typeface="Times New Roman" panose="02020603050405020304" pitchFamily="18" charset="0"/>
              </a:rPr>
              <a:t>life</a:t>
            </a:r>
          </a:p>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any other matter connected with the protection of wild life, which may </a:t>
            </a:r>
            <a:r>
              <a:rPr lang="en-US" sz="2400" dirty="0" smtClean="0">
                <a:latin typeface="Times New Roman" panose="02020603050405020304" pitchFamily="18" charset="0"/>
                <a:cs typeface="Times New Roman" panose="02020603050405020304" pitchFamily="18" charset="0"/>
              </a:rPr>
              <a:t>be referred </a:t>
            </a:r>
            <a:r>
              <a:rPr lang="en-US" sz="2400" dirty="0">
                <a:latin typeface="Times New Roman" panose="02020603050405020304" pitchFamily="18" charset="0"/>
                <a:cs typeface="Times New Roman" panose="02020603050405020304" pitchFamily="18" charset="0"/>
              </a:rPr>
              <a:t>to it by the State Government</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286000" y="381000"/>
            <a:ext cx="478297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Duties of </a:t>
            </a:r>
            <a:r>
              <a:rPr lang="en-US" sz="2400" b="1" dirty="0" smtClean="0">
                <a:solidFill>
                  <a:srgbClr val="FF0000"/>
                </a:solidFill>
                <a:latin typeface="Times New Roman" panose="02020603050405020304" pitchFamily="18" charset="0"/>
                <a:cs typeface="Times New Roman" panose="02020603050405020304" pitchFamily="18" charset="0"/>
              </a:rPr>
              <a:t>State </a:t>
            </a:r>
            <a:r>
              <a:rPr lang="en-US" sz="2400" b="1" dirty="0">
                <a:solidFill>
                  <a:srgbClr val="FF0000"/>
                </a:solidFill>
                <a:latin typeface="Times New Roman" panose="02020603050405020304" pitchFamily="18" charset="0"/>
                <a:cs typeface="Times New Roman" panose="02020603050405020304" pitchFamily="18" charset="0"/>
              </a:rPr>
              <a:t>Board for Wild </a:t>
            </a:r>
            <a:r>
              <a:rPr lang="en-US" sz="2400" b="1" dirty="0" smtClean="0">
                <a:solidFill>
                  <a:srgbClr val="FF0000"/>
                </a:solidFill>
                <a:latin typeface="Times New Roman" panose="02020603050405020304" pitchFamily="18" charset="0"/>
                <a:cs typeface="Times New Roman" panose="02020603050405020304" pitchFamily="18" charset="0"/>
              </a:rPr>
              <a:t>Life</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32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90785301"/>
              </p:ext>
            </p:extLst>
          </p:nvPr>
        </p:nvGraphicFramePr>
        <p:xfrm>
          <a:off x="457200" y="1976735"/>
          <a:ext cx="8458200" cy="3474720"/>
        </p:xfrm>
        <a:graphic>
          <a:graphicData uri="http://schemas.openxmlformats.org/drawingml/2006/table">
            <a:tbl>
              <a:tblPr firstRow="1" bandRow="1">
                <a:tableStyleId>{8A107856-5554-42FB-B03E-39F5DBC370BA}</a:tableStyleId>
              </a:tblPr>
              <a:tblGrid>
                <a:gridCol w="4419600">
                  <a:extLst>
                    <a:ext uri="{9D8B030D-6E8A-4147-A177-3AD203B41FA5}">
                      <a16:colId xmlns:a16="http://schemas.microsoft.com/office/drawing/2014/main" val="732737462"/>
                    </a:ext>
                  </a:extLst>
                </a:gridCol>
                <a:gridCol w="4038600">
                  <a:extLst>
                    <a:ext uri="{9D8B030D-6E8A-4147-A177-3AD203B41FA5}">
                      <a16:colId xmlns:a16="http://schemas.microsoft.com/office/drawing/2014/main" val="70590183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Before December 25, 2023</a:t>
                      </a:r>
                      <a:endParaRPr lang="en-IN" sz="2400" b="1" dirty="0" smtClean="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After December 25, 2023</a:t>
                      </a:r>
                      <a:endParaRPr lang="en-IN" sz="24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117771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Indian Penal Code (IPC), 1860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Times New Roman" panose="02020603050405020304" pitchFamily="18" charset="0"/>
                          <a:cs typeface="Times New Roman" panose="02020603050405020304" pitchFamily="18" charset="0"/>
                        </a:rPr>
                        <a:t>                     511 sections</a:t>
                      </a:r>
                      <a:endParaRPr lang="en-IN" sz="2400" b="0" i="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kern="1200" dirty="0" err="1" smtClean="0">
                          <a:effectLst/>
                          <a:latin typeface="Times New Roman" panose="02020603050405020304" pitchFamily="18" charset="0"/>
                          <a:cs typeface="Times New Roman" panose="02020603050405020304" pitchFamily="18" charset="0"/>
                        </a:rPr>
                        <a:t>Bharatiya</a:t>
                      </a:r>
                      <a:r>
                        <a:rPr lang="en-IN" sz="2000" kern="1200" dirty="0" smtClean="0">
                          <a:effectLst/>
                          <a:latin typeface="Times New Roman" panose="02020603050405020304" pitchFamily="18" charset="0"/>
                          <a:cs typeface="Times New Roman" panose="02020603050405020304" pitchFamily="18" charset="0"/>
                        </a:rPr>
                        <a:t> Nyaya </a:t>
                      </a:r>
                      <a:r>
                        <a:rPr lang="en-IN" sz="2000" kern="1200" dirty="0" err="1" smtClean="0">
                          <a:effectLst/>
                          <a:latin typeface="Times New Roman" panose="02020603050405020304" pitchFamily="18" charset="0"/>
                          <a:cs typeface="Times New Roman" panose="02020603050405020304" pitchFamily="18" charset="0"/>
                        </a:rPr>
                        <a:t>Sanhita</a:t>
                      </a:r>
                      <a:r>
                        <a:rPr lang="en-IN" sz="2000" kern="1200" dirty="0" smtClean="0">
                          <a:effectLst/>
                          <a:latin typeface="Times New Roman" panose="02020603050405020304" pitchFamily="18" charset="0"/>
                          <a:cs typeface="Times New Roman" panose="02020603050405020304" pitchFamily="18" charset="0"/>
                        </a:rPr>
                        <a:t> (BNS),</a:t>
                      </a:r>
                      <a:r>
                        <a:rPr lang="en-IN" sz="2000" kern="1200" baseline="0" dirty="0" smtClean="0">
                          <a:effectLst/>
                          <a:latin typeface="Times New Roman" panose="02020603050405020304" pitchFamily="18" charset="0"/>
                          <a:cs typeface="Times New Roman" panose="02020603050405020304" pitchFamily="18" charset="0"/>
                        </a:rPr>
                        <a:t> 2023</a:t>
                      </a:r>
                      <a:endParaRPr lang="en-IN" sz="2000"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                  </a:t>
                      </a:r>
                      <a:r>
                        <a:rPr lang="en-US" sz="1800" kern="1200" dirty="0" smtClean="0">
                          <a:effectLst/>
                          <a:latin typeface="Times New Roman" panose="02020603050405020304" pitchFamily="18" charset="0"/>
                          <a:cs typeface="Times New Roman" panose="02020603050405020304" pitchFamily="18" charset="0"/>
                        </a:rPr>
                        <a:t>358 sections</a:t>
                      </a:r>
                      <a:endParaRPr lang="en-IN" sz="2400" b="0" i="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17489407"/>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Criminal Procedure Code (</a:t>
                      </a:r>
                      <a:r>
                        <a:rPr lang="en-US" sz="2000" kern="1200" dirty="0" err="1" smtClean="0">
                          <a:effectLst/>
                          <a:latin typeface="Times New Roman" panose="02020603050405020304" pitchFamily="18" charset="0"/>
                          <a:cs typeface="Times New Roman" panose="02020603050405020304" pitchFamily="18" charset="0"/>
                        </a:rPr>
                        <a:t>CrPC</a:t>
                      </a:r>
                      <a:r>
                        <a:rPr lang="en-US" sz="2000" kern="1200" dirty="0" smtClean="0">
                          <a:effectLst/>
                          <a:latin typeface="Times New Roman" panose="02020603050405020304" pitchFamily="18" charset="0"/>
                          <a:cs typeface="Times New Roman" panose="02020603050405020304" pitchFamily="18" charset="0"/>
                        </a:rPr>
                        <a:t>), 1973</a:t>
                      </a:r>
                    </a:p>
                    <a:p>
                      <a:r>
                        <a:rPr lang="en-US" sz="2000" dirty="0" smtClean="0">
                          <a:latin typeface="Times New Roman" panose="02020603050405020304" pitchFamily="18" charset="0"/>
                          <a:cs typeface="Times New Roman" panose="02020603050405020304" pitchFamily="18" charset="0"/>
                        </a:rPr>
                        <a:t>                  484 sections</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kern="1200" dirty="0" err="1" smtClean="0">
                          <a:effectLst/>
                          <a:latin typeface="Times New Roman" panose="02020603050405020304" pitchFamily="18" charset="0"/>
                          <a:cs typeface="Times New Roman" panose="02020603050405020304" pitchFamily="18" charset="0"/>
                        </a:rPr>
                        <a:t>Bharatiya</a:t>
                      </a:r>
                      <a:r>
                        <a:rPr lang="en-IN" sz="2000" kern="1200" dirty="0" smtClean="0">
                          <a:effectLst/>
                          <a:latin typeface="Times New Roman" panose="02020603050405020304" pitchFamily="18" charset="0"/>
                          <a:cs typeface="Times New Roman" panose="02020603050405020304" pitchFamily="18" charset="0"/>
                        </a:rPr>
                        <a:t> </a:t>
                      </a:r>
                      <a:r>
                        <a:rPr lang="en-IN" sz="2000" kern="1200" dirty="0" err="1" smtClean="0">
                          <a:effectLst/>
                          <a:latin typeface="Times New Roman" panose="02020603050405020304" pitchFamily="18" charset="0"/>
                          <a:cs typeface="Times New Roman" panose="02020603050405020304" pitchFamily="18" charset="0"/>
                        </a:rPr>
                        <a:t>Nagrik</a:t>
                      </a:r>
                      <a:r>
                        <a:rPr lang="en-IN" sz="2000" kern="1200" dirty="0" smtClean="0">
                          <a:effectLst/>
                          <a:latin typeface="Times New Roman" panose="02020603050405020304" pitchFamily="18" charset="0"/>
                          <a:cs typeface="Times New Roman" panose="02020603050405020304" pitchFamily="18" charset="0"/>
                        </a:rPr>
                        <a:t> Suraksha </a:t>
                      </a:r>
                      <a:r>
                        <a:rPr lang="en-IN" sz="2000" kern="1200" dirty="0" err="1" smtClean="0">
                          <a:effectLst/>
                          <a:latin typeface="Times New Roman" panose="02020603050405020304" pitchFamily="18" charset="0"/>
                          <a:cs typeface="Times New Roman" panose="02020603050405020304" pitchFamily="18" charset="0"/>
                        </a:rPr>
                        <a:t>Sanhita</a:t>
                      </a:r>
                      <a:r>
                        <a:rPr lang="en-IN" sz="2000" kern="1200" dirty="0" smtClean="0">
                          <a:effectLst/>
                          <a:latin typeface="Times New Roman" panose="02020603050405020304" pitchFamily="18" charset="0"/>
                          <a:cs typeface="Times New Roman" panose="02020603050405020304" pitchFamily="18" charset="0"/>
                        </a:rPr>
                        <a:t> (BNSS), 2023</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                  531 section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74368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Indian Evidence Act, 1872</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 </a:t>
                      </a:r>
                      <a:r>
                        <a:rPr lang="en-US" sz="2000" kern="1200" baseline="0" dirty="0" smtClean="0">
                          <a:effectLst/>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effectLst/>
                          <a:latin typeface="Times New Roman" panose="02020603050405020304" pitchFamily="18" charset="0"/>
                          <a:cs typeface="Times New Roman" panose="02020603050405020304" pitchFamily="18" charset="0"/>
                        </a:rPr>
                        <a:t>                     </a:t>
                      </a:r>
                      <a:r>
                        <a:rPr lang="en-US" sz="2000" kern="1200" dirty="0" smtClean="0">
                          <a:effectLst/>
                          <a:latin typeface="Times New Roman" panose="02020603050405020304" pitchFamily="18" charset="0"/>
                          <a:cs typeface="Times New Roman" panose="02020603050405020304" pitchFamily="18" charset="0"/>
                        </a:rPr>
                        <a:t>167 sections</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kern="1200" dirty="0" err="1" smtClean="0">
                          <a:effectLst/>
                          <a:latin typeface="Times New Roman" panose="02020603050405020304" pitchFamily="18" charset="0"/>
                          <a:cs typeface="Times New Roman" panose="02020603050405020304" pitchFamily="18" charset="0"/>
                        </a:rPr>
                        <a:t>Bharatiya</a:t>
                      </a:r>
                      <a:r>
                        <a:rPr lang="en-IN" sz="2000" kern="1200" dirty="0" smtClean="0">
                          <a:effectLst/>
                          <a:latin typeface="Times New Roman" panose="02020603050405020304" pitchFamily="18" charset="0"/>
                          <a:cs typeface="Times New Roman" panose="02020603050405020304" pitchFamily="18" charset="0"/>
                        </a:rPr>
                        <a:t> </a:t>
                      </a:r>
                      <a:r>
                        <a:rPr lang="en-IN" sz="2000" kern="1200" dirty="0" err="1" smtClean="0">
                          <a:effectLst/>
                          <a:latin typeface="Times New Roman" panose="02020603050405020304" pitchFamily="18" charset="0"/>
                          <a:cs typeface="Times New Roman" panose="02020603050405020304" pitchFamily="18" charset="0"/>
                        </a:rPr>
                        <a:t>Sakshya</a:t>
                      </a:r>
                      <a:r>
                        <a:rPr lang="en-IN" sz="2000" kern="1200" dirty="0" smtClean="0">
                          <a:effectLst/>
                          <a:latin typeface="Times New Roman" panose="02020603050405020304" pitchFamily="18" charset="0"/>
                          <a:cs typeface="Times New Roman" panose="02020603050405020304" pitchFamily="18" charset="0"/>
                        </a:rPr>
                        <a:t> </a:t>
                      </a:r>
                      <a:r>
                        <a:rPr lang="en-IN" sz="2000" kern="1200" dirty="0" err="1" smtClean="0">
                          <a:effectLst/>
                          <a:latin typeface="Times New Roman" panose="02020603050405020304" pitchFamily="18" charset="0"/>
                          <a:cs typeface="Times New Roman" panose="02020603050405020304" pitchFamily="18" charset="0"/>
                        </a:rPr>
                        <a:t>Adhiniyam</a:t>
                      </a:r>
                      <a:r>
                        <a:rPr lang="en-IN" sz="2000" kern="1200" dirty="0" smtClean="0">
                          <a:effectLst/>
                          <a:latin typeface="Times New Roman" panose="02020603050405020304" pitchFamily="18" charset="0"/>
                          <a:cs typeface="Times New Roman" panose="02020603050405020304" pitchFamily="18" charset="0"/>
                        </a:rPr>
                        <a:t> (BSA), 2023</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                  170 sections</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6174513"/>
                  </a:ext>
                </a:extLst>
              </a:tr>
            </a:tbl>
          </a:graphicData>
        </a:graphic>
      </p:graphicFrame>
      <p:sp>
        <p:nvSpPr>
          <p:cNvPr id="4" name="Rectangle 3"/>
          <p:cNvSpPr/>
          <p:nvPr/>
        </p:nvSpPr>
        <p:spPr>
          <a:xfrm>
            <a:off x="762000" y="304800"/>
            <a:ext cx="7620000"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New criminal laws will replace IPC, </a:t>
            </a:r>
            <a:r>
              <a:rPr lang="en-US" sz="2400" b="1" dirty="0" err="1">
                <a:solidFill>
                  <a:srgbClr val="FF0000"/>
                </a:solidFill>
                <a:latin typeface="Times New Roman" panose="02020603050405020304" pitchFamily="18" charset="0"/>
                <a:cs typeface="Times New Roman" panose="02020603050405020304" pitchFamily="18" charset="0"/>
              </a:rPr>
              <a:t>CrPC</a:t>
            </a:r>
            <a:r>
              <a:rPr lang="en-US" sz="2400" b="1" dirty="0">
                <a:solidFill>
                  <a:srgbClr val="FF0000"/>
                </a:solidFill>
                <a:latin typeface="Times New Roman" panose="02020603050405020304" pitchFamily="18" charset="0"/>
                <a:cs typeface="Times New Roman" panose="02020603050405020304" pitchFamily="18" charset="0"/>
              </a:rPr>
              <a:t>, Indian Evidence Act </a:t>
            </a:r>
            <a:r>
              <a:rPr lang="en-US" sz="2400" b="1" dirty="0" smtClean="0">
                <a:solidFill>
                  <a:srgbClr val="FF0000"/>
                </a:solidFill>
                <a:latin typeface="Times New Roman" panose="02020603050405020304" pitchFamily="18" charset="0"/>
                <a:cs typeface="Times New Roman" panose="02020603050405020304" pitchFamily="18" charset="0"/>
              </a:rPr>
              <a:t>effective from July, 1</a:t>
            </a:r>
            <a:r>
              <a:rPr lang="en-US" sz="2400" b="1" baseline="30000" dirty="0" smtClean="0">
                <a:solidFill>
                  <a:srgbClr val="FF0000"/>
                </a:solidFill>
                <a:latin typeface="Times New Roman" panose="02020603050405020304" pitchFamily="18" charset="0"/>
                <a:cs typeface="Times New Roman" panose="02020603050405020304" pitchFamily="18" charset="0"/>
              </a:rPr>
              <a:t>st</a:t>
            </a:r>
            <a:r>
              <a:rPr lang="en-US" sz="2400" b="1" dirty="0" smtClean="0">
                <a:solidFill>
                  <a:srgbClr val="FF0000"/>
                </a:solidFill>
                <a:latin typeface="Times New Roman" panose="02020603050405020304" pitchFamily="18" charset="0"/>
                <a:cs typeface="Times New Roman" panose="02020603050405020304" pitchFamily="18" charset="0"/>
              </a:rPr>
              <a:t> 2024</a:t>
            </a:r>
            <a:endParaRPr lang="en-US" sz="24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77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1"/>
            <a:ext cx="8610600" cy="4572000"/>
          </a:xfrm>
        </p:spPr>
        <p:txBody>
          <a:bodyPr>
            <a:normAutofit lnSpcReduction="10000"/>
          </a:bodyPr>
          <a:lstStyle/>
          <a:p>
            <a:pPr algn="just"/>
            <a:r>
              <a:rPr lang="en-US" sz="2400" b="1" dirty="0">
                <a:latin typeface="Times New Roman" panose="02020603050405020304" pitchFamily="18" charset="0"/>
                <a:cs typeface="Times New Roman" panose="02020603050405020304" pitchFamily="18" charset="0"/>
              </a:rPr>
              <a:t>Prohibition of hunting</a:t>
            </a:r>
            <a:r>
              <a:rPr lang="en-US" sz="2400" dirty="0">
                <a:latin typeface="Times New Roman" panose="02020603050405020304" pitchFamily="18" charset="0"/>
                <a:cs typeface="Times New Roman" panose="02020603050405020304" pitchFamily="18" charset="0"/>
              </a:rPr>
              <a:t>.—No person shall hunt any wild animal specified in Schedules I, II, III and IV except as provided under section 11 and section </a:t>
            </a:r>
            <a:r>
              <a:rPr lang="en-US" sz="2400" dirty="0" smtClean="0">
                <a:latin typeface="Times New Roman" panose="02020603050405020304" pitchFamily="18" charset="0"/>
                <a:cs typeface="Times New Roman" panose="02020603050405020304" pitchFamily="18" charset="0"/>
              </a:rPr>
              <a:t>12</a:t>
            </a:r>
          </a:p>
          <a:p>
            <a:pPr algn="just"/>
            <a:r>
              <a:rPr lang="en-US" sz="2400" dirty="0" smtClean="0">
                <a:solidFill>
                  <a:srgbClr val="FF0000"/>
                </a:solidFill>
                <a:latin typeface="Times New Roman" panose="02020603050405020304" pitchFamily="18" charset="0"/>
                <a:cs typeface="Times New Roman" panose="02020603050405020304" pitchFamily="18" charset="0"/>
              </a:rPr>
              <a:t>Section 11</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Hunting of wild animals to be permitted in certain </a:t>
            </a:r>
            <a:r>
              <a:rPr lang="en-US" sz="2400" b="1" dirty="0" smtClean="0">
                <a:solidFill>
                  <a:srgbClr val="FF0000"/>
                </a:solidFill>
                <a:latin typeface="Times New Roman" panose="02020603050405020304" pitchFamily="18" charset="0"/>
                <a:cs typeface="Times New Roman" panose="02020603050405020304" pitchFamily="18" charset="0"/>
              </a:rPr>
              <a:t>cases</a:t>
            </a:r>
          </a:p>
          <a:p>
            <a:pPr lvl="1" algn="just"/>
            <a:r>
              <a:rPr lang="en-US" sz="2000" dirty="0" smtClean="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wild animal specified in Schedule I has become </a:t>
            </a:r>
            <a:r>
              <a:rPr lang="en-US" sz="2000" dirty="0">
                <a:solidFill>
                  <a:srgbClr val="FF0000"/>
                </a:solidFill>
                <a:latin typeface="Times New Roman" panose="02020603050405020304" pitchFamily="18" charset="0"/>
                <a:cs typeface="Times New Roman" panose="02020603050405020304" pitchFamily="18" charset="0"/>
              </a:rPr>
              <a:t>dangerous to human life</a:t>
            </a:r>
            <a:r>
              <a:rPr lang="en-US" sz="2000" dirty="0">
                <a:latin typeface="Times New Roman" panose="02020603050405020304" pitchFamily="18" charset="0"/>
                <a:cs typeface="Times New Roman" panose="02020603050405020304" pitchFamily="18" charset="0"/>
              </a:rPr>
              <a:t> or is </a:t>
            </a:r>
            <a:r>
              <a:rPr lang="en-US" sz="2000" dirty="0">
                <a:solidFill>
                  <a:srgbClr val="0070C0"/>
                </a:solidFill>
                <a:latin typeface="Times New Roman" panose="02020603050405020304" pitchFamily="18" charset="0"/>
                <a:cs typeface="Times New Roman" panose="02020603050405020304" pitchFamily="18" charset="0"/>
              </a:rPr>
              <a:t>so disabled or diseased as to be beyond </a:t>
            </a:r>
            <a:r>
              <a:rPr lang="en-US" sz="2000" dirty="0" smtClean="0">
                <a:solidFill>
                  <a:srgbClr val="0070C0"/>
                </a:solidFill>
                <a:latin typeface="Times New Roman" panose="02020603050405020304" pitchFamily="18" charset="0"/>
                <a:cs typeface="Times New Roman" panose="02020603050405020304" pitchFamily="18" charset="0"/>
              </a:rPr>
              <a:t>recovery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Chief Wild Life Warden </a:t>
            </a:r>
            <a:r>
              <a:rPr lang="en-US" sz="2000" dirty="0" smtClean="0">
                <a:latin typeface="Times New Roman" panose="02020603050405020304" pitchFamily="18" charset="0"/>
                <a:cs typeface="Times New Roman" panose="02020603050405020304" pitchFamily="18" charset="0"/>
              </a:rPr>
              <a:t>permit </a:t>
            </a:r>
            <a:r>
              <a:rPr lang="en-US" sz="2000" dirty="0">
                <a:latin typeface="Times New Roman" panose="02020603050405020304" pitchFamily="18" charset="0"/>
                <a:cs typeface="Times New Roman" panose="02020603050405020304" pitchFamily="18" charset="0"/>
              </a:rPr>
              <a:t>any person to hunt such animal or cause such animal to be </a:t>
            </a:r>
            <a:r>
              <a:rPr lang="en-US" sz="2000" dirty="0" smtClean="0">
                <a:latin typeface="Times New Roman" panose="02020603050405020304" pitchFamily="18" charset="0"/>
                <a:cs typeface="Times New Roman" panose="02020603050405020304" pitchFamily="18" charset="0"/>
              </a:rPr>
              <a:t>hunted</a:t>
            </a:r>
          </a:p>
          <a:p>
            <a:pPr lvl="1" algn="just"/>
            <a:r>
              <a:rPr lang="en-US" sz="2000" dirty="0">
                <a:latin typeface="Times New Roman" panose="02020603050405020304" pitchFamily="18" charset="0"/>
                <a:cs typeface="Times New Roman" panose="02020603050405020304" pitchFamily="18" charset="0"/>
              </a:rPr>
              <a:t>The killing or wounding in </a:t>
            </a:r>
            <a:r>
              <a:rPr lang="en-US" sz="2000" dirty="0">
                <a:solidFill>
                  <a:srgbClr val="00B0F0"/>
                </a:solidFill>
                <a:latin typeface="Times New Roman" panose="02020603050405020304" pitchFamily="18" charset="0"/>
                <a:cs typeface="Times New Roman" panose="02020603050405020304" pitchFamily="18" charset="0"/>
              </a:rPr>
              <a:t>good faith </a:t>
            </a:r>
            <a:r>
              <a:rPr lang="en-US" sz="2000" dirty="0">
                <a:latin typeface="Times New Roman" panose="02020603050405020304" pitchFamily="18" charset="0"/>
                <a:cs typeface="Times New Roman" panose="02020603050405020304" pitchFamily="18" charset="0"/>
              </a:rPr>
              <a:t>of any wild animal </a:t>
            </a:r>
            <a:r>
              <a:rPr lang="en-US" sz="2000" dirty="0">
                <a:solidFill>
                  <a:srgbClr val="00B0F0"/>
                </a:solidFill>
                <a:latin typeface="Times New Roman" panose="02020603050405020304" pitchFamily="18" charset="0"/>
                <a:cs typeface="Times New Roman" panose="02020603050405020304" pitchFamily="18" charset="0"/>
              </a:rPr>
              <a:t>in </a:t>
            </a:r>
            <a:r>
              <a:rPr lang="en-US" sz="2000" dirty="0" err="1">
                <a:solidFill>
                  <a:srgbClr val="00B0F0"/>
                </a:solidFill>
                <a:latin typeface="Times New Roman" panose="02020603050405020304" pitchFamily="18" charset="0"/>
                <a:cs typeface="Times New Roman" panose="02020603050405020304" pitchFamily="18" charset="0"/>
              </a:rPr>
              <a:t>defence</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dirty="0">
                <a:solidFill>
                  <a:srgbClr val="7030A0"/>
                </a:solidFill>
                <a:latin typeface="Times New Roman" panose="02020603050405020304" pitchFamily="18" charset="0"/>
                <a:cs typeface="Times New Roman" panose="02020603050405020304" pitchFamily="18" charset="0"/>
              </a:rPr>
              <a:t>oneself or of any other person </a:t>
            </a:r>
            <a:r>
              <a:rPr lang="en-US" sz="2000" dirty="0">
                <a:latin typeface="Times New Roman" panose="02020603050405020304" pitchFamily="18" charset="0"/>
                <a:cs typeface="Times New Roman" panose="02020603050405020304" pitchFamily="18" charset="0"/>
              </a:rPr>
              <a:t>shall not be an offence</a:t>
            </a:r>
            <a:endParaRPr lang="en-US" sz="2000" dirty="0" smtClean="0">
              <a:latin typeface="Times New Roman" panose="02020603050405020304" pitchFamily="18" charset="0"/>
              <a:cs typeface="Times New Roman" panose="02020603050405020304" pitchFamily="18" charset="0"/>
            </a:endParaRPr>
          </a:p>
          <a:p>
            <a:pPr lvl="1" algn="just"/>
            <a:r>
              <a:rPr lang="en-US" sz="2000" dirty="0" smtClean="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wild animal killed or wounded in </a:t>
            </a:r>
            <a:r>
              <a:rPr lang="en-US" sz="2000" dirty="0" err="1">
                <a:latin typeface="Times New Roman" panose="02020603050405020304" pitchFamily="18" charset="0"/>
                <a:cs typeface="Times New Roman" panose="02020603050405020304" pitchFamily="18" charset="0"/>
              </a:rPr>
              <a:t>defence</a:t>
            </a:r>
            <a:r>
              <a:rPr lang="en-US" sz="2000" dirty="0">
                <a:latin typeface="Times New Roman" panose="02020603050405020304" pitchFamily="18" charset="0"/>
                <a:cs typeface="Times New Roman" panose="02020603050405020304" pitchFamily="18" charset="0"/>
              </a:rPr>
              <a:t> of any </a:t>
            </a:r>
            <a:r>
              <a:rPr lang="en-US" sz="2000" dirty="0" smtClean="0">
                <a:latin typeface="Times New Roman" panose="02020603050405020304" pitchFamily="18" charset="0"/>
                <a:cs typeface="Times New Roman" panose="02020603050405020304" pitchFamily="18" charset="0"/>
              </a:rPr>
              <a:t>person, </a:t>
            </a:r>
            <a:r>
              <a:rPr lang="en-US" sz="2000" dirty="0">
                <a:latin typeface="Times New Roman" panose="02020603050405020304" pitchFamily="18" charset="0"/>
                <a:cs typeface="Times New Roman" panose="02020603050405020304" pitchFamily="18" charset="0"/>
              </a:rPr>
              <a:t>shall be Government property</a:t>
            </a:r>
            <a:endParaRPr lang="en-IN"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2276500" y="228600"/>
            <a:ext cx="4591000" cy="461665"/>
          </a:xfrm>
          <a:prstGeom prst="rect">
            <a:avLst/>
          </a:prstGeom>
        </p:spPr>
        <p:txBody>
          <a:bodyPr wrap="none">
            <a:spAutoFit/>
          </a:bodyPr>
          <a:lstStyle/>
          <a:p>
            <a:r>
              <a:rPr lang="en-IN" sz="2400" b="1" dirty="0">
                <a:solidFill>
                  <a:srgbClr val="FF0000"/>
                </a:solidFill>
                <a:latin typeface="Times New Roman" panose="02020603050405020304" pitchFamily="18" charset="0"/>
                <a:cs typeface="Times New Roman" panose="02020603050405020304" pitchFamily="18" charset="0"/>
              </a:rPr>
              <a:t>HUNTING OF WILD ANIMALS</a:t>
            </a:r>
          </a:p>
        </p:txBody>
      </p:sp>
      <p:pic>
        <p:nvPicPr>
          <p:cNvPr id="6" name="Picture 5"/>
          <p:cNvPicPr>
            <a:picLocks noChangeAspect="1"/>
          </p:cNvPicPr>
          <p:nvPr/>
        </p:nvPicPr>
        <p:blipFill>
          <a:blip r:embed="rId2"/>
          <a:stretch>
            <a:fillRect/>
          </a:stretch>
        </p:blipFill>
        <p:spPr>
          <a:xfrm>
            <a:off x="6934200" y="609601"/>
            <a:ext cx="1953603" cy="1295400"/>
          </a:xfrm>
          <a:prstGeom prst="rect">
            <a:avLst/>
          </a:prstGeom>
        </p:spPr>
      </p:pic>
    </p:spTree>
    <p:extLst>
      <p:ext uri="{BB962C8B-B14F-4D97-AF65-F5344CB8AC3E}">
        <p14:creationId xmlns:p14="http://schemas.microsoft.com/office/powerpoint/2010/main" val="147897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1"/>
            <a:ext cx="8229600" cy="3048000"/>
          </a:xfrm>
        </p:spPr>
        <p:txBody>
          <a:bodyPr>
            <a:norm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Section 12</a:t>
            </a:r>
            <a:r>
              <a:rPr lang="en-US" sz="2400" b="1" dirty="0">
                <a:solidFill>
                  <a:srgbClr val="FF0000"/>
                </a:solidFill>
                <a:latin typeface="Times New Roman" panose="02020603050405020304" pitchFamily="18" charset="0"/>
                <a:cs typeface="Times New Roman" panose="02020603050405020304" pitchFamily="18" charset="0"/>
              </a:rPr>
              <a:t>. Grant of permit for special </a:t>
            </a:r>
            <a:r>
              <a:rPr lang="en-US" sz="2400" b="1" dirty="0" smtClean="0">
                <a:solidFill>
                  <a:srgbClr val="FF0000"/>
                </a:solidFill>
                <a:latin typeface="Times New Roman" panose="02020603050405020304" pitchFamily="18" charset="0"/>
                <a:cs typeface="Times New Roman" panose="02020603050405020304" pitchFamily="18" charset="0"/>
              </a:rPr>
              <a:t>purposes</a:t>
            </a:r>
          </a:p>
          <a:p>
            <a:r>
              <a:rPr lang="en-US" sz="2400" dirty="0" smtClean="0">
                <a:latin typeface="Times New Roman" panose="02020603050405020304" pitchFamily="18" charset="0"/>
                <a:cs typeface="Times New Roman" panose="02020603050405020304" pitchFamily="18" charset="0"/>
              </a:rPr>
              <a:t>Education</a:t>
            </a:r>
          </a:p>
          <a:p>
            <a:r>
              <a:rPr lang="en-US" sz="2400" dirty="0" smtClean="0">
                <a:latin typeface="Times New Roman" panose="02020603050405020304" pitchFamily="18" charset="0"/>
                <a:cs typeface="Times New Roman" panose="02020603050405020304" pitchFamily="18" charset="0"/>
              </a:rPr>
              <a:t>Scientific research, scientific management</a:t>
            </a:r>
          </a:p>
          <a:p>
            <a:r>
              <a:rPr lang="en-US" sz="2400" dirty="0" smtClean="0">
                <a:latin typeface="Times New Roman" panose="02020603050405020304" pitchFamily="18" charset="0"/>
                <a:cs typeface="Times New Roman" panose="02020603050405020304" pitchFamily="18" charset="0"/>
              </a:rPr>
              <a:t>Collection </a:t>
            </a:r>
            <a:r>
              <a:rPr lang="en-US" sz="2400" dirty="0">
                <a:latin typeface="Times New Roman" panose="02020603050405020304" pitchFamily="18" charset="0"/>
                <a:cs typeface="Times New Roman" panose="02020603050405020304" pitchFamily="18" charset="0"/>
              </a:rPr>
              <a:t>of specimens— </a:t>
            </a:r>
            <a:r>
              <a:rPr lang="en-US" sz="2400" dirty="0" smtClean="0">
                <a:latin typeface="Times New Roman" panose="02020603050405020304" pitchFamily="18" charset="0"/>
                <a:cs typeface="Times New Roman" panose="02020603050405020304" pitchFamily="18" charset="0"/>
              </a:rPr>
              <a:t>for recognized zoos, museums </a:t>
            </a:r>
            <a:r>
              <a:rPr lang="en-US" sz="2400" dirty="0">
                <a:latin typeface="Times New Roman" panose="02020603050405020304" pitchFamily="18" charset="0"/>
                <a:cs typeface="Times New Roman" panose="02020603050405020304" pitchFamily="18" charset="0"/>
              </a:rPr>
              <a:t>and similar </a:t>
            </a:r>
            <a:r>
              <a:rPr lang="en-US" sz="2400" dirty="0" smtClean="0">
                <a:latin typeface="Times New Roman" panose="02020603050405020304" pitchFamily="18" charset="0"/>
                <a:cs typeface="Times New Roman" panose="02020603050405020304" pitchFamily="18" charset="0"/>
              </a:rPr>
              <a:t>institutions</a:t>
            </a:r>
          </a:p>
          <a:p>
            <a:r>
              <a:rPr lang="en-US" sz="2400" dirty="0" smtClean="0">
                <a:latin typeface="Times New Roman" panose="02020603050405020304" pitchFamily="18" charset="0"/>
                <a:cs typeface="Times New Roman" panose="02020603050405020304" pitchFamily="18" charset="0"/>
              </a:rPr>
              <a:t>Derivation</a:t>
            </a:r>
            <a:r>
              <a:rPr lang="en-US" sz="2400" dirty="0">
                <a:latin typeface="Times New Roman" panose="02020603050405020304" pitchFamily="18" charset="0"/>
                <a:cs typeface="Times New Roman" panose="02020603050405020304" pitchFamily="18" charset="0"/>
              </a:rPr>
              <a:t>, collection or preparation of </a:t>
            </a:r>
            <a:r>
              <a:rPr lang="en-US" sz="2400" b="1" dirty="0">
                <a:latin typeface="Times New Roman" panose="02020603050405020304" pitchFamily="18" charset="0"/>
                <a:cs typeface="Times New Roman" panose="02020603050405020304" pitchFamily="18" charset="0"/>
              </a:rPr>
              <a:t>snake-venom</a:t>
            </a:r>
            <a:r>
              <a:rPr lang="en-US" sz="2400" dirty="0">
                <a:latin typeface="Times New Roman" panose="02020603050405020304" pitchFamily="18" charset="0"/>
                <a:cs typeface="Times New Roman" panose="02020603050405020304" pitchFamily="18" charset="0"/>
              </a:rPr>
              <a:t> for the </a:t>
            </a:r>
            <a:r>
              <a:rPr lang="en-US" sz="2400" dirty="0">
                <a:solidFill>
                  <a:srgbClr val="0070C0"/>
                </a:solidFill>
                <a:latin typeface="Times New Roman" panose="02020603050405020304" pitchFamily="18" charset="0"/>
                <a:cs typeface="Times New Roman" panose="02020603050405020304" pitchFamily="18" charset="0"/>
              </a:rPr>
              <a:t>manufacture of life-saving </a:t>
            </a:r>
            <a:r>
              <a:rPr lang="en-US" sz="2400" dirty="0" smtClean="0">
                <a:solidFill>
                  <a:srgbClr val="0070C0"/>
                </a:solidFill>
                <a:latin typeface="Times New Roman" panose="02020603050405020304" pitchFamily="18" charset="0"/>
                <a:cs typeface="Times New Roman" panose="02020603050405020304" pitchFamily="18" charset="0"/>
              </a:rPr>
              <a:t>drugs</a:t>
            </a:r>
            <a:endParaRPr lang="en-I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83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a:bodyPr>
          <a:lstStyle/>
          <a:p>
            <a:pPr algn="just"/>
            <a:r>
              <a:rPr lang="en-US" sz="2400" dirty="0">
                <a:latin typeface="Times New Roman" panose="02020603050405020304" pitchFamily="18" charset="0"/>
                <a:cs typeface="Times New Roman" panose="02020603050405020304" pitchFamily="18" charset="0"/>
              </a:rPr>
              <a:t>Prohibition of picking, uprooting, etc. of specified </a:t>
            </a:r>
            <a:r>
              <a:rPr lang="en-US" sz="2400" dirty="0" smtClean="0">
                <a:latin typeface="Times New Roman" panose="02020603050405020304" pitchFamily="18" charset="0"/>
                <a:cs typeface="Times New Roman" panose="02020603050405020304" pitchFamily="18" charset="0"/>
              </a:rPr>
              <a:t>plant</a:t>
            </a:r>
          </a:p>
          <a:p>
            <a:pPr algn="just"/>
            <a:r>
              <a:rPr lang="en-US" sz="2000" dirty="0" smtClean="0">
                <a:latin typeface="Times New Roman" panose="02020603050405020304" pitchFamily="18" charset="0"/>
                <a:cs typeface="Times New Roman" panose="02020603050405020304" pitchFamily="18" charset="0"/>
              </a:rPr>
              <a:t>NO person shall</a:t>
            </a:r>
          </a:p>
          <a:p>
            <a:pPr lvl="1" algn="just"/>
            <a:r>
              <a:rPr lang="en-US" sz="2000" dirty="0" err="1">
                <a:latin typeface="Times New Roman" panose="02020603050405020304" pitchFamily="18" charset="0"/>
                <a:cs typeface="Times New Roman" panose="02020603050405020304" pitchFamily="18" charset="0"/>
              </a:rPr>
              <a:t>wilfully</a:t>
            </a:r>
            <a:r>
              <a:rPr lang="en-US" sz="2000" dirty="0">
                <a:latin typeface="Times New Roman" panose="02020603050405020304" pitchFamily="18" charset="0"/>
                <a:cs typeface="Times New Roman" panose="02020603050405020304" pitchFamily="18" charset="0"/>
              </a:rPr>
              <a:t> pick, uproot, damage, destroy, acquire or collect any specified plant from any forest land and any area specified, by notification, by the Central </a:t>
            </a:r>
            <a:r>
              <a:rPr lang="en-US" sz="2000" dirty="0" smtClean="0">
                <a:latin typeface="Times New Roman" panose="02020603050405020304" pitchFamily="18" charset="0"/>
                <a:cs typeface="Times New Roman" panose="02020603050405020304" pitchFamily="18" charset="0"/>
              </a:rPr>
              <a:t>Government</a:t>
            </a:r>
          </a:p>
          <a:p>
            <a:pPr lvl="1" algn="just"/>
            <a:r>
              <a:rPr lang="en-US" sz="2000" dirty="0">
                <a:latin typeface="Times New Roman" panose="02020603050405020304" pitchFamily="18" charset="0"/>
                <a:cs typeface="Times New Roman" panose="02020603050405020304" pitchFamily="18" charset="0"/>
              </a:rPr>
              <a:t>posses, sell, offer for sale, or transfer by way of gift or otherwise, or transport any specified plant, whether alive or dead, or part or derivative</a:t>
            </a:r>
          </a:p>
          <a:p>
            <a:pPr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Grants of permit for special </a:t>
            </a:r>
            <a:r>
              <a:rPr lang="en-US" sz="2400" b="1" dirty="0" smtClean="0">
                <a:latin typeface="Times New Roman" panose="02020603050405020304" pitchFamily="18" charset="0"/>
                <a:cs typeface="Times New Roman" panose="02020603050405020304" pitchFamily="18" charset="0"/>
              </a:rPr>
              <a:t>purposes </a:t>
            </a:r>
          </a:p>
          <a:p>
            <a:pPr algn="just"/>
            <a:r>
              <a:rPr lang="en-US" sz="2400" dirty="0" smtClean="0">
                <a:latin typeface="Times New Roman" panose="02020603050405020304" pitchFamily="18" charset="0"/>
                <a:cs typeface="Times New Roman" panose="02020603050405020304" pitchFamily="18" charset="0"/>
              </a:rPr>
              <a:t>Education</a:t>
            </a:r>
          </a:p>
          <a:p>
            <a:pPr algn="just"/>
            <a:r>
              <a:rPr lang="en-US" sz="2400" dirty="0" smtClean="0">
                <a:latin typeface="Times New Roman" panose="02020603050405020304" pitchFamily="18" charset="0"/>
                <a:cs typeface="Times New Roman" panose="02020603050405020304" pitchFamily="18" charset="0"/>
              </a:rPr>
              <a:t>Scientific research</a:t>
            </a:r>
          </a:p>
          <a:p>
            <a:pPr algn="just"/>
            <a:r>
              <a:rPr lang="en-US" sz="2400" dirty="0" smtClean="0">
                <a:latin typeface="Times New Roman" panose="02020603050405020304" pitchFamily="18" charset="0"/>
                <a:cs typeface="Times New Roman" panose="02020603050405020304" pitchFamily="18" charset="0"/>
              </a:rPr>
              <a:t>Collection, </a:t>
            </a:r>
            <a:r>
              <a:rPr lang="en-US" sz="2400" dirty="0">
                <a:latin typeface="Times New Roman" panose="02020603050405020304" pitchFamily="18" charset="0"/>
                <a:cs typeface="Times New Roman" panose="02020603050405020304" pitchFamily="18" charset="0"/>
              </a:rPr>
              <a:t>preservation and display in a herbarium of any scientific </a:t>
            </a:r>
            <a:r>
              <a:rPr lang="en-US" sz="2400" dirty="0" smtClean="0">
                <a:latin typeface="Times New Roman" panose="02020603050405020304" pitchFamily="18" charset="0"/>
                <a:cs typeface="Times New Roman" panose="02020603050405020304" pitchFamily="18" charset="0"/>
              </a:rPr>
              <a:t>institution</a:t>
            </a:r>
          </a:p>
          <a:p>
            <a:pPr algn="just"/>
            <a:r>
              <a:rPr lang="en-US" sz="2400" dirty="0" smtClean="0">
                <a:latin typeface="Times New Roman" panose="02020603050405020304" pitchFamily="18" charset="0"/>
                <a:cs typeface="Times New Roman" panose="02020603050405020304" pitchFamily="18" charset="0"/>
              </a:rPr>
              <a:t>Propagation </a:t>
            </a:r>
            <a:r>
              <a:rPr lang="en-US" sz="2400" dirty="0">
                <a:latin typeface="Times New Roman" panose="02020603050405020304" pitchFamily="18" charset="0"/>
                <a:cs typeface="Times New Roman" panose="02020603050405020304" pitchFamily="18" charset="0"/>
              </a:rPr>
              <a:t>by a person or an institution approved by the Central Government in this regard.</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905000" y="152400"/>
            <a:ext cx="5835059" cy="461665"/>
          </a:xfrm>
          <a:prstGeom prst="rect">
            <a:avLst/>
          </a:prstGeom>
        </p:spPr>
        <p:txBody>
          <a:bodyPr wrap="none">
            <a:spAutoFit/>
          </a:bodyPr>
          <a:lstStyle/>
          <a:p>
            <a:r>
              <a:rPr lang="en-IN" sz="2400" b="1" dirty="0">
                <a:solidFill>
                  <a:srgbClr val="FF0000"/>
                </a:solidFill>
                <a:latin typeface="Times New Roman" panose="02020603050405020304" pitchFamily="18" charset="0"/>
                <a:cs typeface="Times New Roman" panose="02020603050405020304" pitchFamily="18" charset="0"/>
              </a:rPr>
              <a:t>PROTECTION OF SPECIFIED PLANTS </a:t>
            </a:r>
          </a:p>
        </p:txBody>
      </p:sp>
    </p:spTree>
    <p:extLst>
      <p:ext uri="{BB962C8B-B14F-4D97-AF65-F5344CB8AC3E}">
        <p14:creationId xmlns:p14="http://schemas.microsoft.com/office/powerpoint/2010/main" val="110419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562600"/>
          </a:xfrm>
        </p:spPr>
        <p:txBody>
          <a:bodyPr>
            <a:normAutofit/>
          </a:bodyPr>
          <a:lstStyle/>
          <a:p>
            <a:pPr algn="just"/>
            <a:r>
              <a:rPr lang="en-US" sz="2400" dirty="0">
                <a:latin typeface="Times New Roman" panose="02020603050405020304" pitchFamily="18" charset="0"/>
                <a:cs typeface="Times New Roman" panose="02020603050405020304" pitchFamily="18" charset="0"/>
              </a:rPr>
              <a:t>Declaration of area as </a:t>
            </a:r>
            <a:r>
              <a:rPr lang="en-US" sz="2400" dirty="0" smtClean="0">
                <a:latin typeface="Times New Roman" panose="02020603050405020304" pitchFamily="18" charset="0"/>
                <a:cs typeface="Times New Roman" panose="02020603050405020304" pitchFamily="18" charset="0"/>
              </a:rPr>
              <a:t>sanctuary</a:t>
            </a:r>
          </a:p>
          <a:p>
            <a:pPr lvl="1" algn="just"/>
            <a:r>
              <a:rPr lang="en-US" sz="2000" dirty="0">
                <a:latin typeface="Times New Roman" panose="02020603050405020304" pitchFamily="18" charset="0"/>
                <a:cs typeface="Times New Roman" panose="02020603050405020304" pitchFamily="18" charset="0"/>
              </a:rPr>
              <a:t>any area comprised </a:t>
            </a:r>
            <a:r>
              <a:rPr lang="en-US" sz="2000" dirty="0">
                <a:solidFill>
                  <a:srgbClr val="FF0000"/>
                </a:solidFill>
                <a:latin typeface="Times New Roman" panose="02020603050405020304" pitchFamily="18" charset="0"/>
                <a:cs typeface="Times New Roman" panose="02020603050405020304" pitchFamily="18" charset="0"/>
              </a:rPr>
              <a:t>within any reserve forest or any part of the territorial waters</a:t>
            </a:r>
            <a:r>
              <a:rPr lang="en-US" sz="2000" dirty="0">
                <a:latin typeface="Times New Roman" panose="02020603050405020304" pitchFamily="18" charset="0"/>
                <a:cs typeface="Times New Roman" panose="02020603050405020304" pitchFamily="18" charset="0"/>
              </a:rPr>
              <a:t>, which is considered by the State Government to be of adequate ecological faunal floral geomorphological, natural or zoological significance for the purpose of </a:t>
            </a:r>
            <a:r>
              <a:rPr lang="en-US" sz="2000" dirty="0">
                <a:solidFill>
                  <a:srgbClr val="7030A0"/>
                </a:solidFill>
                <a:latin typeface="Times New Roman" panose="02020603050405020304" pitchFamily="18" charset="0"/>
                <a:cs typeface="Times New Roman" panose="02020603050405020304" pitchFamily="18" charset="0"/>
              </a:rPr>
              <a:t>protecting, propagating or developing wild life or its environment</a:t>
            </a:r>
            <a:r>
              <a:rPr lang="en-US" sz="2000" dirty="0">
                <a:latin typeface="Times New Roman" panose="02020603050405020304" pitchFamily="18" charset="0"/>
                <a:cs typeface="Times New Roman" panose="02020603050405020304" pitchFamily="18" charset="0"/>
              </a:rPr>
              <a:t>, is to be included in a </a:t>
            </a:r>
            <a:r>
              <a:rPr lang="en-US" sz="2000" dirty="0" smtClean="0">
                <a:latin typeface="Times New Roman" panose="02020603050405020304" pitchFamily="18" charset="0"/>
                <a:cs typeface="Times New Roman" panose="02020603050405020304" pitchFamily="18" charset="0"/>
              </a:rPr>
              <a:t>sanctuary</a:t>
            </a:r>
          </a:p>
          <a:p>
            <a:r>
              <a:rPr lang="en-US" sz="2400" dirty="0">
                <a:latin typeface="Times New Roman" panose="02020603050405020304" pitchFamily="18" charset="0"/>
                <a:cs typeface="Times New Roman" panose="02020603050405020304" pitchFamily="18" charset="0"/>
              </a:rPr>
              <a:t>No person shall destroy, exploit or remove any wild life including forest produce from a sanctuary or destroy or damage or divert the habitat of any wild animal by any act whatsoever or divert, stop or enhance the flow of water into or outside the </a:t>
            </a:r>
            <a:r>
              <a:rPr lang="en-US" sz="2400" dirty="0" smtClean="0">
                <a:latin typeface="Times New Roman" panose="02020603050405020304" pitchFamily="18" charset="0"/>
                <a:cs typeface="Times New Roman" panose="02020603050405020304" pitchFamily="18" charset="0"/>
              </a:rPr>
              <a:t>sanctuary</a:t>
            </a:r>
          </a:p>
          <a:p>
            <a:r>
              <a:rPr lang="en-US" sz="2400" dirty="0">
                <a:latin typeface="Times New Roman" panose="02020603050405020304" pitchFamily="18" charset="0"/>
                <a:cs typeface="Times New Roman" panose="02020603050405020304" pitchFamily="18" charset="0"/>
              </a:rPr>
              <a:t>The Chief Wild Life Warden shall be the authority who shall control, manage and maintain all sanctuaries</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914400" y="152400"/>
            <a:ext cx="7621510" cy="461665"/>
          </a:xfrm>
          <a:prstGeom prst="rect">
            <a:avLst/>
          </a:prstGeom>
        </p:spPr>
        <p:txBody>
          <a:bodyPr wrap="none">
            <a:spAutoFit/>
          </a:bodyPr>
          <a:lstStyle/>
          <a:p>
            <a:r>
              <a:rPr lang="en-IN" sz="2400" b="1" dirty="0" smtClean="0">
                <a:latin typeface="Times New Roman" panose="02020603050405020304" pitchFamily="18" charset="0"/>
                <a:cs typeface="Times New Roman" panose="02020603050405020304" pitchFamily="18" charset="0"/>
              </a:rPr>
              <a:t>SANCTUARIES, NATIONAL PARK, CLOSED AREAS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807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Declaration of National </a:t>
            </a:r>
            <a:r>
              <a:rPr lang="en-IN" sz="2400" b="1" dirty="0" smtClean="0">
                <a:latin typeface="Times New Roman" panose="02020603050405020304" pitchFamily="18" charset="0"/>
                <a:cs typeface="Times New Roman" panose="02020603050405020304" pitchFamily="18" charset="0"/>
              </a:rPr>
              <a:t>Parks</a:t>
            </a:r>
          </a:p>
          <a:p>
            <a:pPr algn="just"/>
            <a:r>
              <a:rPr lang="en-US" sz="2400" dirty="0" smtClean="0">
                <a:latin typeface="Times New Roman" panose="02020603050405020304" pitchFamily="18" charset="0"/>
                <a:cs typeface="Times New Roman" panose="02020603050405020304" pitchFamily="18" charset="0"/>
              </a:rPr>
              <a:t>An area</a:t>
            </a:r>
            <a:r>
              <a:rPr lang="en-US" sz="2400" dirty="0">
                <a:latin typeface="Times New Roman" panose="02020603050405020304" pitchFamily="18" charset="0"/>
                <a:cs typeface="Times New Roman" panose="02020603050405020304" pitchFamily="18" charset="0"/>
              </a:rPr>
              <a:t>, whether </a:t>
            </a:r>
            <a:r>
              <a:rPr lang="en-US" sz="2400" dirty="0">
                <a:solidFill>
                  <a:srgbClr val="FF0000"/>
                </a:solidFill>
                <a:latin typeface="Times New Roman" panose="02020603050405020304" pitchFamily="18" charset="0"/>
                <a:cs typeface="Times New Roman" panose="02020603050405020304" pitchFamily="18" charset="0"/>
              </a:rPr>
              <a:t>within a sanctuary or not,</a:t>
            </a:r>
            <a:r>
              <a:rPr lang="en-US" sz="2400" dirty="0">
                <a:latin typeface="Times New Roman" panose="02020603050405020304" pitchFamily="18" charset="0"/>
                <a:cs typeface="Times New Roman" panose="02020603050405020304" pitchFamily="18" charset="0"/>
              </a:rPr>
              <a:t> is, by reason of its ecological, faunal, floral, geomorphological or zoological association or importance, </a:t>
            </a:r>
            <a:r>
              <a:rPr lang="en-US" sz="2400" dirty="0">
                <a:solidFill>
                  <a:srgbClr val="0070C0"/>
                </a:solidFill>
                <a:latin typeface="Times New Roman" panose="02020603050405020304" pitchFamily="18" charset="0"/>
                <a:cs typeface="Times New Roman" panose="02020603050405020304" pitchFamily="18" charset="0"/>
              </a:rPr>
              <a:t>needed to be constituted as a National Park </a:t>
            </a:r>
            <a:r>
              <a:rPr lang="en-US" sz="2400" dirty="0">
                <a:solidFill>
                  <a:srgbClr val="C00000"/>
                </a:solidFill>
                <a:latin typeface="Times New Roman" panose="02020603050405020304" pitchFamily="18" charset="0"/>
                <a:cs typeface="Times New Roman" panose="02020603050405020304" pitchFamily="18" charset="0"/>
              </a:rPr>
              <a:t>for the purpose of protecting, propagating or developing wild life therein or its </a:t>
            </a:r>
            <a:r>
              <a:rPr lang="en-US" sz="2400" dirty="0" smtClean="0">
                <a:solidFill>
                  <a:srgbClr val="C00000"/>
                </a:solidFill>
                <a:latin typeface="Times New Roman" panose="02020603050405020304" pitchFamily="18" charset="0"/>
                <a:cs typeface="Times New Roman" panose="02020603050405020304" pitchFamily="18" charset="0"/>
              </a:rPr>
              <a:t>environment</a:t>
            </a:r>
          </a:p>
          <a:p>
            <a:pPr algn="just">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Declaration of </a:t>
            </a:r>
            <a:r>
              <a:rPr lang="en-IN" sz="2400" b="1" dirty="0" smtClean="0">
                <a:latin typeface="Times New Roman" panose="02020603050405020304" pitchFamily="18" charset="0"/>
                <a:cs typeface="Times New Roman" panose="02020603050405020304" pitchFamily="18" charset="0"/>
              </a:rPr>
              <a:t>Closed areas</a:t>
            </a:r>
          </a:p>
          <a:p>
            <a:pPr algn="just"/>
            <a:r>
              <a:rPr lang="en-US" sz="2400" dirty="0">
                <a:latin typeface="Times New Roman" panose="02020603050405020304" pitchFamily="18" charset="0"/>
                <a:cs typeface="Times New Roman" panose="02020603050405020304" pitchFamily="18" charset="0"/>
              </a:rPr>
              <a:t>The State Government may, by notification, </a:t>
            </a:r>
            <a:r>
              <a:rPr lang="en-US" sz="2400" dirty="0">
                <a:solidFill>
                  <a:srgbClr val="C00000"/>
                </a:solidFill>
                <a:latin typeface="Times New Roman" panose="02020603050405020304" pitchFamily="18" charset="0"/>
                <a:cs typeface="Times New Roman" panose="02020603050405020304" pitchFamily="18" charset="0"/>
              </a:rPr>
              <a:t>declare any area closed to hunting</a:t>
            </a:r>
            <a:r>
              <a:rPr lang="en-US" sz="2400" dirty="0">
                <a:latin typeface="Times New Roman" panose="02020603050405020304" pitchFamily="18" charset="0"/>
                <a:cs typeface="Times New Roman" panose="02020603050405020304" pitchFamily="18" charset="0"/>
              </a:rPr>
              <a:t> for such period as may be specified in the notification</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hunting of any wild animal shall be permitted in a closed area during the period specified in the notification.</a:t>
            </a:r>
            <a:endParaRPr lang="en-US" sz="2400" dirty="0" smtClean="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513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person shall</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Commence or carry on the business as</a:t>
            </a:r>
            <a:r>
              <a:rPr lang="en-US" sz="2400" dirty="0" smtClean="0">
                <a:latin typeface="Times New Roman" panose="02020603050405020304" pitchFamily="18" charset="0"/>
                <a:cs typeface="Times New Roman" panose="02020603050405020304" pitchFamily="18" charset="0"/>
              </a:rPr>
              <a:t>:</a:t>
            </a:r>
          </a:p>
          <a:p>
            <a:pPr lvl="1"/>
            <a:r>
              <a:rPr lang="en-US" sz="2000" dirty="0" smtClean="0">
                <a:latin typeface="Times New Roman" panose="02020603050405020304" pitchFamily="18" charset="0"/>
                <a:cs typeface="Times New Roman" panose="02020603050405020304" pitchFamily="18" charset="0"/>
              </a:rPr>
              <a:t>Manufacturer</a:t>
            </a:r>
            <a:r>
              <a:rPr lang="en-US" sz="2000" dirty="0">
                <a:latin typeface="Times New Roman" panose="02020603050405020304" pitchFamily="18" charset="0"/>
                <a:cs typeface="Times New Roman" panose="02020603050405020304" pitchFamily="18" charset="0"/>
              </a:rPr>
              <a:t>, dealer, taxidermist of scheduled animal or animal articles or trophies or captive animals</a:t>
            </a:r>
            <a:r>
              <a:rPr lang="en-US" sz="20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Dealer in meat derived from any schedule animal in eating- house</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028700" y="152400"/>
            <a:ext cx="7086600"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TRADE OR COMMERCE IN WILD ANIMALS, ANIMAL ARTICLE AND TROPHIES</a:t>
            </a:r>
          </a:p>
        </p:txBody>
      </p:sp>
    </p:spTree>
    <p:extLst>
      <p:ext uri="{BB962C8B-B14F-4D97-AF65-F5344CB8AC3E}">
        <p14:creationId xmlns:p14="http://schemas.microsoft.com/office/powerpoint/2010/main" val="3271053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2971800"/>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Imprisonments </a:t>
            </a:r>
            <a:r>
              <a:rPr lang="en-US" sz="2400" dirty="0">
                <a:latin typeface="Times New Roman" panose="02020603050405020304" pitchFamily="18" charset="0"/>
                <a:cs typeface="Times New Roman" panose="02020603050405020304" pitchFamily="18" charset="0"/>
              </a:rPr>
              <a:t>varying from </a:t>
            </a:r>
            <a:r>
              <a:rPr lang="en-US" sz="2400" b="1" dirty="0">
                <a:latin typeface="Times New Roman" panose="02020603050405020304" pitchFamily="18" charset="0"/>
                <a:cs typeface="Times New Roman" panose="02020603050405020304" pitchFamily="18" charset="0"/>
              </a:rPr>
              <a:t>six months </a:t>
            </a:r>
            <a:r>
              <a:rPr lang="en-US" sz="2400" b="1" dirty="0" err="1">
                <a:latin typeface="Times New Roman" panose="02020603050405020304" pitchFamily="18" charset="0"/>
                <a:cs typeface="Times New Roman" panose="02020603050405020304" pitchFamily="18" charset="0"/>
              </a:rPr>
              <a:t>upto</a:t>
            </a:r>
            <a:r>
              <a:rPr lang="en-US" sz="2400" b="1" dirty="0">
                <a:latin typeface="Times New Roman" panose="02020603050405020304" pitchFamily="18" charset="0"/>
                <a:cs typeface="Times New Roman" panose="02020603050405020304" pitchFamily="18" charset="0"/>
              </a:rPr>
              <a:t> seven years </a:t>
            </a:r>
            <a:r>
              <a:rPr lang="en-US" sz="2400" dirty="0">
                <a:latin typeface="Times New Roman" panose="02020603050405020304" pitchFamily="18" charset="0"/>
                <a:cs typeface="Times New Roman" panose="02020603050405020304" pitchFamily="18" charset="0"/>
              </a:rPr>
              <a:t>and/or fine ranging </a:t>
            </a:r>
            <a:r>
              <a:rPr lang="en-US" sz="2400" dirty="0" smtClean="0">
                <a:latin typeface="Times New Roman" panose="02020603050405020304" pitchFamily="18" charset="0"/>
                <a:cs typeface="Times New Roman" panose="02020603050405020304" pitchFamily="18" charset="0"/>
              </a:rPr>
              <a:t>from </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500 </a:t>
            </a:r>
            <a:r>
              <a:rPr lang="en-US" sz="2400" b="1" dirty="0" err="1">
                <a:latin typeface="Times New Roman" panose="02020603050405020304" pitchFamily="18" charset="0"/>
                <a:cs typeface="Times New Roman" panose="02020603050405020304" pitchFamily="18" charset="0"/>
              </a:rPr>
              <a:t>upto</a:t>
            </a:r>
            <a:r>
              <a:rPr lang="en-US" sz="2400" b="1" dirty="0">
                <a:latin typeface="Times New Roman" panose="02020603050405020304" pitchFamily="18" charset="0"/>
                <a:cs typeface="Times New Roman" panose="02020603050405020304" pitchFamily="18" charset="0"/>
              </a:rPr>
              <a:t> not less than </a:t>
            </a: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10,000 </a:t>
            </a:r>
            <a:r>
              <a:rPr lang="en-US" sz="2400" dirty="0">
                <a:latin typeface="Times New Roman" panose="02020603050405020304" pitchFamily="18" charset="0"/>
                <a:cs typeface="Times New Roman" panose="02020603050405020304" pitchFamily="18" charset="0"/>
              </a:rPr>
              <a:t>depending on the nature or seriousness of the offence committed regarding the specified wildlife</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Forfeiture </a:t>
            </a:r>
            <a:r>
              <a:rPr lang="en-US" sz="2400" dirty="0">
                <a:latin typeface="Times New Roman" panose="02020603050405020304" pitchFamily="18" charset="0"/>
                <a:cs typeface="Times New Roman" panose="02020603050405020304" pitchFamily="18" charset="0"/>
              </a:rPr>
              <a:t>of Property Derived from Illegal Hunting and Trade or a fine equal to the market value of such property in lieu or forfeiture.</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697170" y="304800"/>
            <a:ext cx="1902059"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PENALTIES</a:t>
            </a:r>
          </a:p>
        </p:txBody>
      </p:sp>
    </p:spTree>
    <p:extLst>
      <p:ext uri="{BB962C8B-B14F-4D97-AF65-F5344CB8AC3E}">
        <p14:creationId xmlns:p14="http://schemas.microsoft.com/office/powerpoint/2010/main" val="3642710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00200"/>
            <a:ext cx="8448677" cy="4525963"/>
          </a:xfrm>
        </p:spPr>
        <p:txBody>
          <a:bodyPr>
            <a:normAutofit fontScale="92500" lnSpcReduction="20000"/>
          </a:bodyPr>
          <a:lstStyle/>
          <a:p>
            <a:pPr algn="just"/>
            <a:r>
              <a:rPr lang="en-US" sz="2400" dirty="0">
                <a:latin typeface="Times New Roman" panose="02020603050405020304" pitchFamily="18" charset="0"/>
                <a:cs typeface="Times New Roman" panose="02020603050405020304" pitchFamily="18" charset="0"/>
              </a:rPr>
              <a:t>come into force on the </a:t>
            </a:r>
            <a:r>
              <a:rPr lang="en-US" sz="2400" dirty="0" smtClean="0">
                <a:latin typeface="Times New Roman" panose="02020603050405020304" pitchFamily="18" charset="0"/>
                <a:cs typeface="Times New Roman" panose="02020603050405020304" pitchFamily="18" charset="0"/>
              </a:rPr>
              <a:t>9</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April </a:t>
            </a:r>
            <a:r>
              <a:rPr lang="en-US" sz="2400" dirty="0" smtClean="0">
                <a:latin typeface="Times New Roman" panose="02020603050405020304" pitchFamily="18" charset="0"/>
                <a:cs typeface="Times New Roman" panose="02020603050405020304" pitchFamily="18" charset="0"/>
              </a:rPr>
              <a:t>1973</a:t>
            </a:r>
          </a:p>
          <a:p>
            <a:pPr algn="just"/>
            <a:r>
              <a:rPr lang="en-US" sz="2400" dirty="0">
                <a:latin typeface="Times New Roman" panose="02020603050405020304" pitchFamily="18" charset="0"/>
                <a:cs typeface="Times New Roman" panose="02020603050405020304" pitchFamily="18" charset="0"/>
              </a:rPr>
              <a:t>extend to the whole of the State of Bihar, Gujarat, Haryana, Himachal Pradesh, Madhya Pradesh and Uttar </a:t>
            </a:r>
            <a:r>
              <a:rPr lang="en-US" sz="2400" dirty="0" smtClean="0">
                <a:latin typeface="Times New Roman" panose="02020603050405020304" pitchFamily="18" charset="0"/>
                <a:cs typeface="Times New Roman" panose="02020603050405020304" pitchFamily="18" charset="0"/>
              </a:rPr>
              <a:t>Pradesh</a:t>
            </a:r>
          </a:p>
          <a:p>
            <a:pPr algn="just"/>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Acquiring, receiving, or keeping specified animal, etc. in control, custody, or possession or put under process of taxidermy or make articles, etc</a:t>
            </a:r>
            <a:r>
              <a:rPr lang="en-US" sz="2400" b="1"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No person shall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acquire, receive, keep in his control, custody or possession , any specified animal or any animal articles, trophy, uncured trophy, or meat derived therefrom, or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ii) put under a process of taxidermy or make animal articles containing part of whole of such animal, </a:t>
            </a:r>
            <a:r>
              <a:rPr lang="en-US" sz="2400" dirty="0">
                <a:solidFill>
                  <a:srgbClr val="C00000"/>
                </a:solidFill>
                <a:latin typeface="Times New Roman" panose="02020603050405020304" pitchFamily="18" charset="0"/>
                <a:cs typeface="Times New Roman" panose="02020603050405020304" pitchFamily="18" charset="0"/>
              </a:rPr>
              <a:t>except with the previous permission of the officer</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228600"/>
            <a:ext cx="8458200" cy="830997"/>
          </a:xfrm>
          <a:prstGeom prst="rect">
            <a:avLst/>
          </a:prstGeom>
        </p:spPr>
        <p:txBody>
          <a:bodyPr wrap="square">
            <a:spAutoFit/>
          </a:bodyPr>
          <a:lstStyle/>
          <a:p>
            <a:pPr algn="ctr"/>
            <a:r>
              <a:rPr lang="en-IN" sz="2400" b="1" dirty="0">
                <a:solidFill>
                  <a:srgbClr val="FF0000"/>
                </a:solidFill>
                <a:latin typeface="Times New Roman" panose="02020603050405020304" pitchFamily="18" charset="0"/>
                <a:cs typeface="Times New Roman" panose="02020603050405020304" pitchFamily="18" charset="0"/>
              </a:rPr>
              <a:t>THE WILDLIFE TRANSACTION AND TAXIDERMY RULES 1973</a:t>
            </a:r>
          </a:p>
        </p:txBody>
      </p:sp>
      <p:pic>
        <p:nvPicPr>
          <p:cNvPr id="1028" name="Picture 4" descr="Wild Life (Transactions and Taxidermy) Rules, 2024 | Corpbiz"/>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049" t="16518" b="7973"/>
          <a:stretch/>
        </p:blipFill>
        <p:spPr bwMode="auto">
          <a:xfrm>
            <a:off x="6858000" y="609600"/>
            <a:ext cx="1971677" cy="134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66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4. Submission of report of </a:t>
            </a:r>
            <a:r>
              <a:rPr lang="en-US" sz="2400" b="1" dirty="0" smtClean="0">
                <a:latin typeface="Times New Roman" panose="02020603050405020304" pitchFamily="18" charset="0"/>
                <a:cs typeface="Times New Roman" panose="02020603050405020304" pitchFamily="18" charset="0"/>
              </a:rPr>
              <a:t>stocks</a:t>
            </a:r>
          </a:p>
          <a:p>
            <a:pPr algn="just"/>
            <a:r>
              <a:rPr lang="en-US" sz="2400" dirty="0">
                <a:latin typeface="Times New Roman" panose="02020603050405020304" pitchFamily="18" charset="0"/>
                <a:cs typeface="Times New Roman" panose="02020603050405020304" pitchFamily="18" charset="0"/>
              </a:rPr>
              <a:t>Every licensee </a:t>
            </a:r>
            <a:r>
              <a:rPr lang="en-US" sz="2400" dirty="0" smtClean="0">
                <a:latin typeface="Times New Roman" panose="02020603050405020304" pitchFamily="18" charset="0"/>
                <a:cs typeface="Times New Roman" panose="02020603050405020304" pitchFamily="18" charset="0"/>
              </a:rPr>
              <a:t>shall </a:t>
            </a:r>
            <a:r>
              <a:rPr lang="en-US" sz="2400" dirty="0">
                <a:latin typeface="Times New Roman" panose="02020603050405020304" pitchFamily="18" charset="0"/>
                <a:cs typeface="Times New Roman" panose="02020603050405020304" pitchFamily="18" charset="0"/>
              </a:rPr>
              <a:t>submit, </a:t>
            </a:r>
            <a:r>
              <a:rPr lang="en-US" sz="2400" dirty="0" smtClean="0">
                <a:latin typeface="Times New Roman" panose="02020603050405020304" pitchFamily="18" charset="0"/>
                <a:cs typeface="Times New Roman" panose="02020603050405020304" pitchFamily="18" charset="0"/>
              </a:rPr>
              <a:t>report </a:t>
            </a:r>
            <a:r>
              <a:rPr lang="en-US" sz="2400" dirty="0">
                <a:latin typeface="Times New Roman" panose="02020603050405020304" pitchFamily="18" charset="0"/>
                <a:cs typeface="Times New Roman" panose="02020603050405020304" pitchFamily="18" charset="0"/>
              </a:rPr>
              <a:t>regarding the stocks of specified animal or animal article, trophy, uncured trophy, or meat, </a:t>
            </a:r>
            <a:r>
              <a:rPr lang="en-US" sz="2400" dirty="0" smtClean="0">
                <a:latin typeface="Times New Roman" panose="02020603050405020304" pitchFamily="18" charset="0"/>
                <a:cs typeface="Times New Roman" panose="02020603050405020304" pitchFamily="18" charset="0"/>
              </a:rPr>
              <a:t>within </a:t>
            </a:r>
            <a:r>
              <a:rPr lang="en-US" sz="2400" dirty="0">
                <a:latin typeface="Times New Roman" panose="02020603050405020304" pitchFamily="18" charset="0"/>
                <a:cs typeface="Times New Roman" panose="02020603050405020304" pitchFamily="18" charset="0"/>
              </a:rPr>
              <a:t>a period of [thirty days] of the acquisition, receipt or </a:t>
            </a:r>
            <a:r>
              <a:rPr lang="en-US" sz="2400" dirty="0" smtClean="0">
                <a:latin typeface="Times New Roman" panose="02020603050405020304" pitchFamily="18" charset="0"/>
                <a:cs typeface="Times New Roman" panose="02020603050405020304" pitchFamily="18" charset="0"/>
              </a:rPr>
              <a:t>keeping </a:t>
            </a:r>
            <a:r>
              <a:rPr lang="en-US" sz="2400" dirty="0">
                <a:latin typeface="Times New Roman" panose="02020603050405020304" pitchFamily="18" charset="0"/>
                <a:cs typeface="Times New Roman" panose="02020603050405020304" pitchFamily="18" charset="0"/>
              </a:rPr>
              <a:t>of the same in his control, custody or possession</a:t>
            </a:r>
            <a:r>
              <a:rPr lang="en-US" sz="24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5. Sale of specified animal. etc.</a:t>
            </a:r>
          </a:p>
          <a:p>
            <a:pPr algn="just"/>
            <a:r>
              <a:rPr lang="en-US" sz="2400" dirty="0">
                <a:latin typeface="Times New Roman" panose="02020603050405020304" pitchFamily="18" charset="0"/>
                <a:cs typeface="Times New Roman" panose="02020603050405020304" pitchFamily="18" charset="0"/>
              </a:rPr>
              <a:t>No licensed dealer shall sell or offer for sale any specified animal or any animal article,</a:t>
            </a:r>
          </a:p>
          <a:p>
            <a:pPr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6. Taxidermy or making animal </a:t>
            </a:r>
            <a:r>
              <a:rPr lang="en-US" sz="2400" b="1" dirty="0" smtClean="0">
                <a:latin typeface="Times New Roman" panose="02020603050405020304" pitchFamily="18" charset="0"/>
                <a:cs typeface="Times New Roman" panose="02020603050405020304" pitchFamily="18" charset="0"/>
              </a:rPr>
              <a:t>article</a:t>
            </a:r>
          </a:p>
          <a:p>
            <a:pPr algn="just"/>
            <a:r>
              <a:rPr lang="en-US" sz="2400" dirty="0">
                <a:latin typeface="Times New Roman" panose="02020603050405020304" pitchFamily="18" charset="0"/>
                <a:cs typeface="Times New Roman" panose="02020603050405020304" pitchFamily="18" charset="0"/>
              </a:rPr>
              <a:t>Every licensed taxidermist or licensed manufacturer shall, at the time of returning the trophy or animal article, issue a voucher to the owner of the said trophy or animal article.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75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9790" y="2661434"/>
            <a:ext cx="3527886" cy="646331"/>
          </a:xfrm>
          <a:prstGeom prst="rect">
            <a:avLst/>
          </a:prstGeom>
          <a:noFill/>
        </p:spPr>
        <p:txBody>
          <a:bodyPr wrap="square" rtlCol="0">
            <a:spAutoFit/>
          </a:bodyPr>
          <a:lstStyle/>
          <a:p>
            <a:pPr algn="ctr"/>
            <a:r>
              <a:rPr lang="en-IN" sz="3600" dirty="0">
                <a:solidFill>
                  <a:srgbClr val="00B0F0"/>
                </a:solidFill>
                <a:latin typeface="Arial Black" panose="020B0A04020102020204" pitchFamily="34" charset="0"/>
              </a:rPr>
              <a:t>Thank You</a:t>
            </a:r>
            <a:endParaRPr lang="en-IN" sz="36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333163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5791200"/>
          </a:xfrm>
        </p:spPr>
        <p:txBody>
          <a:bodyPr>
            <a:noAutofit/>
          </a:bodyPr>
          <a:lstStyle/>
          <a:p>
            <a:pPr algn="just">
              <a:buFont typeface="Wingdings" pitchFamily="2" charset="2"/>
              <a:buChar char="v"/>
            </a:pPr>
            <a:r>
              <a:rPr lang="en-US" sz="2200" dirty="0" smtClean="0">
                <a:latin typeface="Times New Roman" pitchFamily="18" charset="0"/>
                <a:cs typeface="Times New Roman" pitchFamily="18" charset="0"/>
              </a:rPr>
              <a:t>India is one of the </a:t>
            </a:r>
            <a:r>
              <a:rPr lang="en-US" sz="2200" b="1" dirty="0" smtClean="0">
                <a:latin typeface="Times New Roman" pitchFamily="18" charset="0"/>
                <a:cs typeface="Times New Roman" pitchFamily="18" charset="0"/>
              </a:rPr>
              <a:t>most bio-diverse countries </a:t>
            </a:r>
            <a:r>
              <a:rPr lang="en-US" sz="2200" dirty="0" smtClean="0">
                <a:latin typeface="Times New Roman" pitchFamily="18" charset="0"/>
                <a:cs typeface="Times New Roman" pitchFamily="18" charset="0"/>
              </a:rPr>
              <a:t>in the world and consists of 2.4 % of the world’s land area that accounts for 7-8% of all recorded species including 45,000 species of plants and 91,000 species of animals.</a:t>
            </a:r>
          </a:p>
          <a:p>
            <a:pPr algn="just">
              <a:buFont typeface="Wingdings" pitchFamily="2" charset="2"/>
              <a:buChar char="v"/>
            </a:pPr>
            <a:r>
              <a:rPr lang="en-US" sz="2200" dirty="0" smtClean="0">
                <a:latin typeface="Times New Roman" pitchFamily="18" charset="0"/>
                <a:cs typeface="Times New Roman" pitchFamily="18" charset="0"/>
              </a:rPr>
              <a:t>Animals are also essential for maintaining the ecological balance on the earth</a:t>
            </a:r>
          </a:p>
          <a:p>
            <a:pPr algn="just">
              <a:buFont typeface="Wingdings" pitchFamily="2" charset="2"/>
              <a:buChar char="v"/>
            </a:pPr>
            <a:r>
              <a:rPr lang="en-US" sz="2200" b="1" dirty="0" smtClean="0">
                <a:solidFill>
                  <a:srgbClr val="FF0000"/>
                </a:solidFill>
                <a:latin typeface="Times New Roman" pitchFamily="18" charset="0"/>
                <a:cs typeface="Times New Roman" pitchFamily="18" charset="0"/>
              </a:rPr>
              <a:t>The Constitution of India </a:t>
            </a:r>
          </a:p>
          <a:p>
            <a:pPr algn="just"/>
            <a:r>
              <a:rPr lang="en-US" sz="2200" dirty="0" smtClean="0">
                <a:latin typeface="Times New Roman" pitchFamily="18" charset="0"/>
                <a:cs typeface="Times New Roman" pitchFamily="18" charset="0"/>
              </a:rPr>
              <a:t>Supreme law of India which lays down the fundamental political code, rights and duties of citizens, directive principles of state policy, procedures, structures and powers of governmental institutions.</a:t>
            </a:r>
          </a:p>
          <a:p>
            <a:pPr algn="just"/>
            <a:r>
              <a:rPr lang="en-US" sz="2200" dirty="0" smtClean="0">
                <a:latin typeface="Times New Roman" pitchFamily="18" charset="0"/>
                <a:cs typeface="Times New Roman" pitchFamily="18" charset="0"/>
              </a:rPr>
              <a:t>Widely regarded to be a “</a:t>
            </a:r>
            <a:r>
              <a:rPr lang="en-US" sz="2200" dirty="0" smtClean="0">
                <a:solidFill>
                  <a:srgbClr val="FF0000"/>
                </a:solidFill>
                <a:latin typeface="Times New Roman" pitchFamily="18" charset="0"/>
                <a:cs typeface="Times New Roman" pitchFamily="18" charset="0"/>
              </a:rPr>
              <a:t>living document</a:t>
            </a:r>
            <a:r>
              <a:rPr lang="en-US" sz="2200" dirty="0" smtClean="0">
                <a:latin typeface="Times New Roman" pitchFamily="18" charset="0"/>
                <a:cs typeface="Times New Roman" pitchFamily="18" charset="0"/>
              </a:rPr>
              <a:t>”- dynamic and constantly evolving with changing times.</a:t>
            </a:r>
          </a:p>
          <a:p>
            <a:pPr algn="just"/>
            <a:r>
              <a:rPr lang="en-US" sz="2200" dirty="0" smtClean="0">
                <a:latin typeface="Times New Roman" pitchFamily="18" charset="0"/>
                <a:cs typeface="Times New Roman" pitchFamily="18" charset="0"/>
              </a:rPr>
              <a:t>Longest written constitution in any country on earth and is divided into 395 articles (demarcated into 22 parts) and 12 schedules </a:t>
            </a:r>
          </a:p>
          <a:p>
            <a:pPr algn="just"/>
            <a:r>
              <a:rPr lang="en-US" sz="2200" dirty="0" smtClean="0">
                <a:latin typeface="Times New Roman" pitchFamily="18" charset="0"/>
                <a:cs typeface="Times New Roman" pitchFamily="18" charset="0"/>
              </a:rPr>
              <a:t>Recognized the sanctity of animal life and laid down protection and treatment of animals with dignity as a fundamental duty of the citizens of India.</a:t>
            </a:r>
          </a:p>
        </p:txBody>
      </p:sp>
      <p:sp>
        <p:nvSpPr>
          <p:cNvPr id="4" name="TextBox 3"/>
          <p:cNvSpPr txBox="1"/>
          <p:nvPr/>
        </p:nvSpPr>
        <p:spPr>
          <a:xfrm>
            <a:off x="3048000" y="71735"/>
            <a:ext cx="2650084" cy="461665"/>
          </a:xfrm>
          <a:prstGeom prst="rect">
            <a:avLst/>
          </a:prstGeom>
          <a:noFill/>
        </p:spPr>
        <p:txBody>
          <a:bodyPr wrap="none" rtlCol="0">
            <a:spAutoFit/>
          </a:bodyPr>
          <a:lstStyle/>
          <a:p>
            <a:pPr algn="ctr"/>
            <a:r>
              <a:rPr lang="en-US" sz="2400" b="1" dirty="0" smtClean="0">
                <a:solidFill>
                  <a:srgbClr val="FF0000"/>
                </a:solidFill>
                <a:latin typeface="Times New Roman" pitchFamily="18" charset="0"/>
                <a:cs typeface="Times New Roman" pitchFamily="18" charset="0"/>
              </a:rPr>
              <a:t>INTRODUCTION</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181599"/>
          </a:xfrm>
        </p:spPr>
        <p:txBody>
          <a:bodyPr>
            <a:normAutofit/>
          </a:bodyPr>
          <a:lstStyle/>
          <a:p>
            <a:pPr algn="just"/>
            <a:r>
              <a:rPr lang="en-US" sz="2400" dirty="0" smtClean="0">
                <a:latin typeface="Times New Roman" pitchFamily="18" charset="0"/>
                <a:cs typeface="Times New Roman" pitchFamily="18" charset="0"/>
              </a:rPr>
              <a:t>According to </a:t>
            </a:r>
            <a:r>
              <a:rPr lang="en-US" sz="2400" b="1" dirty="0" smtClean="0">
                <a:solidFill>
                  <a:srgbClr val="00B0F0"/>
                </a:solidFill>
                <a:latin typeface="Times New Roman" pitchFamily="18" charset="0"/>
                <a:cs typeface="Times New Roman" pitchFamily="18" charset="0"/>
              </a:rPr>
              <a:t>Article 51(g)</a:t>
            </a:r>
            <a:r>
              <a:rPr lang="en-US" sz="2400" dirty="0" smtClean="0">
                <a:latin typeface="Times New Roman" pitchFamily="18" charset="0"/>
                <a:cs typeface="Times New Roman" pitchFamily="18" charset="0"/>
              </a:rPr>
              <a:t> of the Indian Constitution</a:t>
            </a:r>
          </a:p>
          <a:p>
            <a:pPr lvl="1" algn="just"/>
            <a:r>
              <a:rPr lang="en-US" sz="2400" dirty="0" smtClean="0">
                <a:solidFill>
                  <a:srgbClr val="7030A0"/>
                </a:solidFill>
                <a:latin typeface="Times New Roman" pitchFamily="18" charset="0"/>
                <a:cs typeface="Times New Roman" pitchFamily="18" charset="0"/>
              </a:rPr>
              <a:t>Indian citizens shall be obliged to preserve and improve the environment, including forests, lakes, rivers, and wildlife, and to have compassion for living creatures</a:t>
            </a:r>
            <a:endParaRPr lang="en-US" sz="2400" b="1" dirty="0" smtClean="0">
              <a:solidFill>
                <a:srgbClr val="FF0000"/>
              </a:solidFill>
              <a:latin typeface="Times New Roman" pitchFamily="18" charset="0"/>
              <a:cs typeface="Times New Roman" pitchFamily="18" charset="0"/>
            </a:endParaRPr>
          </a:p>
          <a:p>
            <a:pPr>
              <a:buFont typeface="Wingdings" pitchFamily="2" charset="2"/>
              <a:buChar char="v"/>
            </a:pPr>
            <a:r>
              <a:rPr lang="en-US" sz="2400" b="1" dirty="0" smtClean="0">
                <a:solidFill>
                  <a:srgbClr val="FF0000"/>
                </a:solidFill>
                <a:latin typeface="Times New Roman" pitchFamily="18" charset="0"/>
                <a:cs typeface="Times New Roman" pitchFamily="18" charset="0"/>
              </a:rPr>
              <a:t>World Animal Protection</a:t>
            </a:r>
          </a:p>
          <a:p>
            <a:pPr>
              <a:buFont typeface="Wingdings" pitchFamily="2" charset="2"/>
              <a:buChar char="§"/>
            </a:pPr>
            <a:r>
              <a:rPr lang="en-US" sz="2400" b="1" dirty="0" smtClean="0">
                <a:solidFill>
                  <a:srgbClr val="00B050"/>
                </a:solidFill>
                <a:latin typeface="Times New Roman" pitchFamily="18" charset="0"/>
                <a:cs typeface="Times New Roman" pitchFamily="18" charset="0"/>
              </a:rPr>
              <a:t>Animal Protection Index (API)</a:t>
            </a:r>
          </a:p>
          <a:p>
            <a:pPr>
              <a:buFont typeface="Wingdings" pitchFamily="2" charset="2"/>
              <a:buChar char="§"/>
            </a:pPr>
            <a:r>
              <a:rPr lang="en-US" sz="2400" dirty="0" smtClean="0">
                <a:latin typeface="Times New Roman" pitchFamily="18" charset="0"/>
                <a:cs typeface="Times New Roman" pitchFamily="18" charset="0"/>
              </a:rPr>
              <a:t>Ranks 50 countries around the world according to their animal welfare policy and legislation</a:t>
            </a:r>
          </a:p>
          <a:p>
            <a:pPr>
              <a:buFont typeface="Wingdings" pitchFamily="2" charset="2"/>
              <a:buChar char="§"/>
            </a:pPr>
            <a:r>
              <a:rPr lang="en-US" sz="2400" dirty="0" smtClean="0">
                <a:latin typeface="Times New Roman" pitchFamily="18" charset="0"/>
                <a:cs typeface="Times New Roman" pitchFamily="18" charset="0"/>
              </a:rPr>
              <a:t>Support efforts to promote stronger laws for better protection animals</a:t>
            </a:r>
          </a:p>
          <a:p>
            <a:pPr>
              <a:buFont typeface="Wingdings" pitchFamily="2" charset="2"/>
              <a:buChar char="§"/>
            </a:pPr>
            <a:r>
              <a:rPr lang="en-US" sz="2400" dirty="0" smtClean="0">
                <a:latin typeface="Times New Roman" pitchFamily="18" charset="0"/>
                <a:cs typeface="Times New Roman" pitchFamily="18" charset="0"/>
              </a:rPr>
              <a:t>Highest score (A) and lowest score (G)</a:t>
            </a:r>
          </a:p>
          <a:p>
            <a:pPr>
              <a:buFont typeface="Wingdings" pitchFamily="2" charset="2"/>
              <a:buChar char="§"/>
            </a:pPr>
            <a:r>
              <a:rPr lang="en-US" sz="2400" dirty="0" smtClean="0">
                <a:latin typeface="Times New Roman" pitchFamily="18" charset="0"/>
                <a:cs typeface="Times New Roman" pitchFamily="18" charset="0"/>
              </a:rPr>
              <a:t>India was rated ‘</a:t>
            </a:r>
            <a:r>
              <a:rPr lang="en-US" sz="2400" b="1" dirty="0" smtClean="0">
                <a:solidFill>
                  <a:srgbClr val="C00000"/>
                </a:solidFill>
                <a:latin typeface="Times New Roman" pitchFamily="18" charset="0"/>
                <a:cs typeface="Times New Roman" pitchFamily="18" charset="0"/>
              </a:rPr>
              <a:t>C’</a:t>
            </a:r>
            <a:r>
              <a:rPr lang="en-US" sz="2400" dirty="0" smtClean="0">
                <a:latin typeface="Times New Roman" pitchFamily="18" charset="0"/>
                <a:cs typeface="Times New Roman" pitchFamily="18" charset="0"/>
              </a:rPr>
              <a:t> on the API released in 2020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a:normAutofit lnSpcReduction="10000"/>
          </a:bodyPr>
          <a:lstStyle/>
          <a:p>
            <a:pPr algn="just"/>
            <a:r>
              <a:rPr lang="en-US" sz="2200" dirty="0" smtClean="0">
                <a:latin typeface="Times New Roman" pitchFamily="18" charset="0"/>
                <a:cs typeface="Times New Roman" pitchFamily="18" charset="0"/>
              </a:rPr>
              <a:t>The concept of animal rights advocates for the </a:t>
            </a:r>
            <a:r>
              <a:rPr lang="en-US" sz="2200" dirty="0" smtClean="0">
                <a:solidFill>
                  <a:srgbClr val="FF0000"/>
                </a:solidFill>
                <a:latin typeface="Times New Roman" pitchFamily="18" charset="0"/>
                <a:cs typeface="Times New Roman" pitchFamily="18" charset="0"/>
              </a:rPr>
              <a:t>ethical and moral consideration of animals</a:t>
            </a:r>
            <a:r>
              <a:rPr lang="en-US" sz="2200" dirty="0" smtClean="0">
                <a:latin typeface="Times New Roman" pitchFamily="18" charset="0"/>
                <a:cs typeface="Times New Roman" pitchFamily="18" charset="0"/>
              </a:rPr>
              <a:t>, emphasizing that they have </a:t>
            </a:r>
            <a:r>
              <a:rPr lang="en-US" sz="2200" dirty="0" smtClean="0">
                <a:solidFill>
                  <a:srgbClr val="00B0F0"/>
                </a:solidFill>
                <a:latin typeface="Times New Roman" pitchFamily="18" charset="0"/>
                <a:cs typeface="Times New Roman" pitchFamily="18" charset="0"/>
              </a:rPr>
              <a:t>inherent rights </a:t>
            </a:r>
            <a:r>
              <a:rPr lang="en-US" sz="2200" dirty="0" smtClean="0">
                <a:latin typeface="Times New Roman" pitchFamily="18" charset="0"/>
                <a:cs typeface="Times New Roman" pitchFamily="18" charset="0"/>
              </a:rPr>
              <a:t>and should be </a:t>
            </a:r>
            <a:r>
              <a:rPr lang="en-US" sz="2200" dirty="0" smtClean="0">
                <a:solidFill>
                  <a:srgbClr val="00B050"/>
                </a:solidFill>
                <a:latin typeface="Times New Roman" pitchFamily="18" charset="0"/>
                <a:cs typeface="Times New Roman" pitchFamily="18" charset="0"/>
              </a:rPr>
              <a:t>treated with respect and compassion</a:t>
            </a:r>
            <a:r>
              <a:rPr lang="en-US" sz="2200" dirty="0" smtClean="0">
                <a:latin typeface="Times New Roman" pitchFamily="18" charset="0"/>
                <a:cs typeface="Times New Roman" pitchFamily="18" charset="0"/>
              </a:rPr>
              <a:t>.</a:t>
            </a:r>
          </a:p>
          <a:p>
            <a:pPr algn="just">
              <a:buFont typeface="Wingdings" pitchFamily="2" charset="2"/>
              <a:buChar char="Ø"/>
            </a:pPr>
            <a:r>
              <a:rPr lang="en-US" sz="2200" b="1" dirty="0" smtClean="0">
                <a:latin typeface="Times New Roman" pitchFamily="18" charset="0"/>
                <a:cs typeface="Times New Roman" pitchFamily="18" charset="0"/>
              </a:rPr>
              <a:t>Inherent Value and Sentience</a:t>
            </a:r>
          </a:p>
          <a:p>
            <a:pPr algn="just"/>
            <a:r>
              <a:rPr lang="en-US" sz="2200" dirty="0" smtClean="0">
                <a:latin typeface="Times New Roman" pitchFamily="18" charset="0"/>
                <a:cs typeface="Times New Roman" pitchFamily="18" charset="0"/>
              </a:rPr>
              <a:t>Animals, like humans, are sentient beings capable of experiencing pain, pleasure, fear, and other emotions. </a:t>
            </a:r>
          </a:p>
          <a:p>
            <a:pPr algn="just"/>
            <a:r>
              <a:rPr lang="en-US" sz="2200" dirty="0" smtClean="0">
                <a:latin typeface="Times New Roman" pitchFamily="18" charset="0"/>
                <a:cs typeface="Times New Roman" pitchFamily="18" charset="0"/>
              </a:rPr>
              <a:t>They have inherent value and a right to live their lives free from unnecessary suffering.</a:t>
            </a:r>
          </a:p>
          <a:p>
            <a:pPr algn="just">
              <a:buFont typeface="Wingdings" pitchFamily="2" charset="2"/>
              <a:buChar char="Ø"/>
            </a:pPr>
            <a:r>
              <a:rPr lang="en-US" sz="2200" b="1" dirty="0" smtClean="0">
                <a:latin typeface="Times New Roman" pitchFamily="18" charset="0"/>
                <a:cs typeface="Times New Roman" pitchFamily="18" charset="0"/>
              </a:rPr>
              <a:t>Ethical Consideration</a:t>
            </a:r>
          </a:p>
          <a:p>
            <a:pPr algn="just"/>
            <a:r>
              <a:rPr lang="en-US" sz="2200" dirty="0" smtClean="0">
                <a:latin typeface="Times New Roman" pitchFamily="18" charset="0"/>
                <a:cs typeface="Times New Roman" pitchFamily="18" charset="0"/>
              </a:rPr>
              <a:t>Treating animals with respect and compassion aligns with ethical principles that extend beyond human interests. It acknowledges that all sentient beings deserve moral consideration and should not be exploited or harmed unnecessarily.</a:t>
            </a:r>
          </a:p>
          <a:p>
            <a:pPr algn="just"/>
            <a:endParaRPr lang="en-US" sz="2200" dirty="0">
              <a:latin typeface="Times New Roman" pitchFamily="18" charset="0"/>
              <a:cs typeface="Times New Roman" pitchFamily="18" charset="0"/>
            </a:endParaRPr>
          </a:p>
        </p:txBody>
      </p:sp>
      <p:sp>
        <p:nvSpPr>
          <p:cNvPr id="4" name="Rectangle 3"/>
          <p:cNvSpPr/>
          <p:nvPr/>
        </p:nvSpPr>
        <p:spPr>
          <a:xfrm>
            <a:off x="3429000" y="228600"/>
            <a:ext cx="264687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Why animal rights</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just">
              <a:buFont typeface="Wingdings" pitchFamily="2" charset="2"/>
              <a:buChar char="Ø"/>
            </a:pPr>
            <a:r>
              <a:rPr lang="en-US" sz="2200" b="1" dirty="0" smtClean="0">
                <a:latin typeface="Times New Roman" pitchFamily="18" charset="0"/>
                <a:cs typeface="Times New Roman" pitchFamily="18" charset="0"/>
              </a:rPr>
              <a:t>Environmental Impact:</a:t>
            </a:r>
          </a:p>
          <a:p>
            <a:pPr algn="just"/>
            <a:r>
              <a:rPr lang="en-US" sz="2200" dirty="0" smtClean="0">
                <a:latin typeface="Times New Roman" pitchFamily="18" charset="0"/>
                <a:cs typeface="Times New Roman" pitchFamily="18" charset="0"/>
              </a:rPr>
              <a:t>Many species play crucial roles in ecosystems, and their well-being is essential for maintaining biodiversity and ecological balance</a:t>
            </a:r>
          </a:p>
          <a:p>
            <a:pPr algn="just">
              <a:buFont typeface="Wingdings" pitchFamily="2" charset="2"/>
              <a:buChar char="Ø"/>
            </a:pPr>
            <a:r>
              <a:rPr lang="en-US" sz="2200" b="1" dirty="0" smtClean="0">
                <a:latin typeface="Times New Roman" pitchFamily="18" charset="0"/>
                <a:cs typeface="Times New Roman" pitchFamily="18" charset="0"/>
              </a:rPr>
              <a:t>Health and Welfare:</a:t>
            </a:r>
          </a:p>
          <a:p>
            <a:pPr algn="just"/>
            <a:r>
              <a:rPr lang="en-US" sz="2200" dirty="0" smtClean="0">
                <a:latin typeface="Times New Roman" pitchFamily="18" charset="0"/>
                <a:cs typeface="Times New Roman" pitchFamily="18" charset="0"/>
              </a:rPr>
              <a:t>Ensuring animal rights can contribute to better public health outcomes</a:t>
            </a:r>
          </a:p>
          <a:p>
            <a:pPr algn="just">
              <a:buFont typeface="Wingdings" pitchFamily="2" charset="2"/>
              <a:buChar char="Ø"/>
            </a:pPr>
            <a:r>
              <a:rPr lang="en-US" sz="2200" b="1" dirty="0" smtClean="0">
                <a:latin typeface="Times New Roman" pitchFamily="18" charset="0"/>
                <a:cs typeface="Times New Roman" pitchFamily="18" charset="0"/>
              </a:rPr>
              <a:t>Scientific and Technological Advancement</a:t>
            </a:r>
          </a:p>
          <a:p>
            <a:pPr algn="just"/>
            <a:r>
              <a:rPr lang="en-US" sz="2200" dirty="0" smtClean="0">
                <a:latin typeface="Times New Roman" pitchFamily="18" charset="0"/>
                <a:cs typeface="Times New Roman" pitchFamily="18" charset="0"/>
              </a:rPr>
              <a:t>Respecting animal rights includes using humane methods in research and seeking alternatives whenever possible to minimize animal suffering</a:t>
            </a:r>
          </a:p>
          <a:p>
            <a:pPr algn="just"/>
            <a:r>
              <a:rPr lang="en-US" sz="2200" b="1" dirty="0" smtClean="0">
                <a:latin typeface="Times New Roman" pitchFamily="18" charset="0"/>
                <a:cs typeface="Times New Roman" pitchFamily="18" charset="0"/>
              </a:rPr>
              <a:t>Legal Protection and Advocacy</a:t>
            </a:r>
          </a:p>
          <a:p>
            <a:pPr algn="just"/>
            <a:r>
              <a:rPr lang="en-US" sz="2200" dirty="0" smtClean="0">
                <a:latin typeface="Times New Roman" pitchFamily="18" charset="0"/>
                <a:cs typeface="Times New Roman" pitchFamily="18" charset="0"/>
              </a:rPr>
              <a:t>Advocating for animal rights involves promoting and enforcing laws and policies that protect animals from cruelty, abuse, and exploitation. </a:t>
            </a:r>
          </a:p>
          <a:p>
            <a:pPr algn="just"/>
            <a:r>
              <a:rPr lang="en-US" sz="2200" dirty="0" smtClean="0">
                <a:latin typeface="Times New Roman" pitchFamily="18" charset="0"/>
                <a:cs typeface="Times New Roman" pitchFamily="18" charset="0"/>
              </a:rPr>
              <a:t>Legal frameworks provide a basis for holding individuals and industries accountable for their treatment of animals.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5867400"/>
          </a:xfrm>
        </p:spPr>
        <p:txBody>
          <a:bodyPr>
            <a:normAutofit/>
          </a:bodyPr>
          <a:lstStyle/>
          <a:p>
            <a:pPr algn="just">
              <a:buFont typeface="Wingdings" pitchFamily="2" charset="2"/>
              <a:buChar char="Ø"/>
            </a:pPr>
            <a:r>
              <a:rPr lang="en-US" sz="2200" b="1" dirty="0" smtClean="0">
                <a:latin typeface="Times New Roman" pitchFamily="18" charset="0"/>
                <a:cs typeface="Times New Roman" pitchFamily="18" charset="0"/>
              </a:rPr>
              <a:t>Compassion and Empathy:</a:t>
            </a:r>
          </a:p>
          <a:p>
            <a:pPr algn="just"/>
            <a:r>
              <a:rPr lang="en-US" sz="2200" dirty="0" smtClean="0">
                <a:latin typeface="Times New Roman" pitchFamily="18" charset="0"/>
                <a:cs typeface="Times New Roman" pitchFamily="18" charset="0"/>
              </a:rPr>
              <a:t>Recognizing and respecting animal rights fosters empathy and compassion towards all living beings. </a:t>
            </a:r>
          </a:p>
          <a:p>
            <a:pPr algn="just"/>
            <a:r>
              <a:rPr lang="en-US" sz="2200" dirty="0" smtClean="0">
                <a:latin typeface="Times New Roman" pitchFamily="18" charset="0"/>
                <a:cs typeface="Times New Roman" pitchFamily="18" charset="0"/>
              </a:rPr>
              <a:t>It encourages a more compassionate society that values kindness and considers the well-being of animals in everyday choices and actions.</a:t>
            </a:r>
          </a:p>
          <a:p>
            <a:pPr algn="just"/>
            <a:r>
              <a:rPr lang="en-US" sz="2200" b="1" dirty="0" smtClean="0">
                <a:latin typeface="Times New Roman" pitchFamily="18" charset="0"/>
                <a:cs typeface="Times New Roman" pitchFamily="18" charset="0"/>
              </a:rPr>
              <a:t>Global Responsibility</a:t>
            </a:r>
          </a:p>
          <a:p>
            <a:pPr algn="just"/>
            <a:r>
              <a:rPr lang="en-US" sz="2200" dirty="0" smtClean="0">
                <a:latin typeface="Times New Roman" pitchFamily="18" charset="0"/>
                <a:cs typeface="Times New Roman" pitchFamily="18" charset="0"/>
              </a:rPr>
              <a:t>Animal rights are increasingly recognized as a global issue that requires collective responsibility and international cooperation.</a:t>
            </a:r>
          </a:p>
          <a:p>
            <a:pPr algn="just"/>
            <a:r>
              <a:rPr lang="en-US" sz="2200" b="1" dirty="0" smtClean="0">
                <a:latin typeface="Times New Roman" pitchFamily="18" charset="0"/>
                <a:cs typeface="Times New Roman" pitchFamily="18" charset="0"/>
              </a:rPr>
              <a:t>Future Generations:</a:t>
            </a:r>
          </a:p>
          <a:p>
            <a:pPr algn="just"/>
            <a:r>
              <a:rPr lang="en-US" sz="2200" dirty="0" smtClean="0">
                <a:latin typeface="Times New Roman" pitchFamily="18" charset="0"/>
                <a:cs typeface="Times New Roman" pitchFamily="18" charset="0"/>
              </a:rPr>
              <a:t>Upholding animal rights contributes to creating a sustainable and ethical future for generations to come. </a:t>
            </a:r>
          </a:p>
          <a:p>
            <a:pPr algn="just"/>
            <a:r>
              <a:rPr lang="en-US" sz="2200" dirty="0" smtClean="0">
                <a:latin typeface="Times New Roman" pitchFamily="18" charset="0"/>
                <a:cs typeface="Times New Roman" pitchFamily="18" charset="0"/>
              </a:rPr>
              <a:t>It involves educating and inspiring individuals to make choices that respect the rights and welfare of animals, thereby shaping a more compassionate world.</a:t>
            </a:r>
          </a:p>
          <a:p>
            <a:pPr algn="just"/>
            <a:endParaRPr lang="en-US" sz="2200" dirty="0" smtClean="0">
              <a:latin typeface="Times New Roman" pitchFamily="18" charset="0"/>
              <a:cs typeface="Times New Roman" pitchFamily="18"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4377</Words>
  <Application>Microsoft Office PowerPoint</Application>
  <PresentationFormat>On-screen Show (4:3)</PresentationFormat>
  <Paragraphs>366</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Calibri</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Bvc</cp:lastModifiedBy>
  <cp:revision>83</cp:revision>
  <dcterms:created xsi:type="dcterms:W3CDTF">2006-08-16T00:00:00Z</dcterms:created>
  <dcterms:modified xsi:type="dcterms:W3CDTF">2025-05-21T05:58:00Z</dcterms:modified>
</cp:coreProperties>
</file>