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97" r:id="rId3"/>
    <p:sldId id="301" r:id="rId4"/>
    <p:sldId id="303" r:id="rId5"/>
    <p:sldId id="308" r:id="rId6"/>
    <p:sldId id="258" r:id="rId7"/>
    <p:sldId id="259" r:id="rId8"/>
    <p:sldId id="260" r:id="rId9"/>
    <p:sldId id="309" r:id="rId10"/>
    <p:sldId id="27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14" autoAdjust="0"/>
    <p:restoredTop sz="94660"/>
  </p:normalViewPr>
  <p:slideViewPr>
    <p:cSldViewPr snapToGrid="0">
      <p:cViewPr varScale="1">
        <p:scale>
          <a:sx n="115" d="100"/>
          <a:sy n="115" d="100"/>
        </p:scale>
        <p:origin x="-432" y="-11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Mritunjay Kumar" userId="ce6d84e442459372" providerId="LiveId" clId="{4BD9FBCA-14C6-45B9-9B10-A3DBB6C9FCD1}"/>
    <pc:docChg chg="undo custSel addSld delSld modSld">
      <pc:chgData name="Dr.Mritunjay Kumar" userId="ce6d84e442459372" providerId="LiveId" clId="{4BD9FBCA-14C6-45B9-9B10-A3DBB6C9FCD1}" dt="2023-10-19T03:03:19.034" v="432" actId="255"/>
      <pc:docMkLst>
        <pc:docMk/>
      </pc:docMkLst>
      <pc:sldChg chg="add">
        <pc:chgData name="Dr.Mritunjay Kumar" userId="ce6d84e442459372" providerId="LiveId" clId="{4BD9FBCA-14C6-45B9-9B10-A3DBB6C9FCD1}" dt="2023-10-18T16:31:22.095" v="21"/>
        <pc:sldMkLst>
          <pc:docMk/>
          <pc:sldMk cId="0" sldId="256"/>
        </pc:sldMkLst>
      </pc:sldChg>
      <pc:sldChg chg="add">
        <pc:chgData name="Dr.Mritunjay Kumar" userId="ce6d84e442459372" providerId="LiveId" clId="{4BD9FBCA-14C6-45B9-9B10-A3DBB6C9FCD1}" dt="2023-10-18T16:31:36.539" v="22"/>
        <pc:sldMkLst>
          <pc:docMk/>
          <pc:sldMk cId="0" sldId="257"/>
        </pc:sldMkLst>
      </pc:sldChg>
      <pc:sldChg chg="add">
        <pc:chgData name="Dr.Mritunjay Kumar" userId="ce6d84e442459372" providerId="LiveId" clId="{4BD9FBCA-14C6-45B9-9B10-A3DBB6C9FCD1}" dt="2023-10-18T16:31:51.690" v="23"/>
        <pc:sldMkLst>
          <pc:docMk/>
          <pc:sldMk cId="0" sldId="258"/>
        </pc:sldMkLst>
      </pc:sldChg>
      <pc:sldChg chg="add">
        <pc:chgData name="Dr.Mritunjay Kumar" userId="ce6d84e442459372" providerId="LiveId" clId="{4BD9FBCA-14C6-45B9-9B10-A3DBB6C9FCD1}" dt="2023-10-18T16:32:14.099" v="24"/>
        <pc:sldMkLst>
          <pc:docMk/>
          <pc:sldMk cId="0" sldId="259"/>
        </pc:sldMkLst>
      </pc:sldChg>
      <pc:sldChg chg="add">
        <pc:chgData name="Dr.Mritunjay Kumar" userId="ce6d84e442459372" providerId="LiveId" clId="{4BD9FBCA-14C6-45B9-9B10-A3DBB6C9FCD1}" dt="2023-10-18T16:32:29.718" v="25"/>
        <pc:sldMkLst>
          <pc:docMk/>
          <pc:sldMk cId="0" sldId="260"/>
        </pc:sldMkLst>
      </pc:sldChg>
      <pc:sldChg chg="modSp add del mod">
        <pc:chgData name="Dr.Mritunjay Kumar" userId="ce6d84e442459372" providerId="LiveId" clId="{4BD9FBCA-14C6-45B9-9B10-A3DBB6C9FCD1}" dt="2023-10-18T16:28:41.503" v="2" actId="47"/>
        <pc:sldMkLst>
          <pc:docMk/>
          <pc:sldMk cId="0" sldId="285"/>
        </pc:sldMkLst>
        <pc:spChg chg="mod">
          <ac:chgData name="Dr.Mritunjay Kumar" userId="ce6d84e442459372" providerId="LiveId" clId="{4BD9FBCA-14C6-45B9-9B10-A3DBB6C9FCD1}" dt="2023-10-18T16:28:32.034" v="1" actId="27636"/>
          <ac:spMkLst>
            <pc:docMk/>
            <pc:sldMk cId="0" sldId="285"/>
            <ac:spMk id="3" creationId="{00000000-0000-0000-0000-000000000000}"/>
          </ac:spMkLst>
        </pc:spChg>
      </pc:sldChg>
      <pc:sldChg chg="modSp add mod">
        <pc:chgData name="Dr.Mritunjay Kumar" userId="ce6d84e442459372" providerId="LiveId" clId="{4BD9FBCA-14C6-45B9-9B10-A3DBB6C9FCD1}" dt="2023-10-19T02:55:34.693" v="283" actId="1076"/>
        <pc:sldMkLst>
          <pc:docMk/>
          <pc:sldMk cId="0" sldId="297"/>
        </pc:sldMkLst>
        <pc:spChg chg="mod">
          <ac:chgData name="Dr.Mritunjay Kumar" userId="ce6d84e442459372" providerId="LiveId" clId="{4BD9FBCA-14C6-45B9-9B10-A3DBB6C9FCD1}" dt="2023-10-19T02:55:34.693" v="283" actId="1076"/>
          <ac:spMkLst>
            <pc:docMk/>
            <pc:sldMk cId="0" sldId="297"/>
            <ac:spMk id="2" creationId="{00000000-0000-0000-0000-000000000000}"/>
          </ac:spMkLst>
        </pc:spChg>
        <pc:spChg chg="mod">
          <ac:chgData name="Dr.Mritunjay Kumar" userId="ce6d84e442459372" providerId="LiveId" clId="{4BD9FBCA-14C6-45B9-9B10-A3DBB6C9FCD1}" dt="2023-10-19T02:55:16.334" v="282"/>
          <ac:spMkLst>
            <pc:docMk/>
            <pc:sldMk cId="0" sldId="297"/>
            <ac:spMk id="3" creationId="{00000000-0000-0000-0000-000000000000}"/>
          </ac:spMkLst>
        </pc:spChg>
      </pc:sldChg>
      <pc:sldChg chg="modSp add del mod">
        <pc:chgData name="Dr.Mritunjay Kumar" userId="ce6d84e442459372" providerId="LiveId" clId="{4BD9FBCA-14C6-45B9-9B10-A3DBB6C9FCD1}" dt="2023-10-19T02:55:40.680" v="284" actId="47"/>
        <pc:sldMkLst>
          <pc:docMk/>
          <pc:sldMk cId="0" sldId="298"/>
        </pc:sldMkLst>
        <pc:spChg chg="mod">
          <ac:chgData name="Dr.Mritunjay Kumar" userId="ce6d84e442459372" providerId="LiveId" clId="{4BD9FBCA-14C6-45B9-9B10-A3DBB6C9FCD1}" dt="2023-10-19T02:54:57.348" v="280" actId="15"/>
          <ac:spMkLst>
            <pc:docMk/>
            <pc:sldMk cId="0" sldId="298"/>
            <ac:spMk id="3" creationId="{00000000-0000-0000-0000-000000000000}"/>
          </ac:spMkLst>
        </pc:spChg>
      </pc:sldChg>
      <pc:sldChg chg="modSp add del mod">
        <pc:chgData name="Dr.Mritunjay Kumar" userId="ce6d84e442459372" providerId="LiveId" clId="{4BD9FBCA-14C6-45B9-9B10-A3DBB6C9FCD1}" dt="2023-10-19T02:56:52.035" v="289" actId="47"/>
        <pc:sldMkLst>
          <pc:docMk/>
          <pc:sldMk cId="0" sldId="299"/>
        </pc:sldMkLst>
        <pc:spChg chg="mod">
          <ac:chgData name="Dr.Mritunjay Kumar" userId="ce6d84e442459372" providerId="LiveId" clId="{4BD9FBCA-14C6-45B9-9B10-A3DBB6C9FCD1}" dt="2023-10-19T02:55:54.069" v="286" actId="27636"/>
          <ac:spMkLst>
            <pc:docMk/>
            <pc:sldMk cId="0" sldId="299"/>
            <ac:spMk id="3" creationId="{00000000-0000-0000-0000-000000000000}"/>
          </ac:spMkLst>
        </pc:spChg>
      </pc:sldChg>
      <pc:sldChg chg="modSp add del mod">
        <pc:chgData name="Dr.Mritunjay Kumar" userId="ce6d84e442459372" providerId="LiveId" clId="{4BD9FBCA-14C6-45B9-9B10-A3DBB6C9FCD1}" dt="2023-10-19T02:56:48.749" v="288" actId="47"/>
        <pc:sldMkLst>
          <pc:docMk/>
          <pc:sldMk cId="0" sldId="300"/>
        </pc:sldMkLst>
        <pc:spChg chg="mod">
          <ac:chgData name="Dr.Mritunjay Kumar" userId="ce6d84e442459372" providerId="LiveId" clId="{4BD9FBCA-14C6-45B9-9B10-A3DBB6C9FCD1}" dt="2023-10-19T02:56:10.981" v="287" actId="14100"/>
          <ac:spMkLst>
            <pc:docMk/>
            <pc:sldMk cId="0" sldId="300"/>
            <ac:spMk id="3" creationId="{00000000-0000-0000-0000-000000000000}"/>
          </ac:spMkLst>
        </pc:spChg>
      </pc:sldChg>
      <pc:sldChg chg="modSp add mod">
        <pc:chgData name="Dr.Mritunjay Kumar" userId="ce6d84e442459372" providerId="LiveId" clId="{4BD9FBCA-14C6-45B9-9B10-A3DBB6C9FCD1}" dt="2023-10-19T03:02:18.262" v="425" actId="20577"/>
        <pc:sldMkLst>
          <pc:docMk/>
          <pc:sldMk cId="0" sldId="301"/>
        </pc:sldMkLst>
        <pc:spChg chg="mod">
          <ac:chgData name="Dr.Mritunjay Kumar" userId="ce6d84e442459372" providerId="LiveId" clId="{4BD9FBCA-14C6-45B9-9B10-A3DBB6C9FCD1}" dt="2023-10-19T03:02:18.262" v="425" actId="20577"/>
          <ac:spMkLst>
            <pc:docMk/>
            <pc:sldMk cId="0" sldId="301"/>
            <ac:spMk id="3" creationId="{00000000-0000-0000-0000-000000000000}"/>
          </ac:spMkLst>
        </pc:spChg>
      </pc:sldChg>
      <pc:sldChg chg="modSp add del mod">
        <pc:chgData name="Dr.Mritunjay Kumar" userId="ce6d84e442459372" providerId="LiveId" clId="{4BD9FBCA-14C6-45B9-9B10-A3DBB6C9FCD1}" dt="2023-10-19T03:02:26.342" v="426" actId="47"/>
        <pc:sldMkLst>
          <pc:docMk/>
          <pc:sldMk cId="0" sldId="302"/>
        </pc:sldMkLst>
        <pc:spChg chg="mod">
          <ac:chgData name="Dr.Mritunjay Kumar" userId="ce6d84e442459372" providerId="LiveId" clId="{4BD9FBCA-14C6-45B9-9B10-A3DBB6C9FCD1}" dt="2023-10-19T03:01:11.877" v="401" actId="27636"/>
          <ac:spMkLst>
            <pc:docMk/>
            <pc:sldMk cId="0" sldId="302"/>
            <ac:spMk id="3" creationId="{00000000-0000-0000-0000-000000000000}"/>
          </ac:spMkLst>
        </pc:spChg>
      </pc:sldChg>
      <pc:sldChg chg="modSp add mod">
        <pc:chgData name="Dr.Mritunjay Kumar" userId="ce6d84e442459372" providerId="LiveId" clId="{4BD9FBCA-14C6-45B9-9B10-A3DBB6C9FCD1}" dt="2023-10-19T03:03:19.034" v="432" actId="255"/>
        <pc:sldMkLst>
          <pc:docMk/>
          <pc:sldMk cId="0" sldId="303"/>
        </pc:sldMkLst>
        <pc:spChg chg="mod">
          <ac:chgData name="Dr.Mritunjay Kumar" userId="ce6d84e442459372" providerId="LiveId" clId="{4BD9FBCA-14C6-45B9-9B10-A3DBB6C9FCD1}" dt="2023-10-19T03:03:19.034" v="432" actId="255"/>
          <ac:spMkLst>
            <pc:docMk/>
            <pc:sldMk cId="0" sldId="303"/>
            <ac:spMk id="3" creationId="{00000000-0000-0000-0000-000000000000}"/>
          </ac:spMkLst>
        </pc:spChg>
      </pc:sldChg>
      <pc:sldChg chg="modSp mod">
        <pc:chgData name="Dr.Mritunjay Kumar" userId="ce6d84e442459372" providerId="LiveId" clId="{4BD9FBCA-14C6-45B9-9B10-A3DBB6C9FCD1}" dt="2023-10-19T02:44:17.838" v="33" actId="255"/>
        <pc:sldMkLst>
          <pc:docMk/>
          <pc:sldMk cId="0" sldId="307"/>
        </pc:sldMkLst>
        <pc:spChg chg="mod">
          <ac:chgData name="Dr.Mritunjay Kumar" userId="ce6d84e442459372" providerId="LiveId" clId="{4BD9FBCA-14C6-45B9-9B10-A3DBB6C9FCD1}" dt="2023-10-19T02:44:17.838" v="33" actId="255"/>
          <ac:spMkLst>
            <pc:docMk/>
            <pc:sldMk cId="0" sldId="307"/>
            <ac:spMk id="3" creationId="{00000000-0000-0000-0000-000000000000}"/>
          </ac:spMkLst>
        </pc:spChg>
      </pc:sldChg>
      <pc:sldChg chg="new del">
        <pc:chgData name="Dr.Mritunjay Kumar" userId="ce6d84e442459372" providerId="LiveId" clId="{4BD9FBCA-14C6-45B9-9B10-A3DBB6C9FCD1}" dt="2023-10-18T16:30:15.222" v="14" actId="47"/>
        <pc:sldMkLst>
          <pc:docMk/>
          <pc:sldMk cId="1390465965" sldId="308"/>
        </pc:sldMkLst>
      </pc:sldChg>
      <pc:sldChg chg="new del">
        <pc:chgData name="Dr.Mritunjay Kumar" userId="ce6d84e442459372" providerId="LiveId" clId="{4BD9FBCA-14C6-45B9-9B10-A3DBB6C9FCD1}" dt="2023-10-18T16:30:40.197" v="18" actId="47"/>
        <pc:sldMkLst>
          <pc:docMk/>
          <pc:sldMk cId="2389445776" sldId="30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EC630D-CACD-329C-1B4F-21563390BF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F06CDCCF-0216-4941-CFB6-D48E8AF2DB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B74A5F7E-32A3-21DB-E583-A91875C7910B}"/>
              </a:ext>
            </a:extLst>
          </p:cNvPr>
          <p:cNvSpPr>
            <a:spLocks noGrp="1"/>
          </p:cNvSpPr>
          <p:nvPr>
            <p:ph type="dt" sz="half" idx="10"/>
          </p:nvPr>
        </p:nvSpPr>
        <p:spPr/>
        <p:txBody>
          <a:bodyPr/>
          <a:lstStyle/>
          <a:p>
            <a:fld id="{6B22DE75-F72C-432E-9B2C-6D25059713F7}" type="datetimeFigureOut">
              <a:rPr lang="en-US" smtClean="0"/>
              <a:pPr/>
              <a:t>3/28/2025</a:t>
            </a:fld>
            <a:endParaRPr lang="en-US"/>
          </a:p>
        </p:txBody>
      </p:sp>
      <p:sp>
        <p:nvSpPr>
          <p:cNvPr id="5" name="Footer Placeholder 4">
            <a:extLst>
              <a:ext uri="{FF2B5EF4-FFF2-40B4-BE49-F238E27FC236}">
                <a16:creationId xmlns="" xmlns:a16="http://schemas.microsoft.com/office/drawing/2014/main" id="{DF5A9A9B-8491-802E-DD48-CF15865EF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DD2D6E1-EE0C-D8DF-A293-52274AC85801}"/>
              </a:ext>
            </a:extLst>
          </p:cNvPr>
          <p:cNvSpPr>
            <a:spLocks noGrp="1"/>
          </p:cNvSpPr>
          <p:nvPr>
            <p:ph type="sldNum" sz="quarter" idx="12"/>
          </p:nvPr>
        </p:nvSpPr>
        <p:spPr/>
        <p:txBody>
          <a:bodyPr/>
          <a:lstStyle/>
          <a:p>
            <a:fld id="{DA585158-EB24-4B99-877F-420232D2C957}" type="slidenum">
              <a:rPr lang="en-US" smtClean="0"/>
              <a:pPr/>
              <a:t>‹#›</a:t>
            </a:fld>
            <a:endParaRPr lang="en-US"/>
          </a:p>
        </p:txBody>
      </p:sp>
    </p:spTree>
    <p:extLst>
      <p:ext uri="{BB962C8B-B14F-4D97-AF65-F5344CB8AC3E}">
        <p14:creationId xmlns="" xmlns:p14="http://schemas.microsoft.com/office/powerpoint/2010/main" val="788063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6A7597-8CC7-04BF-98CE-0A2A3A4D22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7D180E10-9196-0F92-6A59-E23E5412E6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EF37335-9103-4EF3-2E78-8D3B59A1C14C}"/>
              </a:ext>
            </a:extLst>
          </p:cNvPr>
          <p:cNvSpPr>
            <a:spLocks noGrp="1"/>
          </p:cNvSpPr>
          <p:nvPr>
            <p:ph type="dt" sz="half" idx="10"/>
          </p:nvPr>
        </p:nvSpPr>
        <p:spPr/>
        <p:txBody>
          <a:bodyPr/>
          <a:lstStyle/>
          <a:p>
            <a:fld id="{6B22DE75-F72C-432E-9B2C-6D25059713F7}" type="datetimeFigureOut">
              <a:rPr lang="en-US" smtClean="0"/>
              <a:pPr/>
              <a:t>3/28/2025</a:t>
            </a:fld>
            <a:endParaRPr lang="en-US"/>
          </a:p>
        </p:txBody>
      </p:sp>
      <p:sp>
        <p:nvSpPr>
          <p:cNvPr id="5" name="Footer Placeholder 4">
            <a:extLst>
              <a:ext uri="{FF2B5EF4-FFF2-40B4-BE49-F238E27FC236}">
                <a16:creationId xmlns="" xmlns:a16="http://schemas.microsoft.com/office/drawing/2014/main" id="{A356ABD1-3130-3AEB-209E-A7A95F3D12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18A719C-EC5C-735F-7D96-C4CDCD8CF4EF}"/>
              </a:ext>
            </a:extLst>
          </p:cNvPr>
          <p:cNvSpPr>
            <a:spLocks noGrp="1"/>
          </p:cNvSpPr>
          <p:nvPr>
            <p:ph type="sldNum" sz="quarter" idx="12"/>
          </p:nvPr>
        </p:nvSpPr>
        <p:spPr/>
        <p:txBody>
          <a:bodyPr/>
          <a:lstStyle/>
          <a:p>
            <a:fld id="{DA585158-EB24-4B99-877F-420232D2C957}" type="slidenum">
              <a:rPr lang="en-US" smtClean="0"/>
              <a:pPr/>
              <a:t>‹#›</a:t>
            </a:fld>
            <a:endParaRPr lang="en-US"/>
          </a:p>
        </p:txBody>
      </p:sp>
    </p:spTree>
    <p:extLst>
      <p:ext uri="{BB962C8B-B14F-4D97-AF65-F5344CB8AC3E}">
        <p14:creationId xmlns="" xmlns:p14="http://schemas.microsoft.com/office/powerpoint/2010/main" val="4230115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00ABE853-6B9F-6576-30B2-438783B7BD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CC53E6A9-91A5-3D7E-34CE-1F76BCCA20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E5979315-AC50-49E0-01BC-F87AD2CCABFB}"/>
              </a:ext>
            </a:extLst>
          </p:cNvPr>
          <p:cNvSpPr>
            <a:spLocks noGrp="1"/>
          </p:cNvSpPr>
          <p:nvPr>
            <p:ph type="dt" sz="half" idx="10"/>
          </p:nvPr>
        </p:nvSpPr>
        <p:spPr/>
        <p:txBody>
          <a:bodyPr/>
          <a:lstStyle/>
          <a:p>
            <a:fld id="{6B22DE75-F72C-432E-9B2C-6D25059713F7}" type="datetimeFigureOut">
              <a:rPr lang="en-US" smtClean="0"/>
              <a:pPr/>
              <a:t>3/28/2025</a:t>
            </a:fld>
            <a:endParaRPr lang="en-US"/>
          </a:p>
        </p:txBody>
      </p:sp>
      <p:sp>
        <p:nvSpPr>
          <p:cNvPr id="5" name="Footer Placeholder 4">
            <a:extLst>
              <a:ext uri="{FF2B5EF4-FFF2-40B4-BE49-F238E27FC236}">
                <a16:creationId xmlns="" xmlns:a16="http://schemas.microsoft.com/office/drawing/2014/main" id="{0571CB87-337A-3A0A-0598-100C9664A5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512268F-6D7F-FD3C-435B-8F2CC791E2CD}"/>
              </a:ext>
            </a:extLst>
          </p:cNvPr>
          <p:cNvSpPr>
            <a:spLocks noGrp="1"/>
          </p:cNvSpPr>
          <p:nvPr>
            <p:ph type="sldNum" sz="quarter" idx="12"/>
          </p:nvPr>
        </p:nvSpPr>
        <p:spPr/>
        <p:txBody>
          <a:bodyPr/>
          <a:lstStyle/>
          <a:p>
            <a:fld id="{DA585158-EB24-4B99-877F-420232D2C957}" type="slidenum">
              <a:rPr lang="en-US" smtClean="0"/>
              <a:pPr/>
              <a:t>‹#›</a:t>
            </a:fld>
            <a:endParaRPr lang="en-US"/>
          </a:p>
        </p:txBody>
      </p:sp>
    </p:spTree>
    <p:extLst>
      <p:ext uri="{BB962C8B-B14F-4D97-AF65-F5344CB8AC3E}">
        <p14:creationId xmlns="" xmlns:p14="http://schemas.microsoft.com/office/powerpoint/2010/main" val="4101868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C4E7D0-F85D-E2C3-9CB3-4936B32C94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D45494C0-94DE-2901-2E30-D4C98CA839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548F1A7-37BC-B206-459B-C3CE0DE2AF8E}"/>
              </a:ext>
            </a:extLst>
          </p:cNvPr>
          <p:cNvSpPr>
            <a:spLocks noGrp="1"/>
          </p:cNvSpPr>
          <p:nvPr>
            <p:ph type="dt" sz="half" idx="10"/>
          </p:nvPr>
        </p:nvSpPr>
        <p:spPr/>
        <p:txBody>
          <a:bodyPr/>
          <a:lstStyle/>
          <a:p>
            <a:fld id="{6B22DE75-F72C-432E-9B2C-6D25059713F7}" type="datetimeFigureOut">
              <a:rPr lang="en-US" smtClean="0"/>
              <a:pPr/>
              <a:t>3/28/2025</a:t>
            </a:fld>
            <a:endParaRPr lang="en-US"/>
          </a:p>
        </p:txBody>
      </p:sp>
      <p:sp>
        <p:nvSpPr>
          <p:cNvPr id="5" name="Footer Placeholder 4">
            <a:extLst>
              <a:ext uri="{FF2B5EF4-FFF2-40B4-BE49-F238E27FC236}">
                <a16:creationId xmlns="" xmlns:a16="http://schemas.microsoft.com/office/drawing/2014/main" id="{49971B29-E2EC-3C87-6C05-F7DED8381B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8EA24AE0-DA6F-43B6-605C-B62FC879B740}"/>
              </a:ext>
            </a:extLst>
          </p:cNvPr>
          <p:cNvSpPr>
            <a:spLocks noGrp="1"/>
          </p:cNvSpPr>
          <p:nvPr>
            <p:ph type="sldNum" sz="quarter" idx="12"/>
          </p:nvPr>
        </p:nvSpPr>
        <p:spPr/>
        <p:txBody>
          <a:bodyPr/>
          <a:lstStyle/>
          <a:p>
            <a:fld id="{DA585158-EB24-4B99-877F-420232D2C957}" type="slidenum">
              <a:rPr lang="en-US" smtClean="0"/>
              <a:pPr/>
              <a:t>‹#›</a:t>
            </a:fld>
            <a:endParaRPr lang="en-US"/>
          </a:p>
        </p:txBody>
      </p:sp>
    </p:spTree>
    <p:extLst>
      <p:ext uri="{BB962C8B-B14F-4D97-AF65-F5344CB8AC3E}">
        <p14:creationId xmlns="" xmlns:p14="http://schemas.microsoft.com/office/powerpoint/2010/main" val="866217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AB48A2A-5B2D-4756-F88F-F75599B719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FD817C81-16C0-04DC-0681-0F2A372D36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BD20B80E-35B5-E7AD-585A-462623DF5F02}"/>
              </a:ext>
            </a:extLst>
          </p:cNvPr>
          <p:cNvSpPr>
            <a:spLocks noGrp="1"/>
          </p:cNvSpPr>
          <p:nvPr>
            <p:ph type="dt" sz="half" idx="10"/>
          </p:nvPr>
        </p:nvSpPr>
        <p:spPr/>
        <p:txBody>
          <a:bodyPr/>
          <a:lstStyle/>
          <a:p>
            <a:fld id="{6B22DE75-F72C-432E-9B2C-6D25059713F7}" type="datetimeFigureOut">
              <a:rPr lang="en-US" smtClean="0"/>
              <a:pPr/>
              <a:t>3/28/2025</a:t>
            </a:fld>
            <a:endParaRPr lang="en-US"/>
          </a:p>
        </p:txBody>
      </p:sp>
      <p:sp>
        <p:nvSpPr>
          <p:cNvPr id="5" name="Footer Placeholder 4">
            <a:extLst>
              <a:ext uri="{FF2B5EF4-FFF2-40B4-BE49-F238E27FC236}">
                <a16:creationId xmlns="" xmlns:a16="http://schemas.microsoft.com/office/drawing/2014/main" id="{7BC0E050-22B1-2EC0-FA86-7C7D4CB4FB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6DDAC83-79EE-B841-82E5-387FB2DE529A}"/>
              </a:ext>
            </a:extLst>
          </p:cNvPr>
          <p:cNvSpPr>
            <a:spLocks noGrp="1"/>
          </p:cNvSpPr>
          <p:nvPr>
            <p:ph type="sldNum" sz="quarter" idx="12"/>
          </p:nvPr>
        </p:nvSpPr>
        <p:spPr/>
        <p:txBody>
          <a:bodyPr/>
          <a:lstStyle/>
          <a:p>
            <a:fld id="{DA585158-EB24-4B99-877F-420232D2C957}" type="slidenum">
              <a:rPr lang="en-US" smtClean="0"/>
              <a:pPr/>
              <a:t>‹#›</a:t>
            </a:fld>
            <a:endParaRPr lang="en-US"/>
          </a:p>
        </p:txBody>
      </p:sp>
    </p:spTree>
    <p:extLst>
      <p:ext uri="{BB962C8B-B14F-4D97-AF65-F5344CB8AC3E}">
        <p14:creationId xmlns="" xmlns:p14="http://schemas.microsoft.com/office/powerpoint/2010/main" val="798582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4D2228-71BD-63FD-1E67-E58D28B833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ECA5B978-F7D8-A3B6-E200-5FCC9873976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1A4A6055-FF91-2568-CFF9-719EAAA071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599D3481-9CD2-FCFF-804B-7824659C9B12}"/>
              </a:ext>
            </a:extLst>
          </p:cNvPr>
          <p:cNvSpPr>
            <a:spLocks noGrp="1"/>
          </p:cNvSpPr>
          <p:nvPr>
            <p:ph type="dt" sz="half" idx="10"/>
          </p:nvPr>
        </p:nvSpPr>
        <p:spPr/>
        <p:txBody>
          <a:bodyPr/>
          <a:lstStyle/>
          <a:p>
            <a:fld id="{6B22DE75-F72C-432E-9B2C-6D25059713F7}" type="datetimeFigureOut">
              <a:rPr lang="en-US" smtClean="0"/>
              <a:pPr/>
              <a:t>3/28/2025</a:t>
            </a:fld>
            <a:endParaRPr lang="en-US"/>
          </a:p>
        </p:txBody>
      </p:sp>
      <p:sp>
        <p:nvSpPr>
          <p:cNvPr id="6" name="Footer Placeholder 5">
            <a:extLst>
              <a:ext uri="{FF2B5EF4-FFF2-40B4-BE49-F238E27FC236}">
                <a16:creationId xmlns="" xmlns:a16="http://schemas.microsoft.com/office/drawing/2014/main" id="{E9763E49-6A48-2BC6-C62C-DE0B37A60B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78B4A94D-6A46-99FE-6F0B-C69422851F9B}"/>
              </a:ext>
            </a:extLst>
          </p:cNvPr>
          <p:cNvSpPr>
            <a:spLocks noGrp="1"/>
          </p:cNvSpPr>
          <p:nvPr>
            <p:ph type="sldNum" sz="quarter" idx="12"/>
          </p:nvPr>
        </p:nvSpPr>
        <p:spPr/>
        <p:txBody>
          <a:bodyPr/>
          <a:lstStyle/>
          <a:p>
            <a:fld id="{DA585158-EB24-4B99-877F-420232D2C957}" type="slidenum">
              <a:rPr lang="en-US" smtClean="0"/>
              <a:pPr/>
              <a:t>‹#›</a:t>
            </a:fld>
            <a:endParaRPr lang="en-US"/>
          </a:p>
        </p:txBody>
      </p:sp>
    </p:spTree>
    <p:extLst>
      <p:ext uri="{BB962C8B-B14F-4D97-AF65-F5344CB8AC3E}">
        <p14:creationId xmlns="" xmlns:p14="http://schemas.microsoft.com/office/powerpoint/2010/main" val="2074921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73F8B5-5774-30A0-F016-6E84A377F4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9C864381-0F3D-4D19-54B2-D0B95EAB1A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FCC8B5F7-A73D-0331-A3DC-F60C08C6CED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797ECEDF-5AF3-C112-BDF1-296A5E3E30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D06041F1-C678-670A-E874-1A6B28F5F0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53A4708D-5FD4-5673-4D3A-4F60C7E0AAA4}"/>
              </a:ext>
            </a:extLst>
          </p:cNvPr>
          <p:cNvSpPr>
            <a:spLocks noGrp="1"/>
          </p:cNvSpPr>
          <p:nvPr>
            <p:ph type="dt" sz="half" idx="10"/>
          </p:nvPr>
        </p:nvSpPr>
        <p:spPr/>
        <p:txBody>
          <a:bodyPr/>
          <a:lstStyle/>
          <a:p>
            <a:fld id="{6B22DE75-F72C-432E-9B2C-6D25059713F7}" type="datetimeFigureOut">
              <a:rPr lang="en-US" smtClean="0"/>
              <a:pPr/>
              <a:t>3/28/2025</a:t>
            </a:fld>
            <a:endParaRPr lang="en-US"/>
          </a:p>
        </p:txBody>
      </p:sp>
      <p:sp>
        <p:nvSpPr>
          <p:cNvPr id="8" name="Footer Placeholder 7">
            <a:extLst>
              <a:ext uri="{FF2B5EF4-FFF2-40B4-BE49-F238E27FC236}">
                <a16:creationId xmlns="" xmlns:a16="http://schemas.microsoft.com/office/drawing/2014/main" id="{8E0323C2-B04B-F1AD-2E8E-B3A1E740421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941606E6-180C-96E7-E283-C52A14D47CB8}"/>
              </a:ext>
            </a:extLst>
          </p:cNvPr>
          <p:cNvSpPr>
            <a:spLocks noGrp="1"/>
          </p:cNvSpPr>
          <p:nvPr>
            <p:ph type="sldNum" sz="quarter" idx="12"/>
          </p:nvPr>
        </p:nvSpPr>
        <p:spPr/>
        <p:txBody>
          <a:bodyPr/>
          <a:lstStyle/>
          <a:p>
            <a:fld id="{DA585158-EB24-4B99-877F-420232D2C957}" type="slidenum">
              <a:rPr lang="en-US" smtClean="0"/>
              <a:pPr/>
              <a:t>‹#›</a:t>
            </a:fld>
            <a:endParaRPr lang="en-US"/>
          </a:p>
        </p:txBody>
      </p:sp>
    </p:spTree>
    <p:extLst>
      <p:ext uri="{BB962C8B-B14F-4D97-AF65-F5344CB8AC3E}">
        <p14:creationId xmlns="" xmlns:p14="http://schemas.microsoft.com/office/powerpoint/2010/main" val="265492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8A484-77CD-5440-059A-3C83DF5516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27BBEC42-900A-B340-E4B1-CC512226B5DB}"/>
              </a:ext>
            </a:extLst>
          </p:cNvPr>
          <p:cNvSpPr>
            <a:spLocks noGrp="1"/>
          </p:cNvSpPr>
          <p:nvPr>
            <p:ph type="dt" sz="half" idx="10"/>
          </p:nvPr>
        </p:nvSpPr>
        <p:spPr/>
        <p:txBody>
          <a:bodyPr/>
          <a:lstStyle/>
          <a:p>
            <a:fld id="{6B22DE75-F72C-432E-9B2C-6D25059713F7}" type="datetimeFigureOut">
              <a:rPr lang="en-US" smtClean="0"/>
              <a:pPr/>
              <a:t>3/28/2025</a:t>
            </a:fld>
            <a:endParaRPr lang="en-US"/>
          </a:p>
        </p:txBody>
      </p:sp>
      <p:sp>
        <p:nvSpPr>
          <p:cNvPr id="4" name="Footer Placeholder 3">
            <a:extLst>
              <a:ext uri="{FF2B5EF4-FFF2-40B4-BE49-F238E27FC236}">
                <a16:creationId xmlns="" xmlns:a16="http://schemas.microsoft.com/office/drawing/2014/main" id="{F2160FBF-839B-1783-F763-A1E5AF5BB28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9C053057-417E-5500-92A2-EA32F6D8353D}"/>
              </a:ext>
            </a:extLst>
          </p:cNvPr>
          <p:cNvSpPr>
            <a:spLocks noGrp="1"/>
          </p:cNvSpPr>
          <p:nvPr>
            <p:ph type="sldNum" sz="quarter" idx="12"/>
          </p:nvPr>
        </p:nvSpPr>
        <p:spPr/>
        <p:txBody>
          <a:bodyPr/>
          <a:lstStyle/>
          <a:p>
            <a:fld id="{DA585158-EB24-4B99-877F-420232D2C957}" type="slidenum">
              <a:rPr lang="en-US" smtClean="0"/>
              <a:pPr/>
              <a:t>‹#›</a:t>
            </a:fld>
            <a:endParaRPr lang="en-US"/>
          </a:p>
        </p:txBody>
      </p:sp>
    </p:spTree>
    <p:extLst>
      <p:ext uri="{BB962C8B-B14F-4D97-AF65-F5344CB8AC3E}">
        <p14:creationId xmlns="" xmlns:p14="http://schemas.microsoft.com/office/powerpoint/2010/main" val="2018582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6306E7A2-E813-1841-D107-70A1D5A8EB6C}"/>
              </a:ext>
            </a:extLst>
          </p:cNvPr>
          <p:cNvSpPr>
            <a:spLocks noGrp="1"/>
          </p:cNvSpPr>
          <p:nvPr>
            <p:ph type="dt" sz="half" idx="10"/>
          </p:nvPr>
        </p:nvSpPr>
        <p:spPr/>
        <p:txBody>
          <a:bodyPr/>
          <a:lstStyle/>
          <a:p>
            <a:fld id="{6B22DE75-F72C-432E-9B2C-6D25059713F7}" type="datetimeFigureOut">
              <a:rPr lang="en-US" smtClean="0"/>
              <a:pPr/>
              <a:t>3/28/2025</a:t>
            </a:fld>
            <a:endParaRPr lang="en-US"/>
          </a:p>
        </p:txBody>
      </p:sp>
      <p:sp>
        <p:nvSpPr>
          <p:cNvPr id="3" name="Footer Placeholder 2">
            <a:extLst>
              <a:ext uri="{FF2B5EF4-FFF2-40B4-BE49-F238E27FC236}">
                <a16:creationId xmlns="" xmlns:a16="http://schemas.microsoft.com/office/drawing/2014/main" id="{585EF097-E973-BA7D-95F8-A770619149A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5C0ED7A7-530E-C39E-1167-32A2984EAC49}"/>
              </a:ext>
            </a:extLst>
          </p:cNvPr>
          <p:cNvSpPr>
            <a:spLocks noGrp="1"/>
          </p:cNvSpPr>
          <p:nvPr>
            <p:ph type="sldNum" sz="quarter" idx="12"/>
          </p:nvPr>
        </p:nvSpPr>
        <p:spPr/>
        <p:txBody>
          <a:bodyPr/>
          <a:lstStyle/>
          <a:p>
            <a:fld id="{DA585158-EB24-4B99-877F-420232D2C957}" type="slidenum">
              <a:rPr lang="en-US" smtClean="0"/>
              <a:pPr/>
              <a:t>‹#›</a:t>
            </a:fld>
            <a:endParaRPr lang="en-US"/>
          </a:p>
        </p:txBody>
      </p:sp>
    </p:spTree>
    <p:extLst>
      <p:ext uri="{BB962C8B-B14F-4D97-AF65-F5344CB8AC3E}">
        <p14:creationId xmlns="" xmlns:p14="http://schemas.microsoft.com/office/powerpoint/2010/main" val="167392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ABDA02-0C10-8F2A-738D-B3A83E0774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B58FF154-8C3E-A0C8-806F-97A41E326D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D7A3994C-6BB9-6CD6-7634-67E9113F54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0BF80897-4229-AB19-FAFB-EB3A7BE66288}"/>
              </a:ext>
            </a:extLst>
          </p:cNvPr>
          <p:cNvSpPr>
            <a:spLocks noGrp="1"/>
          </p:cNvSpPr>
          <p:nvPr>
            <p:ph type="dt" sz="half" idx="10"/>
          </p:nvPr>
        </p:nvSpPr>
        <p:spPr/>
        <p:txBody>
          <a:bodyPr/>
          <a:lstStyle/>
          <a:p>
            <a:fld id="{6B22DE75-F72C-432E-9B2C-6D25059713F7}" type="datetimeFigureOut">
              <a:rPr lang="en-US" smtClean="0"/>
              <a:pPr/>
              <a:t>3/28/2025</a:t>
            </a:fld>
            <a:endParaRPr lang="en-US"/>
          </a:p>
        </p:txBody>
      </p:sp>
      <p:sp>
        <p:nvSpPr>
          <p:cNvPr id="6" name="Footer Placeholder 5">
            <a:extLst>
              <a:ext uri="{FF2B5EF4-FFF2-40B4-BE49-F238E27FC236}">
                <a16:creationId xmlns="" xmlns:a16="http://schemas.microsoft.com/office/drawing/2014/main" id="{F34A93A2-3B26-EBC9-0C79-F0EAFDE6AD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897B21D6-8081-CF10-015F-586D51203E45}"/>
              </a:ext>
            </a:extLst>
          </p:cNvPr>
          <p:cNvSpPr>
            <a:spLocks noGrp="1"/>
          </p:cNvSpPr>
          <p:nvPr>
            <p:ph type="sldNum" sz="quarter" idx="12"/>
          </p:nvPr>
        </p:nvSpPr>
        <p:spPr/>
        <p:txBody>
          <a:bodyPr/>
          <a:lstStyle/>
          <a:p>
            <a:fld id="{DA585158-EB24-4B99-877F-420232D2C957}" type="slidenum">
              <a:rPr lang="en-US" smtClean="0"/>
              <a:pPr/>
              <a:t>‹#›</a:t>
            </a:fld>
            <a:endParaRPr lang="en-US"/>
          </a:p>
        </p:txBody>
      </p:sp>
    </p:spTree>
    <p:extLst>
      <p:ext uri="{BB962C8B-B14F-4D97-AF65-F5344CB8AC3E}">
        <p14:creationId xmlns="" xmlns:p14="http://schemas.microsoft.com/office/powerpoint/2010/main" val="1177313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417FF6A-5D46-4901-10F1-5E3C3810D3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6077E6C0-EFFF-9BDA-EA6B-6535787105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89F363D9-BE25-DCAF-43FF-86822BCB46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D0EAE42B-BBF7-BB23-FE06-85E86BDC6012}"/>
              </a:ext>
            </a:extLst>
          </p:cNvPr>
          <p:cNvSpPr>
            <a:spLocks noGrp="1"/>
          </p:cNvSpPr>
          <p:nvPr>
            <p:ph type="dt" sz="half" idx="10"/>
          </p:nvPr>
        </p:nvSpPr>
        <p:spPr/>
        <p:txBody>
          <a:bodyPr/>
          <a:lstStyle/>
          <a:p>
            <a:fld id="{6B22DE75-F72C-432E-9B2C-6D25059713F7}" type="datetimeFigureOut">
              <a:rPr lang="en-US" smtClean="0"/>
              <a:pPr/>
              <a:t>3/28/2025</a:t>
            </a:fld>
            <a:endParaRPr lang="en-US"/>
          </a:p>
        </p:txBody>
      </p:sp>
      <p:sp>
        <p:nvSpPr>
          <p:cNvPr id="6" name="Footer Placeholder 5">
            <a:extLst>
              <a:ext uri="{FF2B5EF4-FFF2-40B4-BE49-F238E27FC236}">
                <a16:creationId xmlns="" xmlns:a16="http://schemas.microsoft.com/office/drawing/2014/main" id="{9ABE0AA9-978C-54E2-B79E-241C327A4D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914E2F0-62DD-D6FD-A81C-0404D0B9CD80}"/>
              </a:ext>
            </a:extLst>
          </p:cNvPr>
          <p:cNvSpPr>
            <a:spLocks noGrp="1"/>
          </p:cNvSpPr>
          <p:nvPr>
            <p:ph type="sldNum" sz="quarter" idx="12"/>
          </p:nvPr>
        </p:nvSpPr>
        <p:spPr/>
        <p:txBody>
          <a:bodyPr/>
          <a:lstStyle/>
          <a:p>
            <a:fld id="{DA585158-EB24-4B99-877F-420232D2C957}" type="slidenum">
              <a:rPr lang="en-US" smtClean="0"/>
              <a:pPr/>
              <a:t>‹#›</a:t>
            </a:fld>
            <a:endParaRPr lang="en-US"/>
          </a:p>
        </p:txBody>
      </p:sp>
    </p:spTree>
    <p:extLst>
      <p:ext uri="{BB962C8B-B14F-4D97-AF65-F5344CB8AC3E}">
        <p14:creationId xmlns="" xmlns:p14="http://schemas.microsoft.com/office/powerpoint/2010/main" val="1894631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C595CC23-74C0-B13E-082D-BED7EF6D78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00161DA0-DB61-B17F-3398-8A6D7E2FC6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32C9AA7-26A9-745A-9A94-960DF5496D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22DE75-F72C-432E-9B2C-6D25059713F7}" type="datetimeFigureOut">
              <a:rPr lang="en-US" smtClean="0"/>
              <a:pPr/>
              <a:t>3/28/2025</a:t>
            </a:fld>
            <a:endParaRPr lang="en-US"/>
          </a:p>
        </p:txBody>
      </p:sp>
      <p:sp>
        <p:nvSpPr>
          <p:cNvPr id="5" name="Footer Placeholder 4">
            <a:extLst>
              <a:ext uri="{FF2B5EF4-FFF2-40B4-BE49-F238E27FC236}">
                <a16:creationId xmlns="" xmlns:a16="http://schemas.microsoft.com/office/drawing/2014/main" id="{900CA73A-089F-BD48-3F94-9E106FA588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6EC2FCC1-C6EB-D575-5C1A-87C1283F97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585158-EB24-4B99-877F-420232D2C957}" type="slidenum">
              <a:rPr lang="en-US" smtClean="0"/>
              <a:pPr/>
              <a:t>‹#›</a:t>
            </a:fld>
            <a:endParaRPr lang="en-US"/>
          </a:p>
        </p:txBody>
      </p:sp>
    </p:spTree>
    <p:extLst>
      <p:ext uri="{BB962C8B-B14F-4D97-AF65-F5344CB8AC3E}">
        <p14:creationId xmlns="" xmlns:p14="http://schemas.microsoft.com/office/powerpoint/2010/main" val="1534122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2E7778-4E45-C19C-AA8C-C6D72F613426}"/>
              </a:ext>
            </a:extLst>
          </p:cNvPr>
          <p:cNvSpPr>
            <a:spLocks noGrp="1"/>
          </p:cNvSpPr>
          <p:nvPr>
            <p:ph type="ctrTitle"/>
          </p:nvPr>
        </p:nvSpPr>
        <p:spPr>
          <a:xfrm>
            <a:off x="2396019" y="2148698"/>
            <a:ext cx="7208178" cy="857251"/>
          </a:xfrm>
        </p:spPr>
        <p:txBody>
          <a:bodyPr>
            <a:noAutofit/>
          </a:bodyPr>
          <a:lstStyle/>
          <a:p>
            <a:r>
              <a:rPr lang="en-US" sz="2800" b="1" i="1" dirty="0">
                <a:solidFill>
                  <a:srgbClr val="FF0000"/>
                </a:solidFill>
                <a:latin typeface="+mn-lt"/>
              </a:rPr>
              <a:t>SCOPE AND SYSTEM OF MEDICINE</a:t>
            </a:r>
          </a:p>
        </p:txBody>
      </p:sp>
      <p:sp>
        <p:nvSpPr>
          <p:cNvPr id="3" name="Subtitle 2">
            <a:extLst>
              <a:ext uri="{FF2B5EF4-FFF2-40B4-BE49-F238E27FC236}">
                <a16:creationId xmlns="" xmlns:a16="http://schemas.microsoft.com/office/drawing/2014/main" id="{350EB708-5FF6-8DC2-6D31-09226FC113F2}"/>
              </a:ext>
            </a:extLst>
          </p:cNvPr>
          <p:cNvSpPr>
            <a:spLocks noGrp="1"/>
          </p:cNvSpPr>
          <p:nvPr>
            <p:ph type="subTitle" idx="1"/>
          </p:nvPr>
        </p:nvSpPr>
        <p:spPr>
          <a:xfrm>
            <a:off x="6324600" y="4419636"/>
            <a:ext cx="3962400" cy="1752600"/>
          </a:xfrm>
        </p:spPr>
        <p:txBody>
          <a:bodyPr>
            <a:normAutofit/>
          </a:bodyPr>
          <a:lstStyle/>
          <a:p>
            <a:r>
              <a:rPr lang="en-US" dirty="0">
                <a:solidFill>
                  <a:srgbClr val="002060"/>
                </a:solidFill>
              </a:rPr>
              <a:t>Dr </a:t>
            </a:r>
            <a:r>
              <a:rPr lang="en-US" dirty="0" err="1">
                <a:solidFill>
                  <a:srgbClr val="002060"/>
                </a:solidFill>
              </a:rPr>
              <a:t>Mritunjay</a:t>
            </a:r>
            <a:r>
              <a:rPr lang="en-US" dirty="0">
                <a:solidFill>
                  <a:srgbClr val="002060"/>
                </a:solidFill>
              </a:rPr>
              <a:t> Kumar</a:t>
            </a:r>
          </a:p>
          <a:p>
            <a:r>
              <a:rPr lang="en-US" dirty="0">
                <a:solidFill>
                  <a:srgbClr val="002060"/>
                </a:solidFill>
              </a:rPr>
              <a:t>Associate Professor</a:t>
            </a:r>
          </a:p>
          <a:p>
            <a:r>
              <a:rPr lang="en-US" dirty="0">
                <a:solidFill>
                  <a:srgbClr val="002060"/>
                </a:solidFill>
              </a:rPr>
              <a:t>VMD, BVC, BASU, Patna</a:t>
            </a:r>
          </a:p>
        </p:txBody>
      </p:sp>
      <p:pic>
        <p:nvPicPr>
          <p:cNvPr id="4" name="Picture 3">
            <a:extLst>
              <a:ext uri="{FF2B5EF4-FFF2-40B4-BE49-F238E27FC236}">
                <a16:creationId xmlns="" xmlns:a16="http://schemas.microsoft.com/office/drawing/2014/main" id="{EEDF7525-B6AC-BF71-734D-80FF342A5482}"/>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0119138" y="274961"/>
            <a:ext cx="1344254" cy="1038742"/>
          </a:xfrm>
          <a:prstGeom prst="rect">
            <a:avLst/>
          </a:prstGeom>
        </p:spPr>
      </p:pic>
      <p:pic>
        <p:nvPicPr>
          <p:cNvPr id="5" name="Picture 4">
            <a:extLst>
              <a:ext uri="{FF2B5EF4-FFF2-40B4-BE49-F238E27FC236}">
                <a16:creationId xmlns="" xmlns:a16="http://schemas.microsoft.com/office/drawing/2014/main" id="{F45CF877-BBB0-BB64-FAD4-ED97ADC9D67D}"/>
              </a:ext>
            </a:extLst>
          </p:cNvPr>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324492" y="399837"/>
            <a:ext cx="1905000" cy="952500"/>
          </a:xfrm>
          <a:prstGeom prst="rect">
            <a:avLst/>
          </a:prstGeom>
        </p:spPr>
      </p:pic>
      <p:sp>
        <p:nvSpPr>
          <p:cNvPr id="6" name="TextBox 5">
            <a:extLst>
              <a:ext uri="{FF2B5EF4-FFF2-40B4-BE49-F238E27FC236}">
                <a16:creationId xmlns="" xmlns:a16="http://schemas.microsoft.com/office/drawing/2014/main" id="{898E4ECB-3DF1-3C80-B45E-458D5BAB85AC}"/>
              </a:ext>
            </a:extLst>
          </p:cNvPr>
          <p:cNvSpPr txBox="1"/>
          <p:nvPr/>
        </p:nvSpPr>
        <p:spPr>
          <a:xfrm>
            <a:off x="2229492" y="359596"/>
            <a:ext cx="7541232" cy="954107"/>
          </a:xfrm>
          <a:prstGeom prst="rect">
            <a:avLst/>
          </a:prstGeom>
          <a:noFill/>
        </p:spPr>
        <p:txBody>
          <a:bodyPr wrap="square" rtlCol="0">
            <a:spAutoFit/>
          </a:bodyPr>
          <a:lstStyle/>
          <a:p>
            <a:pPr algn="ctr"/>
            <a:r>
              <a:rPr lang="en-US" sz="2800" b="1" dirty="0">
                <a:solidFill>
                  <a:srgbClr val="002060"/>
                </a:solidFill>
              </a:rPr>
              <a:t>Department of Veterinary Medicine</a:t>
            </a:r>
          </a:p>
          <a:p>
            <a:pPr algn="ctr"/>
            <a:r>
              <a:rPr lang="en-US" sz="2800" b="1" dirty="0">
                <a:solidFill>
                  <a:srgbClr val="002060"/>
                </a:solidFill>
              </a:rPr>
              <a:t>Bihar Veterinary College, BASU, Patna</a:t>
            </a:r>
          </a:p>
        </p:txBody>
      </p:sp>
    </p:spTree>
    <p:extLst>
      <p:ext uri="{BB962C8B-B14F-4D97-AF65-F5344CB8AC3E}">
        <p14:creationId xmlns="" xmlns:p14="http://schemas.microsoft.com/office/powerpoint/2010/main" val="582298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algn="ctr">
              <a:buNone/>
            </a:pPr>
            <a:endParaRPr lang="en-US" sz="6600" dirty="0">
              <a:solidFill>
                <a:srgbClr val="00B0F0"/>
              </a:solidFill>
              <a:latin typeface="Arial Black" pitchFamily="34" charset="0"/>
            </a:endParaRPr>
          </a:p>
          <a:p>
            <a:pPr algn="ctr">
              <a:buNone/>
            </a:pPr>
            <a:r>
              <a:rPr lang="en-US" sz="6600" dirty="0">
                <a:solidFill>
                  <a:srgbClr val="00B0F0"/>
                </a:solidFill>
                <a:latin typeface="Arial Black" pitchFamily="34" charset="0"/>
              </a:rPr>
              <a:t>Thanks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309" y="-258945"/>
            <a:ext cx="10515600" cy="1325563"/>
          </a:xfrm>
        </p:spPr>
        <p:txBody>
          <a:bodyPr>
            <a:normAutofit/>
          </a:bodyPr>
          <a:lstStyle/>
          <a:p>
            <a:r>
              <a:rPr lang="en-US" sz="2800" b="1" dirty="0">
                <a:latin typeface="+mn-lt"/>
              </a:rPr>
              <a:t>Scope of Veterinary Medicine</a:t>
            </a:r>
          </a:p>
        </p:txBody>
      </p:sp>
      <p:sp>
        <p:nvSpPr>
          <p:cNvPr id="3" name="Content Placeholder 2"/>
          <p:cNvSpPr>
            <a:spLocks noGrp="1"/>
          </p:cNvSpPr>
          <p:nvPr>
            <p:ph idx="1"/>
          </p:nvPr>
        </p:nvSpPr>
        <p:spPr>
          <a:xfrm>
            <a:off x="823881" y="760651"/>
            <a:ext cx="11273711" cy="5903140"/>
          </a:xfrm>
        </p:spPr>
        <p:txBody>
          <a:bodyPr>
            <a:normAutofit lnSpcReduction="10000"/>
          </a:bodyPr>
          <a:lstStyle/>
          <a:p>
            <a:pPr algn="just">
              <a:buNone/>
            </a:pPr>
            <a:r>
              <a:rPr lang="en-IN" b="1" dirty="0"/>
              <a:t>Clinical practice</a:t>
            </a:r>
            <a:endParaRPr lang="en-US" dirty="0"/>
          </a:p>
          <a:p>
            <a:pPr lvl="0" algn="just">
              <a:buFont typeface="Wingdings" pitchFamily="2" charset="2"/>
              <a:buChar char="ü"/>
            </a:pPr>
            <a:r>
              <a:rPr lang="en-IN" sz="2400" dirty="0"/>
              <a:t>Service to public through the provision of high quality care for the health and welfare of their animals, whether these animals are kept as pets or for leisure activities, are working animals, farm livestock, or wildlife</a:t>
            </a:r>
            <a:endParaRPr lang="en-US" sz="2400" dirty="0"/>
          </a:p>
          <a:p>
            <a:pPr lvl="0" algn="just">
              <a:buFont typeface="Wingdings" pitchFamily="2" charset="2"/>
              <a:buChar char="ü"/>
            </a:pPr>
            <a:r>
              <a:rPr lang="en-IN" sz="2400" dirty="0"/>
              <a:t>The type of practice varies according to the location like 'small animal' or 'companion animal' practice in large cities</a:t>
            </a:r>
          </a:p>
          <a:p>
            <a:pPr lvl="0" algn="just">
              <a:buFont typeface="Wingdings" pitchFamily="2" charset="2"/>
              <a:buChar char="ü"/>
            </a:pPr>
            <a:r>
              <a:rPr lang="en-IN" sz="2400" dirty="0"/>
              <a:t> In farming areas, the emphasis is on farm livestock like </a:t>
            </a:r>
            <a:r>
              <a:rPr lang="en-IN" sz="2400" b="1" dirty="0">
                <a:solidFill>
                  <a:srgbClr val="002060"/>
                </a:solidFill>
              </a:rPr>
              <a:t>'large animal</a:t>
            </a:r>
            <a:r>
              <a:rPr lang="en-IN" sz="2400" dirty="0"/>
              <a:t>' or '</a:t>
            </a:r>
            <a:r>
              <a:rPr lang="en-IN" sz="2400" b="1" dirty="0">
                <a:solidFill>
                  <a:srgbClr val="002060"/>
                </a:solidFill>
              </a:rPr>
              <a:t>mixed</a:t>
            </a:r>
            <a:r>
              <a:rPr lang="en-IN" sz="2400" dirty="0"/>
              <a:t>' practice</a:t>
            </a:r>
          </a:p>
          <a:p>
            <a:pPr lvl="0" algn="just">
              <a:buFont typeface="Wingdings" pitchFamily="2" charset="2"/>
              <a:buChar char="ü"/>
            </a:pPr>
            <a:r>
              <a:rPr lang="en-IN" sz="2400" dirty="0"/>
              <a:t> Area with large numbers of horses, may deal mainly or solely with </a:t>
            </a:r>
            <a:r>
              <a:rPr lang="en-IN" sz="2400" b="1" dirty="0">
                <a:solidFill>
                  <a:srgbClr val="002060"/>
                </a:solidFill>
              </a:rPr>
              <a:t>equine practice</a:t>
            </a:r>
          </a:p>
          <a:p>
            <a:pPr lvl="0" algn="just">
              <a:buFont typeface="Wingdings" pitchFamily="2" charset="2"/>
              <a:buChar char="ü"/>
            </a:pPr>
            <a:r>
              <a:rPr lang="en-IN" sz="2400" b="1" dirty="0">
                <a:solidFill>
                  <a:srgbClr val="002060"/>
                </a:solidFill>
              </a:rPr>
              <a:t>Laboratories</a:t>
            </a:r>
            <a:r>
              <a:rPr lang="en-IN" sz="2400" dirty="0"/>
              <a:t> that provide diagnostic services for practitioners through the testing of samples of various kinds from their animal patients</a:t>
            </a:r>
          </a:p>
          <a:p>
            <a:pPr lvl="0" algn="just">
              <a:buFont typeface="Wingdings" pitchFamily="2" charset="2"/>
              <a:buChar char="ü"/>
            </a:pPr>
            <a:r>
              <a:rPr lang="en-IN" sz="2400" dirty="0"/>
              <a:t>Well-equipped clinics containing x-ray equipment, surgery and animal hospital facilities and laboratory equipment for conducting clinical pathology</a:t>
            </a:r>
          </a:p>
          <a:p>
            <a:pPr lvl="0" algn="just">
              <a:buFont typeface="Wingdings" pitchFamily="2" charset="2"/>
              <a:buChar char="ü"/>
            </a:pPr>
            <a:r>
              <a:rPr lang="en-IN" sz="2400" dirty="0"/>
              <a:t>Common sense, independence and the ability to work with people of the farming community or other animal owners are necessary</a:t>
            </a:r>
            <a:endParaRPr lang="en-US" sz="2400" dirty="0"/>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2166" y="323681"/>
            <a:ext cx="10851420" cy="5802483"/>
          </a:xfrm>
        </p:spPr>
        <p:txBody>
          <a:bodyPr>
            <a:normAutofit lnSpcReduction="10000"/>
          </a:bodyPr>
          <a:lstStyle/>
          <a:p>
            <a:pPr marL="0" indent="0" algn="just">
              <a:buNone/>
            </a:pPr>
            <a:r>
              <a:rPr lang="en-IN" b="1" dirty="0"/>
              <a:t>Food Safety Authority</a:t>
            </a:r>
            <a:endParaRPr lang="en-US" b="1" dirty="0"/>
          </a:p>
          <a:p>
            <a:pPr lvl="0" algn="just"/>
            <a:r>
              <a:rPr lang="en-IN" sz="2400" dirty="0"/>
              <a:t>This newly setup authority sets standards for food safety for exports of animal (and horticultural) products, and for </a:t>
            </a:r>
            <a:r>
              <a:rPr lang="en-IN" sz="2400" b="1" dirty="0">
                <a:solidFill>
                  <a:srgbClr val="002060"/>
                </a:solidFill>
              </a:rPr>
              <a:t>meat and dairy products </a:t>
            </a:r>
            <a:r>
              <a:rPr lang="en-IN" sz="2400" dirty="0"/>
              <a:t>for domestic consumption vets are responsible for standard of hygiene and inspection of products</a:t>
            </a:r>
          </a:p>
          <a:p>
            <a:pPr marL="0" indent="0" algn="just">
              <a:buNone/>
            </a:pPr>
            <a:r>
              <a:rPr lang="en-IN" sz="2400" b="1" dirty="0"/>
              <a:t>Ministry of Agriculture and Forestry</a:t>
            </a:r>
            <a:endParaRPr lang="en-US" sz="2400" b="1" dirty="0"/>
          </a:p>
          <a:p>
            <a:pPr lvl="0" algn="just"/>
            <a:r>
              <a:rPr lang="en-IN" sz="2400" dirty="0"/>
              <a:t>There are many career opportunities for veterinarians in the Ministry of Agriculture and Forestry in various cadres</a:t>
            </a:r>
            <a:endParaRPr lang="en-US" sz="2400" dirty="0"/>
          </a:p>
          <a:p>
            <a:pPr marL="0" indent="0" algn="just">
              <a:buNone/>
            </a:pPr>
            <a:r>
              <a:rPr lang="en-IN" sz="2400" b="1" dirty="0"/>
              <a:t>Veterinary Diagnostic Services</a:t>
            </a:r>
            <a:endParaRPr lang="en-US" sz="2400" b="1" dirty="0"/>
          </a:p>
          <a:p>
            <a:pPr lvl="0" algn="just"/>
            <a:r>
              <a:rPr lang="en-IN" sz="2400" dirty="0"/>
              <a:t>Diagnostic Services are provided by government and privately owned laboratories and staffed by veterinarians, with advanced training in disciplines such as diagnostic pathology, microbiology, virology, parasitology, clinical biochemistry and haematology</a:t>
            </a:r>
            <a:endParaRPr lang="en-US" sz="2400" dirty="0"/>
          </a:p>
          <a:p>
            <a:pPr marL="0" indent="0" algn="just">
              <a:buNone/>
            </a:pPr>
            <a:r>
              <a:rPr lang="en-IN" sz="2400" b="1" dirty="0"/>
              <a:t>Veterinary Education</a:t>
            </a:r>
            <a:endParaRPr lang="en-US" sz="2400" b="1" dirty="0"/>
          </a:p>
          <a:p>
            <a:pPr lvl="0" algn="just"/>
            <a:r>
              <a:rPr lang="en-IN" sz="2400" dirty="0"/>
              <a:t>An important employer of veterinary graduates is the education sector, with the different kinds of Veterinary and Animal Science Programmes</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6835" y="906308"/>
            <a:ext cx="11199377" cy="5737402"/>
          </a:xfrm>
        </p:spPr>
        <p:txBody>
          <a:bodyPr>
            <a:normAutofit/>
          </a:bodyPr>
          <a:lstStyle/>
          <a:p>
            <a:pPr marL="0" indent="0" algn="just">
              <a:buNone/>
            </a:pPr>
            <a:r>
              <a:rPr lang="en-IN" b="1" dirty="0"/>
              <a:t>Veterinary Research and Technical Services in Industry</a:t>
            </a:r>
            <a:endParaRPr lang="en-US" b="1" dirty="0"/>
          </a:p>
          <a:p>
            <a:pPr lvl="0" algn="just">
              <a:buFont typeface="Wingdings" pitchFamily="2" charset="2"/>
              <a:buChar char="ü"/>
            </a:pPr>
            <a:r>
              <a:rPr lang="en-IN" sz="2400" dirty="0"/>
              <a:t>A  considerable industry exists in certain packets of India (</a:t>
            </a:r>
            <a:r>
              <a:rPr lang="en-IN" sz="2400" dirty="0" err="1"/>
              <a:t>eg.</a:t>
            </a:r>
            <a:r>
              <a:rPr lang="en-IN" sz="2400" dirty="0"/>
              <a:t> Poultry in </a:t>
            </a:r>
            <a:r>
              <a:rPr lang="en-IN" sz="2400" dirty="0" err="1"/>
              <a:t>Namakkal</a:t>
            </a:r>
            <a:r>
              <a:rPr lang="en-IN" sz="2400" dirty="0"/>
              <a:t> District of </a:t>
            </a:r>
            <a:r>
              <a:rPr lang="en-IN" sz="2400" dirty="0" err="1"/>
              <a:t>Tamilnadu</a:t>
            </a:r>
            <a:r>
              <a:rPr lang="en-IN" sz="2400" dirty="0"/>
              <a:t>) to provide </a:t>
            </a:r>
            <a:r>
              <a:rPr lang="en-IN" sz="2400" b="1" dirty="0">
                <a:solidFill>
                  <a:srgbClr val="002060"/>
                </a:solidFill>
              </a:rPr>
              <a:t>veterinary pharmaceuticals</a:t>
            </a:r>
            <a:r>
              <a:rPr lang="en-IN" sz="2400" dirty="0"/>
              <a:t>, </a:t>
            </a:r>
            <a:r>
              <a:rPr lang="en-IN" sz="2400" dirty="0">
                <a:solidFill>
                  <a:srgbClr val="002060"/>
                </a:solidFill>
              </a:rPr>
              <a:t>feedstuffs</a:t>
            </a:r>
            <a:r>
              <a:rPr lang="en-IN" sz="2400" dirty="0"/>
              <a:t>, and other aids to the maintenance of animal health and production required Vets</a:t>
            </a:r>
          </a:p>
          <a:p>
            <a:pPr marL="0" lvl="0" indent="0" algn="just">
              <a:buNone/>
            </a:pPr>
            <a:r>
              <a:rPr lang="en-IN" b="1" dirty="0"/>
              <a:t>International Veterinary Science &amp; Service</a:t>
            </a:r>
            <a:endParaRPr lang="en-US" b="1" dirty="0"/>
          </a:p>
          <a:p>
            <a:pPr lvl="0" algn="just">
              <a:buFont typeface="Wingdings" pitchFamily="2" charset="2"/>
              <a:buChar char="ü"/>
            </a:pPr>
            <a:r>
              <a:rPr lang="en-IN" sz="2400" dirty="0"/>
              <a:t>A number of veterinarians are involved </a:t>
            </a:r>
            <a:r>
              <a:rPr lang="en-IN" sz="2400" dirty="0">
                <a:solidFill>
                  <a:srgbClr val="002060"/>
                </a:solidFill>
              </a:rPr>
              <a:t>overseas in development projects of livestock</a:t>
            </a:r>
            <a:r>
              <a:rPr lang="en-IN" sz="2400" dirty="0"/>
              <a:t>, with some projects being on a very large scale.</a:t>
            </a:r>
            <a:endParaRPr lang="en-US" sz="2400" dirty="0"/>
          </a:p>
          <a:p>
            <a:pPr lvl="0" algn="just">
              <a:buFont typeface="Wingdings" pitchFamily="2" charset="2"/>
              <a:buChar char="ü"/>
            </a:pPr>
            <a:r>
              <a:rPr lang="en-IN" sz="2400" dirty="0"/>
              <a:t>A veterinary degree can lead to a great diversity of other careers including employment in animal welfare, conservation biology, specialist clinic construction, animal feed formulation and manufacture, and zoological parks</a:t>
            </a:r>
            <a:endParaRPr lang="en-US" sz="2400" dirty="0"/>
          </a:p>
          <a:p>
            <a:pPr algn="just">
              <a:buFont typeface="Wingdings" pitchFamily="2" charset="2"/>
              <a:buChar char="ü"/>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9B8DF85-B98B-7C98-4955-0C31B44CDA19}"/>
              </a:ext>
            </a:extLst>
          </p:cNvPr>
          <p:cNvSpPr>
            <a:spLocks noGrp="1"/>
          </p:cNvSpPr>
          <p:nvPr>
            <p:ph idx="1"/>
          </p:nvPr>
        </p:nvSpPr>
        <p:spPr>
          <a:xfrm>
            <a:off x="590719" y="501706"/>
            <a:ext cx="11304573" cy="6044751"/>
          </a:xfrm>
        </p:spPr>
        <p:txBody>
          <a:bodyPr>
            <a:normAutofit fontScale="92500"/>
          </a:bodyPr>
          <a:lstStyle/>
          <a:p>
            <a:pPr marL="0" indent="0">
              <a:buNone/>
            </a:pPr>
            <a:r>
              <a:rPr lang="en-US" dirty="0"/>
              <a:t>System of Medicine</a:t>
            </a:r>
          </a:p>
          <a:p>
            <a:pPr marL="514350" indent="-514350">
              <a:buAutoNum type="arabicPeriod"/>
            </a:pPr>
            <a:r>
              <a:rPr lang="en-US" sz="2400" b="1" dirty="0">
                <a:solidFill>
                  <a:srgbClr val="002060"/>
                </a:solidFill>
              </a:rPr>
              <a:t>Traditional System</a:t>
            </a:r>
            <a:r>
              <a:rPr lang="en-US" sz="2400" dirty="0">
                <a:solidFill>
                  <a:srgbClr val="002060"/>
                </a:solidFill>
              </a:rPr>
              <a:t>: </a:t>
            </a:r>
            <a:r>
              <a:rPr lang="en-US" sz="2400" dirty="0" err="1"/>
              <a:t>Ayurved</a:t>
            </a:r>
            <a:r>
              <a:rPr lang="en-US" sz="2400" dirty="0"/>
              <a:t>, Unani, Naturopathy, Siddha, </a:t>
            </a:r>
            <a:r>
              <a:rPr lang="en-US" sz="2400" dirty="0" err="1"/>
              <a:t>Amchi</a:t>
            </a:r>
            <a:r>
              <a:rPr lang="en-US" sz="2400" dirty="0"/>
              <a:t>, Yoga</a:t>
            </a:r>
          </a:p>
          <a:p>
            <a:pPr marL="514350" indent="-514350">
              <a:buAutoNum type="arabicPeriod"/>
            </a:pPr>
            <a:r>
              <a:rPr lang="en-US" sz="2400" b="1" dirty="0">
                <a:solidFill>
                  <a:srgbClr val="002060"/>
                </a:solidFill>
              </a:rPr>
              <a:t>Modern System</a:t>
            </a:r>
            <a:r>
              <a:rPr lang="en-US" sz="2400" dirty="0"/>
              <a:t>: Allopathy</a:t>
            </a:r>
          </a:p>
          <a:p>
            <a:pPr marL="0" indent="0">
              <a:buNone/>
            </a:pPr>
            <a:r>
              <a:rPr lang="en-US" sz="2400" b="1" dirty="0"/>
              <a:t>1. Traditional System</a:t>
            </a:r>
          </a:p>
          <a:p>
            <a:pPr marL="0" indent="0">
              <a:buNone/>
            </a:pPr>
            <a:r>
              <a:rPr lang="en-US" sz="2400" b="1" dirty="0">
                <a:solidFill>
                  <a:srgbClr val="002060"/>
                </a:solidFill>
              </a:rPr>
              <a:t>Ayurveda</a:t>
            </a:r>
          </a:p>
          <a:p>
            <a:pPr algn="just">
              <a:buFont typeface="Wingdings" pitchFamily="2" charset="2"/>
              <a:buChar char="Ø"/>
            </a:pPr>
            <a:r>
              <a:rPr lang="en-IN" sz="2400" dirty="0"/>
              <a:t>The origin of </a:t>
            </a:r>
            <a:r>
              <a:rPr lang="en-IN" sz="2400" dirty="0" err="1"/>
              <a:t>ayurvda</a:t>
            </a:r>
            <a:r>
              <a:rPr lang="en-IN" sz="2400" dirty="0"/>
              <a:t> started almost from the beginning of the civilisation.</a:t>
            </a:r>
          </a:p>
          <a:p>
            <a:pPr algn="just">
              <a:buFont typeface="Wingdings" pitchFamily="2" charset="2"/>
              <a:buChar char="Ø"/>
            </a:pPr>
            <a:r>
              <a:rPr lang="en-IN" sz="2400" dirty="0"/>
              <a:t>Ayur and Veda –literally mean </a:t>
            </a:r>
            <a:r>
              <a:rPr lang="en-IN" sz="2400" b="1" dirty="0"/>
              <a:t>“Science of life”. </a:t>
            </a:r>
          </a:p>
          <a:p>
            <a:pPr algn="just">
              <a:buFont typeface="Wingdings" pitchFamily="2" charset="2"/>
              <a:buChar char="Ø"/>
            </a:pPr>
            <a:r>
              <a:rPr lang="en-IN" sz="2400" dirty="0"/>
              <a:t>Ayurveda takes into account fundamental principles like the </a:t>
            </a:r>
            <a:r>
              <a:rPr lang="en-IN" sz="2400" b="1" dirty="0">
                <a:solidFill>
                  <a:srgbClr val="002060"/>
                </a:solidFill>
              </a:rPr>
              <a:t>creation theory of </a:t>
            </a:r>
            <a:r>
              <a:rPr lang="en-IN" sz="2400" b="1" dirty="0" err="1">
                <a:solidFill>
                  <a:srgbClr val="002060"/>
                </a:solidFill>
              </a:rPr>
              <a:t>Panchamahabhuta</a:t>
            </a:r>
            <a:r>
              <a:rPr lang="en-IN" sz="2400" dirty="0"/>
              <a:t>, </a:t>
            </a:r>
            <a:r>
              <a:rPr lang="en-IN" sz="2400" b="1" dirty="0"/>
              <a:t>the pathophysiological theory of </a:t>
            </a:r>
            <a:r>
              <a:rPr lang="en-IN" sz="2400" b="1" dirty="0" err="1"/>
              <a:t>Tridosa</a:t>
            </a:r>
            <a:r>
              <a:rPr lang="en-IN" sz="2400" b="1" dirty="0"/>
              <a:t> </a:t>
            </a:r>
            <a:r>
              <a:rPr lang="en-IN" sz="2400" dirty="0"/>
              <a:t>(</a:t>
            </a:r>
            <a:r>
              <a:rPr lang="en-IN" sz="2400" dirty="0" err="1"/>
              <a:t>Vata</a:t>
            </a:r>
            <a:r>
              <a:rPr lang="en-IN" sz="2400" dirty="0"/>
              <a:t>, Pitta and </a:t>
            </a:r>
            <a:r>
              <a:rPr lang="en-IN" sz="2400" dirty="0" err="1"/>
              <a:t>Kapha</a:t>
            </a:r>
            <a:r>
              <a:rPr lang="en-IN" sz="2400" dirty="0"/>
              <a:t>) and even the </a:t>
            </a:r>
            <a:r>
              <a:rPr lang="en-IN" sz="2400" b="1" dirty="0"/>
              <a:t>evaluation process of the universe and creation</a:t>
            </a:r>
            <a:r>
              <a:rPr lang="en-IN" sz="2400" dirty="0"/>
              <a:t>, since it believes that there is no difference between the outside world and human body. </a:t>
            </a:r>
          </a:p>
          <a:p>
            <a:pPr algn="just">
              <a:buFont typeface="Wingdings" pitchFamily="2" charset="2"/>
              <a:buChar char="Ø"/>
            </a:pPr>
            <a:r>
              <a:rPr lang="en-IN" sz="2400" dirty="0"/>
              <a:t>According to Ayurveda, every object of this world is made up of five primordial elements, viz. </a:t>
            </a:r>
            <a:r>
              <a:rPr lang="en-IN" sz="2400" b="1" dirty="0">
                <a:solidFill>
                  <a:schemeClr val="accent1"/>
                </a:solidFill>
              </a:rPr>
              <a:t>earth, water, fire, air and space, </a:t>
            </a:r>
            <a:r>
              <a:rPr lang="en-IN" sz="2400" dirty="0"/>
              <a:t>collectively known as </a:t>
            </a:r>
            <a:r>
              <a:rPr lang="en-IN" sz="2400" dirty="0" err="1">
                <a:solidFill>
                  <a:schemeClr val="accent1"/>
                </a:solidFill>
              </a:rPr>
              <a:t>Panchamahabhutas</a:t>
            </a:r>
            <a:endParaRPr lang="en-IN" sz="2400" dirty="0">
              <a:solidFill>
                <a:schemeClr val="accent1"/>
              </a:solidFill>
            </a:endParaRPr>
          </a:p>
          <a:p>
            <a:pPr algn="just">
              <a:buFont typeface="Wingdings" pitchFamily="2" charset="2"/>
              <a:buChar char="Ø"/>
            </a:pPr>
            <a:r>
              <a:rPr lang="en-IN" sz="2400" dirty="0"/>
              <a:t>The </a:t>
            </a:r>
            <a:r>
              <a:rPr lang="en-IN" sz="2400" b="1" dirty="0">
                <a:solidFill>
                  <a:srgbClr val="002060"/>
                </a:solidFill>
              </a:rPr>
              <a:t>Ayurvedic Materia Medica </a:t>
            </a:r>
            <a:r>
              <a:rPr lang="en-IN" sz="2400" dirty="0"/>
              <a:t>has classified remedial agents into drugs that exerts specific influence on each of the three humours individually and their various combinations</a:t>
            </a:r>
          </a:p>
          <a:p>
            <a:pPr algn="just">
              <a:buFont typeface="Wingdings" pitchFamily="2" charset="2"/>
              <a:buChar char="Ø"/>
            </a:pPr>
            <a:endParaRPr lang="en-IN" sz="2400" dirty="0"/>
          </a:p>
          <a:p>
            <a:pPr marL="0" indent="0">
              <a:buNone/>
            </a:pPr>
            <a:endParaRPr lang="en-US" sz="2400" dirty="0"/>
          </a:p>
        </p:txBody>
      </p:sp>
    </p:spTree>
    <p:extLst>
      <p:ext uri="{BB962C8B-B14F-4D97-AF65-F5344CB8AC3E}">
        <p14:creationId xmlns="" xmlns:p14="http://schemas.microsoft.com/office/powerpoint/2010/main" val="1632678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3547" y="420786"/>
            <a:ext cx="11320757" cy="7755969"/>
          </a:xfrm>
          <a:prstGeom prst="rect">
            <a:avLst/>
          </a:prstGeom>
        </p:spPr>
        <p:txBody>
          <a:bodyPr wrap="square">
            <a:spAutoFit/>
          </a:bodyPr>
          <a:lstStyle/>
          <a:p>
            <a:pPr algn="just"/>
            <a:r>
              <a:rPr lang="en-IN" sz="2400" b="1" dirty="0">
                <a:solidFill>
                  <a:srgbClr val="002060"/>
                </a:solidFill>
              </a:rPr>
              <a:t>Homeopathic system</a:t>
            </a:r>
          </a:p>
          <a:p>
            <a:pPr marL="342900" indent="-342900" algn="just">
              <a:buFont typeface="Wingdings" panose="05000000000000000000" pitchFamily="2" charset="2"/>
              <a:buChar char="Ø"/>
            </a:pPr>
            <a:r>
              <a:rPr lang="en-IN" sz="2400" dirty="0"/>
              <a:t>  Homeopathy (Greek words </a:t>
            </a:r>
            <a:r>
              <a:rPr lang="en-IN" sz="2400" b="1" dirty="0" err="1"/>
              <a:t>homois</a:t>
            </a:r>
            <a:r>
              <a:rPr lang="en-IN" sz="2400" b="1" dirty="0"/>
              <a:t> </a:t>
            </a:r>
            <a:r>
              <a:rPr lang="en-IN" sz="2400" dirty="0"/>
              <a:t>meaning </a:t>
            </a:r>
            <a:r>
              <a:rPr lang="en-IN" sz="2400" b="1" dirty="0">
                <a:solidFill>
                  <a:schemeClr val="accent1"/>
                </a:solidFill>
              </a:rPr>
              <a:t>like or similar</a:t>
            </a:r>
            <a:r>
              <a:rPr lang="en-IN" sz="2400" dirty="0"/>
              <a:t> and </a:t>
            </a:r>
            <a:r>
              <a:rPr lang="en-IN" sz="2400" b="1" dirty="0"/>
              <a:t>pathos</a:t>
            </a:r>
            <a:r>
              <a:rPr lang="en-IN" sz="2400" dirty="0"/>
              <a:t> meaning suffering) was developed and given scientific  basis by </a:t>
            </a:r>
            <a:r>
              <a:rPr lang="en-IN" sz="2400" b="1" dirty="0">
                <a:solidFill>
                  <a:srgbClr val="002060"/>
                </a:solidFill>
              </a:rPr>
              <a:t>Dr Samuel Hahnemann</a:t>
            </a:r>
            <a:r>
              <a:rPr lang="en-IN" sz="2400" dirty="0"/>
              <a:t> in the late 18</a:t>
            </a:r>
            <a:r>
              <a:rPr lang="en-IN" sz="2400" baseline="30000" dirty="0"/>
              <a:t>th</a:t>
            </a:r>
            <a:r>
              <a:rPr lang="en-IN" sz="2400" dirty="0"/>
              <a:t> century</a:t>
            </a:r>
          </a:p>
          <a:p>
            <a:pPr algn="just">
              <a:buFont typeface="Wingdings" pitchFamily="2" charset="2"/>
              <a:buChar char="Ø"/>
            </a:pPr>
            <a:r>
              <a:rPr lang="en-IN" sz="2400" dirty="0"/>
              <a:t>The Homeopathy system is based on a number of principles, the most important of which is the</a:t>
            </a:r>
            <a:r>
              <a:rPr lang="en-IN" sz="2400" b="1" dirty="0"/>
              <a:t> </a:t>
            </a:r>
            <a:r>
              <a:rPr lang="en-IN" sz="2400" b="1" dirty="0">
                <a:solidFill>
                  <a:srgbClr val="002060"/>
                </a:solidFill>
              </a:rPr>
              <a:t>law of homeopathy</a:t>
            </a:r>
          </a:p>
          <a:p>
            <a:pPr algn="just"/>
            <a:endParaRPr lang="en-IN" sz="2400" dirty="0">
              <a:solidFill>
                <a:srgbClr val="002060"/>
              </a:solidFill>
            </a:endParaRPr>
          </a:p>
          <a:p>
            <a:pPr algn="just">
              <a:buFont typeface="Wingdings" pitchFamily="2" charset="2"/>
              <a:buChar char="Ø"/>
            </a:pPr>
            <a:r>
              <a:rPr lang="en-IN" sz="2400" dirty="0"/>
              <a:t>It is system of pharmacodynamic based on the nature of law of cure, </a:t>
            </a:r>
            <a:r>
              <a:rPr lang="en-IN" sz="2400" dirty="0" err="1"/>
              <a:t>i</a:t>
            </a:r>
            <a:r>
              <a:rPr lang="en-IN" sz="2400" dirty="0"/>
              <a:t> .e. </a:t>
            </a:r>
            <a:r>
              <a:rPr lang="en-IN" sz="2400" b="1" dirty="0">
                <a:solidFill>
                  <a:srgbClr val="002060"/>
                </a:solidFill>
              </a:rPr>
              <a:t>Simila </a:t>
            </a:r>
            <a:r>
              <a:rPr lang="en-IN" sz="2400" b="1" dirty="0" err="1">
                <a:solidFill>
                  <a:srgbClr val="002060"/>
                </a:solidFill>
              </a:rPr>
              <a:t>Simililus</a:t>
            </a:r>
            <a:r>
              <a:rPr lang="en-IN" sz="2400" b="1" dirty="0">
                <a:solidFill>
                  <a:srgbClr val="002060"/>
                </a:solidFill>
              </a:rPr>
              <a:t> Curantur</a:t>
            </a:r>
            <a:r>
              <a:rPr lang="en-IN" sz="2400" dirty="0"/>
              <a:t> – </a:t>
            </a:r>
            <a:r>
              <a:rPr lang="en-IN" sz="2400" b="1" dirty="0"/>
              <a:t>let likes be cured by likes</a:t>
            </a:r>
            <a:r>
              <a:rPr lang="en-IN" sz="2400" dirty="0"/>
              <a:t>. The law is also alternatively referred to as the </a:t>
            </a:r>
            <a:r>
              <a:rPr lang="en-IN" sz="2400" b="1" dirty="0"/>
              <a:t>law  of similitude </a:t>
            </a:r>
            <a:r>
              <a:rPr lang="en-IN" sz="2400" dirty="0"/>
              <a:t>or popularly, </a:t>
            </a:r>
            <a:r>
              <a:rPr lang="en-IN" sz="2400" b="1" dirty="0"/>
              <a:t>the law of </a:t>
            </a:r>
            <a:r>
              <a:rPr lang="en-IN" sz="2400" b="1" dirty="0" err="1"/>
              <a:t>simila</a:t>
            </a:r>
            <a:endParaRPr lang="en-IN" sz="2400" b="1" dirty="0"/>
          </a:p>
          <a:p>
            <a:pPr algn="just"/>
            <a:endParaRPr lang="en-IN" sz="2400" dirty="0"/>
          </a:p>
          <a:p>
            <a:pPr algn="just">
              <a:buFont typeface="Wingdings" pitchFamily="2" charset="2"/>
              <a:buChar char="Ø"/>
            </a:pPr>
            <a:r>
              <a:rPr lang="en-IN" sz="2400" dirty="0"/>
              <a:t>According to Dr Hahnemann, the body responds and follows the law of </a:t>
            </a:r>
            <a:r>
              <a:rPr lang="en-IN" sz="2400" dirty="0" err="1"/>
              <a:t>simila</a:t>
            </a:r>
            <a:r>
              <a:rPr lang="en-IN" sz="2400" dirty="0"/>
              <a:t>, the central dictum of which is that </a:t>
            </a:r>
            <a:r>
              <a:rPr lang="en-IN" sz="2400" b="1" i="1" dirty="0">
                <a:solidFill>
                  <a:srgbClr val="002060"/>
                </a:solidFill>
              </a:rPr>
              <a:t>like cures like</a:t>
            </a:r>
          </a:p>
          <a:p>
            <a:pPr algn="just"/>
            <a:endParaRPr lang="en-IN" sz="2400" dirty="0"/>
          </a:p>
          <a:p>
            <a:pPr algn="just">
              <a:buFont typeface="Wingdings" pitchFamily="2" charset="2"/>
              <a:buChar char="Ø"/>
            </a:pPr>
            <a:r>
              <a:rPr lang="en-IN" sz="2400" dirty="0"/>
              <a:t> Diseases can be cured through the ingestion of substances that contain materials identical to those producing the diseases and the more minute the dose, the more potent the effect, and therefore, the more certain will be the cure</a:t>
            </a:r>
          </a:p>
          <a:p>
            <a:pPr algn="just"/>
            <a:endParaRPr lang="en-IN" dirty="0"/>
          </a:p>
          <a:p>
            <a:pPr algn="just"/>
            <a:endParaRPr lang="en-IN" dirty="0"/>
          </a:p>
          <a:p>
            <a:pPr algn="just"/>
            <a:endParaRPr lang="en-IN" dirty="0"/>
          </a:p>
          <a:p>
            <a:pPr algn="just"/>
            <a:endParaRPr lang="en-IN" dirty="0"/>
          </a:p>
          <a:p>
            <a:pPr algn="just"/>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9934" y="453154"/>
            <a:ext cx="11523058" cy="6432530"/>
          </a:xfrm>
          <a:prstGeom prst="rect">
            <a:avLst/>
          </a:prstGeom>
        </p:spPr>
        <p:txBody>
          <a:bodyPr wrap="square">
            <a:spAutoFit/>
          </a:bodyPr>
          <a:lstStyle/>
          <a:p>
            <a:pPr algn="just"/>
            <a:r>
              <a:rPr lang="en-IN" sz="2800" b="1" dirty="0">
                <a:solidFill>
                  <a:srgbClr val="002060"/>
                </a:solidFill>
              </a:rPr>
              <a:t>Unani System</a:t>
            </a:r>
            <a:r>
              <a:rPr lang="en-IN" sz="2800" dirty="0">
                <a:solidFill>
                  <a:srgbClr val="002060"/>
                </a:solidFill>
              </a:rPr>
              <a:t>  </a:t>
            </a:r>
          </a:p>
          <a:p>
            <a:pPr algn="just">
              <a:buFont typeface="Wingdings" pitchFamily="2" charset="2"/>
              <a:buChar char="Ø"/>
            </a:pPr>
            <a:r>
              <a:rPr lang="en-IN" sz="2400" dirty="0"/>
              <a:t>Greek origin, developed during </a:t>
            </a:r>
            <a:r>
              <a:rPr lang="en-IN" sz="2400" b="1" dirty="0"/>
              <a:t>Arab civilization </a:t>
            </a:r>
            <a:r>
              <a:rPr lang="en-IN" sz="2400" dirty="0"/>
              <a:t>and specialist of this system known as </a:t>
            </a:r>
            <a:r>
              <a:rPr lang="en-IN" sz="2400" b="1" dirty="0">
                <a:solidFill>
                  <a:srgbClr val="002060"/>
                </a:solidFill>
              </a:rPr>
              <a:t>Hakim</a:t>
            </a:r>
          </a:p>
          <a:p>
            <a:pPr algn="just">
              <a:buFont typeface="Wingdings" pitchFamily="2" charset="2"/>
              <a:buChar char="Ø"/>
            </a:pPr>
            <a:r>
              <a:rPr lang="en-IN" sz="2400" dirty="0"/>
              <a:t>Unani system is based on a </a:t>
            </a:r>
            <a:r>
              <a:rPr lang="en-IN" sz="2400" b="1" dirty="0" err="1"/>
              <a:t>humoural</a:t>
            </a:r>
            <a:r>
              <a:rPr lang="en-IN" sz="2400" b="1" dirty="0"/>
              <a:t> theory</a:t>
            </a:r>
            <a:endParaRPr lang="en-IN" sz="2400" dirty="0"/>
          </a:p>
          <a:p>
            <a:pPr algn="just">
              <a:buFont typeface="Wingdings" pitchFamily="2" charset="2"/>
              <a:buChar char="Ø"/>
            </a:pPr>
            <a:r>
              <a:rPr lang="en-IN" sz="2400" dirty="0"/>
              <a:t>The four </a:t>
            </a:r>
            <a:r>
              <a:rPr lang="en-IN" sz="2400" dirty="0" err="1"/>
              <a:t>homour</a:t>
            </a:r>
            <a:r>
              <a:rPr lang="en-IN" sz="2400" dirty="0"/>
              <a:t> of this system are </a:t>
            </a:r>
            <a:r>
              <a:rPr lang="en-IN" sz="2400" b="1" dirty="0"/>
              <a:t>Blood </a:t>
            </a:r>
            <a:r>
              <a:rPr lang="en-IN" sz="2400" dirty="0"/>
              <a:t>, </a:t>
            </a:r>
            <a:r>
              <a:rPr lang="en-IN" sz="2400" b="1" dirty="0"/>
              <a:t>Phlegm</a:t>
            </a:r>
            <a:r>
              <a:rPr lang="en-IN" sz="2400" dirty="0"/>
              <a:t>, </a:t>
            </a:r>
            <a:r>
              <a:rPr lang="en-IN" sz="2400" b="1" dirty="0"/>
              <a:t>Yellow bile </a:t>
            </a:r>
            <a:r>
              <a:rPr lang="en-IN" sz="2400" dirty="0"/>
              <a:t>and </a:t>
            </a:r>
            <a:r>
              <a:rPr lang="en-IN" sz="2400" b="1" dirty="0"/>
              <a:t>Black bile</a:t>
            </a:r>
          </a:p>
          <a:p>
            <a:pPr algn="just">
              <a:buFont typeface="Wingdings" pitchFamily="2" charset="2"/>
              <a:buChar char="Ø"/>
            </a:pPr>
            <a:r>
              <a:rPr lang="en-IN" sz="2400" dirty="0"/>
              <a:t> Each </a:t>
            </a:r>
            <a:r>
              <a:rPr lang="en-IN" sz="2400" dirty="0" err="1"/>
              <a:t>homour</a:t>
            </a:r>
            <a:r>
              <a:rPr lang="en-IN" sz="2400" dirty="0"/>
              <a:t> is assigned a temperament, viz. </a:t>
            </a:r>
            <a:r>
              <a:rPr lang="en-IN" sz="2400" dirty="0">
                <a:solidFill>
                  <a:srgbClr val="002060"/>
                </a:solidFill>
              </a:rPr>
              <a:t>blood </a:t>
            </a:r>
            <a:r>
              <a:rPr lang="en-IN" sz="2400" dirty="0"/>
              <a:t>is hot and moist, </a:t>
            </a:r>
            <a:r>
              <a:rPr lang="en-IN" sz="2400" dirty="0" err="1">
                <a:solidFill>
                  <a:srgbClr val="002060"/>
                </a:solidFill>
              </a:rPr>
              <a:t>phlegman</a:t>
            </a:r>
            <a:r>
              <a:rPr lang="en-IN" sz="2400" dirty="0"/>
              <a:t> is cold and moist, </a:t>
            </a:r>
            <a:r>
              <a:rPr lang="en-IN" sz="2400" dirty="0">
                <a:solidFill>
                  <a:srgbClr val="002060"/>
                </a:solidFill>
              </a:rPr>
              <a:t>yellow bile</a:t>
            </a:r>
            <a:r>
              <a:rPr lang="en-IN" sz="2400" dirty="0"/>
              <a:t> is hot and dry and </a:t>
            </a:r>
            <a:r>
              <a:rPr lang="en-IN" sz="2400" dirty="0">
                <a:solidFill>
                  <a:srgbClr val="002060"/>
                </a:solidFill>
              </a:rPr>
              <a:t>black bile </a:t>
            </a:r>
            <a:r>
              <a:rPr lang="en-IN" sz="2400" dirty="0"/>
              <a:t>is cold  and dry. </a:t>
            </a:r>
          </a:p>
          <a:p>
            <a:pPr algn="just">
              <a:buFont typeface="Wingdings" pitchFamily="2" charset="2"/>
              <a:buChar char="Ø"/>
            </a:pPr>
            <a:r>
              <a:rPr lang="en-IN" sz="2400" dirty="0"/>
              <a:t>Every person  has unique </a:t>
            </a:r>
            <a:r>
              <a:rPr lang="en-IN" sz="2400" dirty="0" err="1"/>
              <a:t>humoural</a:t>
            </a:r>
            <a:r>
              <a:rPr lang="en-IN" sz="2400" dirty="0"/>
              <a:t> constitution</a:t>
            </a:r>
          </a:p>
          <a:p>
            <a:pPr algn="just">
              <a:buFont typeface="Wingdings" pitchFamily="2" charset="2"/>
              <a:buChar char="Ø"/>
            </a:pPr>
            <a:r>
              <a:rPr lang="en-IN" sz="2400" dirty="0"/>
              <a:t> It represents his healthy state, and any change in this brings about a change in the state of health</a:t>
            </a:r>
          </a:p>
          <a:p>
            <a:pPr algn="just">
              <a:buFont typeface="Wingdings" pitchFamily="2" charset="2"/>
              <a:buChar char="Ø"/>
            </a:pPr>
            <a:r>
              <a:rPr lang="en-IN" sz="2400" dirty="0"/>
              <a:t> </a:t>
            </a:r>
            <a:r>
              <a:rPr lang="en-IN" sz="2400" dirty="0" err="1"/>
              <a:t>Unani</a:t>
            </a:r>
            <a:r>
              <a:rPr lang="en-IN" sz="2400" dirty="0"/>
              <a:t> treatment not only helps the person to overcome present disturbances, but also facilitates the person to acquire additional power of resistance to further disturbances. Since humours consists of the elimination of the undesirable toxic, mental or spiritual factors, which are produced from digested food, </a:t>
            </a:r>
            <a:r>
              <a:rPr lang="en-IN" sz="2400" dirty="0" err="1">
                <a:solidFill>
                  <a:srgbClr val="002060"/>
                </a:solidFill>
              </a:rPr>
              <a:t>unani</a:t>
            </a:r>
            <a:r>
              <a:rPr lang="en-IN" sz="2400" dirty="0">
                <a:solidFill>
                  <a:srgbClr val="002060"/>
                </a:solidFill>
              </a:rPr>
              <a:t> practitioners attached great importance to diet and digestion both in health and disease</a:t>
            </a:r>
          </a:p>
          <a:p>
            <a:pPr algn="just">
              <a:buFont typeface="Wingdings" pitchFamily="2" charset="2"/>
              <a:buChar char="Ø"/>
            </a:pPr>
            <a:r>
              <a:rPr lang="en-IN" sz="2400" dirty="0"/>
              <a:t>For diagnosis </a:t>
            </a:r>
            <a:r>
              <a:rPr lang="en-IN" sz="2400" dirty="0" err="1"/>
              <a:t>unani</a:t>
            </a:r>
            <a:r>
              <a:rPr lang="en-IN" sz="2400" dirty="0"/>
              <a:t> system relies heavily on </a:t>
            </a:r>
            <a:r>
              <a:rPr lang="en-IN" sz="2400" dirty="0">
                <a:solidFill>
                  <a:srgbClr val="002060"/>
                </a:solidFill>
              </a:rPr>
              <a:t>examination of pulse</a:t>
            </a:r>
          </a:p>
          <a:p>
            <a:pPr algn="just"/>
            <a:endParaRPr lang="en-IN"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81158" y="357166"/>
            <a:ext cx="8501122" cy="2862322"/>
          </a:xfrm>
          <a:prstGeom prst="rect">
            <a:avLst/>
          </a:prstGeom>
        </p:spPr>
        <p:txBody>
          <a:bodyPr wrap="square">
            <a:spAutoFit/>
          </a:bodyPr>
          <a:lstStyle/>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p:txBody>
      </p:sp>
      <p:sp>
        <p:nvSpPr>
          <p:cNvPr id="3" name="Rectangle 2"/>
          <p:cNvSpPr/>
          <p:nvPr/>
        </p:nvSpPr>
        <p:spPr>
          <a:xfrm>
            <a:off x="1003411" y="525981"/>
            <a:ext cx="10584383" cy="7140416"/>
          </a:xfrm>
          <a:prstGeom prst="rect">
            <a:avLst/>
          </a:prstGeom>
        </p:spPr>
        <p:txBody>
          <a:bodyPr wrap="square">
            <a:spAutoFit/>
          </a:bodyPr>
          <a:lstStyle/>
          <a:p>
            <a:pPr algn="just"/>
            <a:r>
              <a:rPr lang="en-IN" sz="2800" b="1" dirty="0">
                <a:solidFill>
                  <a:srgbClr val="002060"/>
                </a:solidFill>
              </a:rPr>
              <a:t>Naturopathy</a:t>
            </a:r>
          </a:p>
          <a:p>
            <a:pPr marL="285750" indent="-285750" algn="just">
              <a:buFont typeface="Wingdings" panose="05000000000000000000" pitchFamily="2" charset="2"/>
              <a:buChar char="Ø"/>
            </a:pPr>
            <a:r>
              <a:rPr lang="en-IN" sz="2400" dirty="0"/>
              <a:t>It is a health promoting way of life, often described as </a:t>
            </a:r>
            <a:r>
              <a:rPr lang="en-IN" sz="2400" b="1" dirty="0">
                <a:solidFill>
                  <a:srgbClr val="002060"/>
                </a:solidFill>
              </a:rPr>
              <a:t>drugless treatment </a:t>
            </a:r>
            <a:r>
              <a:rPr lang="en-IN" sz="2400" dirty="0"/>
              <a:t>of diseases   </a:t>
            </a:r>
          </a:p>
          <a:p>
            <a:pPr marL="285750" indent="-285750" algn="just">
              <a:buFont typeface="Wingdings" panose="05000000000000000000" pitchFamily="2" charset="2"/>
              <a:buChar char="Ø"/>
            </a:pPr>
            <a:r>
              <a:rPr lang="en-IN" sz="2400" dirty="0"/>
              <a:t>Naturopathy uses earth, water, air, sun light etc for treatment</a:t>
            </a:r>
          </a:p>
          <a:p>
            <a:endParaRPr lang="en-IN" b="1" dirty="0"/>
          </a:p>
          <a:p>
            <a:r>
              <a:rPr lang="en-IN" sz="2800" b="1" dirty="0">
                <a:solidFill>
                  <a:srgbClr val="002060"/>
                </a:solidFill>
              </a:rPr>
              <a:t>Allopathy</a:t>
            </a:r>
            <a:endParaRPr lang="en-IN" sz="2800" dirty="0">
              <a:solidFill>
                <a:srgbClr val="002060"/>
              </a:solidFill>
            </a:endParaRPr>
          </a:p>
          <a:p>
            <a:endParaRPr lang="en-IN" dirty="0"/>
          </a:p>
          <a:p>
            <a:pPr marL="342900" indent="-342900" algn="just">
              <a:buFont typeface="Wingdings" panose="05000000000000000000" pitchFamily="2" charset="2"/>
              <a:buChar char="Ø"/>
            </a:pPr>
            <a:r>
              <a:rPr lang="en-IN" sz="2400" dirty="0"/>
              <a:t>Allopathy is the system of medicine, which combats diseases using remedies </a:t>
            </a:r>
            <a:r>
              <a:rPr lang="en-IN" sz="2400" i="1" dirty="0"/>
              <a:t>producing effects different from those produced by the disease</a:t>
            </a:r>
            <a:r>
              <a:rPr lang="en-IN" sz="2400" dirty="0"/>
              <a:t>, including measures that have proved to be of some value in its treatment</a:t>
            </a:r>
          </a:p>
          <a:p>
            <a:pPr marL="342900" indent="-342900" algn="just">
              <a:buFont typeface="Wingdings" panose="05000000000000000000" pitchFamily="2" charset="2"/>
              <a:buChar char="Ø"/>
            </a:pPr>
            <a:r>
              <a:rPr lang="en-IN" sz="2400" dirty="0"/>
              <a:t> It consider human/animal body in its normal state is free of disease and any disease found must be regarded as a foreign intrusion</a:t>
            </a:r>
          </a:p>
          <a:p>
            <a:pPr algn="just"/>
            <a:endParaRPr lang="en-IN" sz="2400" dirty="0"/>
          </a:p>
          <a:p>
            <a:pPr algn="just"/>
            <a:r>
              <a:rPr lang="en-IN" sz="2400" dirty="0"/>
              <a:t>The distinguish features of this system of medicine are </a:t>
            </a:r>
          </a:p>
          <a:p>
            <a:pPr marL="342900" indent="-342900" algn="just">
              <a:buAutoNum type="arabicPeriod"/>
            </a:pPr>
            <a:r>
              <a:rPr lang="en-IN" sz="2400" dirty="0"/>
              <a:t>It believes in the germ theory of disease </a:t>
            </a:r>
          </a:p>
          <a:p>
            <a:pPr marL="342900" indent="-342900" algn="just">
              <a:buAutoNum type="arabicPeriod"/>
            </a:pPr>
            <a:r>
              <a:rPr lang="en-IN" sz="2400" dirty="0"/>
              <a:t>It accepts relies pathology as basic aid</a:t>
            </a:r>
          </a:p>
          <a:p>
            <a:pPr marL="342900" indent="-342900" algn="just"/>
            <a:r>
              <a:rPr lang="en-IN" sz="2400" dirty="0"/>
              <a:t>3.  Its therapeutics is entirely based on pharmacology </a:t>
            </a:r>
          </a:p>
          <a:p>
            <a:pPr marL="342900" indent="-342900" algn="just">
              <a:buAutoNum type="arabicPeriod"/>
            </a:pPr>
            <a:endParaRPr lang="en-IN" dirty="0"/>
          </a:p>
          <a:p>
            <a:pPr marL="342900" indent="-342900" algn="just">
              <a:buAutoNum type="arabicPeriod"/>
            </a:pPr>
            <a:endParaRPr lang="en-IN" dirty="0"/>
          </a:p>
          <a:p>
            <a:pPr marL="342900" indent="-342900" algn="just"/>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64A23-BAC9-D219-82F4-5C9BC1D3ECC6}"/>
              </a:ext>
            </a:extLst>
          </p:cNvPr>
          <p:cNvSpPr>
            <a:spLocks noGrp="1"/>
          </p:cNvSpPr>
          <p:nvPr>
            <p:ph idx="1"/>
          </p:nvPr>
        </p:nvSpPr>
        <p:spPr>
          <a:xfrm>
            <a:off x="372234" y="267037"/>
            <a:ext cx="10981566" cy="5909926"/>
          </a:xfrm>
        </p:spPr>
        <p:txBody>
          <a:bodyPr>
            <a:normAutofit lnSpcReduction="10000"/>
          </a:bodyPr>
          <a:lstStyle/>
          <a:p>
            <a:r>
              <a:rPr lang="en-US" dirty="0"/>
              <a:t>Multiple Choice Questions</a:t>
            </a:r>
          </a:p>
          <a:p>
            <a:pPr marL="0" marR="0" indent="0" algn="just">
              <a:lnSpc>
                <a:spcPct val="107000"/>
              </a:lnSpc>
              <a:spcBef>
                <a:spcPts val="0"/>
              </a:spcBef>
              <a:spcAft>
                <a:spcPts val="800"/>
              </a:spcAft>
              <a:buNone/>
            </a:pPr>
            <a:r>
              <a:rPr lang="en-US" sz="2400" b="1"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Q.1.Who is considered as father of Homeopathy</a:t>
            </a:r>
          </a:p>
          <a:p>
            <a:pPr marL="0" marR="0" indent="0" algn="just">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 Dr Samuel Hahnemann b) </a:t>
            </a:r>
            <a:r>
              <a:rPr lang="en-US" sz="2400" kern="100" dirty="0" err="1">
                <a:effectLst/>
                <a:latin typeface="Calibri" panose="020F0502020204030204" pitchFamily="34" charset="0"/>
                <a:ea typeface="Calibri" panose="020F0502020204030204" pitchFamily="34" charset="0"/>
                <a:cs typeface="Times New Roman" panose="02020603050405020304" pitchFamily="18" charset="0"/>
              </a:rPr>
              <a:t>Salihotra</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c) Sahadev      d) Dr. Claude </a:t>
            </a:r>
            <a:r>
              <a:rPr lang="en-US" sz="2400" kern="100" dirty="0" err="1">
                <a:effectLst/>
                <a:latin typeface="Calibri" panose="020F0502020204030204" pitchFamily="34" charset="0"/>
                <a:ea typeface="Calibri" panose="020F0502020204030204" pitchFamily="34" charset="0"/>
                <a:cs typeface="Times New Roman" panose="02020603050405020304" pitchFamily="18" charset="0"/>
              </a:rPr>
              <a:t>Bourgelat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US" sz="2400" b="1"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Q.2. Which of the following system of medicines believes in germ theory</a:t>
            </a:r>
          </a:p>
          <a:p>
            <a:pPr marL="342900" marR="0" indent="-342900" algn="just">
              <a:lnSpc>
                <a:spcPct val="107000"/>
              </a:lnSpc>
              <a:spcBef>
                <a:spcPts val="0"/>
              </a:spcBef>
              <a:spcAft>
                <a:spcPts val="800"/>
              </a:spcAft>
              <a:buAutoNum type="alphaLcParenR"/>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Homeopathy b) Ayurveda   c) Allopathy   d) Unani </a:t>
            </a:r>
          </a:p>
          <a:p>
            <a:pPr marL="0" marR="0" indent="0" algn="just">
              <a:lnSpc>
                <a:spcPct val="107000"/>
              </a:lnSpc>
              <a:spcBef>
                <a:spcPts val="0"/>
              </a:spcBef>
              <a:spcAft>
                <a:spcPts val="800"/>
              </a:spcAft>
              <a:buNone/>
            </a:pPr>
            <a:r>
              <a:rPr lang="en-US" sz="2400" b="1"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Q.3. System relies heavily on examination of pulse</a:t>
            </a:r>
          </a:p>
          <a:p>
            <a:pPr marL="342900" indent="-342900" algn="just">
              <a:lnSpc>
                <a:spcPct val="107000"/>
              </a:lnSpc>
              <a:spcBef>
                <a:spcPts val="0"/>
              </a:spcBef>
              <a:spcAft>
                <a:spcPts val="800"/>
              </a:spcAft>
              <a:buAutoNum type="alphaLcParenR"/>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Homeopathy b) Ayurveda   c) Allopathy   d) Unani </a:t>
            </a:r>
          </a:p>
          <a:p>
            <a:pPr marL="0" indent="0" algn="just">
              <a:lnSpc>
                <a:spcPct val="107000"/>
              </a:lnSpc>
              <a:spcBef>
                <a:spcPts val="0"/>
              </a:spcBef>
              <a:spcAft>
                <a:spcPts val="800"/>
              </a:spcAft>
              <a:buNone/>
            </a:pPr>
            <a:r>
              <a:rPr lang="en-US" sz="2400" b="1" kern="100" dirty="0">
                <a:solidFill>
                  <a:srgbClr val="002060"/>
                </a:solidFill>
                <a:latin typeface="Calibri" panose="020F0502020204030204" pitchFamily="34" charset="0"/>
                <a:ea typeface="Calibri" panose="020F0502020204030204" pitchFamily="34" charset="0"/>
                <a:cs typeface="Times New Roman" panose="02020603050405020304" pitchFamily="18" charset="0"/>
              </a:rPr>
              <a:t>Q. 4. System based on the principle of Simila </a:t>
            </a:r>
            <a:r>
              <a:rPr lang="en-US" sz="2400" b="1" kern="100"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simililus</a:t>
            </a:r>
            <a:r>
              <a:rPr lang="en-US" sz="2400" b="1" kern="1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en-US" sz="2400" b="1" kern="100"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curantus</a:t>
            </a:r>
            <a:endParaRPr lang="en-US" sz="2400" b="1" kern="1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spcAft>
                <a:spcPts val="800"/>
              </a:spcAft>
              <a:buAutoNum type="alphaLcParenR"/>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Homeopathy b) Ayurveda   c) Allopathy   d) Unani </a:t>
            </a:r>
          </a:p>
          <a:p>
            <a:pPr marL="0" indent="0" algn="just">
              <a:lnSpc>
                <a:spcPct val="107000"/>
              </a:lnSpc>
              <a:spcBef>
                <a:spcPts val="0"/>
              </a:spcBef>
              <a:spcAft>
                <a:spcPts val="800"/>
              </a:spcAft>
              <a:buNone/>
            </a:pPr>
            <a:r>
              <a:rPr lang="en-US" sz="2400" b="1" kern="100" dirty="0">
                <a:solidFill>
                  <a:srgbClr val="002060"/>
                </a:solidFill>
                <a:latin typeface="Calibri" panose="020F0502020204030204" pitchFamily="34" charset="0"/>
                <a:ea typeface="Calibri" panose="020F0502020204030204" pitchFamily="34" charset="0"/>
                <a:cs typeface="Times New Roman" panose="02020603050405020304" pitchFamily="18" charset="0"/>
              </a:rPr>
              <a:t>Q.5.Naturopathy is also known as</a:t>
            </a:r>
          </a:p>
          <a:p>
            <a:pPr marL="342900" indent="-342900" algn="just">
              <a:lnSpc>
                <a:spcPct val="107000"/>
              </a:lnSpc>
              <a:spcBef>
                <a:spcPts val="0"/>
              </a:spcBef>
              <a:spcAft>
                <a:spcPts val="800"/>
              </a:spcAft>
              <a:buAutoNum type="alphaLcParenR"/>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Homeopathy b) Ayurveda   c) Allopathy   d) Drugless treatment</a:t>
            </a:r>
          </a:p>
          <a:p>
            <a:pPr marL="0" indent="0" algn="just">
              <a:lnSpc>
                <a:spcPct val="107000"/>
              </a:lnSpc>
              <a:spcBef>
                <a:spcPts val="0"/>
              </a:spcBef>
              <a:spcAft>
                <a:spcPts val="800"/>
              </a:spcAft>
              <a:buNone/>
            </a:pPr>
            <a:r>
              <a:rPr lang="en-US" sz="2400" b="1" kern="100" dirty="0">
                <a:solidFill>
                  <a:srgbClr val="002060"/>
                </a:solidFill>
                <a:latin typeface="Calibri" panose="020F0502020204030204" pitchFamily="34" charset="0"/>
                <a:ea typeface="Calibri" panose="020F0502020204030204" pitchFamily="34" charset="0"/>
                <a:cs typeface="Times New Roman" panose="02020603050405020304" pitchFamily="18" charset="0"/>
              </a:rPr>
              <a:t>Q.6. Which of the following is modern system of treatment</a:t>
            </a:r>
          </a:p>
          <a:p>
            <a:pPr marL="0" indent="0" algn="just">
              <a:lnSpc>
                <a:spcPct val="107000"/>
              </a:lnSpc>
              <a:spcBef>
                <a:spcPts val="0"/>
              </a:spcBef>
              <a:spcAft>
                <a:spcPts val="800"/>
              </a:spcAft>
              <a:buNone/>
            </a:pPr>
            <a:r>
              <a:rPr lang="en-US" sz="2400" kern="100">
                <a:effectLst/>
                <a:latin typeface="Calibri" panose="020F0502020204030204" pitchFamily="34" charset="0"/>
                <a:ea typeface="Calibri" panose="020F0502020204030204" pitchFamily="34" charset="0"/>
                <a:cs typeface="Times New Roman" panose="02020603050405020304" pitchFamily="18" charset="0"/>
              </a:rPr>
              <a:t>a) Homeopathy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b) Ayurveda   c) Allopathy   d) Drugless treatment</a:t>
            </a:r>
          </a:p>
          <a:p>
            <a:pPr marL="0" indent="0" algn="just">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 xmlns:p14="http://schemas.microsoft.com/office/powerpoint/2010/main" val="24985013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1184</Words>
  <Application>Microsoft Office PowerPoint</Application>
  <PresentationFormat>Custom</PresentationFormat>
  <Paragraphs>99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SCOPE AND SYSTEM OF MEDICINE</vt:lpstr>
      <vt:lpstr>Scope of Veterinary Medicine</vt:lpstr>
      <vt:lpstr>Slide 3</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SCOPE AND SYSTEM OF MEDICINE</dc:title>
  <dc:creator>Dr.Mritunjay Kumar</dc:creator>
  <cp:lastModifiedBy>Bvc</cp:lastModifiedBy>
  <cp:revision>13</cp:revision>
  <dcterms:created xsi:type="dcterms:W3CDTF">2023-10-18T15:58:01Z</dcterms:created>
  <dcterms:modified xsi:type="dcterms:W3CDTF">2025-03-28T09:48:12Z</dcterms:modified>
</cp:coreProperties>
</file>