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A4DA69-0F21-4D91-0C5E-B19115CBF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A7263D1-B8C4-E0E6-F44B-1D001E5B0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CBFB66-8B2D-F97D-6B5F-B307B196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402A23-C0F1-64BB-EA03-680EBCDB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D67182-74D9-374B-7C90-6628438D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5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42E344-EA07-BB12-A812-7F0070B9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2DF443-CECC-9132-AA77-4F73D04EF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39D67-AB7E-C382-378E-2A7A4FFDE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2C7F56-732D-C596-D111-505DA8A99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D36A46-7EF5-BB3A-2C12-B59E4FDCC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3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C96B36C-61B1-F23A-7000-D60E8611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63B1C5-611A-3E88-07C7-7AD21B752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024510-E08C-1216-FE3C-C55E630CF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533517-4D5C-134B-40FB-0314C714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530D88-8B1F-5C26-E1D2-41DD75EB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614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C532B2-5208-E324-A6BC-33A0C795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DCB133-6C4D-EB4B-8F4F-C6291425A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423C4-2476-EA39-1904-F4ACF0128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D9F566-3DDE-16A4-CB57-47304E846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0630AD-B8F4-09A0-EA89-CF8FFABA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267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8E85F6-E3C9-89E6-05AF-8E2B0AF6B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89AECB-A145-E13C-3249-640AE2CA8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4542BA-3BB3-C43E-7706-EDAB81EA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9C94D4-7C5C-08E7-B114-798BBF625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3DFD78-923D-4213-D8A0-D2ACE4C9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272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38C33E-BD4E-AA93-FFC1-632E2324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3AF4FF-3031-C318-1763-BE6E05E0D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3DC69F-5756-2065-3381-6BECA1424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4F779DD-9B2C-0A6C-E594-8A100B4E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8FE041-607C-F568-3163-943B53227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37FBC8-6470-5CC9-1E8B-1595EA62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8657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B7ADE9-FB68-4CB4-9900-65004A490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518B85-6C35-2257-D9D2-8A3DEDC12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4E9B761-49CD-5A73-205D-FA60EA2EA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819D0CF-B4A4-9134-DAD6-BFE51E50EF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06B16D1-DAD8-BCBE-F862-FB2DF12381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5AB80E-D441-99E8-C4D1-597B6824B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59367EA-8B33-2CFC-B12F-FEFDECCF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AA1957A-41C9-285F-C11E-7F5A1B931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91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217AA2-8534-2FF0-00BD-D3D9E1285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E5DF3BF-338C-85DD-B54A-98502CF70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6A9AAFB-40C0-8FAE-D7F3-074867FE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180B9D-0C51-5EFD-F68C-74272E81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22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A1F0102-7E7D-DD65-346C-E62426B69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1B078BB-F2A8-E52B-9B5B-118E8788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301479-0F9C-E0F8-85B8-00D46A87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4362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7531F-FF67-8383-8DA0-7D336FDB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485D64-3F01-BFAF-C8F7-7B5EDCE6C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5C006DD-F645-6214-C483-44C862789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C675C4-3DAE-B19E-3876-B34C34FB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FD62108-27A8-5F76-512B-9DB05DBD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1EABAB-219C-E75D-9FB2-696FC69ED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28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D05B56-3783-7E9E-5039-A07A38E1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6B7778B-F8DB-C5BA-0DBC-FF930028E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9FD9780-B2C0-A2C1-FFE4-E55CF16BD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AD4529-023E-2FB8-419A-64A4DCC62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256FEA-E240-463A-C8B2-88A41B570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EE9C383-0BDD-B5F6-34BF-02B0A639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49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6BBE10-2E70-2A3F-666F-7BA85598C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4F6B46-7644-8F9D-C783-75C4F7BEE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AFB13A-68E2-45F2-BBDB-D3A69C61E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089B9-7E31-46E5-BCF4-8CEC4AEAB9A9}" type="datetimeFigureOut">
              <a:rPr lang="en-US" smtClean="0"/>
              <a:pPr/>
              <a:t>5/9/2025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A5A340-B65C-7B2A-80A3-AF9C905E9C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50CD76-3A2A-BAB1-9A87-DB17652AD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A976-2927-44AB-AB81-438FE220C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78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2E7778-4E45-C19C-AA8C-C6D72F61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3825" y="1859281"/>
            <a:ext cx="7208178" cy="857251"/>
          </a:xfrm>
        </p:spPr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Septicaemia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0EB708-5FF6-8DC2-6D31-09226FC11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2150"/>
            <a:ext cx="4972692" cy="25971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Dr </a:t>
            </a:r>
            <a:r>
              <a:rPr lang="en-US" dirty="0" err="1">
                <a:solidFill>
                  <a:srgbClr val="002060"/>
                </a:solidFill>
              </a:rPr>
              <a:t>Mritunjay</a:t>
            </a:r>
            <a:r>
              <a:rPr lang="en-US" dirty="0">
                <a:solidFill>
                  <a:srgbClr val="002060"/>
                </a:solidFill>
              </a:rPr>
              <a:t> Kumar</a:t>
            </a:r>
          </a:p>
          <a:p>
            <a:r>
              <a:rPr lang="en-US" dirty="0">
                <a:solidFill>
                  <a:srgbClr val="002060"/>
                </a:solidFill>
              </a:rPr>
              <a:t>Associate Professor</a:t>
            </a:r>
          </a:p>
          <a:p>
            <a:r>
              <a:rPr lang="en-US" dirty="0">
                <a:solidFill>
                  <a:srgbClr val="002060"/>
                </a:solidFill>
              </a:rPr>
              <a:t>Department of Veterinary Medicine</a:t>
            </a:r>
          </a:p>
          <a:p>
            <a:r>
              <a:rPr lang="en-US" dirty="0">
                <a:solidFill>
                  <a:srgbClr val="002060"/>
                </a:solidFill>
              </a:rPr>
              <a:t>VMD, BVC, BASU, Patna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EDF7525-B6AC-BF71-734D-80FF342A54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9138" y="274961"/>
            <a:ext cx="1344254" cy="10387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45CF877-BBB0-BB64-FAD4-ED97ADC9D6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492" y="399837"/>
            <a:ext cx="1905000" cy="952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98E4ECB-3DF1-3C80-B45E-458D5BAB85AC}"/>
              </a:ext>
            </a:extLst>
          </p:cNvPr>
          <p:cNvSpPr txBox="1"/>
          <p:nvPr/>
        </p:nvSpPr>
        <p:spPr>
          <a:xfrm>
            <a:off x="2229492" y="359596"/>
            <a:ext cx="7541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Department of Veterinary Medicine</a:t>
            </a:r>
          </a:p>
          <a:p>
            <a:pPr algn="ctr"/>
            <a:r>
              <a:rPr lang="en-US" sz="2800" b="1" dirty="0">
                <a:solidFill>
                  <a:srgbClr val="002060"/>
                </a:solidFill>
              </a:rPr>
              <a:t>Bihar Veterinary College, BASU, Patna</a:t>
            </a:r>
          </a:p>
        </p:txBody>
      </p:sp>
    </p:spTree>
    <p:extLst>
      <p:ext uri="{BB962C8B-B14F-4D97-AF65-F5344CB8AC3E}">
        <p14:creationId xmlns:p14="http://schemas.microsoft.com/office/powerpoint/2010/main" xmlns="" val="58229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837"/>
    </mc:Choice>
    <mc:Fallback>
      <p:transition spd="slow" advTm="1183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FF2179-4069-8E26-ED56-46A5344A6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60" y="308225"/>
            <a:ext cx="10860640" cy="5868738"/>
          </a:xfrm>
        </p:spPr>
        <p:txBody>
          <a:bodyPr/>
          <a:lstStyle/>
          <a:p>
            <a:pPr marL="914400" marR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Septicaemia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is the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compounded disease conditions of toxaemia, hyperthermia and enormous numbers of infectious micro-organisms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such as viruses, bacteria and protozoa in the blood </a:t>
            </a:r>
            <a:r>
              <a:rPr lang="en-IN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stream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Aetiology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Diseases like Anthrax, pasteurellosis, tularaemia, </a:t>
            </a:r>
            <a:r>
              <a:rPr lang="en-IN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meliodosis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, Rift valley fever, hog cholera, swine erysipelas, ICH, Parvo virus infection, ehrlichiosis, leptospirosis, babesiosis and neonatal septicaemia etc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Special septicaemia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is caused by bone marrow injury due to sub acute radiation, immune-suppression as in corticosteroid therapy, bracken fern poisoning, and bovine viral diarrhoea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157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DE750B-5491-8AE0-7667-70C9FB032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11" y="472610"/>
            <a:ext cx="11589250" cy="6308333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Pathogenesis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	There are two concepts that operate in genesis of </a:t>
            </a:r>
            <a:r>
              <a:rPr lang="en-IN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septicaemia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Exotoxins or endotoxins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produced by infectious agents results in severe toxaemia and high fever because of their rapid multiplication and spread to all over the body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Further localisation of these toxins in particular organs produces serious defects in the surviving animals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Toxins also cause direct damage to endothelium epithelium resulting in haemorrhages into tissues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The same principle is applicable to viraemia except that viruses </a:t>
            </a:r>
            <a:r>
              <a:rPr lang="en-IN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donot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produce toxins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It is thought that general clinical signs are caused by killed body cells by the multiplication of virus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681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FD1D66-8862-9D21-202C-0673397AE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27" y="503434"/>
            <a:ext cx="11363218" cy="6472719"/>
          </a:xfrm>
        </p:spPr>
        <p:txBody>
          <a:bodyPr>
            <a:normAutofit fontScale="85000" lnSpcReduction="10000"/>
          </a:bodyPr>
          <a:lstStyle/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 some of the septicaemic diseases that cause death due to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disseminated intravascular coagulation (DIC)</a:t>
            </a:r>
          </a:p>
          <a:p>
            <a:pPr marL="0" marR="0" algn="just">
              <a:lnSpc>
                <a:spcPct val="115000"/>
              </a:lnSpc>
              <a:spcAft>
                <a:spcPts val="10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DIC is initiated by intravascular trauma or injury with partial damage to the intima caused by circulating foreign materials like antigen-antibody complex, endotoxins and bacterial cell wall with subsequent platelet aggregation and formation of thrombi</a:t>
            </a:r>
            <a:endParaRPr lang="en-IN" sz="2400" b="1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Clinical signs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14300" marR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Clinicals signs include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fever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and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submucosal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and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sub-</a:t>
            </a:r>
            <a:r>
              <a:rPr lang="en-IN" sz="24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epidemal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haemorrhages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which are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petechial or occasionally </a:t>
            </a:r>
            <a:r>
              <a:rPr lang="en-IN" sz="24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ecchymotic</a:t>
            </a:r>
            <a:endParaRPr lang="en-IN" sz="24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114300" marR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The haemorrhages mostly can be seen under the conjunctiva, and in mucosa of mouth and vulva</a:t>
            </a:r>
          </a:p>
          <a:p>
            <a:pPr marL="114300" marR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Besides,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localised signs may occur in joints, heart valves, meninges, eyes and other organs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due to localisation of infectious agents.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Necropsy findings</a:t>
            </a:r>
            <a:endParaRPr lang="en-IN" sz="24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Sub </a:t>
            </a:r>
            <a:r>
              <a:rPr lang="en-IN" sz="24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serosal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and submucosal haemorrhages, emboli of infectious agents in various organs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in addition to specific lesions of the causative agents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2632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2E2790-0927-A8AA-513C-CEC6FC931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8" y="523982"/>
            <a:ext cx="11373492" cy="6164494"/>
          </a:xfrm>
        </p:spPr>
        <p:txBody>
          <a:bodyPr>
            <a:normAutofit fontScale="92500"/>
          </a:bodyPr>
          <a:lstStyle/>
          <a:p>
            <a:pPr marL="0" marR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Diagnosis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Based on history and clinical signs of presence of petechial haemorrhage in mucosa and conjunctivae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Confirmatory diagnosis based on the isolation and identification of causative agents from blood stream at the stage of high rise of temperature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Haematology: 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leukopenia or </a:t>
            </a:r>
            <a:r>
              <a:rPr lang="en-IN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leukocytosis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(bacterial/viral), </a:t>
            </a:r>
            <a:r>
              <a:rPr lang="en-IN" sz="24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consumption coagulopathy is usually diagnosed due to reduction of platelets counts and prothrombin and fibrinogen values</a:t>
            </a:r>
            <a:endParaRPr lang="en-US" sz="24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2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Treatment</a:t>
            </a:r>
            <a:endParaRPr lang="en-US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Septicaemia should be treated on urgent/emergency basis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Antipyretic, most of the antibacterial drugs or sera and antitoxin should be given either by intravenous or parenteral route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Strict hygiene precautions in case of contagious diseases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137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5E5A2F-E87E-988C-B489-8D0ABC2AA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7" y="236306"/>
            <a:ext cx="11691991" cy="66987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200" b="1" dirty="0">
                <a:solidFill>
                  <a:srgbClr val="00B050"/>
                </a:solidFill>
              </a:rPr>
              <a:t>Multiple choice </a:t>
            </a:r>
          </a:p>
          <a:p>
            <a:pPr>
              <a:buNone/>
            </a:pPr>
            <a:r>
              <a:rPr lang="en-US" b="1" dirty="0"/>
              <a:t>Q.1. What is </a:t>
            </a:r>
            <a:r>
              <a:rPr lang="en-US" b="1" dirty="0" err="1"/>
              <a:t>septicaemia</a:t>
            </a:r>
            <a:r>
              <a:rPr lang="en-US" b="1" dirty="0"/>
              <a:t> in animals?</a:t>
            </a:r>
          </a:p>
          <a:p>
            <a:pPr marL="0" indent="0">
              <a:buNone/>
            </a:pPr>
            <a:r>
              <a:rPr lang="en-US" dirty="0"/>
              <a:t>A. A viral infection of the lungs</a:t>
            </a:r>
            <a:br>
              <a:rPr lang="en-US" dirty="0"/>
            </a:br>
            <a:r>
              <a:rPr lang="en-US" dirty="0"/>
              <a:t>B. Localized infection in a single organ</a:t>
            </a:r>
            <a:br>
              <a:rPr lang="en-US" dirty="0"/>
            </a:br>
            <a:r>
              <a:rPr lang="en-US" dirty="0"/>
              <a:t>C. Bacterial infection of the bloodstream</a:t>
            </a:r>
            <a:br>
              <a:rPr lang="en-US" dirty="0"/>
            </a:br>
            <a:r>
              <a:rPr lang="en-US" dirty="0"/>
              <a:t>D. Fungal overgrowth in the intestines</a:t>
            </a:r>
          </a:p>
          <a:p>
            <a:pPr>
              <a:buNone/>
            </a:pPr>
            <a:r>
              <a:rPr lang="en-US" b="1" dirty="0"/>
              <a:t>Q.2.Which of the following is a common clinical sign of </a:t>
            </a:r>
            <a:r>
              <a:rPr lang="en-US" b="1" dirty="0" err="1"/>
              <a:t>septicaemia</a:t>
            </a:r>
            <a:r>
              <a:rPr lang="en-US" b="1" dirty="0"/>
              <a:t> in animals?</a:t>
            </a:r>
          </a:p>
          <a:p>
            <a:pPr marL="0" indent="0">
              <a:buNone/>
            </a:pPr>
            <a:r>
              <a:rPr lang="en-US" dirty="0"/>
              <a:t>A. Bright pink mucous membranes</a:t>
            </a:r>
            <a:br>
              <a:rPr lang="en-US" dirty="0"/>
            </a:br>
            <a:r>
              <a:rPr lang="en-US" dirty="0"/>
              <a:t>B. Rapid improvement in appetite</a:t>
            </a:r>
            <a:br>
              <a:rPr lang="en-US" dirty="0"/>
            </a:br>
            <a:r>
              <a:rPr lang="en-US" dirty="0"/>
              <a:t>C. Fever and depression</a:t>
            </a:r>
            <a:br>
              <a:rPr lang="en-US" dirty="0"/>
            </a:br>
            <a:r>
              <a:rPr lang="en-US" dirty="0"/>
              <a:t>D. Increased urination only</a:t>
            </a:r>
          </a:p>
          <a:p>
            <a:pPr>
              <a:buNone/>
            </a:pPr>
            <a:r>
              <a:rPr lang="en-US" b="1" dirty="0"/>
              <a:t>Q.3.Which animals are at higher risk of developing </a:t>
            </a:r>
            <a:r>
              <a:rPr lang="en-US" b="1" dirty="0" err="1"/>
              <a:t>septicaemia</a:t>
            </a:r>
            <a:r>
              <a:rPr lang="en-US" b="1" dirty="0"/>
              <a:t>?</a:t>
            </a:r>
          </a:p>
          <a:p>
            <a:pPr marL="0" indent="0">
              <a:buNone/>
            </a:pPr>
            <a:r>
              <a:rPr lang="en-US" dirty="0"/>
              <a:t>A. Young and immunocompromised animals</a:t>
            </a:r>
            <a:br>
              <a:rPr lang="en-US" dirty="0"/>
            </a:br>
            <a:r>
              <a:rPr lang="en-US" dirty="0"/>
              <a:t>B. Only adult animals</a:t>
            </a:r>
            <a:br>
              <a:rPr lang="en-US" dirty="0"/>
            </a:br>
            <a:r>
              <a:rPr lang="en-US" dirty="0"/>
              <a:t>C. Only vaccinated animals</a:t>
            </a:r>
            <a:br>
              <a:rPr lang="en-US" dirty="0"/>
            </a:br>
            <a:r>
              <a:rPr lang="en-US" dirty="0"/>
              <a:t>D. Animals with clean living conditions</a:t>
            </a:r>
          </a:p>
          <a:p>
            <a:pPr>
              <a:buNone/>
            </a:pPr>
            <a:r>
              <a:rPr lang="en-US" b="1" dirty="0"/>
              <a:t>Q.4.What is the most important diagnostic test for confirming </a:t>
            </a:r>
            <a:r>
              <a:rPr lang="en-US" b="1" dirty="0" err="1"/>
              <a:t>septicaemia</a:t>
            </a:r>
            <a:r>
              <a:rPr lang="en-US" b="1" dirty="0"/>
              <a:t>?</a:t>
            </a:r>
          </a:p>
          <a:p>
            <a:pPr marL="0" indent="0">
              <a:buNone/>
            </a:pPr>
            <a:r>
              <a:rPr lang="en-US" dirty="0"/>
              <a:t>A. Urinalysis</a:t>
            </a:r>
            <a:br>
              <a:rPr lang="en-US" dirty="0"/>
            </a:br>
            <a:r>
              <a:rPr lang="en-US" dirty="0"/>
              <a:t>B. Skin scraping</a:t>
            </a:r>
            <a:br>
              <a:rPr lang="en-US" dirty="0"/>
            </a:br>
            <a:r>
              <a:rPr lang="en-US" dirty="0"/>
              <a:t>C. Blood culture</a:t>
            </a:r>
            <a:br>
              <a:rPr lang="en-US" dirty="0"/>
            </a:br>
            <a:r>
              <a:rPr lang="en-US" dirty="0"/>
              <a:t>D. X-ray</a:t>
            </a:r>
            <a:r>
              <a:rPr lang="en-US"/>
              <a:t/>
            </a:r>
            <a:br>
              <a:rPr lang="en-US"/>
            </a:br>
            <a:endParaRPr lang="en-US" dirty="0"/>
          </a:p>
          <a:p>
            <a:pPr>
              <a:buNone/>
            </a:pPr>
            <a:r>
              <a:rPr lang="en-US" b="1" dirty="0"/>
              <a:t>Q.5.What is the first-line treatment for </a:t>
            </a:r>
            <a:r>
              <a:rPr lang="en-US" b="1" dirty="0" err="1"/>
              <a:t>septicaemia</a:t>
            </a:r>
            <a:r>
              <a:rPr lang="en-US" b="1" dirty="0"/>
              <a:t> in animals?</a:t>
            </a:r>
          </a:p>
          <a:p>
            <a:pPr marL="0" indent="0">
              <a:buNone/>
            </a:pPr>
            <a:r>
              <a:rPr lang="en-US" dirty="0"/>
              <a:t>A. Deworming</a:t>
            </a:r>
            <a:br>
              <a:rPr lang="en-US" dirty="0"/>
            </a:br>
            <a:r>
              <a:rPr lang="en-US" dirty="0"/>
              <a:t>B. Fluid therapy and broad-spectrum antibiotics</a:t>
            </a:r>
            <a:br>
              <a:rPr lang="en-US" dirty="0"/>
            </a:br>
            <a:r>
              <a:rPr lang="en-US" dirty="0"/>
              <a:t>C. Surgery</a:t>
            </a:r>
            <a:br>
              <a:rPr lang="en-US" dirty="0"/>
            </a:br>
            <a:r>
              <a:rPr lang="en-US" dirty="0"/>
              <a:t>D. Vaccination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45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600" dirty="0">
              <a:solidFill>
                <a:srgbClr val="00B0F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en-US" sz="6600" dirty="0">
                <a:solidFill>
                  <a:srgbClr val="00B0F0"/>
                </a:solidFill>
                <a:latin typeface="Arial Black" pitchFamily="34" charset="0"/>
              </a:rPr>
              <a:t>Thanks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375</Words>
  <Application>Microsoft Office PowerPoint</Application>
  <PresentationFormat>Custom</PresentationFormat>
  <Paragraphs>47</Paragraphs>
  <Slides>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Septicaemia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Septicaemia</dc:title>
  <dc:creator>Dr.Mritunjay Kumar</dc:creator>
  <cp:lastModifiedBy>Bvc</cp:lastModifiedBy>
  <cp:revision>7</cp:revision>
  <dcterms:created xsi:type="dcterms:W3CDTF">2025-05-08T16:20:39Z</dcterms:created>
  <dcterms:modified xsi:type="dcterms:W3CDTF">2025-05-09T09:32:41Z</dcterms:modified>
</cp:coreProperties>
</file>