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94" r:id="rId6"/>
    <p:sldId id="259" r:id="rId7"/>
    <p:sldId id="260" r:id="rId8"/>
    <p:sldId id="261" r:id="rId9"/>
    <p:sldId id="295" r:id="rId10"/>
    <p:sldId id="296" r:id="rId11"/>
    <p:sldId id="297" r:id="rId12"/>
    <p:sldId id="29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09" d="100"/>
          <a:sy n="109" d="100"/>
        </p:scale>
        <p:origin x="-594"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BE4BF4-616F-F148-4C50-4B8BAC3EB8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FF89874-FFB9-C4F7-EE4A-92A284467F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463F2DC-B242-1F51-7067-1698BB329623}"/>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5" name="Footer Placeholder 4">
            <a:extLst>
              <a:ext uri="{FF2B5EF4-FFF2-40B4-BE49-F238E27FC236}">
                <a16:creationId xmlns:a16="http://schemas.microsoft.com/office/drawing/2014/main" xmlns="" id="{AB668E32-3E50-3E9F-CA38-B2E35FEC11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A6B3C9-68E4-C63C-5332-6981C2134643}"/>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295377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EA52A-EFE9-757D-CFF9-490E020017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742C9BA-E1E1-4FF5-6043-8BCD965B09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628904-9C4E-6351-5327-6E8C07B67016}"/>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5" name="Footer Placeholder 4">
            <a:extLst>
              <a:ext uri="{FF2B5EF4-FFF2-40B4-BE49-F238E27FC236}">
                <a16:creationId xmlns:a16="http://schemas.microsoft.com/office/drawing/2014/main" xmlns="" id="{620BAD73-2EE9-BDC2-5A65-3DDBE6298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883D1F3-73F5-40FD-898A-D20994F5A36A}"/>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413298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6C740A3-8B09-6272-903E-B4B340A197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1A57680-7D66-AB67-B680-3E8EBC3AAA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D7ABDA5-4E62-843E-D7DE-29ACD9300931}"/>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5" name="Footer Placeholder 4">
            <a:extLst>
              <a:ext uri="{FF2B5EF4-FFF2-40B4-BE49-F238E27FC236}">
                <a16:creationId xmlns:a16="http://schemas.microsoft.com/office/drawing/2014/main" xmlns="" id="{CBD4E62C-457E-89AC-BED2-B84EDF445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CF9AB8C-EE1B-0E09-27F6-6B924AEC6421}"/>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55034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9C7E3-0116-1268-AFD1-16BC575182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CACAD24-64FF-A74B-2648-A3C4FB48BF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DF22AAD-412A-0A90-B0FB-17DD15BE9A97}"/>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5" name="Footer Placeholder 4">
            <a:extLst>
              <a:ext uri="{FF2B5EF4-FFF2-40B4-BE49-F238E27FC236}">
                <a16:creationId xmlns:a16="http://schemas.microsoft.com/office/drawing/2014/main" xmlns="" id="{F53B9B37-D70E-0700-048B-CA539AA02D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BCF62C0-5EBC-0D82-FD09-ECBE9EAF8CA9}"/>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337081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248713-AF8E-32D0-DFDC-E1AA2C3CDB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BE00CA5-A5A3-E197-B3D9-6FBAFA1612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9430CAB-635E-E767-69B1-E074B6072B18}"/>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5" name="Footer Placeholder 4">
            <a:extLst>
              <a:ext uri="{FF2B5EF4-FFF2-40B4-BE49-F238E27FC236}">
                <a16:creationId xmlns:a16="http://schemas.microsoft.com/office/drawing/2014/main" xmlns="" id="{06772B45-8CC8-E65C-551A-C088D7BF0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09CF3B8-8EF9-0284-D527-8F1D7DE315F3}"/>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821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3DB51-38FC-5218-3EB2-FE4D89AA41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169A1CA-6EF0-8AFB-4839-B240A013A5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44FEFE5-1498-7EF0-115A-D79645A438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A59286E-B847-EB8B-D31F-13A3F93A571C}"/>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6" name="Footer Placeholder 5">
            <a:extLst>
              <a:ext uri="{FF2B5EF4-FFF2-40B4-BE49-F238E27FC236}">
                <a16:creationId xmlns:a16="http://schemas.microsoft.com/office/drawing/2014/main" xmlns="" id="{8A1231D2-AA7C-76DC-CB66-EFAA3CB888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70C385C-B89E-7AAD-AD14-2DD848231A03}"/>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2987689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D2677A-E26E-75D1-1F26-820265103B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1F55B5B-2172-E696-ACA8-7A963A643A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1B061EF-EA31-09BF-B5E1-AD87E209B0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D875C99-F5FD-284A-0073-D03FDB2FBB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9D38794-370C-4038-C22E-DB82260442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511FE14-2C66-B23E-0B80-7A88BA892CB4}"/>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8" name="Footer Placeholder 7">
            <a:extLst>
              <a:ext uri="{FF2B5EF4-FFF2-40B4-BE49-F238E27FC236}">
                <a16:creationId xmlns:a16="http://schemas.microsoft.com/office/drawing/2014/main" xmlns="" id="{6A7ECE7E-B518-B6F9-80D4-D1F4C83D35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726B182-566E-16F0-F497-405FE191D4C9}"/>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296145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CF8769-D892-CF86-EFBB-C8EEF6DFFC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BC0C82D-E45D-2348-09B4-924B87479314}"/>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4" name="Footer Placeholder 3">
            <a:extLst>
              <a:ext uri="{FF2B5EF4-FFF2-40B4-BE49-F238E27FC236}">
                <a16:creationId xmlns:a16="http://schemas.microsoft.com/office/drawing/2014/main" xmlns="" id="{316F5CDE-D93D-1056-D337-6B1FD0BB20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DC1A32A-8E1D-498E-AF8F-16AD63867B96}"/>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181955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BC05B7F-9C50-2E94-562E-4F2068767EB2}"/>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3" name="Footer Placeholder 2">
            <a:extLst>
              <a:ext uri="{FF2B5EF4-FFF2-40B4-BE49-F238E27FC236}">
                <a16:creationId xmlns:a16="http://schemas.microsoft.com/office/drawing/2014/main" xmlns="" id="{A9CF7159-4DC2-1F77-70E1-9F470FF780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5AE9C21-339D-C63E-D862-7B17561E3FF3}"/>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222599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F464B-AF3A-1FB8-950B-3F507867BD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55B25D3-C565-2252-B486-BE59953495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C024714-5059-B1AB-EAF5-BD953A45AE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405AA88-FFD1-6F94-26BF-8A1E66C1A274}"/>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6" name="Footer Placeholder 5">
            <a:extLst>
              <a:ext uri="{FF2B5EF4-FFF2-40B4-BE49-F238E27FC236}">
                <a16:creationId xmlns:a16="http://schemas.microsoft.com/office/drawing/2014/main" xmlns="" id="{52D4BA47-3B20-B161-D8C5-EA84687BE3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3E058D9-316E-15B0-E300-847E2D634416}"/>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182741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1B7618-C1A1-ECC9-AA43-AC68BB4CFC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74911A2-17F0-048D-D0BB-DCAA1CF7DF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FB65436-29BE-1208-241C-FACC75B71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EDB5480-92D8-A427-28C4-9011766E6812}"/>
              </a:ext>
            </a:extLst>
          </p:cNvPr>
          <p:cNvSpPr>
            <a:spLocks noGrp="1"/>
          </p:cNvSpPr>
          <p:nvPr>
            <p:ph type="dt" sz="half" idx="10"/>
          </p:nvPr>
        </p:nvSpPr>
        <p:spPr/>
        <p:txBody>
          <a:bodyPr/>
          <a:lstStyle/>
          <a:p>
            <a:fld id="{2FD526D6-A4AE-4AAB-8482-9B4E62518C1E}" type="datetimeFigureOut">
              <a:rPr lang="en-US" smtClean="0"/>
              <a:pPr/>
              <a:t>5/9/2025</a:t>
            </a:fld>
            <a:endParaRPr lang="en-US"/>
          </a:p>
        </p:txBody>
      </p:sp>
      <p:sp>
        <p:nvSpPr>
          <p:cNvPr id="6" name="Footer Placeholder 5">
            <a:extLst>
              <a:ext uri="{FF2B5EF4-FFF2-40B4-BE49-F238E27FC236}">
                <a16:creationId xmlns:a16="http://schemas.microsoft.com/office/drawing/2014/main" xmlns="" id="{1548A1BC-23EF-309A-C8AD-518BCA7B38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F1A833A-43CE-7D72-750B-0F965E201F3E}"/>
              </a:ext>
            </a:extLst>
          </p:cNvPr>
          <p:cNvSpPr>
            <a:spLocks noGrp="1"/>
          </p:cNvSpPr>
          <p:nvPr>
            <p:ph type="sldNum" sz="quarter" idx="12"/>
          </p:nvPr>
        </p:nvSpPr>
        <p:spPr/>
        <p:txBody>
          <a:body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373013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FBB9777-A7E2-4C57-6AF7-AD15FA5FAF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EED48E6-9365-A346-253B-2A6DEE5E91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E21E873-5C29-7AC0-C7E2-FE8B0B852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D526D6-A4AE-4AAB-8482-9B4E62518C1E}" type="datetimeFigureOut">
              <a:rPr lang="en-US" smtClean="0"/>
              <a:pPr/>
              <a:t>5/9/2025</a:t>
            </a:fld>
            <a:endParaRPr lang="en-US"/>
          </a:p>
        </p:txBody>
      </p:sp>
      <p:sp>
        <p:nvSpPr>
          <p:cNvPr id="5" name="Footer Placeholder 4">
            <a:extLst>
              <a:ext uri="{FF2B5EF4-FFF2-40B4-BE49-F238E27FC236}">
                <a16:creationId xmlns:a16="http://schemas.microsoft.com/office/drawing/2014/main" xmlns="" id="{133F192D-E7D4-4409-1B14-1904930E5F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0E05468-36D5-7D7C-7064-735E76A3C3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9B3F1-DC3D-4710-AA9E-A43BDEDC2572}" type="slidenum">
              <a:rPr lang="en-US" smtClean="0"/>
              <a:pPr/>
              <a:t>‹#›</a:t>
            </a:fld>
            <a:endParaRPr lang="en-US"/>
          </a:p>
        </p:txBody>
      </p:sp>
    </p:spTree>
    <p:extLst>
      <p:ext uri="{BB962C8B-B14F-4D97-AF65-F5344CB8AC3E}">
        <p14:creationId xmlns:p14="http://schemas.microsoft.com/office/powerpoint/2010/main" xmlns="" val="3234639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en/thank-you-label-card-sign-wedding-971644/"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2E7778-4E45-C19C-AA8C-C6D72F613426}"/>
              </a:ext>
            </a:extLst>
          </p:cNvPr>
          <p:cNvSpPr>
            <a:spLocks noGrp="1"/>
          </p:cNvSpPr>
          <p:nvPr>
            <p:ph type="ctrTitle"/>
          </p:nvPr>
        </p:nvSpPr>
        <p:spPr>
          <a:xfrm>
            <a:off x="2313825" y="1859281"/>
            <a:ext cx="7208178" cy="857251"/>
          </a:xfrm>
        </p:spPr>
        <p:txBody>
          <a:bodyPr>
            <a:noAutofit/>
          </a:bodyPr>
          <a:lstStyle/>
          <a:p>
            <a:r>
              <a:rPr lang="en-US" sz="2800" b="1" i="1" dirty="0">
                <a:solidFill>
                  <a:srgbClr val="FF0000"/>
                </a:solidFill>
                <a:latin typeface="+mn-lt"/>
              </a:rPr>
              <a:t>Shock</a:t>
            </a:r>
          </a:p>
        </p:txBody>
      </p:sp>
      <p:sp>
        <p:nvSpPr>
          <p:cNvPr id="3" name="Subtitle 2">
            <a:extLst>
              <a:ext uri="{FF2B5EF4-FFF2-40B4-BE49-F238E27FC236}">
                <a16:creationId xmlns:a16="http://schemas.microsoft.com/office/drawing/2014/main" xmlns="" id="{350EB708-5FF6-8DC2-6D31-09226FC113F2}"/>
              </a:ext>
            </a:extLst>
          </p:cNvPr>
          <p:cNvSpPr>
            <a:spLocks noGrp="1"/>
          </p:cNvSpPr>
          <p:nvPr>
            <p:ph type="subTitle" idx="1"/>
          </p:nvPr>
        </p:nvSpPr>
        <p:spPr>
          <a:xfrm>
            <a:off x="6096000" y="4322150"/>
            <a:ext cx="4972692" cy="2597162"/>
          </a:xfrm>
        </p:spPr>
        <p:txBody>
          <a:bodyPr>
            <a:normAutofit/>
          </a:bodyPr>
          <a:lstStyle/>
          <a:p>
            <a:r>
              <a:rPr lang="en-US" dirty="0">
                <a:solidFill>
                  <a:srgbClr val="002060"/>
                </a:solidFill>
              </a:rPr>
              <a:t>Dr </a:t>
            </a:r>
            <a:r>
              <a:rPr lang="en-US" dirty="0" err="1">
                <a:solidFill>
                  <a:srgbClr val="002060"/>
                </a:solidFill>
              </a:rPr>
              <a:t>Mritunjay</a:t>
            </a:r>
            <a:r>
              <a:rPr lang="en-US" dirty="0">
                <a:solidFill>
                  <a:srgbClr val="002060"/>
                </a:solidFill>
              </a:rPr>
              <a:t> Kumar</a:t>
            </a:r>
          </a:p>
          <a:p>
            <a:r>
              <a:rPr lang="en-US" dirty="0">
                <a:solidFill>
                  <a:srgbClr val="002060"/>
                </a:solidFill>
              </a:rPr>
              <a:t>Associate Professor</a:t>
            </a:r>
          </a:p>
          <a:p>
            <a:r>
              <a:rPr lang="en-US" dirty="0">
                <a:solidFill>
                  <a:srgbClr val="002060"/>
                </a:solidFill>
              </a:rPr>
              <a:t>Department of Veterinary Medicine</a:t>
            </a:r>
          </a:p>
          <a:p>
            <a:r>
              <a:rPr lang="en-US" dirty="0">
                <a:solidFill>
                  <a:srgbClr val="002060"/>
                </a:solidFill>
              </a:rPr>
              <a:t>VMD, BVC, BASU, Patna</a:t>
            </a:r>
          </a:p>
        </p:txBody>
      </p:sp>
      <p:pic>
        <p:nvPicPr>
          <p:cNvPr id="4" name="Picture 3">
            <a:extLst>
              <a:ext uri="{FF2B5EF4-FFF2-40B4-BE49-F238E27FC236}">
                <a16:creationId xmlns:a16="http://schemas.microsoft.com/office/drawing/2014/main" xmlns="" id="{EEDF7525-B6AC-BF71-734D-80FF342A548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9138" y="274961"/>
            <a:ext cx="1344254" cy="1038742"/>
          </a:xfrm>
          <a:prstGeom prst="rect">
            <a:avLst/>
          </a:prstGeom>
        </p:spPr>
      </p:pic>
      <p:pic>
        <p:nvPicPr>
          <p:cNvPr id="5" name="Picture 4">
            <a:extLst>
              <a:ext uri="{FF2B5EF4-FFF2-40B4-BE49-F238E27FC236}">
                <a16:creationId xmlns:a16="http://schemas.microsoft.com/office/drawing/2014/main" xmlns="" id="{F45CF877-BBB0-BB64-FAD4-ED97ADC9D67D}"/>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4492" y="399837"/>
            <a:ext cx="1905000" cy="952500"/>
          </a:xfrm>
          <a:prstGeom prst="rect">
            <a:avLst/>
          </a:prstGeom>
        </p:spPr>
      </p:pic>
      <p:sp>
        <p:nvSpPr>
          <p:cNvPr id="6" name="TextBox 5">
            <a:extLst>
              <a:ext uri="{FF2B5EF4-FFF2-40B4-BE49-F238E27FC236}">
                <a16:creationId xmlns:a16="http://schemas.microsoft.com/office/drawing/2014/main" xmlns="" id="{898E4ECB-3DF1-3C80-B45E-458D5BAB85AC}"/>
              </a:ext>
            </a:extLst>
          </p:cNvPr>
          <p:cNvSpPr txBox="1"/>
          <p:nvPr/>
        </p:nvSpPr>
        <p:spPr>
          <a:xfrm>
            <a:off x="2229492" y="359596"/>
            <a:ext cx="7541232" cy="954107"/>
          </a:xfrm>
          <a:prstGeom prst="rect">
            <a:avLst/>
          </a:prstGeom>
          <a:noFill/>
        </p:spPr>
        <p:txBody>
          <a:bodyPr wrap="square" rtlCol="0">
            <a:spAutoFit/>
          </a:bodyPr>
          <a:lstStyle/>
          <a:p>
            <a:pPr algn="ctr"/>
            <a:r>
              <a:rPr lang="en-US" sz="2800" b="1" dirty="0">
                <a:solidFill>
                  <a:srgbClr val="002060"/>
                </a:solidFill>
              </a:rPr>
              <a:t>Department of Veterinary Medicine</a:t>
            </a:r>
          </a:p>
          <a:p>
            <a:pPr algn="ctr"/>
            <a:r>
              <a:rPr lang="en-US" sz="2800" b="1" dirty="0">
                <a:solidFill>
                  <a:srgbClr val="002060"/>
                </a:solidFill>
              </a:rPr>
              <a:t>Bihar Veterinary College, BASU, Patna</a:t>
            </a:r>
          </a:p>
        </p:txBody>
      </p:sp>
    </p:spTree>
    <p:extLst>
      <p:ext uri="{BB962C8B-B14F-4D97-AF65-F5344CB8AC3E}">
        <p14:creationId xmlns:p14="http://schemas.microsoft.com/office/powerpoint/2010/main" xmlns="" val="582298383"/>
      </p:ext>
    </p:extLst>
  </p:cSld>
  <p:clrMapOvr>
    <a:masterClrMapping/>
  </p:clrMapOvr>
  <mc:AlternateContent xmlns:mc="http://schemas.openxmlformats.org/markup-compatibility/2006">
    <mc:Choice xmlns:p14="http://schemas.microsoft.com/office/powerpoint/2010/main" xmlns="" Requires="p14">
      <p:transition spd="slow" p14:dur="2000" advTm="11837"/>
    </mc:Choice>
    <mc:Fallback>
      <p:transition spd="slow" advTm="1183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9210F68-F085-E90D-E763-5D6BCAD2DBFA}"/>
              </a:ext>
            </a:extLst>
          </p:cNvPr>
          <p:cNvSpPr>
            <a:spLocks noGrp="1"/>
          </p:cNvSpPr>
          <p:nvPr>
            <p:ph idx="1"/>
          </p:nvPr>
        </p:nvSpPr>
        <p:spPr>
          <a:xfrm>
            <a:off x="236306" y="267128"/>
            <a:ext cx="11117494" cy="5909835"/>
          </a:xfrm>
        </p:spPr>
        <p:txBody>
          <a:bodyPr>
            <a:normAutofit fontScale="55000" lnSpcReduction="20000"/>
          </a:bodyPr>
          <a:lstStyle/>
          <a:p>
            <a:r>
              <a:rPr lang="en-US" sz="5100" dirty="0">
                <a:solidFill>
                  <a:srgbClr val="00B050"/>
                </a:solidFill>
              </a:rPr>
              <a:t>Multiple Choice</a:t>
            </a:r>
          </a:p>
          <a:p>
            <a:pPr>
              <a:buNone/>
            </a:pPr>
            <a:r>
              <a:rPr lang="en-US" sz="3400" b="1" dirty="0"/>
              <a:t>Q. 1. What is the primary characteristic of shock in animals?</a:t>
            </a:r>
          </a:p>
          <a:p>
            <a:pPr marL="0" indent="0">
              <a:buNone/>
            </a:pPr>
            <a:r>
              <a:rPr lang="en-US" sz="3400" dirty="0" err="1"/>
              <a:t>A.Increased</a:t>
            </a:r>
            <a:r>
              <a:rPr lang="en-US" sz="3400" dirty="0"/>
              <a:t> blood pressure</a:t>
            </a:r>
            <a:br>
              <a:rPr lang="en-US" sz="3400" dirty="0"/>
            </a:br>
            <a:r>
              <a:rPr lang="en-US" sz="3400" dirty="0"/>
              <a:t>B. Adequate tissue perfusion</a:t>
            </a:r>
            <a:br>
              <a:rPr lang="en-US" sz="3400" dirty="0"/>
            </a:br>
            <a:r>
              <a:rPr lang="en-US" sz="3400" dirty="0"/>
              <a:t>C. Inadequate oxygen delivery to tissues</a:t>
            </a:r>
            <a:br>
              <a:rPr lang="en-US" sz="3400" dirty="0"/>
            </a:br>
            <a:r>
              <a:rPr lang="en-US" sz="3400" dirty="0"/>
              <a:t>D. Elevated heart rate only</a:t>
            </a:r>
          </a:p>
          <a:p>
            <a:pPr>
              <a:buNone/>
            </a:pPr>
            <a:r>
              <a:rPr lang="en-US" sz="3400" b="1" dirty="0"/>
              <a:t>Q.2. Which of the following is not a common type of shock in animals?</a:t>
            </a:r>
          </a:p>
          <a:p>
            <a:pPr marL="0" indent="0">
              <a:buNone/>
            </a:pPr>
            <a:r>
              <a:rPr lang="en-US" sz="3400" dirty="0"/>
              <a:t>A. Hypovolemic shock</a:t>
            </a:r>
            <a:br>
              <a:rPr lang="en-US" sz="3400" dirty="0"/>
            </a:br>
            <a:r>
              <a:rPr lang="en-US" sz="3400" dirty="0"/>
              <a:t>B. Distributive shock</a:t>
            </a:r>
            <a:br>
              <a:rPr lang="en-US" sz="3400" dirty="0"/>
            </a:br>
            <a:r>
              <a:rPr lang="en-US" sz="3400" dirty="0"/>
              <a:t>C. Cardiogenic shock</a:t>
            </a:r>
            <a:br>
              <a:rPr lang="en-US" sz="3400" dirty="0"/>
            </a:br>
            <a:r>
              <a:rPr lang="en-US" sz="3400" dirty="0"/>
              <a:t>D. Diabetic shock</a:t>
            </a:r>
          </a:p>
          <a:p>
            <a:pPr>
              <a:buNone/>
            </a:pPr>
            <a:r>
              <a:rPr lang="en-US" sz="3400" b="1" dirty="0"/>
              <a:t>Q.3. Hypovolemic shock is usually caused by:</a:t>
            </a:r>
          </a:p>
          <a:p>
            <a:pPr marL="0" indent="0">
              <a:buNone/>
            </a:pPr>
            <a:r>
              <a:rPr lang="en-US" sz="3400" dirty="0"/>
              <a:t>A. Sepsis</a:t>
            </a:r>
            <a:br>
              <a:rPr lang="en-US" sz="3400" dirty="0"/>
            </a:br>
            <a:r>
              <a:rPr lang="en-US" sz="3400" dirty="0"/>
              <a:t>B. Blood or fluid loss</a:t>
            </a:r>
            <a:br>
              <a:rPr lang="en-US" sz="3400" dirty="0"/>
            </a:br>
            <a:r>
              <a:rPr lang="en-US" sz="3400" dirty="0"/>
              <a:t>C. Heart failure</a:t>
            </a:r>
            <a:br>
              <a:rPr lang="en-US" sz="3400" dirty="0"/>
            </a:br>
            <a:r>
              <a:rPr lang="en-US" sz="3400" dirty="0"/>
              <a:t>D. Allergic reaction</a:t>
            </a:r>
          </a:p>
          <a:p>
            <a:pPr>
              <a:buNone/>
            </a:pPr>
            <a:r>
              <a:rPr lang="en-US" sz="3400" b="1" dirty="0"/>
              <a:t>What is a common clinical sign of shock in animals?</a:t>
            </a:r>
          </a:p>
          <a:p>
            <a:pPr marL="0" indent="0">
              <a:buNone/>
            </a:pPr>
            <a:r>
              <a:rPr lang="en-US" sz="3400" dirty="0"/>
              <a:t>A. Pink, moist mucous membranes</a:t>
            </a:r>
            <a:br>
              <a:rPr lang="en-US" sz="3400" dirty="0"/>
            </a:br>
            <a:r>
              <a:rPr lang="en-US" sz="3400" dirty="0"/>
              <a:t>B. Strong pulse</a:t>
            </a:r>
            <a:br>
              <a:rPr lang="en-US" sz="3400" dirty="0"/>
            </a:br>
            <a:r>
              <a:rPr lang="en-US" sz="3400" dirty="0"/>
              <a:t>C. Tachycardia (increased heart rate)</a:t>
            </a:r>
            <a:br>
              <a:rPr lang="en-US" sz="3400" dirty="0"/>
            </a:br>
            <a:r>
              <a:rPr lang="en-US" sz="3400" dirty="0"/>
              <a:t>D. Increased appetite</a:t>
            </a:r>
          </a:p>
          <a:p>
            <a:endParaRPr lang="en-US" dirty="0"/>
          </a:p>
          <a:p>
            <a:endParaRPr lang="en-US" dirty="0"/>
          </a:p>
          <a:p>
            <a:pPr marL="514350" indent="-514350">
              <a:buAutoNum type="alphaUcPeriod"/>
            </a:pPr>
            <a:endParaRPr lang="en-US" dirty="0"/>
          </a:p>
          <a:p>
            <a:endParaRPr lang="en-US" dirty="0"/>
          </a:p>
        </p:txBody>
      </p:sp>
    </p:spTree>
    <p:extLst>
      <p:ext uri="{BB962C8B-B14F-4D97-AF65-F5344CB8AC3E}">
        <p14:creationId xmlns:p14="http://schemas.microsoft.com/office/powerpoint/2010/main" xmlns="" val="3655027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F6F431-FA10-7F19-4BEF-7B3EFF77C72E}"/>
              </a:ext>
            </a:extLst>
          </p:cNvPr>
          <p:cNvSpPr>
            <a:spLocks noGrp="1"/>
          </p:cNvSpPr>
          <p:nvPr>
            <p:ph idx="1"/>
          </p:nvPr>
        </p:nvSpPr>
        <p:spPr>
          <a:xfrm>
            <a:off x="318499" y="236306"/>
            <a:ext cx="11035301" cy="5940657"/>
          </a:xfrm>
        </p:spPr>
        <p:txBody>
          <a:bodyPr>
            <a:normAutofit lnSpcReduction="10000"/>
          </a:bodyPr>
          <a:lstStyle/>
          <a:p>
            <a:pPr>
              <a:buNone/>
            </a:pPr>
            <a:r>
              <a:rPr lang="en-US" b="1" dirty="0"/>
              <a:t>Q.5. Which type of shock is commonly associated with severe infection?</a:t>
            </a:r>
          </a:p>
          <a:p>
            <a:pPr marL="0" indent="0">
              <a:buNone/>
            </a:pPr>
            <a:r>
              <a:rPr lang="en-US" dirty="0" err="1"/>
              <a:t>A.Hypovolemic</a:t>
            </a:r>
            <a:r>
              <a:rPr lang="en-US" dirty="0"/>
              <a:t/>
            </a:r>
            <a:br>
              <a:rPr lang="en-US" dirty="0"/>
            </a:br>
            <a:r>
              <a:rPr lang="en-US" dirty="0"/>
              <a:t>B. Cardiogenic</a:t>
            </a:r>
            <a:br>
              <a:rPr lang="en-US" dirty="0"/>
            </a:br>
            <a:r>
              <a:rPr lang="en-US" dirty="0"/>
              <a:t>C. Neurogenic</a:t>
            </a:r>
            <a:br>
              <a:rPr lang="en-US" dirty="0"/>
            </a:br>
            <a:r>
              <a:rPr lang="en-US" dirty="0"/>
              <a:t>D. Septic (distributive)</a:t>
            </a:r>
          </a:p>
          <a:p>
            <a:pPr>
              <a:buNone/>
            </a:pPr>
            <a:r>
              <a:rPr lang="en-US" b="1" dirty="0"/>
              <a:t>Q.6. In shock, capillary refill time (CRT) is usually:</a:t>
            </a:r>
          </a:p>
          <a:p>
            <a:pPr marL="0" indent="0">
              <a:buNone/>
            </a:pPr>
            <a:r>
              <a:rPr lang="en-US"/>
              <a:t>A.Less</a:t>
            </a:r>
            <a:r>
              <a:rPr lang="en-US" dirty="0"/>
              <a:t> than 1 second</a:t>
            </a:r>
            <a:br>
              <a:rPr lang="en-US" dirty="0"/>
            </a:br>
            <a:r>
              <a:rPr lang="en-US" dirty="0"/>
              <a:t>B. Between 1–2 seconds</a:t>
            </a:r>
            <a:br>
              <a:rPr lang="en-US" dirty="0"/>
            </a:br>
            <a:r>
              <a:rPr lang="en-US" dirty="0"/>
              <a:t>C. Prolonged, more than 2 seconds</a:t>
            </a:r>
            <a:br>
              <a:rPr lang="en-US" dirty="0"/>
            </a:br>
            <a:r>
              <a:rPr lang="en-US" dirty="0"/>
              <a:t>D. Not affected</a:t>
            </a:r>
          </a:p>
          <a:p>
            <a:pPr>
              <a:buNone/>
            </a:pPr>
            <a:r>
              <a:rPr lang="en-US" b="1" dirty="0"/>
              <a:t>Q.7.The initial treatment goal in managing shock in animals is to:</a:t>
            </a:r>
          </a:p>
          <a:p>
            <a:pPr marL="0" indent="0">
              <a:buNone/>
            </a:pPr>
            <a:r>
              <a:rPr lang="en-US" dirty="0"/>
              <a:t>A. Administer antibiotics</a:t>
            </a:r>
            <a:br>
              <a:rPr lang="en-US" dirty="0"/>
            </a:br>
            <a:r>
              <a:rPr lang="en-US" dirty="0"/>
              <a:t>B. Correct the underlying disease</a:t>
            </a:r>
            <a:br>
              <a:rPr lang="en-US" dirty="0"/>
            </a:br>
            <a:r>
              <a:rPr lang="en-US" dirty="0"/>
              <a:t>C. Restore blood volume and perfusion</a:t>
            </a:r>
            <a:br>
              <a:rPr lang="en-US" dirty="0"/>
            </a:br>
            <a:r>
              <a:rPr lang="en-US" dirty="0"/>
              <a:t>D. Sedate the animal</a:t>
            </a:r>
          </a:p>
          <a:p>
            <a:pPr marL="514350" indent="-514350">
              <a:buAutoNum type="alphaUcPeriod"/>
            </a:pPr>
            <a:endParaRPr lang="en-US" dirty="0"/>
          </a:p>
          <a:p>
            <a:pPr marL="514350" indent="-514350">
              <a:buAutoNum type="alphaUcPeriod"/>
            </a:pPr>
            <a:endParaRPr lang="en-US" dirty="0"/>
          </a:p>
          <a:p>
            <a:endParaRPr lang="en-US" dirty="0"/>
          </a:p>
        </p:txBody>
      </p:sp>
    </p:spTree>
    <p:extLst>
      <p:ext uri="{BB962C8B-B14F-4D97-AF65-F5344CB8AC3E}">
        <p14:creationId xmlns:p14="http://schemas.microsoft.com/office/powerpoint/2010/main" xmlns="" val="142473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FF5278-162B-A111-50A2-24519FBADF63}"/>
              </a:ext>
            </a:extLst>
          </p:cNvPr>
          <p:cNvSpPr>
            <a:spLocks noGrp="1"/>
          </p:cNvSpPr>
          <p:nvPr>
            <p:ph type="title"/>
          </p:nvPr>
        </p:nvSpPr>
        <p:spPr/>
        <p:txBody>
          <a:bodyPr>
            <a:normAutofit/>
          </a:bodyPr>
          <a:lstStyle/>
          <a:p>
            <a:endParaRPr lang="en-US" sz="1800" b="1" dirty="0">
              <a:solidFill>
                <a:srgbClr val="FF0000"/>
              </a:solidFill>
              <a:latin typeface="+mn-lt"/>
            </a:endParaRPr>
          </a:p>
        </p:txBody>
      </p:sp>
      <p:pic>
        <p:nvPicPr>
          <p:cNvPr id="5" name="Content Placeholder 4">
            <a:extLst>
              <a:ext uri="{FF2B5EF4-FFF2-40B4-BE49-F238E27FC236}">
                <a16:creationId xmlns:a16="http://schemas.microsoft.com/office/drawing/2014/main" xmlns="" id="{2B444D13-4B58-9312-750B-5266AEF0A62F}"/>
              </a:ext>
            </a:extLst>
          </p:cNvPr>
          <p:cNvPicPr>
            <a:picLocks noGrp="1" noChangeAspect="1"/>
          </p:cNvPicPr>
          <p:nvPr>
            <p:ph idx="1"/>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3788959" y="1709087"/>
            <a:ext cx="5345583" cy="3780887"/>
          </a:xfrm>
        </p:spPr>
      </p:pic>
    </p:spTree>
    <p:extLst>
      <p:ext uri="{BB962C8B-B14F-4D97-AF65-F5344CB8AC3E}">
        <p14:creationId xmlns:p14="http://schemas.microsoft.com/office/powerpoint/2010/main" xmlns="" val="173027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B9D6980D-D1CE-F271-F2C7-5F7ECFBB6338}"/>
              </a:ext>
            </a:extLst>
          </p:cNvPr>
          <p:cNvSpPr>
            <a:spLocks noGrp="1"/>
          </p:cNvSpPr>
          <p:nvPr>
            <p:ph type="subTitle" idx="1"/>
          </p:nvPr>
        </p:nvSpPr>
        <p:spPr>
          <a:xfrm>
            <a:off x="719191" y="493160"/>
            <a:ext cx="11003622" cy="6267236"/>
          </a:xfrm>
        </p:spPr>
        <p:txBody>
          <a:bodyPr>
            <a:normAutofit/>
          </a:bodyPr>
          <a:lstStyle/>
          <a:p>
            <a:pPr marL="742950" marR="0" indent="-457200" algn="just">
              <a:lnSpc>
                <a:spcPct val="115000"/>
              </a:lnSpc>
              <a:buFont typeface="Wingdings" panose="05000000000000000000" pitchFamily="2" charset="2"/>
              <a:buChar char="Ø"/>
            </a:pPr>
            <a:r>
              <a:rPr lang="en-IN" sz="2600" dirty="0">
                <a:effectLst/>
                <a:latin typeface="Calibri" panose="020F0502020204030204" pitchFamily="34" charset="0"/>
                <a:ea typeface="Calibri" panose="020F0502020204030204" pitchFamily="34" charset="0"/>
                <a:cs typeface="Mangal" panose="02040503050203030202" pitchFamily="18" charset="0"/>
              </a:rPr>
              <a:t>Shock is a </a:t>
            </a: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generalised acute reduction in the perfusion of tissues resulting in oxygen deficiency in cells and characterised by reduction in effective circulating volume and arterial blood pressure</a:t>
            </a:r>
            <a:endParaRPr lang="en-US"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pPr marL="285750" marR="0" algn="just">
              <a:lnSpc>
                <a:spcPct val="115000"/>
              </a:lnSpc>
              <a:buNone/>
            </a:pPr>
            <a:r>
              <a:rPr lang="en-IN" sz="26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Aetiology</a:t>
            </a:r>
            <a:endParaRPr lang="en-US" sz="26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285750" marR="0" algn="just">
              <a:lnSpc>
                <a:spcPct val="115000"/>
              </a:lnSpc>
              <a:buNone/>
            </a:pPr>
            <a:r>
              <a:rPr lang="en-IN" sz="2600" dirty="0">
                <a:effectLst/>
                <a:latin typeface="Calibri" panose="020F0502020204030204" pitchFamily="34" charset="0"/>
                <a:ea typeface="Calibri" panose="020F0502020204030204" pitchFamily="34" charset="0"/>
                <a:cs typeface="Mangal" panose="02040503050203030202" pitchFamily="18" charset="0"/>
              </a:rPr>
              <a:t>Based on aetiology shock is classified as </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742950" marR="0" lvl="1" indent="-285750" algn="just">
              <a:lnSpc>
                <a:spcPct val="115000"/>
              </a:lnSpc>
              <a:buFont typeface="+mj-lt"/>
              <a:buAutoNum type="arabicPeriod"/>
            </a:pPr>
            <a:r>
              <a:rPr lang="en-IN" sz="26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Cardiogenic shock: </a:t>
            </a:r>
            <a:r>
              <a:rPr lang="en-IN" sz="2600" dirty="0">
                <a:solidFill>
                  <a:srgbClr val="002060"/>
                </a:solidFill>
                <a:latin typeface="Calibri" panose="020F0502020204030204" pitchFamily="34" charset="0"/>
                <a:ea typeface="Calibri" panose="020F0502020204030204" pitchFamily="34" charset="0"/>
                <a:cs typeface="Mangal" panose="02040503050203030202" pitchFamily="18" charset="0"/>
              </a:rPr>
              <a:t>D</a:t>
            </a:r>
            <a:r>
              <a:rPr lang="en-IN" sz="2600" dirty="0">
                <a:effectLst/>
                <a:latin typeface="Calibri" panose="020F0502020204030204" pitchFamily="34" charset="0"/>
                <a:ea typeface="Calibri" panose="020F0502020204030204" pitchFamily="34" charset="0"/>
                <a:cs typeface="Mangal" panose="02040503050203030202" pitchFamily="18" charset="0"/>
              </a:rPr>
              <a:t>ue to reduction in cardiac output as in conditions like myocardial infarction, coronary block, cardiac arrest, congestive heart failure and ventricular fibrillation</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742950" marR="0" lvl="1" indent="-285750" algn="just">
              <a:lnSpc>
                <a:spcPct val="115000"/>
              </a:lnSpc>
              <a:spcAft>
                <a:spcPts val="1000"/>
              </a:spcAft>
              <a:buFont typeface="+mj-lt"/>
              <a:buAutoNum type="arabicPeriod"/>
            </a:pPr>
            <a:r>
              <a:rPr lang="en-IN" sz="26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Hypovolemic shock: </a:t>
            </a:r>
            <a:r>
              <a:rPr lang="en-IN" sz="2600" dirty="0">
                <a:latin typeface="Calibri" panose="020F0502020204030204" pitchFamily="34" charset="0"/>
                <a:ea typeface="Calibri" panose="020F0502020204030204" pitchFamily="34" charset="0"/>
                <a:cs typeface="Mangal" panose="02040503050203030202" pitchFamily="18" charset="0"/>
              </a:rPr>
              <a:t>C</a:t>
            </a:r>
            <a:r>
              <a:rPr lang="en-IN" sz="2600" dirty="0">
                <a:effectLst/>
                <a:latin typeface="Calibri" panose="020F0502020204030204" pitchFamily="34" charset="0"/>
                <a:ea typeface="Calibri" panose="020F0502020204030204" pitchFamily="34" charset="0"/>
                <a:cs typeface="Mangal" panose="02040503050203030202" pitchFamily="18" charset="0"/>
              </a:rPr>
              <a:t>irculating volume is reduced significantly as in severe haemorrhages and excessive plasma loss in burns, intestinal obstruction, severe </a:t>
            </a:r>
            <a:r>
              <a:rPr lang="en-IN" sz="2600" dirty="0" err="1">
                <a:effectLst/>
                <a:latin typeface="Calibri" panose="020F0502020204030204" pitchFamily="34" charset="0"/>
                <a:ea typeface="Calibri" panose="020F0502020204030204" pitchFamily="34" charset="0"/>
                <a:cs typeface="Mangal" panose="02040503050203030202" pitchFamily="18" charset="0"/>
              </a:rPr>
              <a:t>vomition</a:t>
            </a:r>
            <a:r>
              <a:rPr lang="en-IN" sz="2600" dirty="0">
                <a:effectLst/>
                <a:latin typeface="Calibri" panose="020F0502020204030204" pitchFamily="34" charset="0"/>
                <a:ea typeface="Calibri" panose="020F0502020204030204" pitchFamily="34" charset="0"/>
                <a:cs typeface="Mangal" panose="02040503050203030202" pitchFamily="18" charset="0"/>
              </a:rPr>
              <a:t> and diarrhoea, dieresis and pancreatitis</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53020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C1FD05E-3304-CED9-024B-F4058E199659}"/>
              </a:ext>
            </a:extLst>
          </p:cNvPr>
          <p:cNvSpPr>
            <a:spLocks noGrp="1"/>
          </p:cNvSpPr>
          <p:nvPr>
            <p:ph idx="1"/>
          </p:nvPr>
        </p:nvSpPr>
        <p:spPr>
          <a:xfrm>
            <a:off x="359595" y="421240"/>
            <a:ext cx="11605981" cy="6136314"/>
          </a:xfrm>
        </p:spPr>
        <p:txBody>
          <a:bodyPr>
            <a:normAutofit fontScale="92500" lnSpcReduction="20000"/>
          </a:bodyPr>
          <a:lstStyle/>
          <a:p>
            <a:pPr marL="457200" marR="0" lvl="1" indent="0" algn="just">
              <a:lnSpc>
                <a:spcPct val="115000"/>
              </a:lnSpc>
              <a:buNone/>
            </a:pPr>
            <a:r>
              <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3. Vasogenic shock: </a:t>
            </a:r>
            <a:r>
              <a:rPr lang="en-US" sz="2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r>
              <a:rPr lang="en-US" sz="2800" b="1" dirty="0" smtClean="0">
                <a:solidFill>
                  <a:srgbClr val="002060"/>
                </a:solidFill>
                <a:latin typeface="Calibri" panose="020F0502020204030204" pitchFamily="34" charset="0"/>
                <a:ea typeface="Calibri" panose="020F0502020204030204" pitchFamily="34" charset="0"/>
                <a:cs typeface="Mangal" panose="02040503050203030202" pitchFamily="18" charset="0"/>
              </a:rPr>
              <a:t>	</a:t>
            </a:r>
            <a:r>
              <a:rPr lang="en-US" sz="2800" dirty="0" smtClean="0"/>
              <a:t>C</a:t>
            </a:r>
            <a:r>
              <a:rPr lang="en-US" sz="2800" dirty="0" smtClean="0"/>
              <a:t>irculatory </a:t>
            </a:r>
            <a:r>
              <a:rPr lang="en-US" sz="2800" dirty="0" smtClean="0"/>
              <a:t>failure results from </a:t>
            </a:r>
            <a:r>
              <a:rPr lang="en-US" sz="2800" dirty="0" err="1" smtClean="0"/>
              <a:t>vasodilation</a:t>
            </a:r>
            <a:r>
              <a:rPr lang="en-US" sz="2800" dirty="0" smtClean="0"/>
              <a:t> and/or </a:t>
            </a:r>
            <a:r>
              <a:rPr lang="en-US" sz="2800" dirty="0" err="1" smtClean="0"/>
              <a:t>vasoplegia</a:t>
            </a:r>
            <a:endParaRPr lang="en-US" sz="2800" dirty="0" smtClean="0"/>
          </a:p>
          <a:p>
            <a:pPr marL="457200" marR="0" lvl="1" indent="0" algn="just">
              <a:lnSpc>
                <a:spcPct val="115000"/>
              </a:lnSpc>
              <a:buNone/>
            </a:pPr>
            <a:r>
              <a:rPr lang="en-IN" sz="2800" dirty="0" smtClean="0">
                <a:effectLst/>
                <a:latin typeface="Calibri" panose="020F0502020204030204" pitchFamily="34" charset="0"/>
                <a:ea typeface="Calibri" panose="020F0502020204030204" pitchFamily="34" charset="0"/>
                <a:cs typeface="Mangal" panose="02040503050203030202" pitchFamily="18" charset="0"/>
              </a:rPr>
              <a:t>It </a:t>
            </a:r>
            <a:r>
              <a:rPr lang="en-IN" sz="2800" dirty="0">
                <a:effectLst/>
                <a:latin typeface="Calibri" panose="020F0502020204030204" pitchFamily="34" charset="0"/>
                <a:ea typeface="Calibri" panose="020F0502020204030204" pitchFamily="34" charset="0"/>
                <a:cs typeface="Mangal" panose="02040503050203030202" pitchFamily="18" charset="0"/>
              </a:rPr>
              <a:t>is recorded in severe </a:t>
            </a:r>
            <a:r>
              <a:rPr lang="en-IN"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traumatic injury, burn, </a:t>
            </a:r>
            <a:r>
              <a:rPr lang="en-IN" sz="2800" b="1" dirty="0" err="1" smtClean="0">
                <a:solidFill>
                  <a:srgbClr val="00B050"/>
                </a:solidFill>
                <a:effectLst/>
                <a:latin typeface="Calibri" panose="020F0502020204030204" pitchFamily="34" charset="0"/>
                <a:ea typeface="Calibri" panose="020F0502020204030204" pitchFamily="34" charset="0"/>
                <a:cs typeface="Mangal" panose="02040503050203030202" pitchFamily="18" charset="0"/>
              </a:rPr>
              <a:t>prolapse</a:t>
            </a:r>
            <a:r>
              <a:rPr lang="en-IN" sz="2800" b="1" dirty="0" smtClean="0">
                <a:solidFill>
                  <a:srgbClr val="00B050"/>
                </a:solidFill>
                <a:effectLst/>
                <a:latin typeface="Calibri" panose="020F0502020204030204" pitchFamily="34" charset="0"/>
                <a:ea typeface="Calibri" panose="020F0502020204030204" pitchFamily="34" charset="0"/>
                <a:cs typeface="Mangal" panose="02040503050203030202" pitchFamily="18" charset="0"/>
              </a:rPr>
              <a:t> of </a:t>
            </a:r>
            <a:r>
              <a:rPr lang="en-IN"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uterus, intestinal rupture, major surgical operation or severe pain</a:t>
            </a:r>
            <a:endParaRPr lang="en-US"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pPr marL="457200" marR="0" lvl="1" indent="0" algn="just">
              <a:lnSpc>
                <a:spcPct val="115000"/>
              </a:lnSpc>
              <a:buNone/>
            </a:pPr>
            <a:r>
              <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4. Endotoxic shock: </a:t>
            </a:r>
            <a:r>
              <a:rPr lang="en-IN" sz="2800" dirty="0">
                <a:effectLst/>
                <a:latin typeface="Calibri" panose="020F0502020204030204" pitchFamily="34" charset="0"/>
                <a:ea typeface="Calibri" panose="020F0502020204030204" pitchFamily="34" charset="0"/>
                <a:cs typeface="Mangal" panose="02040503050203030202" pitchFamily="18" charset="0"/>
              </a:rPr>
              <a:t>The endotoxins produced by gram negative bacteria, absorption of toxins from intestine and mammary gland may  result into endotoxic shock as seen in </a:t>
            </a:r>
            <a:r>
              <a:rPr lang="en-IN"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acute diffuse peritonitis or coliform mastitis</a:t>
            </a:r>
            <a:endParaRPr lang="en-US"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pPr marL="457200" marR="0" lvl="1" indent="0" algn="just">
              <a:lnSpc>
                <a:spcPct val="115000"/>
              </a:lnSpc>
              <a:buNone/>
            </a:pPr>
            <a:r>
              <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5. Neurogenic shock</a:t>
            </a:r>
            <a:r>
              <a:rPr lang="en-IN" sz="2800" b="1" dirty="0" smtClean="0">
                <a:solidFill>
                  <a:srgbClr val="002060"/>
                </a:solidFill>
                <a:effectLst/>
                <a:latin typeface="Calibri" panose="020F0502020204030204" pitchFamily="34" charset="0"/>
                <a:ea typeface="Calibri" panose="020F0502020204030204" pitchFamily="34" charset="0"/>
                <a:cs typeface="Mangal" panose="02040503050203030202" pitchFamily="18" charset="0"/>
              </a:rPr>
              <a:t>: </a:t>
            </a:r>
          </a:p>
          <a:p>
            <a:pPr marL="457200" marR="0" lvl="1" indent="0" algn="just">
              <a:lnSpc>
                <a:spcPct val="115000"/>
              </a:lnSpc>
              <a:buNone/>
            </a:pPr>
            <a:r>
              <a:rPr lang="en-IN" sz="2800" dirty="0" smtClean="0">
                <a:latin typeface="Calibri" panose="020F0502020204030204" pitchFamily="34" charset="0"/>
                <a:ea typeface="Calibri" panose="020F0502020204030204" pitchFamily="34" charset="0"/>
                <a:cs typeface="Mangal" panose="02040503050203030202" pitchFamily="18" charset="0"/>
              </a:rPr>
              <a:t>Distributive </a:t>
            </a:r>
            <a:r>
              <a:rPr lang="en-IN" sz="2800" dirty="0" smtClean="0">
                <a:latin typeface="Calibri" panose="020F0502020204030204" pitchFamily="34" charset="0"/>
                <a:ea typeface="Calibri" panose="020F0502020204030204" pitchFamily="34" charset="0"/>
                <a:cs typeface="Mangal" panose="02040503050203030202" pitchFamily="18" charset="0"/>
              </a:rPr>
              <a:t>type of shock resulting in </a:t>
            </a:r>
            <a:r>
              <a:rPr lang="en-IN" sz="2800" dirty="0" err="1" smtClean="0">
                <a:latin typeface="Calibri" panose="020F0502020204030204" pitchFamily="34" charset="0"/>
                <a:ea typeface="Calibri" panose="020F0502020204030204" pitchFamily="34" charset="0"/>
                <a:cs typeface="Mangal" panose="02040503050203030202" pitchFamily="18" charset="0"/>
              </a:rPr>
              <a:t>hypovolaemia</a:t>
            </a:r>
            <a:r>
              <a:rPr lang="en-IN" sz="2800" dirty="0" smtClean="0">
                <a:latin typeface="Calibri" panose="020F0502020204030204" pitchFamily="34" charset="0"/>
                <a:ea typeface="Calibri" panose="020F0502020204030204" pitchFamily="34" charset="0"/>
                <a:cs typeface="Mangal" panose="02040503050203030202" pitchFamily="18" charset="0"/>
              </a:rPr>
              <a:t> </a:t>
            </a:r>
            <a:r>
              <a:rPr lang="en-IN" sz="2800" dirty="0" smtClean="0">
                <a:latin typeface="Calibri" panose="020F0502020204030204" pitchFamily="34" charset="0"/>
                <a:ea typeface="Calibri" panose="020F0502020204030204" pitchFamily="34" charset="0"/>
                <a:cs typeface="Mangal" panose="02040503050203030202" pitchFamily="18" charset="0"/>
              </a:rPr>
              <a:t>due to destruction of autonomic nervous system</a:t>
            </a:r>
            <a:endParaRPr lang="en-IN" sz="2800" dirty="0" smtClean="0">
              <a:latin typeface="Calibri" panose="020F0502020204030204" pitchFamily="34" charset="0"/>
              <a:ea typeface="Calibri" panose="020F0502020204030204" pitchFamily="34" charset="0"/>
              <a:cs typeface="Mangal" panose="02040503050203030202" pitchFamily="18" charset="0"/>
            </a:endParaRPr>
          </a:p>
          <a:p>
            <a:pPr marL="457200" marR="0" lvl="1" indent="0" algn="just">
              <a:lnSpc>
                <a:spcPct val="115000"/>
              </a:lnSpc>
              <a:buNone/>
            </a:pPr>
            <a:r>
              <a:rPr lang="en-IN" sz="2800" dirty="0" smtClean="0">
                <a:effectLst/>
                <a:latin typeface="Calibri" panose="020F0502020204030204" pitchFamily="34" charset="0"/>
                <a:ea typeface="Calibri" panose="020F0502020204030204" pitchFamily="34" charset="0"/>
                <a:cs typeface="Mangal" panose="02040503050203030202" pitchFamily="18" charset="0"/>
              </a:rPr>
              <a:t>                                                                                                                                                                                                                                                                                                                                                                                                                                                                                                            It </a:t>
            </a:r>
            <a:r>
              <a:rPr lang="en-IN" sz="2800" dirty="0">
                <a:effectLst/>
                <a:latin typeface="Calibri" panose="020F0502020204030204" pitchFamily="34" charset="0"/>
                <a:ea typeface="Calibri" panose="020F0502020204030204" pitchFamily="34" charset="0"/>
                <a:cs typeface="Mangal" panose="02040503050203030202" pitchFamily="18" charset="0"/>
              </a:rPr>
              <a:t>occurs due to </a:t>
            </a:r>
            <a:r>
              <a:rPr lang="en-IN"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pain or depression of the central nervous system</a:t>
            </a:r>
            <a:endParaRPr lang="en-US"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pPr marL="457200" marR="0" lvl="1" indent="0" algn="just">
              <a:lnSpc>
                <a:spcPct val="115000"/>
              </a:lnSpc>
              <a:spcAft>
                <a:spcPts val="1000"/>
              </a:spcAft>
              <a:buNone/>
            </a:pPr>
            <a:r>
              <a:rPr lang="en-IN" sz="28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6. Anaphylactic shock: </a:t>
            </a:r>
            <a:r>
              <a:rPr lang="en-IN" sz="2800" dirty="0">
                <a:effectLst/>
                <a:latin typeface="Calibri" panose="020F0502020204030204" pitchFamily="34" charset="0"/>
                <a:ea typeface="Calibri" panose="020F0502020204030204" pitchFamily="34" charset="0"/>
                <a:cs typeface="Mangal" panose="02040503050203030202" pitchFamily="18" charset="0"/>
              </a:rPr>
              <a:t>It is due to abnormal antigen-antibody reaction that causes release of </a:t>
            </a:r>
            <a:r>
              <a:rPr lang="en-IN"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histamine-like substances and development of shock</a:t>
            </a:r>
            <a:endParaRPr lang="en-US" sz="2800" b="1"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334239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77AC623-3BA6-159B-8586-4A7CA86E77B7}"/>
              </a:ext>
            </a:extLst>
          </p:cNvPr>
          <p:cNvSpPr>
            <a:spLocks noGrp="1"/>
          </p:cNvSpPr>
          <p:nvPr>
            <p:ph idx="1"/>
          </p:nvPr>
        </p:nvSpPr>
        <p:spPr>
          <a:xfrm>
            <a:off x="349321" y="339047"/>
            <a:ext cx="11609798" cy="6380252"/>
          </a:xfrm>
        </p:spPr>
        <p:txBody>
          <a:bodyPr>
            <a:normAutofit/>
          </a:bodyPr>
          <a:lstStyle/>
          <a:p>
            <a:pPr marL="0" marR="0" algn="just">
              <a:lnSpc>
                <a:spcPct val="115000"/>
              </a:lnSpc>
              <a:spcAft>
                <a:spcPts val="1000"/>
              </a:spcAft>
              <a:buNone/>
            </a:pPr>
            <a:r>
              <a:rPr lang="en-IN" sz="26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Pathogenesis</a:t>
            </a:r>
            <a:endParaRPr lang="en-US" sz="26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57150" marR="0" algn="just">
              <a:lnSpc>
                <a:spcPct val="115000"/>
              </a:lnSpc>
              <a:spcAft>
                <a:spcPts val="1000"/>
              </a:spcAft>
              <a:buFont typeface="Wingdings"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	</a:t>
            </a:r>
            <a:r>
              <a:rPr lang="en-IN" sz="2600" dirty="0">
                <a:effectLst/>
                <a:latin typeface="Calibri" panose="020F0502020204030204" pitchFamily="34" charset="0"/>
                <a:ea typeface="Calibri" panose="020F0502020204030204" pitchFamily="34" charset="0"/>
                <a:cs typeface="Mangal" panose="02040503050203030202" pitchFamily="18" charset="0"/>
              </a:rPr>
              <a:t>Irrespective of causative agents there is marked reduction in effective circulating volume due to which cardiac output is reduced and hypotension develops leads to decreased supply of blood to various organs</a:t>
            </a:r>
          </a:p>
          <a:p>
            <a:pPr marL="57150" marR="0" algn="just">
              <a:lnSpc>
                <a:spcPct val="115000"/>
              </a:lnSpc>
              <a:spcAft>
                <a:spcPts val="1000"/>
              </a:spcAft>
              <a:buFont typeface="Wingdings" pitchFamily="2" charset="2"/>
              <a:buChar char="ü"/>
            </a:pPr>
            <a:r>
              <a:rPr lang="en-IN" sz="2600" dirty="0">
                <a:effectLst/>
                <a:latin typeface="Calibri" panose="020F0502020204030204" pitchFamily="34" charset="0"/>
                <a:ea typeface="Calibri" panose="020F0502020204030204" pitchFamily="34" charset="0"/>
                <a:cs typeface="Mangal" panose="02040503050203030202" pitchFamily="18" charset="0"/>
              </a:rPr>
              <a:t> It causes </a:t>
            </a:r>
            <a:r>
              <a:rPr lang="en-IN" sz="26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tissue anoxia and anaerobic glycolysis </a:t>
            </a:r>
            <a:r>
              <a:rPr lang="en-IN" sz="2600" dirty="0">
                <a:effectLst/>
                <a:latin typeface="Calibri" panose="020F0502020204030204" pitchFamily="34" charset="0"/>
                <a:ea typeface="Calibri" panose="020F0502020204030204" pitchFamily="34" charset="0"/>
                <a:cs typeface="Mangal" panose="02040503050203030202" pitchFamily="18" charset="0"/>
              </a:rPr>
              <a:t>occurs as oxidative phosphorylation is blocked</a:t>
            </a:r>
            <a:endParaRPr lang="en-IN" sz="2600" dirty="0">
              <a:latin typeface="Calibri" panose="020F0502020204030204" pitchFamily="34" charset="0"/>
              <a:ea typeface="Calibri" panose="020F0502020204030204" pitchFamily="34" charset="0"/>
              <a:cs typeface="Mangal" panose="02040503050203030202" pitchFamily="18" charset="0"/>
            </a:endParaRPr>
          </a:p>
          <a:p>
            <a:pPr marL="57150" marR="0" algn="just">
              <a:lnSpc>
                <a:spcPct val="115000"/>
              </a:lnSpc>
              <a:spcAft>
                <a:spcPts val="1000"/>
              </a:spcAft>
              <a:buFont typeface="Wingdings" pitchFamily="2" charset="2"/>
              <a:buChar char="ü"/>
            </a:pPr>
            <a:r>
              <a:rPr lang="en-IN" sz="2600" dirty="0">
                <a:latin typeface="Calibri" panose="020F0502020204030204" pitchFamily="34" charset="0"/>
                <a:ea typeface="Calibri" panose="020F0502020204030204" pitchFamily="34" charset="0"/>
                <a:cs typeface="Mangal" panose="02040503050203030202" pitchFamily="18" charset="0"/>
              </a:rPr>
              <a:t>R</a:t>
            </a:r>
            <a:r>
              <a:rPr lang="en-IN" sz="2600" dirty="0">
                <a:effectLst/>
                <a:latin typeface="Calibri" panose="020F0502020204030204" pitchFamily="34" charset="0"/>
                <a:ea typeface="Calibri" panose="020F0502020204030204" pitchFamily="34" charset="0"/>
                <a:cs typeface="Mangal" panose="02040503050203030202" pitchFamily="18" charset="0"/>
              </a:rPr>
              <a:t>esults in excess accumulation of lactic acid, lactic acidaemia and intracellular acidosis</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57150" marR="0" algn="just">
              <a:lnSpc>
                <a:spcPct val="115000"/>
              </a:lnSpc>
              <a:spcAft>
                <a:spcPts val="1000"/>
              </a:spcAft>
              <a:buFont typeface="Wingdings" pitchFamily="2" charset="2"/>
              <a:buChar char="ü"/>
            </a:pPr>
            <a:r>
              <a:rPr lang="en-IN" sz="2600" dirty="0">
                <a:effectLst/>
                <a:latin typeface="Calibri" panose="020F0502020204030204" pitchFamily="34" charset="0"/>
                <a:ea typeface="Calibri" panose="020F0502020204030204" pitchFamily="34" charset="0"/>
                <a:cs typeface="Mangal" panose="02040503050203030202" pitchFamily="18" charset="0"/>
              </a:rPr>
              <a:t>	</a:t>
            </a:r>
            <a:r>
              <a:rPr lang="en-IN" sz="2600" dirty="0">
                <a:solidFill>
                  <a:srgbClr val="00B050"/>
                </a:solidFill>
                <a:latin typeface="Calibri" panose="020F0502020204030204" pitchFamily="34" charset="0"/>
                <a:ea typeface="Calibri" panose="020F0502020204030204" pitchFamily="34" charset="0"/>
                <a:cs typeface="Mangal" panose="02040503050203030202" pitchFamily="18" charset="0"/>
              </a:rPr>
              <a:t>E</a:t>
            </a:r>
            <a:r>
              <a:rPr lang="en-IN" sz="26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ndotoxic or toxic shock develops </a:t>
            </a:r>
            <a:r>
              <a:rPr lang="en-IN" sz="2600" dirty="0">
                <a:effectLst/>
                <a:latin typeface="Calibri" panose="020F0502020204030204" pitchFamily="34" charset="0"/>
                <a:ea typeface="Calibri" panose="020F0502020204030204" pitchFamily="34" charset="0"/>
                <a:cs typeface="Mangal" panose="02040503050203030202" pitchFamily="18" charset="0"/>
              </a:rPr>
              <a:t>when endotoxins or other toxins enters in systemic circulation in  greater amount when not cleared by </a:t>
            </a:r>
            <a:r>
              <a:rPr lang="en-IN" sz="2600" b="1" dirty="0">
                <a:solidFill>
                  <a:srgbClr val="00B050"/>
                </a:solidFill>
                <a:effectLst/>
                <a:latin typeface="Calibri" panose="020F0502020204030204" pitchFamily="34" charset="0"/>
                <a:ea typeface="Calibri" panose="020F0502020204030204" pitchFamily="34" charset="0"/>
                <a:cs typeface="Mangal" panose="02040503050203030202" pitchFamily="18" charset="0"/>
              </a:rPr>
              <a:t>liver in case of intestinal ischaemia, injury or enteritis toxins</a:t>
            </a:r>
            <a:endParaRPr lang="en-US" b="1" dirty="0">
              <a:solidFill>
                <a:srgbClr val="00B050"/>
              </a:solidFill>
            </a:endParaRPr>
          </a:p>
        </p:txBody>
      </p:sp>
    </p:spTree>
    <p:extLst>
      <p:ext uri="{BB962C8B-B14F-4D97-AF65-F5344CB8AC3E}">
        <p14:creationId xmlns:p14="http://schemas.microsoft.com/office/powerpoint/2010/main" xmlns="" val="1302306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FED232-D0F6-03A4-AA1A-5ADD34BA44E7}"/>
              </a:ext>
            </a:extLst>
          </p:cNvPr>
          <p:cNvSpPr>
            <a:spLocks noGrp="1"/>
          </p:cNvSpPr>
          <p:nvPr>
            <p:ph idx="1"/>
          </p:nvPr>
        </p:nvSpPr>
        <p:spPr>
          <a:xfrm>
            <a:off x="349321" y="349321"/>
            <a:ext cx="11004479" cy="5827642"/>
          </a:xfrm>
        </p:spPr>
        <p:txBody>
          <a:bodyPr>
            <a:normAutofit fontScale="92500" lnSpcReduction="10000"/>
          </a:bodyPr>
          <a:lstStyle/>
          <a:p>
            <a:pPr algn="just"/>
            <a:r>
              <a:rPr lang="en-IN" sz="2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Toxins passed into systemic circulation as well as into peritoneal cavity and cause peripheral vasodilatation and reduction in circulating volume</a:t>
            </a:r>
          </a:p>
          <a:p>
            <a:pPr algn="just"/>
            <a:r>
              <a:rPr lang="en-IN" sz="2800" dirty="0">
                <a:effectLst/>
                <a:latin typeface="Calibri" panose="020F0502020204030204" pitchFamily="34" charset="0"/>
                <a:ea typeface="Calibri" panose="020F0502020204030204" pitchFamily="34" charset="0"/>
                <a:cs typeface="Mangal" panose="02040503050203030202" pitchFamily="18" charset="0"/>
              </a:rPr>
              <a:t>The toxins or endotoxins also damage the endothelial lining of blood vessels</a:t>
            </a:r>
          </a:p>
          <a:p>
            <a:pPr algn="just"/>
            <a:r>
              <a:rPr lang="en-IN" sz="2800" dirty="0">
                <a:effectLst/>
                <a:latin typeface="Calibri" panose="020F0502020204030204" pitchFamily="34" charset="0"/>
                <a:ea typeface="Calibri" panose="020F0502020204030204" pitchFamily="34" charset="0"/>
                <a:cs typeface="Mangal" panose="02040503050203030202" pitchFamily="18" charset="0"/>
              </a:rPr>
              <a:t> It causes inadequate supply of oxygen to the tissues leads to disturbance in oxidative cellular metabolism and production of arachidonic acid</a:t>
            </a:r>
          </a:p>
          <a:p>
            <a:pPr algn="just"/>
            <a:r>
              <a:rPr lang="en-IN" sz="2800" dirty="0">
                <a:effectLst/>
                <a:latin typeface="Calibri" panose="020F0502020204030204" pitchFamily="34" charset="0"/>
                <a:ea typeface="Calibri" panose="020F0502020204030204" pitchFamily="34" charset="0"/>
                <a:cs typeface="Mangal" panose="02040503050203030202" pitchFamily="18" charset="0"/>
              </a:rPr>
              <a:t>The arachidonic acid is metabolised to produced eicosanoids like </a:t>
            </a:r>
            <a:r>
              <a:rPr lang="en-IN" sz="2800" dirty="0" err="1">
                <a:effectLst/>
                <a:latin typeface="Calibri" panose="020F0502020204030204" pitchFamily="34" charset="0"/>
                <a:ea typeface="Calibri" panose="020F0502020204030204" pitchFamily="34" charset="0"/>
                <a:cs typeface="Mangal" panose="02040503050203030202" pitchFamily="18" charset="0"/>
              </a:rPr>
              <a:t>leukotriens</a:t>
            </a:r>
            <a:r>
              <a:rPr lang="en-IN" sz="2800" dirty="0">
                <a:effectLst/>
                <a:latin typeface="Calibri" panose="020F0502020204030204" pitchFamily="34" charset="0"/>
                <a:ea typeface="Calibri" panose="020F0502020204030204" pitchFamily="34" charset="0"/>
                <a:cs typeface="Mangal" panose="02040503050203030202" pitchFamily="18" charset="0"/>
              </a:rPr>
              <a:t>, prostaglandins and thromboxane A2, which are </a:t>
            </a:r>
            <a:r>
              <a:rPr lang="en-IN" sz="2800" dirty="0" err="1">
                <a:effectLst/>
                <a:latin typeface="Calibri" panose="020F0502020204030204" pitchFamily="34" charset="0"/>
                <a:ea typeface="Calibri" panose="020F0502020204030204" pitchFamily="34" charset="0"/>
                <a:cs typeface="Mangal" panose="02040503050203030202" pitchFamily="18" charset="0"/>
              </a:rPr>
              <a:t>potetent</a:t>
            </a:r>
            <a:r>
              <a:rPr lang="en-IN" sz="2800" dirty="0">
                <a:effectLst/>
                <a:latin typeface="Calibri" panose="020F0502020204030204" pitchFamily="34" charset="0"/>
                <a:ea typeface="Calibri" panose="020F0502020204030204" pitchFamily="34" charset="0"/>
                <a:cs typeface="Mangal" panose="02040503050203030202" pitchFamily="18" charset="0"/>
              </a:rPr>
              <a:t> vasoactive compounds and affect adversely vascular reactivity and permeability</a:t>
            </a:r>
          </a:p>
          <a:p>
            <a:pPr algn="just"/>
            <a:r>
              <a:rPr lang="en-IN" sz="2800" dirty="0">
                <a:effectLst/>
                <a:latin typeface="Calibri" panose="020F0502020204030204" pitchFamily="34" charset="0"/>
                <a:ea typeface="Calibri" panose="020F0502020204030204" pitchFamily="34" charset="0"/>
                <a:cs typeface="Mangal" panose="02040503050203030202" pitchFamily="18" charset="0"/>
              </a:rPr>
              <a:t>All these factors help in development of toxic shock</a:t>
            </a:r>
            <a:endParaRPr lang="en-US" sz="2800" dirty="0">
              <a:effectLst/>
              <a:latin typeface="Calibri" panose="020F0502020204030204" pitchFamily="34" charset="0"/>
              <a:ea typeface="Calibri" panose="020F0502020204030204" pitchFamily="34" charset="0"/>
              <a:cs typeface="Mangal" panose="02040503050203030202" pitchFamily="18" charset="0"/>
            </a:endParaRPr>
          </a:p>
          <a:p>
            <a:pPr algn="just"/>
            <a:r>
              <a:rPr lang="en-IN" sz="2800" dirty="0">
                <a:effectLst/>
                <a:latin typeface="Calibri" panose="020F0502020204030204" pitchFamily="34" charset="0"/>
                <a:ea typeface="Calibri" panose="020F0502020204030204" pitchFamily="34" charset="0"/>
                <a:cs typeface="Mangal" panose="02040503050203030202" pitchFamily="18" charset="0"/>
              </a:rPr>
              <a:t>If sepsis persist for some time vascular permeability is altered, and fluid and albumin from circulation are leaked into interstitial space</a:t>
            </a:r>
          </a:p>
          <a:p>
            <a:pPr algn="just"/>
            <a:r>
              <a:rPr lang="en-IN" sz="2800" dirty="0">
                <a:effectLst/>
                <a:latin typeface="Calibri" panose="020F0502020204030204" pitchFamily="34" charset="0"/>
                <a:ea typeface="Calibri" panose="020F0502020204030204" pitchFamily="34" charset="0"/>
                <a:cs typeface="Mangal" panose="02040503050203030202" pitchFamily="18" charset="0"/>
              </a:rPr>
              <a:t> It results in hypovolaemia and there is development of reduced venous return and reduced cardiac output</a:t>
            </a:r>
          </a:p>
          <a:p>
            <a:pPr algn="just"/>
            <a:r>
              <a:rPr lang="en-IN" sz="2800" dirty="0">
                <a:effectLst/>
                <a:latin typeface="Calibri" panose="020F0502020204030204" pitchFamily="34" charset="0"/>
                <a:ea typeface="Calibri" panose="020F0502020204030204" pitchFamily="34" charset="0"/>
                <a:cs typeface="Mangal" panose="02040503050203030202" pitchFamily="18" charset="0"/>
              </a:rPr>
              <a:t> </a:t>
            </a:r>
            <a:r>
              <a:rPr lang="en-IN" sz="28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In irreversible shock there is loss of cellular integrity in all tissue and development of disseminated intravascular coagulation</a:t>
            </a:r>
            <a:endParaRPr lang="en-US" sz="2800" dirty="0">
              <a:solidFill>
                <a:srgbClr val="00B050"/>
              </a:solidFill>
              <a:effectLst/>
              <a:latin typeface="Calibri" panose="020F0502020204030204" pitchFamily="34" charset="0"/>
              <a:ea typeface="Calibri" panose="020F0502020204030204" pitchFamily="34" charset="0"/>
              <a:cs typeface="Mangal" panose="02040503050203030202" pitchFamily="18" charset="0"/>
            </a:endParaRPr>
          </a:p>
          <a:p>
            <a:pPr algn="just"/>
            <a:endParaRPr lang="en-US" dirty="0"/>
          </a:p>
        </p:txBody>
      </p:sp>
    </p:spTree>
    <p:extLst>
      <p:ext uri="{BB962C8B-B14F-4D97-AF65-F5344CB8AC3E}">
        <p14:creationId xmlns:p14="http://schemas.microsoft.com/office/powerpoint/2010/main" xmlns="" val="507366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1052B7-0575-7984-1B9E-B1ED9B5E3C1F}"/>
              </a:ext>
            </a:extLst>
          </p:cNvPr>
          <p:cNvSpPr>
            <a:spLocks noGrp="1"/>
          </p:cNvSpPr>
          <p:nvPr>
            <p:ph idx="1"/>
          </p:nvPr>
        </p:nvSpPr>
        <p:spPr>
          <a:xfrm>
            <a:off x="431516" y="493160"/>
            <a:ext cx="11291298" cy="6061752"/>
          </a:xfrm>
        </p:spPr>
        <p:txBody>
          <a:bodyPr>
            <a:normAutofit lnSpcReduction="10000"/>
          </a:bodyPr>
          <a:lstStyle/>
          <a:p>
            <a:pPr marL="57150" marR="0" algn="just">
              <a:lnSpc>
                <a:spcPct val="115000"/>
              </a:lnSpc>
              <a:spcAft>
                <a:spcPts val="1000"/>
              </a:spcAft>
              <a:buNone/>
            </a:pPr>
            <a:r>
              <a:rPr lang="en-IN"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Clinical findings  </a:t>
            </a:r>
            <a:endParaRPr lang="en-US" sz="24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171450" marR="0" indent="-342900" algn="just">
              <a:lnSpc>
                <a:spcPct val="115000"/>
              </a:lnSpc>
              <a:spcAft>
                <a:spcPts val="1000"/>
              </a:spcAft>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In the initial stage of endotoxic shock capillary refill </a:t>
            </a:r>
            <a:r>
              <a:rPr lang="en-IN" sz="2400" dirty="0" smtClean="0">
                <a:effectLst/>
                <a:latin typeface="Calibri" panose="020F0502020204030204" pitchFamily="34" charset="0"/>
                <a:ea typeface="Calibri" panose="020F0502020204030204" pitchFamily="34" charset="0"/>
                <a:cs typeface="Mangal" panose="02040503050203030202" pitchFamily="18" charset="0"/>
              </a:rPr>
              <a:t>time (CRT) </a:t>
            </a:r>
            <a:r>
              <a:rPr lang="en-IN" sz="2400" dirty="0">
                <a:effectLst/>
                <a:latin typeface="Calibri" panose="020F0502020204030204" pitchFamily="34" charset="0"/>
                <a:ea typeface="Calibri" panose="020F0502020204030204" pitchFamily="34" charset="0"/>
                <a:cs typeface="Mangal" panose="02040503050203030202" pitchFamily="18" charset="0"/>
              </a:rPr>
              <a:t>and blood pressure remain normal, but tachycardia and congestion of mucous membrane occurs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171450" marR="0" indent="-342900" algn="just">
              <a:lnSpc>
                <a:spcPct val="115000"/>
              </a:lnSpc>
              <a:spcAft>
                <a:spcPts val="1000"/>
              </a:spcAft>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During shock the visible mucous membrane become pale grey or muddy and capillary refill time is increased to 3-4 min</a:t>
            </a:r>
          </a:p>
          <a:p>
            <a:pPr marL="171450" marR="0" indent="-342900" algn="just">
              <a:lnSpc>
                <a:spcPct val="115000"/>
              </a:lnSpc>
              <a:spcAft>
                <a:spcPts val="1000"/>
              </a:spcAft>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 Animals become dull and depressed, weak and recumbent, reduction in venous blood pressure and veins can not be raised easily</a:t>
            </a:r>
          </a:p>
          <a:p>
            <a:pPr marL="171450" marR="0" indent="-342900" algn="just">
              <a:lnSpc>
                <a:spcPct val="115000"/>
              </a:lnSpc>
              <a:spcAft>
                <a:spcPts val="1000"/>
              </a:spcAft>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 The extremities become cold while body temperature remains subnormal</a:t>
            </a:r>
          </a:p>
          <a:p>
            <a:pPr marL="171450" marR="0" indent="-342900" algn="just">
              <a:lnSpc>
                <a:spcPct val="115000"/>
              </a:lnSpc>
              <a:spcAft>
                <a:spcPts val="1000"/>
              </a:spcAft>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Respiration is shallow and rapid while heart rate is increased and pulse is weak, has small amplitude and low pressure</a:t>
            </a:r>
            <a:endParaRPr lang="en-IN" sz="2400" dirty="0">
              <a:latin typeface="Calibri" panose="020F0502020204030204" pitchFamily="34" charset="0"/>
              <a:ea typeface="Calibri" panose="020F0502020204030204" pitchFamily="34" charset="0"/>
              <a:cs typeface="Mangal" panose="02040503050203030202" pitchFamily="18" charset="0"/>
            </a:endParaRPr>
          </a:p>
          <a:p>
            <a:pPr marL="171450" marR="0" indent="-342900" algn="just">
              <a:lnSpc>
                <a:spcPct val="115000"/>
              </a:lnSpc>
              <a:spcAft>
                <a:spcPts val="1000"/>
              </a:spcAft>
              <a:buFont typeface="Wingdings" panose="05000000000000000000" pitchFamily="2" charset="2"/>
              <a:buChar char="ü"/>
            </a:pPr>
            <a:r>
              <a:rPr lang="en-IN" sz="2400" dirty="0">
                <a:effectLst/>
                <a:latin typeface="Calibri" panose="020F0502020204030204" pitchFamily="34" charset="0"/>
                <a:ea typeface="Calibri" panose="020F0502020204030204" pitchFamily="34" charset="0"/>
                <a:cs typeface="Mangal" panose="02040503050203030202" pitchFamily="18" charset="0"/>
              </a:rPr>
              <a:t>Untreated cases go in coma and die</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endParaRPr lang="en-US" sz="3600" dirty="0"/>
          </a:p>
        </p:txBody>
      </p:sp>
    </p:spTree>
    <p:extLst>
      <p:ext uri="{BB962C8B-B14F-4D97-AF65-F5344CB8AC3E}">
        <p14:creationId xmlns:p14="http://schemas.microsoft.com/office/powerpoint/2010/main" xmlns="" val="2898416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478C07-E16E-5F87-8DDA-215294BFEDCC}"/>
              </a:ext>
            </a:extLst>
          </p:cNvPr>
          <p:cNvSpPr>
            <a:spLocks noGrp="1"/>
          </p:cNvSpPr>
          <p:nvPr>
            <p:ph idx="1"/>
          </p:nvPr>
        </p:nvSpPr>
        <p:spPr>
          <a:xfrm>
            <a:off x="226031" y="339046"/>
            <a:ext cx="11805007" cy="6688477"/>
          </a:xfrm>
        </p:spPr>
        <p:txBody>
          <a:bodyPr>
            <a:normAutofit fontScale="77500" lnSpcReduction="20000"/>
          </a:bodyPr>
          <a:lstStyle/>
          <a:p>
            <a:pPr marL="57150" marR="0" algn="just">
              <a:lnSpc>
                <a:spcPct val="115000"/>
              </a:lnSpc>
              <a:spcAft>
                <a:spcPts val="1000"/>
              </a:spcAft>
              <a:buNone/>
            </a:pPr>
            <a:r>
              <a:rPr lang="en-IN" sz="31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Necropsy findings</a:t>
            </a:r>
            <a:endParaRPr lang="en-US" sz="3100" b="1"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Aft>
                <a:spcPts val="1000"/>
              </a:spcAft>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Dehydration and wide spread petechial and </a:t>
            </a:r>
            <a:r>
              <a:rPr lang="en-IN" sz="3100" dirty="0" err="1">
                <a:effectLst/>
                <a:latin typeface="Calibri" panose="020F0502020204030204" pitchFamily="34" charset="0"/>
                <a:ea typeface="Calibri" panose="020F0502020204030204" pitchFamily="34" charset="0"/>
                <a:cs typeface="Mangal" panose="02040503050203030202" pitchFamily="18" charset="0"/>
              </a:rPr>
              <a:t>ecchymotic</a:t>
            </a:r>
            <a:r>
              <a:rPr lang="en-IN" sz="3100" dirty="0">
                <a:effectLst/>
                <a:latin typeface="Calibri" panose="020F0502020204030204" pitchFamily="34" charset="0"/>
                <a:ea typeface="Calibri" panose="020F0502020204030204" pitchFamily="34" charset="0"/>
                <a:cs typeface="Mangal" panose="02040503050203030202" pitchFamily="18" charset="0"/>
              </a:rPr>
              <a:t> haemorrhages and in endotoxic shock congestion `of capillaries and pulmonary oedema</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57150" marR="0" algn="just">
              <a:lnSpc>
                <a:spcPct val="115000"/>
              </a:lnSpc>
              <a:spcAft>
                <a:spcPts val="1000"/>
              </a:spcAft>
              <a:buNone/>
            </a:pPr>
            <a:r>
              <a:rPr lang="en-IN" sz="3100" b="1" dirty="0">
                <a:solidFill>
                  <a:srgbClr val="002060"/>
                </a:solidFill>
                <a:effectLst/>
                <a:latin typeface="Calibri" panose="020F0502020204030204" pitchFamily="34" charset="0"/>
                <a:ea typeface="Calibri" panose="020F0502020204030204" pitchFamily="34" charset="0"/>
                <a:cs typeface="Mangal" panose="02040503050203030202" pitchFamily="18" charset="0"/>
              </a:rPr>
              <a:t>Diagnosis</a:t>
            </a:r>
            <a:endParaRPr lang="en-US" sz="31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History and clinical signs: </a:t>
            </a:r>
            <a:r>
              <a:rPr lang="en-IN" sz="3100" dirty="0">
                <a:effectLst/>
                <a:latin typeface="Calibri" panose="020F0502020204030204" pitchFamily="34" charset="0"/>
                <a:ea typeface="Calibri" panose="020F0502020204030204" pitchFamily="34" charset="0"/>
                <a:cs typeface="Mangal" panose="02040503050203030202" pitchFamily="18" charset="0"/>
              </a:rPr>
              <a:t>History of illness along with clinical signs</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Measurement of arterial blood pressure: </a:t>
            </a:r>
            <a:r>
              <a:rPr lang="en-IN" sz="3100" dirty="0">
                <a:effectLst/>
                <a:latin typeface="Calibri" panose="020F0502020204030204" pitchFamily="34" charset="0"/>
                <a:ea typeface="Calibri" panose="020F0502020204030204" pitchFamily="34" charset="0"/>
                <a:cs typeface="Mangal" panose="02040503050203030202" pitchFamily="18" charset="0"/>
              </a:rPr>
              <a:t>This gives idea about the presence of shock and its severity</a:t>
            </a:r>
            <a:r>
              <a:rPr lang="en-IN" sz="3100" dirty="0">
                <a:latin typeface="Calibri" panose="020F0502020204030204" pitchFamily="34" charset="0"/>
                <a:ea typeface="Calibri" panose="020F0502020204030204" pitchFamily="34" charset="0"/>
                <a:cs typeface="Mangal" panose="02040503050203030202" pitchFamily="18" charset="0"/>
              </a:rPr>
              <a:t>, a </a:t>
            </a:r>
            <a:r>
              <a:rPr lang="en-IN" sz="3100" dirty="0">
                <a:effectLst/>
                <a:latin typeface="Calibri" panose="020F0502020204030204" pitchFamily="34" charset="0"/>
                <a:ea typeface="Calibri" panose="020F0502020204030204" pitchFamily="34" charset="0"/>
                <a:cs typeface="Mangal" panose="02040503050203030202" pitchFamily="18" charset="0"/>
              </a:rPr>
              <a:t>level below 100 mm Hg indicates the presence of shock and level below 60 mm Hg is usually fatal if not reversed immediately (Normal- 120 mm Hg)</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1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Blood examination: </a:t>
            </a:r>
            <a:r>
              <a:rPr lang="en-IN" sz="3100" dirty="0">
                <a:effectLst/>
                <a:latin typeface="Calibri" panose="020F0502020204030204" pitchFamily="34" charset="0"/>
                <a:ea typeface="Calibri" panose="020F0502020204030204" pitchFamily="34" charset="0"/>
                <a:cs typeface="Mangal" panose="02040503050203030202" pitchFamily="18" charset="0"/>
              </a:rPr>
              <a:t>Reduction in blood PH(&lt;7.35) and elevation of eosinophil count</a:t>
            </a:r>
          </a:p>
          <a:p>
            <a:pPr marL="342900" marR="0" lvl="0" indent="-342900" algn="just">
              <a:lnSpc>
                <a:spcPct val="115000"/>
              </a:lnSpc>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 Blood urea and creatinine may be elevated while haematocrit and total protein may or may not be elevated</a:t>
            </a:r>
            <a:endParaRPr lang="en-US" sz="31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Aft>
                <a:spcPts val="1000"/>
              </a:spcAft>
              <a:buFont typeface="Wingdings" panose="05000000000000000000" pitchFamily="2" charset="2"/>
              <a:buChar char=""/>
            </a:pPr>
            <a:r>
              <a:rPr lang="en-IN" sz="31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Electrocardiography: </a:t>
            </a:r>
            <a:r>
              <a:rPr lang="en-IN" sz="3100" dirty="0">
                <a:effectLst/>
                <a:latin typeface="Calibri" panose="020F0502020204030204" pitchFamily="34" charset="0"/>
                <a:ea typeface="Calibri" panose="020F0502020204030204" pitchFamily="34" charset="0"/>
                <a:cs typeface="Mangal" panose="02040503050203030202" pitchFamily="18" charset="0"/>
              </a:rPr>
              <a:t>It is helpful in diagnosis of shock due to cardiac involvement</a:t>
            </a:r>
          </a:p>
          <a:p>
            <a:pPr marL="342900" marR="0" lvl="0" indent="-342900" algn="just">
              <a:lnSpc>
                <a:spcPct val="115000"/>
              </a:lnSpc>
              <a:spcAft>
                <a:spcPts val="1000"/>
              </a:spcAft>
              <a:buFont typeface="Wingdings" panose="05000000000000000000" pitchFamily="2" charset="2"/>
              <a:buChar char=""/>
            </a:pPr>
            <a:r>
              <a:rPr lang="en-IN" sz="3100" dirty="0">
                <a:effectLst/>
                <a:latin typeface="Calibri" panose="020F0502020204030204" pitchFamily="34" charset="0"/>
                <a:ea typeface="Calibri" panose="020F0502020204030204" pitchFamily="34" charset="0"/>
                <a:cs typeface="Mangal" panose="02040503050203030202" pitchFamily="18" charset="0"/>
              </a:rPr>
              <a:t> In </a:t>
            </a:r>
            <a:r>
              <a:rPr lang="en-IN" sz="31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myocardial ischaemia </a:t>
            </a:r>
            <a:r>
              <a:rPr lang="en-IN" sz="3100" dirty="0">
                <a:effectLst/>
                <a:latin typeface="Calibri" panose="020F0502020204030204" pitchFamily="34" charset="0"/>
                <a:ea typeface="Calibri" panose="020F0502020204030204" pitchFamily="34" charset="0"/>
                <a:cs typeface="Mangal" panose="02040503050203030202" pitchFamily="18" charset="0"/>
              </a:rPr>
              <a:t>there is </a:t>
            </a:r>
            <a:r>
              <a:rPr lang="en-IN" sz="3100" dirty="0">
                <a:solidFill>
                  <a:srgbClr val="002060"/>
                </a:solidFill>
                <a:effectLst/>
                <a:latin typeface="Calibri" panose="020F0502020204030204" pitchFamily="34" charset="0"/>
                <a:ea typeface="Calibri" panose="020F0502020204030204" pitchFamily="34" charset="0"/>
                <a:cs typeface="Mangal" panose="02040503050203030202" pitchFamily="18" charset="0"/>
              </a:rPr>
              <a:t>prolongation of QRS interval and peaked or inverted T wave</a:t>
            </a:r>
            <a:endParaRPr lang="en-US" sz="31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959593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CEA456A-1183-1368-0071-5F69530D928F}"/>
              </a:ext>
            </a:extLst>
          </p:cNvPr>
          <p:cNvSpPr>
            <a:spLocks noGrp="1"/>
          </p:cNvSpPr>
          <p:nvPr>
            <p:ph idx="1"/>
          </p:nvPr>
        </p:nvSpPr>
        <p:spPr>
          <a:xfrm>
            <a:off x="400692" y="410966"/>
            <a:ext cx="11589250" cy="6447034"/>
          </a:xfrm>
        </p:spPr>
        <p:txBody>
          <a:bodyPr>
            <a:normAutofit fontScale="70000" lnSpcReduction="20000"/>
          </a:bodyPr>
          <a:lstStyle/>
          <a:p>
            <a:pPr marL="57150" marR="0" algn="just">
              <a:lnSpc>
                <a:spcPct val="115000"/>
              </a:lnSpc>
              <a:spcAft>
                <a:spcPts val="1000"/>
              </a:spcAft>
              <a:buNone/>
            </a:pPr>
            <a:r>
              <a:rPr lang="en-IN" sz="3400" b="1" dirty="0">
                <a:effectLst/>
                <a:latin typeface="Calibri" panose="020F0502020204030204" pitchFamily="34" charset="0"/>
                <a:ea typeface="Calibri" panose="020F0502020204030204" pitchFamily="34" charset="0"/>
                <a:cs typeface="Mangal" panose="02040503050203030202" pitchFamily="18" charset="0"/>
              </a:rPr>
              <a:t>Treatment</a:t>
            </a:r>
            <a:endParaRPr lang="en-US" sz="3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400" dirty="0">
                <a:effectLst/>
                <a:latin typeface="Calibri" panose="020F0502020204030204" pitchFamily="34" charset="0"/>
                <a:ea typeface="Calibri" panose="020F0502020204030204" pitchFamily="34" charset="0"/>
                <a:cs typeface="Mangal" panose="02040503050203030202" pitchFamily="18" charset="0"/>
              </a:rPr>
              <a:t>The precipitating cause of shock should be eliminated</a:t>
            </a:r>
            <a:endParaRPr lang="en-US" sz="3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400" dirty="0">
                <a:effectLst/>
                <a:latin typeface="Calibri" panose="020F0502020204030204" pitchFamily="34" charset="0"/>
                <a:ea typeface="Calibri" panose="020F0502020204030204" pitchFamily="34" charset="0"/>
                <a:cs typeface="Mangal" panose="02040503050203030202" pitchFamily="18" charset="0"/>
              </a:rPr>
              <a:t>To prevent anoxia and tissue damage it is very essential to restore the blood volume through fluid therapy</a:t>
            </a:r>
            <a:endParaRPr lang="en-US" sz="3400" dirty="0">
              <a:effectLst/>
              <a:latin typeface="Calibri" panose="020F0502020204030204" pitchFamily="34" charset="0"/>
              <a:ea typeface="Calibri" panose="020F0502020204030204" pitchFamily="34" charset="0"/>
              <a:cs typeface="Mangal" panose="02040503050203030202" pitchFamily="18" charset="0"/>
            </a:endParaRPr>
          </a:p>
          <a:p>
            <a:pPr marR="0" lvl="0" algn="just">
              <a:lnSpc>
                <a:spcPct val="115000"/>
              </a:lnSpc>
              <a:buFont typeface="Wingdings" panose="05000000000000000000" pitchFamily="2" charset="2"/>
              <a:buChar char="Ø"/>
            </a:pPr>
            <a:r>
              <a:rPr lang="en-IN" sz="3400" dirty="0">
                <a:effectLst/>
                <a:latin typeface="Calibri" panose="020F0502020204030204" pitchFamily="34" charset="0"/>
                <a:ea typeface="Calibri" panose="020F0502020204030204" pitchFamily="34" charset="0"/>
                <a:cs typeface="Mangal" panose="02040503050203030202" pitchFamily="18" charset="0"/>
              </a:rPr>
              <a:t>Fluid therapy: It should be done quickly since it will help in restoring circulatory function and tissue perfusion</a:t>
            </a:r>
          </a:p>
          <a:p>
            <a:pPr marR="0" lvl="0" algn="just">
              <a:lnSpc>
                <a:spcPct val="115000"/>
              </a:lnSpc>
              <a:buFont typeface="Wingdings" panose="05000000000000000000" pitchFamily="2" charset="2"/>
              <a:buChar char="Ø"/>
            </a:pPr>
            <a:r>
              <a:rPr lang="en-IN" sz="3400" dirty="0">
                <a:effectLst/>
                <a:latin typeface="Calibri" panose="020F0502020204030204" pitchFamily="34" charset="0"/>
                <a:ea typeface="Calibri" panose="020F0502020204030204" pitchFamily="34" charset="0"/>
                <a:cs typeface="Mangal" panose="02040503050203030202" pitchFamily="18" charset="0"/>
              </a:rPr>
              <a:t> As crystalloid solutions (fluid contains electrolytes), </a:t>
            </a:r>
            <a:r>
              <a:rPr lang="en-IN" sz="3400" dirty="0" err="1">
                <a:effectLst/>
                <a:latin typeface="Calibri" panose="020F0502020204030204" pitchFamily="34" charset="0"/>
                <a:ea typeface="Calibri" panose="020F0502020204030204" pitchFamily="34" charset="0"/>
                <a:cs typeface="Mangal" panose="02040503050203030202" pitchFamily="18" charset="0"/>
              </a:rPr>
              <a:t>isotonoic</a:t>
            </a:r>
            <a:r>
              <a:rPr lang="en-IN" sz="3400" dirty="0">
                <a:effectLst/>
                <a:latin typeface="Calibri" panose="020F0502020204030204" pitchFamily="34" charset="0"/>
                <a:ea typeface="Calibri" panose="020F0502020204030204" pitchFamily="34" charset="0"/>
                <a:cs typeface="Mangal" panose="02040503050203030202" pitchFamily="18" charset="0"/>
              </a:rPr>
              <a:t> solutions like Ringer’s lactate, 0.9% Sodium Chloride, dextrose saline may be given  in large amount (50ml/kg b </a:t>
            </a:r>
            <a:r>
              <a:rPr lang="en-IN" sz="3400" dirty="0" err="1">
                <a:effectLst/>
                <a:latin typeface="Calibri" panose="020F0502020204030204" pitchFamily="34" charset="0"/>
                <a:ea typeface="Calibri" panose="020F0502020204030204" pitchFamily="34" charset="0"/>
                <a:cs typeface="Mangal" panose="02040503050203030202" pitchFamily="18" charset="0"/>
              </a:rPr>
              <a:t>wt</a:t>
            </a:r>
            <a:r>
              <a:rPr lang="en-IN" sz="3400" dirty="0">
                <a:effectLst/>
                <a:latin typeface="Calibri" panose="020F0502020204030204" pitchFamily="34" charset="0"/>
                <a:ea typeface="Calibri" panose="020F0502020204030204" pitchFamily="34" charset="0"/>
                <a:cs typeface="Mangal" panose="02040503050203030202" pitchFamily="18" charset="0"/>
              </a:rPr>
              <a:t>) or colloid solutions (increase osmotic pressure and expand plasma volume) like dextran, </a:t>
            </a:r>
            <a:r>
              <a:rPr lang="en-IN" sz="3400" dirty="0" err="1">
                <a:effectLst/>
                <a:latin typeface="Calibri" panose="020F0502020204030204" pitchFamily="34" charset="0"/>
                <a:ea typeface="Calibri" panose="020F0502020204030204" pitchFamily="34" charset="0"/>
                <a:cs typeface="Mangal" panose="02040503050203030202" pitchFamily="18" charset="0"/>
              </a:rPr>
              <a:t>gelatin</a:t>
            </a:r>
            <a:r>
              <a:rPr lang="en-IN" sz="3400" dirty="0">
                <a:effectLst/>
                <a:latin typeface="Calibri" panose="020F0502020204030204" pitchFamily="34" charset="0"/>
                <a:ea typeface="Calibri" panose="020F0502020204030204" pitchFamily="34" charset="0"/>
                <a:cs typeface="Mangal" panose="02040503050203030202" pitchFamily="18" charset="0"/>
              </a:rPr>
              <a:t> polymers or </a:t>
            </a:r>
            <a:r>
              <a:rPr lang="en-IN" sz="3400" dirty="0" err="1">
                <a:effectLst/>
                <a:latin typeface="Calibri" panose="020F0502020204030204" pitchFamily="34" charset="0"/>
                <a:ea typeface="Calibri" panose="020F0502020204030204" pitchFamily="34" charset="0"/>
                <a:cs typeface="Mangal" panose="02040503050203030202" pitchFamily="18" charset="0"/>
              </a:rPr>
              <a:t>hexastarch</a:t>
            </a:r>
            <a:r>
              <a:rPr lang="en-IN" sz="3400" dirty="0">
                <a:effectLst/>
                <a:latin typeface="Calibri" panose="020F0502020204030204" pitchFamily="34" charset="0"/>
                <a:ea typeface="Calibri" panose="020F0502020204030204" pitchFamily="34" charset="0"/>
                <a:cs typeface="Mangal" panose="02040503050203030202" pitchFamily="18" charset="0"/>
              </a:rPr>
              <a:t> may be given in lower amounts so as to cause sustained increase in plasma volume</a:t>
            </a:r>
            <a:endParaRPr lang="en-US" sz="3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3400" dirty="0">
                <a:effectLst/>
                <a:latin typeface="Calibri" panose="020F0502020204030204" pitchFamily="34" charset="0"/>
                <a:ea typeface="Calibri" panose="020F0502020204030204" pitchFamily="34" charset="0"/>
                <a:cs typeface="Mangal" panose="02040503050203030202" pitchFamily="18" charset="0"/>
              </a:rPr>
              <a:t>These fluids may induce coagulopathy or pulmonary oedema, so to overcome this isotonic solution should be given initially then small amount of hypertonic saline solution (7.2% Saline solution @ 3-4 ml/kg b </a:t>
            </a:r>
            <a:r>
              <a:rPr lang="en-IN" sz="3400" dirty="0" err="1">
                <a:effectLst/>
                <a:latin typeface="Calibri" panose="020F0502020204030204" pitchFamily="34" charset="0"/>
                <a:ea typeface="Calibri" panose="020F0502020204030204" pitchFamily="34" charset="0"/>
                <a:cs typeface="Mangal" panose="02040503050203030202" pitchFamily="18" charset="0"/>
              </a:rPr>
              <a:t>wt</a:t>
            </a:r>
            <a:r>
              <a:rPr lang="en-IN" sz="3400" dirty="0">
                <a:effectLst/>
                <a:latin typeface="Calibri" panose="020F0502020204030204" pitchFamily="34" charset="0"/>
                <a:ea typeface="Calibri" panose="020F0502020204030204" pitchFamily="34" charset="0"/>
                <a:cs typeface="Mangal" panose="02040503050203030202" pitchFamily="18" charset="0"/>
              </a:rPr>
              <a:t>) </a:t>
            </a:r>
            <a:endParaRPr lang="en-US" sz="3400" dirty="0">
              <a:effectLst/>
              <a:latin typeface="Calibri" panose="020F0502020204030204" pitchFamily="34" charset="0"/>
              <a:ea typeface="Calibri" panose="020F0502020204030204" pitchFamily="34" charset="0"/>
              <a:cs typeface="Mangal" panose="02040503050203030202" pitchFamily="18" charset="0"/>
            </a:endParaRPr>
          </a:p>
          <a:p>
            <a:pPr marL="0" marR="0">
              <a:lnSpc>
                <a:spcPct val="115000"/>
              </a:lnSpc>
              <a:spcAft>
                <a:spcPts val="1000"/>
              </a:spcAft>
            </a:pPr>
            <a:r>
              <a:rPr lang="en-IN" sz="1800" dirty="0">
                <a:effectLst/>
                <a:latin typeface="Calibri" panose="020F0502020204030204" pitchFamily="34" charset="0"/>
                <a:ea typeface="Calibri" panose="020F0502020204030204" pitchFamily="34" charset="0"/>
                <a:cs typeface="Mangal" panose="02040503050203030202" pitchFamily="18" charset="0"/>
              </a:rPr>
              <a:t> </a:t>
            </a:r>
            <a:br>
              <a:rPr lang="en-IN" sz="1800" dirty="0">
                <a:effectLst/>
                <a:latin typeface="Calibri" panose="020F0502020204030204" pitchFamily="34" charset="0"/>
                <a:ea typeface="Calibri" panose="020F0502020204030204" pitchFamily="34" charset="0"/>
                <a:cs typeface="Mangal" panose="02040503050203030202" pitchFamily="18" charset="0"/>
              </a:rPr>
            </a:br>
            <a:endParaRPr lang="en-US" sz="18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2868154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7ED1776-0CA2-401A-6F4D-EBF26A333DF0}"/>
              </a:ext>
            </a:extLst>
          </p:cNvPr>
          <p:cNvSpPr>
            <a:spLocks noGrp="1"/>
          </p:cNvSpPr>
          <p:nvPr>
            <p:ph idx="1"/>
          </p:nvPr>
        </p:nvSpPr>
        <p:spPr>
          <a:xfrm>
            <a:off x="349321" y="359596"/>
            <a:ext cx="11004479" cy="5817367"/>
          </a:xfrm>
        </p:spPr>
        <p:txBody>
          <a:bodyPr/>
          <a:lstStyle/>
          <a:p>
            <a:pPr marL="342900" marR="0" lvl="0" indent="-342900" algn="just">
              <a:lnSpc>
                <a:spcPct val="115000"/>
              </a:lnSpc>
              <a:buFont typeface="Wingdings" panose="05000000000000000000" pitchFamily="2" charset="2"/>
              <a:buChar char=""/>
            </a:pPr>
            <a:r>
              <a:rPr lang="en-IN" sz="2600" dirty="0">
                <a:effectLst/>
                <a:latin typeface="Calibri" panose="020F0502020204030204" pitchFamily="34" charset="0"/>
                <a:ea typeface="Calibri" panose="020F0502020204030204" pitchFamily="34" charset="0"/>
                <a:cs typeface="Mangal" panose="02040503050203030202" pitchFamily="18" charset="0"/>
              </a:rPr>
              <a:t>In </a:t>
            </a: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endotoxic shock </a:t>
            </a:r>
            <a:r>
              <a:rPr lang="en-IN" sz="2600" dirty="0">
                <a:effectLst/>
                <a:latin typeface="Calibri" panose="020F0502020204030204" pitchFamily="34" charset="0"/>
                <a:ea typeface="Calibri" panose="020F0502020204030204" pitchFamily="34" charset="0"/>
                <a:cs typeface="Mangal" panose="02040503050203030202" pitchFamily="18" charset="0"/>
              </a:rPr>
              <a:t>to overcome bacterial agent broad spectrum antibiotic or combination of antibiotics should be used for 5-7 day</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Glucocorticoids</a:t>
            </a:r>
            <a:r>
              <a:rPr lang="en-IN" sz="2600" dirty="0">
                <a:effectLst/>
                <a:latin typeface="Calibri" panose="020F0502020204030204" pitchFamily="34" charset="0"/>
                <a:ea typeface="Calibri" panose="020F0502020204030204" pitchFamily="34" charset="0"/>
                <a:cs typeface="Mangal" panose="02040503050203030202" pitchFamily="18" charset="0"/>
              </a:rPr>
              <a:t> like dexamethasone is used @ 5-10 mg/kg body iv. </a:t>
            </a:r>
            <a:r>
              <a:rPr lang="en-IN" sz="2600" dirty="0">
                <a:latin typeface="Calibri" panose="020F0502020204030204" pitchFamily="34" charset="0"/>
                <a:ea typeface="Calibri" panose="020F0502020204030204" pitchFamily="34" charset="0"/>
                <a:cs typeface="Mangal" panose="02040503050203030202" pitchFamily="18" charset="0"/>
              </a:rPr>
              <a:t>t</a:t>
            </a:r>
            <a:r>
              <a:rPr lang="en-IN" sz="2600" dirty="0">
                <a:effectLst/>
                <a:latin typeface="Calibri" panose="020F0502020204030204" pitchFamily="34" charset="0"/>
                <a:ea typeface="Calibri" panose="020F0502020204030204" pitchFamily="34" charset="0"/>
                <a:cs typeface="Mangal" panose="02040503050203030202" pitchFamily="18" charset="0"/>
              </a:rPr>
              <a:t>o overcome toxins and its effects</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buFont typeface="Wingdings" panose="05000000000000000000" pitchFamily="2" charset="2"/>
              <a:buChar char=""/>
            </a:pPr>
            <a:r>
              <a:rPr lang="en-IN" sz="2600" dirty="0">
                <a:effectLst/>
                <a:latin typeface="Calibri" panose="020F0502020204030204" pitchFamily="34" charset="0"/>
                <a:ea typeface="Calibri" panose="020F0502020204030204" pitchFamily="34" charset="0"/>
                <a:cs typeface="Mangal" panose="02040503050203030202" pitchFamily="18" charset="0"/>
              </a:rPr>
              <a:t>In </a:t>
            </a: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endotoxic shock, </a:t>
            </a:r>
            <a:r>
              <a:rPr lang="en-IN" sz="2600" dirty="0">
                <a:effectLst/>
                <a:latin typeface="Calibri" panose="020F0502020204030204" pitchFamily="34" charset="0"/>
                <a:ea typeface="Calibri" panose="020F0502020204030204" pitchFamily="34" charset="0"/>
                <a:cs typeface="Mangal" panose="02040503050203030202" pitchFamily="18" charset="0"/>
              </a:rPr>
              <a:t>use of cyclo-oxygenase inhibitors like flunixin meglumine @ 2 mg/kg b </a:t>
            </a:r>
            <a:r>
              <a:rPr lang="en-IN" sz="2600" dirty="0" err="1">
                <a:effectLst/>
                <a:latin typeface="Calibri" panose="020F0502020204030204" pitchFamily="34" charset="0"/>
                <a:ea typeface="Calibri" panose="020F0502020204030204" pitchFamily="34" charset="0"/>
                <a:cs typeface="Mangal" panose="02040503050203030202" pitchFamily="18" charset="0"/>
              </a:rPr>
              <a:t>wt</a:t>
            </a:r>
            <a:r>
              <a:rPr lang="en-IN" sz="2600" dirty="0">
                <a:effectLst/>
                <a:latin typeface="Calibri" panose="020F0502020204030204" pitchFamily="34" charset="0"/>
                <a:ea typeface="Calibri" panose="020F0502020204030204" pitchFamily="34" charset="0"/>
                <a:cs typeface="Mangal" panose="02040503050203030202" pitchFamily="18" charset="0"/>
              </a:rPr>
              <a:t> since they inhibit the production of vasoactive prostaglandin and thromboxane A</a:t>
            </a:r>
            <a:r>
              <a:rPr lang="en-IN" sz="2600" baseline="-25000" dirty="0">
                <a:effectLst/>
                <a:latin typeface="Calibri" panose="020F0502020204030204" pitchFamily="34" charset="0"/>
                <a:ea typeface="Calibri" panose="020F0502020204030204" pitchFamily="34" charset="0"/>
                <a:cs typeface="Mangal" panose="02040503050203030202" pitchFamily="18" charset="0"/>
              </a:rPr>
              <a:t>2</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Aft>
                <a:spcPts val="1000"/>
              </a:spcAft>
              <a:buFont typeface="Wingdings" panose="05000000000000000000" pitchFamily="2" charset="2"/>
              <a:buChar char=""/>
            </a:pPr>
            <a:r>
              <a:rPr lang="en-IN" sz="2600" dirty="0">
                <a:solidFill>
                  <a:srgbClr val="00B050"/>
                </a:solidFill>
                <a:effectLst/>
                <a:latin typeface="Calibri" panose="020F0502020204030204" pitchFamily="34" charset="0"/>
                <a:ea typeface="Calibri" panose="020F0502020204030204" pitchFamily="34" charset="0"/>
                <a:cs typeface="Mangal" panose="02040503050203030202" pitchFamily="18" charset="0"/>
              </a:rPr>
              <a:t>Beta- adrenergic stimulators </a:t>
            </a:r>
            <a:r>
              <a:rPr lang="en-IN" sz="2600" dirty="0">
                <a:effectLst/>
                <a:latin typeface="Calibri" panose="020F0502020204030204" pitchFamily="34" charset="0"/>
                <a:ea typeface="Calibri" panose="020F0502020204030204" pitchFamily="34" charset="0"/>
                <a:cs typeface="Mangal" panose="02040503050203030202" pitchFamily="18" charset="0"/>
              </a:rPr>
              <a:t>like isoproterenol is useful in restoration of circulatory blood volume</a:t>
            </a:r>
            <a:endParaRPr lang="en-US" sz="2600" dirty="0">
              <a:effectLst/>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xmlns="" val="3407796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794</Words>
  <Application>Microsoft Office PowerPoint</Application>
  <PresentationFormat>Custom</PresentationFormat>
  <Paragraphs>77</Paragraphs>
  <Slides>12</Slides>
  <Notes>0</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Shock</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dc:title>
  <dc:creator>Dr.Mritunjay Kumar</dc:creator>
  <cp:lastModifiedBy>Bvc</cp:lastModifiedBy>
  <cp:revision>10</cp:revision>
  <dcterms:created xsi:type="dcterms:W3CDTF">2025-05-08T16:31:56Z</dcterms:created>
  <dcterms:modified xsi:type="dcterms:W3CDTF">2025-05-09T10:01:22Z</dcterms:modified>
</cp:coreProperties>
</file>