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57" r:id="rId3"/>
    <p:sldId id="258" r:id="rId4"/>
    <p:sldId id="259" r:id="rId5"/>
    <p:sldId id="260" r:id="rId6"/>
    <p:sldId id="261" r:id="rId7"/>
    <p:sldId id="262" r:id="rId8"/>
    <p:sldId id="263" r:id="rId9"/>
    <p:sldId id="27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109" d="100"/>
          <a:sy n="109" d="100"/>
        </p:scale>
        <p:origin x="-594" y="-84"/>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7E938A6-3C7A-B486-AD8F-F994004B8C3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22E994EA-D16A-4B1F-F64E-4C0D4EC9712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96604C64-5550-323F-11EA-1E7C349893CD}"/>
              </a:ext>
            </a:extLst>
          </p:cNvPr>
          <p:cNvSpPr>
            <a:spLocks noGrp="1"/>
          </p:cNvSpPr>
          <p:nvPr>
            <p:ph type="dt" sz="half" idx="10"/>
          </p:nvPr>
        </p:nvSpPr>
        <p:spPr/>
        <p:txBody>
          <a:bodyPr/>
          <a:lstStyle/>
          <a:p>
            <a:fld id="{06D91E05-38CB-4FDA-9CB1-92B362E39DCA}" type="datetimeFigureOut">
              <a:rPr lang="en-US" smtClean="0"/>
              <a:pPr/>
              <a:t>5/2/2025</a:t>
            </a:fld>
            <a:endParaRPr lang="en-US"/>
          </a:p>
        </p:txBody>
      </p:sp>
      <p:sp>
        <p:nvSpPr>
          <p:cNvPr id="5" name="Footer Placeholder 4">
            <a:extLst>
              <a:ext uri="{FF2B5EF4-FFF2-40B4-BE49-F238E27FC236}">
                <a16:creationId xmlns:a16="http://schemas.microsoft.com/office/drawing/2014/main" xmlns="" id="{E0AA530C-19FC-186D-0AD6-9D7A52F820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5326B85-192A-0EAD-0A32-57BC80F869BA}"/>
              </a:ext>
            </a:extLst>
          </p:cNvPr>
          <p:cNvSpPr>
            <a:spLocks noGrp="1"/>
          </p:cNvSpPr>
          <p:nvPr>
            <p:ph type="sldNum" sz="quarter" idx="12"/>
          </p:nvPr>
        </p:nvSpPr>
        <p:spPr/>
        <p:txBody>
          <a:bodyPr/>
          <a:lstStyle/>
          <a:p>
            <a:fld id="{CBBAB63A-9201-4568-9EC2-6AA292D96E64}" type="slidenum">
              <a:rPr lang="en-US" smtClean="0"/>
              <a:pPr/>
              <a:t>‹#›</a:t>
            </a:fld>
            <a:endParaRPr lang="en-US"/>
          </a:p>
        </p:txBody>
      </p:sp>
    </p:spTree>
    <p:extLst>
      <p:ext uri="{BB962C8B-B14F-4D97-AF65-F5344CB8AC3E}">
        <p14:creationId xmlns:p14="http://schemas.microsoft.com/office/powerpoint/2010/main" xmlns="" val="2728724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975910-ACA2-A13B-5970-6A26CBFC8FC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93860237-53A7-014E-3164-80BB5D0FA33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FF31552-9156-F968-A0C5-C0DD26757FA2}"/>
              </a:ext>
            </a:extLst>
          </p:cNvPr>
          <p:cNvSpPr>
            <a:spLocks noGrp="1"/>
          </p:cNvSpPr>
          <p:nvPr>
            <p:ph type="dt" sz="half" idx="10"/>
          </p:nvPr>
        </p:nvSpPr>
        <p:spPr/>
        <p:txBody>
          <a:bodyPr/>
          <a:lstStyle/>
          <a:p>
            <a:fld id="{06D91E05-38CB-4FDA-9CB1-92B362E39DCA}" type="datetimeFigureOut">
              <a:rPr lang="en-US" smtClean="0"/>
              <a:pPr/>
              <a:t>5/2/2025</a:t>
            </a:fld>
            <a:endParaRPr lang="en-US"/>
          </a:p>
        </p:txBody>
      </p:sp>
      <p:sp>
        <p:nvSpPr>
          <p:cNvPr id="5" name="Footer Placeholder 4">
            <a:extLst>
              <a:ext uri="{FF2B5EF4-FFF2-40B4-BE49-F238E27FC236}">
                <a16:creationId xmlns:a16="http://schemas.microsoft.com/office/drawing/2014/main" xmlns="" id="{78AEA50A-0BD5-D4AD-514F-39CF8D7A2D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97CC33F-CC8A-02C3-C809-DE084F5947DD}"/>
              </a:ext>
            </a:extLst>
          </p:cNvPr>
          <p:cNvSpPr>
            <a:spLocks noGrp="1"/>
          </p:cNvSpPr>
          <p:nvPr>
            <p:ph type="sldNum" sz="quarter" idx="12"/>
          </p:nvPr>
        </p:nvSpPr>
        <p:spPr/>
        <p:txBody>
          <a:bodyPr/>
          <a:lstStyle/>
          <a:p>
            <a:fld id="{CBBAB63A-9201-4568-9EC2-6AA292D96E64}" type="slidenum">
              <a:rPr lang="en-US" smtClean="0"/>
              <a:pPr/>
              <a:t>‹#›</a:t>
            </a:fld>
            <a:endParaRPr lang="en-US"/>
          </a:p>
        </p:txBody>
      </p:sp>
    </p:spTree>
    <p:extLst>
      <p:ext uri="{BB962C8B-B14F-4D97-AF65-F5344CB8AC3E}">
        <p14:creationId xmlns:p14="http://schemas.microsoft.com/office/powerpoint/2010/main" xmlns="" val="3059506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C6FBB2C7-412E-4FB4-3853-3BFF56564B4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ABFBF565-9DAA-47F2-97ED-EFDD7D72171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0E3135E-ECCC-A8F4-6AA5-71F2ED4D693B}"/>
              </a:ext>
            </a:extLst>
          </p:cNvPr>
          <p:cNvSpPr>
            <a:spLocks noGrp="1"/>
          </p:cNvSpPr>
          <p:nvPr>
            <p:ph type="dt" sz="half" idx="10"/>
          </p:nvPr>
        </p:nvSpPr>
        <p:spPr/>
        <p:txBody>
          <a:bodyPr/>
          <a:lstStyle/>
          <a:p>
            <a:fld id="{06D91E05-38CB-4FDA-9CB1-92B362E39DCA}" type="datetimeFigureOut">
              <a:rPr lang="en-US" smtClean="0"/>
              <a:pPr/>
              <a:t>5/2/2025</a:t>
            </a:fld>
            <a:endParaRPr lang="en-US"/>
          </a:p>
        </p:txBody>
      </p:sp>
      <p:sp>
        <p:nvSpPr>
          <p:cNvPr id="5" name="Footer Placeholder 4">
            <a:extLst>
              <a:ext uri="{FF2B5EF4-FFF2-40B4-BE49-F238E27FC236}">
                <a16:creationId xmlns:a16="http://schemas.microsoft.com/office/drawing/2014/main" xmlns="" id="{97A55F02-A513-66F0-FA52-44831D71E0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2D8CE695-8DD0-36FF-164D-FFC1596F024E}"/>
              </a:ext>
            </a:extLst>
          </p:cNvPr>
          <p:cNvSpPr>
            <a:spLocks noGrp="1"/>
          </p:cNvSpPr>
          <p:nvPr>
            <p:ph type="sldNum" sz="quarter" idx="12"/>
          </p:nvPr>
        </p:nvSpPr>
        <p:spPr/>
        <p:txBody>
          <a:bodyPr/>
          <a:lstStyle/>
          <a:p>
            <a:fld id="{CBBAB63A-9201-4568-9EC2-6AA292D96E64}" type="slidenum">
              <a:rPr lang="en-US" smtClean="0"/>
              <a:pPr/>
              <a:t>‹#›</a:t>
            </a:fld>
            <a:endParaRPr lang="en-US"/>
          </a:p>
        </p:txBody>
      </p:sp>
    </p:spTree>
    <p:extLst>
      <p:ext uri="{BB962C8B-B14F-4D97-AF65-F5344CB8AC3E}">
        <p14:creationId xmlns:p14="http://schemas.microsoft.com/office/powerpoint/2010/main" xmlns="" val="2704353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5CCC0C8-863E-120E-F21E-31B6F22FA4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608DF788-5F0B-EC62-933F-2C9E1B3FBA4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121EEBF-FF63-9E4B-D538-7ED2CC928DF9}"/>
              </a:ext>
            </a:extLst>
          </p:cNvPr>
          <p:cNvSpPr>
            <a:spLocks noGrp="1"/>
          </p:cNvSpPr>
          <p:nvPr>
            <p:ph type="dt" sz="half" idx="10"/>
          </p:nvPr>
        </p:nvSpPr>
        <p:spPr/>
        <p:txBody>
          <a:bodyPr/>
          <a:lstStyle/>
          <a:p>
            <a:fld id="{06D91E05-38CB-4FDA-9CB1-92B362E39DCA}" type="datetimeFigureOut">
              <a:rPr lang="en-US" smtClean="0"/>
              <a:pPr/>
              <a:t>5/2/2025</a:t>
            </a:fld>
            <a:endParaRPr lang="en-US"/>
          </a:p>
        </p:txBody>
      </p:sp>
      <p:sp>
        <p:nvSpPr>
          <p:cNvPr id="5" name="Footer Placeholder 4">
            <a:extLst>
              <a:ext uri="{FF2B5EF4-FFF2-40B4-BE49-F238E27FC236}">
                <a16:creationId xmlns:a16="http://schemas.microsoft.com/office/drawing/2014/main" xmlns="" id="{E5A16334-1C13-70B0-36F9-5BCF228F6F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1F08D1F7-8543-DD6D-9B64-2A4A34808443}"/>
              </a:ext>
            </a:extLst>
          </p:cNvPr>
          <p:cNvSpPr>
            <a:spLocks noGrp="1"/>
          </p:cNvSpPr>
          <p:nvPr>
            <p:ph type="sldNum" sz="quarter" idx="12"/>
          </p:nvPr>
        </p:nvSpPr>
        <p:spPr/>
        <p:txBody>
          <a:bodyPr/>
          <a:lstStyle/>
          <a:p>
            <a:fld id="{CBBAB63A-9201-4568-9EC2-6AA292D96E64}" type="slidenum">
              <a:rPr lang="en-US" smtClean="0"/>
              <a:pPr/>
              <a:t>‹#›</a:t>
            </a:fld>
            <a:endParaRPr lang="en-US"/>
          </a:p>
        </p:txBody>
      </p:sp>
    </p:spTree>
    <p:extLst>
      <p:ext uri="{BB962C8B-B14F-4D97-AF65-F5344CB8AC3E}">
        <p14:creationId xmlns:p14="http://schemas.microsoft.com/office/powerpoint/2010/main" xmlns="" val="2622677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5DD3637-C1DA-3E32-0BFB-A358E00E58C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1F3E96DA-A409-96CD-D834-7185C0111C3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AB485B26-E264-C37D-1DFD-94F82A272787}"/>
              </a:ext>
            </a:extLst>
          </p:cNvPr>
          <p:cNvSpPr>
            <a:spLocks noGrp="1"/>
          </p:cNvSpPr>
          <p:nvPr>
            <p:ph type="dt" sz="half" idx="10"/>
          </p:nvPr>
        </p:nvSpPr>
        <p:spPr/>
        <p:txBody>
          <a:bodyPr/>
          <a:lstStyle/>
          <a:p>
            <a:fld id="{06D91E05-38CB-4FDA-9CB1-92B362E39DCA}" type="datetimeFigureOut">
              <a:rPr lang="en-US" smtClean="0"/>
              <a:pPr/>
              <a:t>5/2/2025</a:t>
            </a:fld>
            <a:endParaRPr lang="en-US"/>
          </a:p>
        </p:txBody>
      </p:sp>
      <p:sp>
        <p:nvSpPr>
          <p:cNvPr id="5" name="Footer Placeholder 4">
            <a:extLst>
              <a:ext uri="{FF2B5EF4-FFF2-40B4-BE49-F238E27FC236}">
                <a16:creationId xmlns:a16="http://schemas.microsoft.com/office/drawing/2014/main" xmlns="" id="{B89736EE-7135-280D-B3E3-E7A76160B7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9FC9EE4-88D9-1989-5AA0-FF4EE9335809}"/>
              </a:ext>
            </a:extLst>
          </p:cNvPr>
          <p:cNvSpPr>
            <a:spLocks noGrp="1"/>
          </p:cNvSpPr>
          <p:nvPr>
            <p:ph type="sldNum" sz="quarter" idx="12"/>
          </p:nvPr>
        </p:nvSpPr>
        <p:spPr/>
        <p:txBody>
          <a:bodyPr/>
          <a:lstStyle/>
          <a:p>
            <a:fld id="{CBBAB63A-9201-4568-9EC2-6AA292D96E64}" type="slidenum">
              <a:rPr lang="en-US" smtClean="0"/>
              <a:pPr/>
              <a:t>‹#›</a:t>
            </a:fld>
            <a:endParaRPr lang="en-US"/>
          </a:p>
        </p:txBody>
      </p:sp>
    </p:spTree>
    <p:extLst>
      <p:ext uri="{BB962C8B-B14F-4D97-AF65-F5344CB8AC3E}">
        <p14:creationId xmlns:p14="http://schemas.microsoft.com/office/powerpoint/2010/main" xmlns="" val="1195866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DEC0209-3E54-A13C-0BC1-4E1E45671C3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3F847894-0D2D-EFDC-5F15-7A91B565BFE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4E01BD00-1B6B-6CAD-2576-7DD58DA44A4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9A8100B6-B299-8A3C-CFA3-913DAE5831B6}"/>
              </a:ext>
            </a:extLst>
          </p:cNvPr>
          <p:cNvSpPr>
            <a:spLocks noGrp="1"/>
          </p:cNvSpPr>
          <p:nvPr>
            <p:ph type="dt" sz="half" idx="10"/>
          </p:nvPr>
        </p:nvSpPr>
        <p:spPr/>
        <p:txBody>
          <a:bodyPr/>
          <a:lstStyle/>
          <a:p>
            <a:fld id="{06D91E05-38CB-4FDA-9CB1-92B362E39DCA}" type="datetimeFigureOut">
              <a:rPr lang="en-US" smtClean="0"/>
              <a:pPr/>
              <a:t>5/2/2025</a:t>
            </a:fld>
            <a:endParaRPr lang="en-US"/>
          </a:p>
        </p:txBody>
      </p:sp>
      <p:sp>
        <p:nvSpPr>
          <p:cNvPr id="6" name="Footer Placeholder 5">
            <a:extLst>
              <a:ext uri="{FF2B5EF4-FFF2-40B4-BE49-F238E27FC236}">
                <a16:creationId xmlns:a16="http://schemas.microsoft.com/office/drawing/2014/main" xmlns="" id="{73DF28EA-BBC3-81D4-519B-67EAB49118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63F80B5B-8C92-B1F9-2D0D-ED96E4341B00}"/>
              </a:ext>
            </a:extLst>
          </p:cNvPr>
          <p:cNvSpPr>
            <a:spLocks noGrp="1"/>
          </p:cNvSpPr>
          <p:nvPr>
            <p:ph type="sldNum" sz="quarter" idx="12"/>
          </p:nvPr>
        </p:nvSpPr>
        <p:spPr/>
        <p:txBody>
          <a:bodyPr/>
          <a:lstStyle/>
          <a:p>
            <a:fld id="{CBBAB63A-9201-4568-9EC2-6AA292D96E64}" type="slidenum">
              <a:rPr lang="en-US" smtClean="0"/>
              <a:pPr/>
              <a:t>‹#›</a:t>
            </a:fld>
            <a:endParaRPr lang="en-US"/>
          </a:p>
        </p:txBody>
      </p:sp>
    </p:spTree>
    <p:extLst>
      <p:ext uri="{BB962C8B-B14F-4D97-AF65-F5344CB8AC3E}">
        <p14:creationId xmlns:p14="http://schemas.microsoft.com/office/powerpoint/2010/main" xmlns="" val="3031922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97BA965-E5C4-E147-7E7B-FCAAD58D3AE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8553495F-7E33-3214-0EB7-1E0D60AE4AE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EE9D8498-2FB3-3EE1-0BB2-EBA9BA26F43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2C62FED7-8EE8-1A3C-39D0-44AF7F3B803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9B34E3DC-46E7-DB92-A3AF-4434297F57B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F34CAB7C-9174-4A5C-65CC-ADF38B7149AB}"/>
              </a:ext>
            </a:extLst>
          </p:cNvPr>
          <p:cNvSpPr>
            <a:spLocks noGrp="1"/>
          </p:cNvSpPr>
          <p:nvPr>
            <p:ph type="dt" sz="half" idx="10"/>
          </p:nvPr>
        </p:nvSpPr>
        <p:spPr/>
        <p:txBody>
          <a:bodyPr/>
          <a:lstStyle/>
          <a:p>
            <a:fld id="{06D91E05-38CB-4FDA-9CB1-92B362E39DCA}" type="datetimeFigureOut">
              <a:rPr lang="en-US" smtClean="0"/>
              <a:pPr/>
              <a:t>5/2/2025</a:t>
            </a:fld>
            <a:endParaRPr lang="en-US"/>
          </a:p>
        </p:txBody>
      </p:sp>
      <p:sp>
        <p:nvSpPr>
          <p:cNvPr id="8" name="Footer Placeholder 7">
            <a:extLst>
              <a:ext uri="{FF2B5EF4-FFF2-40B4-BE49-F238E27FC236}">
                <a16:creationId xmlns:a16="http://schemas.microsoft.com/office/drawing/2014/main" xmlns="" id="{87696D13-C6B7-66C2-EDB6-87EEDF0D79C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6298595F-22BA-5FC7-C999-8428D3F26E20}"/>
              </a:ext>
            </a:extLst>
          </p:cNvPr>
          <p:cNvSpPr>
            <a:spLocks noGrp="1"/>
          </p:cNvSpPr>
          <p:nvPr>
            <p:ph type="sldNum" sz="quarter" idx="12"/>
          </p:nvPr>
        </p:nvSpPr>
        <p:spPr/>
        <p:txBody>
          <a:bodyPr/>
          <a:lstStyle/>
          <a:p>
            <a:fld id="{CBBAB63A-9201-4568-9EC2-6AA292D96E64}" type="slidenum">
              <a:rPr lang="en-US" smtClean="0"/>
              <a:pPr/>
              <a:t>‹#›</a:t>
            </a:fld>
            <a:endParaRPr lang="en-US"/>
          </a:p>
        </p:txBody>
      </p:sp>
    </p:spTree>
    <p:extLst>
      <p:ext uri="{BB962C8B-B14F-4D97-AF65-F5344CB8AC3E}">
        <p14:creationId xmlns:p14="http://schemas.microsoft.com/office/powerpoint/2010/main" xmlns="" val="4180361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BC7DCA-92F0-B035-6B3B-3778E10F1EA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BB326AAC-8138-0A62-E2A5-CB03759B0748}"/>
              </a:ext>
            </a:extLst>
          </p:cNvPr>
          <p:cNvSpPr>
            <a:spLocks noGrp="1"/>
          </p:cNvSpPr>
          <p:nvPr>
            <p:ph type="dt" sz="half" idx="10"/>
          </p:nvPr>
        </p:nvSpPr>
        <p:spPr/>
        <p:txBody>
          <a:bodyPr/>
          <a:lstStyle/>
          <a:p>
            <a:fld id="{06D91E05-38CB-4FDA-9CB1-92B362E39DCA}" type="datetimeFigureOut">
              <a:rPr lang="en-US" smtClean="0"/>
              <a:pPr/>
              <a:t>5/2/2025</a:t>
            </a:fld>
            <a:endParaRPr lang="en-US"/>
          </a:p>
        </p:txBody>
      </p:sp>
      <p:sp>
        <p:nvSpPr>
          <p:cNvPr id="4" name="Footer Placeholder 3">
            <a:extLst>
              <a:ext uri="{FF2B5EF4-FFF2-40B4-BE49-F238E27FC236}">
                <a16:creationId xmlns:a16="http://schemas.microsoft.com/office/drawing/2014/main" xmlns="" id="{41285AC0-7D82-A6CB-D40B-5EFAADBE043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FECCB8A5-D732-7EB2-7BC8-0AF05A9FD8EC}"/>
              </a:ext>
            </a:extLst>
          </p:cNvPr>
          <p:cNvSpPr>
            <a:spLocks noGrp="1"/>
          </p:cNvSpPr>
          <p:nvPr>
            <p:ph type="sldNum" sz="quarter" idx="12"/>
          </p:nvPr>
        </p:nvSpPr>
        <p:spPr/>
        <p:txBody>
          <a:bodyPr/>
          <a:lstStyle/>
          <a:p>
            <a:fld id="{CBBAB63A-9201-4568-9EC2-6AA292D96E64}" type="slidenum">
              <a:rPr lang="en-US" smtClean="0"/>
              <a:pPr/>
              <a:t>‹#›</a:t>
            </a:fld>
            <a:endParaRPr lang="en-US"/>
          </a:p>
        </p:txBody>
      </p:sp>
    </p:spTree>
    <p:extLst>
      <p:ext uri="{BB962C8B-B14F-4D97-AF65-F5344CB8AC3E}">
        <p14:creationId xmlns:p14="http://schemas.microsoft.com/office/powerpoint/2010/main" xmlns="" val="1419060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9C241B4C-3386-5937-48E6-DD725E76F41F}"/>
              </a:ext>
            </a:extLst>
          </p:cNvPr>
          <p:cNvSpPr>
            <a:spLocks noGrp="1"/>
          </p:cNvSpPr>
          <p:nvPr>
            <p:ph type="dt" sz="half" idx="10"/>
          </p:nvPr>
        </p:nvSpPr>
        <p:spPr/>
        <p:txBody>
          <a:bodyPr/>
          <a:lstStyle/>
          <a:p>
            <a:fld id="{06D91E05-38CB-4FDA-9CB1-92B362E39DCA}" type="datetimeFigureOut">
              <a:rPr lang="en-US" smtClean="0"/>
              <a:pPr/>
              <a:t>5/2/2025</a:t>
            </a:fld>
            <a:endParaRPr lang="en-US"/>
          </a:p>
        </p:txBody>
      </p:sp>
      <p:sp>
        <p:nvSpPr>
          <p:cNvPr id="3" name="Footer Placeholder 2">
            <a:extLst>
              <a:ext uri="{FF2B5EF4-FFF2-40B4-BE49-F238E27FC236}">
                <a16:creationId xmlns:a16="http://schemas.microsoft.com/office/drawing/2014/main" xmlns="" id="{F26E4E13-A9AD-DDF5-C41B-88009A53B93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445B5653-835C-8CE6-89B2-9FB6A62ECDFC}"/>
              </a:ext>
            </a:extLst>
          </p:cNvPr>
          <p:cNvSpPr>
            <a:spLocks noGrp="1"/>
          </p:cNvSpPr>
          <p:nvPr>
            <p:ph type="sldNum" sz="quarter" idx="12"/>
          </p:nvPr>
        </p:nvSpPr>
        <p:spPr/>
        <p:txBody>
          <a:bodyPr/>
          <a:lstStyle/>
          <a:p>
            <a:fld id="{CBBAB63A-9201-4568-9EC2-6AA292D96E64}" type="slidenum">
              <a:rPr lang="en-US" smtClean="0"/>
              <a:pPr/>
              <a:t>‹#›</a:t>
            </a:fld>
            <a:endParaRPr lang="en-US"/>
          </a:p>
        </p:txBody>
      </p:sp>
    </p:spTree>
    <p:extLst>
      <p:ext uri="{BB962C8B-B14F-4D97-AF65-F5344CB8AC3E}">
        <p14:creationId xmlns:p14="http://schemas.microsoft.com/office/powerpoint/2010/main" xmlns="" val="223543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1515DE-953F-85EA-1027-490CB180BE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9CC9D535-1AB9-9EF7-341B-F98136C44BA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875A6D2A-D887-D2D7-B437-74CA86941A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D39150C8-6B9F-C715-4DF0-EF8D55853FF3}"/>
              </a:ext>
            </a:extLst>
          </p:cNvPr>
          <p:cNvSpPr>
            <a:spLocks noGrp="1"/>
          </p:cNvSpPr>
          <p:nvPr>
            <p:ph type="dt" sz="half" idx="10"/>
          </p:nvPr>
        </p:nvSpPr>
        <p:spPr/>
        <p:txBody>
          <a:bodyPr/>
          <a:lstStyle/>
          <a:p>
            <a:fld id="{06D91E05-38CB-4FDA-9CB1-92B362E39DCA}" type="datetimeFigureOut">
              <a:rPr lang="en-US" smtClean="0"/>
              <a:pPr/>
              <a:t>5/2/2025</a:t>
            </a:fld>
            <a:endParaRPr lang="en-US"/>
          </a:p>
        </p:txBody>
      </p:sp>
      <p:sp>
        <p:nvSpPr>
          <p:cNvPr id="6" name="Footer Placeholder 5">
            <a:extLst>
              <a:ext uri="{FF2B5EF4-FFF2-40B4-BE49-F238E27FC236}">
                <a16:creationId xmlns:a16="http://schemas.microsoft.com/office/drawing/2014/main" xmlns="" id="{ABAC83EE-89EE-FD89-173E-BDADCC3711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FB566D9F-02B2-8E48-251C-16C171F978E4}"/>
              </a:ext>
            </a:extLst>
          </p:cNvPr>
          <p:cNvSpPr>
            <a:spLocks noGrp="1"/>
          </p:cNvSpPr>
          <p:nvPr>
            <p:ph type="sldNum" sz="quarter" idx="12"/>
          </p:nvPr>
        </p:nvSpPr>
        <p:spPr/>
        <p:txBody>
          <a:bodyPr/>
          <a:lstStyle/>
          <a:p>
            <a:fld id="{CBBAB63A-9201-4568-9EC2-6AA292D96E64}" type="slidenum">
              <a:rPr lang="en-US" smtClean="0"/>
              <a:pPr/>
              <a:t>‹#›</a:t>
            </a:fld>
            <a:endParaRPr lang="en-US"/>
          </a:p>
        </p:txBody>
      </p:sp>
    </p:spTree>
    <p:extLst>
      <p:ext uri="{BB962C8B-B14F-4D97-AF65-F5344CB8AC3E}">
        <p14:creationId xmlns:p14="http://schemas.microsoft.com/office/powerpoint/2010/main" xmlns="" val="1732737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76BA36D-85AF-9642-E0FB-A3C154DEF5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2C326702-01A6-2CDC-AF4B-71376991BF3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8687E716-33F5-9D2C-4627-FE5D2576F1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ED65F9FB-26DE-0B9C-24E9-FBF47B2C57DF}"/>
              </a:ext>
            </a:extLst>
          </p:cNvPr>
          <p:cNvSpPr>
            <a:spLocks noGrp="1"/>
          </p:cNvSpPr>
          <p:nvPr>
            <p:ph type="dt" sz="half" idx="10"/>
          </p:nvPr>
        </p:nvSpPr>
        <p:spPr/>
        <p:txBody>
          <a:bodyPr/>
          <a:lstStyle/>
          <a:p>
            <a:fld id="{06D91E05-38CB-4FDA-9CB1-92B362E39DCA}" type="datetimeFigureOut">
              <a:rPr lang="en-US" smtClean="0"/>
              <a:pPr/>
              <a:t>5/2/2025</a:t>
            </a:fld>
            <a:endParaRPr lang="en-US"/>
          </a:p>
        </p:txBody>
      </p:sp>
      <p:sp>
        <p:nvSpPr>
          <p:cNvPr id="6" name="Footer Placeholder 5">
            <a:extLst>
              <a:ext uri="{FF2B5EF4-FFF2-40B4-BE49-F238E27FC236}">
                <a16:creationId xmlns:a16="http://schemas.microsoft.com/office/drawing/2014/main" xmlns="" id="{08137A47-2404-38B9-7338-A8ECC172B0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3AA4CB39-3877-217E-BE89-8BC69F677EEF}"/>
              </a:ext>
            </a:extLst>
          </p:cNvPr>
          <p:cNvSpPr>
            <a:spLocks noGrp="1"/>
          </p:cNvSpPr>
          <p:nvPr>
            <p:ph type="sldNum" sz="quarter" idx="12"/>
          </p:nvPr>
        </p:nvSpPr>
        <p:spPr/>
        <p:txBody>
          <a:bodyPr/>
          <a:lstStyle/>
          <a:p>
            <a:fld id="{CBBAB63A-9201-4568-9EC2-6AA292D96E64}" type="slidenum">
              <a:rPr lang="en-US" smtClean="0"/>
              <a:pPr/>
              <a:t>‹#›</a:t>
            </a:fld>
            <a:endParaRPr lang="en-US"/>
          </a:p>
        </p:txBody>
      </p:sp>
    </p:spTree>
    <p:extLst>
      <p:ext uri="{BB962C8B-B14F-4D97-AF65-F5344CB8AC3E}">
        <p14:creationId xmlns:p14="http://schemas.microsoft.com/office/powerpoint/2010/main" xmlns="" val="211794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7542F9C6-3148-CC9B-C075-F7EBE26F0BE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2104D5B0-F753-0F14-74B9-C1F162D7037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C4CAC41-7213-9A10-C081-AE2E2B2105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D91E05-38CB-4FDA-9CB1-92B362E39DCA}" type="datetimeFigureOut">
              <a:rPr lang="en-US" smtClean="0"/>
              <a:pPr/>
              <a:t>5/2/2025</a:t>
            </a:fld>
            <a:endParaRPr lang="en-US"/>
          </a:p>
        </p:txBody>
      </p:sp>
      <p:sp>
        <p:nvSpPr>
          <p:cNvPr id="5" name="Footer Placeholder 4">
            <a:extLst>
              <a:ext uri="{FF2B5EF4-FFF2-40B4-BE49-F238E27FC236}">
                <a16:creationId xmlns:a16="http://schemas.microsoft.com/office/drawing/2014/main" xmlns="" id="{E1436FDC-5DB5-F4A3-1E08-66B679AC31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0DDF9864-6E08-B2B7-18C4-513CE1F31D8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BAB63A-9201-4568-9EC2-6AA292D96E64}" type="slidenum">
              <a:rPr lang="en-US" smtClean="0"/>
              <a:pPr/>
              <a:t>‹#›</a:t>
            </a:fld>
            <a:endParaRPr lang="en-US"/>
          </a:p>
        </p:txBody>
      </p:sp>
    </p:spTree>
    <p:extLst>
      <p:ext uri="{BB962C8B-B14F-4D97-AF65-F5344CB8AC3E}">
        <p14:creationId xmlns:p14="http://schemas.microsoft.com/office/powerpoint/2010/main" xmlns="" val="16388674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E2E7778-4E45-C19C-AA8C-C6D72F613426}"/>
              </a:ext>
            </a:extLst>
          </p:cNvPr>
          <p:cNvSpPr>
            <a:spLocks noGrp="1"/>
          </p:cNvSpPr>
          <p:nvPr>
            <p:ph type="ctrTitle"/>
          </p:nvPr>
        </p:nvSpPr>
        <p:spPr>
          <a:xfrm>
            <a:off x="2313825" y="1859281"/>
            <a:ext cx="7208178" cy="857251"/>
          </a:xfrm>
        </p:spPr>
        <p:txBody>
          <a:bodyPr>
            <a:noAutofit/>
          </a:bodyPr>
          <a:lstStyle/>
          <a:p>
            <a:r>
              <a:rPr lang="en-US" sz="2800" b="1" dirty="0" err="1">
                <a:solidFill>
                  <a:srgbClr val="FF0000"/>
                </a:solidFill>
                <a:latin typeface="+mn-lt"/>
              </a:rPr>
              <a:t>Toxaemia</a:t>
            </a:r>
            <a:endParaRPr lang="en-US" sz="2800" b="1" dirty="0">
              <a:solidFill>
                <a:srgbClr val="FF0000"/>
              </a:solidFill>
              <a:latin typeface="+mn-lt"/>
            </a:endParaRPr>
          </a:p>
        </p:txBody>
      </p:sp>
      <p:sp>
        <p:nvSpPr>
          <p:cNvPr id="3" name="Subtitle 2">
            <a:extLst>
              <a:ext uri="{FF2B5EF4-FFF2-40B4-BE49-F238E27FC236}">
                <a16:creationId xmlns:a16="http://schemas.microsoft.com/office/drawing/2014/main" xmlns="" id="{350EB708-5FF6-8DC2-6D31-09226FC113F2}"/>
              </a:ext>
            </a:extLst>
          </p:cNvPr>
          <p:cNvSpPr>
            <a:spLocks noGrp="1"/>
          </p:cNvSpPr>
          <p:nvPr>
            <p:ph type="subTitle" idx="1"/>
          </p:nvPr>
        </p:nvSpPr>
        <p:spPr>
          <a:xfrm>
            <a:off x="6096000" y="4322150"/>
            <a:ext cx="4972692" cy="2597162"/>
          </a:xfrm>
        </p:spPr>
        <p:txBody>
          <a:bodyPr>
            <a:normAutofit/>
          </a:bodyPr>
          <a:lstStyle/>
          <a:p>
            <a:r>
              <a:rPr lang="en-US" dirty="0">
                <a:solidFill>
                  <a:srgbClr val="002060"/>
                </a:solidFill>
              </a:rPr>
              <a:t>Dr </a:t>
            </a:r>
            <a:r>
              <a:rPr lang="en-US" dirty="0" err="1">
                <a:solidFill>
                  <a:srgbClr val="002060"/>
                </a:solidFill>
              </a:rPr>
              <a:t>Mritunjay</a:t>
            </a:r>
            <a:r>
              <a:rPr lang="en-US" dirty="0">
                <a:solidFill>
                  <a:srgbClr val="002060"/>
                </a:solidFill>
              </a:rPr>
              <a:t> Kumar</a:t>
            </a:r>
          </a:p>
          <a:p>
            <a:r>
              <a:rPr lang="en-US" dirty="0">
                <a:solidFill>
                  <a:srgbClr val="002060"/>
                </a:solidFill>
              </a:rPr>
              <a:t>Associate Professor</a:t>
            </a:r>
          </a:p>
          <a:p>
            <a:r>
              <a:rPr lang="en-US" dirty="0">
                <a:solidFill>
                  <a:srgbClr val="002060"/>
                </a:solidFill>
              </a:rPr>
              <a:t>Department of Veterinary Medicine</a:t>
            </a:r>
          </a:p>
          <a:p>
            <a:r>
              <a:rPr lang="en-US" dirty="0">
                <a:solidFill>
                  <a:srgbClr val="002060"/>
                </a:solidFill>
              </a:rPr>
              <a:t>VMD, BVC, BASU, Patna</a:t>
            </a:r>
          </a:p>
        </p:txBody>
      </p:sp>
      <p:pic>
        <p:nvPicPr>
          <p:cNvPr id="4" name="Picture 3">
            <a:extLst>
              <a:ext uri="{FF2B5EF4-FFF2-40B4-BE49-F238E27FC236}">
                <a16:creationId xmlns:a16="http://schemas.microsoft.com/office/drawing/2014/main" xmlns="" id="{EEDF7525-B6AC-BF71-734D-80FF342A5482}"/>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119138" y="274961"/>
            <a:ext cx="1344254" cy="1038742"/>
          </a:xfrm>
          <a:prstGeom prst="rect">
            <a:avLst/>
          </a:prstGeom>
        </p:spPr>
      </p:pic>
      <p:pic>
        <p:nvPicPr>
          <p:cNvPr id="5" name="Picture 4">
            <a:extLst>
              <a:ext uri="{FF2B5EF4-FFF2-40B4-BE49-F238E27FC236}">
                <a16:creationId xmlns:a16="http://schemas.microsoft.com/office/drawing/2014/main" xmlns="" id="{F45CF877-BBB0-BB64-FAD4-ED97ADC9D67D}"/>
              </a:ext>
            </a:extLst>
          </p:cNvPr>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324492" y="399837"/>
            <a:ext cx="1905000" cy="952500"/>
          </a:xfrm>
          <a:prstGeom prst="rect">
            <a:avLst/>
          </a:prstGeom>
        </p:spPr>
      </p:pic>
      <p:sp>
        <p:nvSpPr>
          <p:cNvPr id="6" name="TextBox 5">
            <a:extLst>
              <a:ext uri="{FF2B5EF4-FFF2-40B4-BE49-F238E27FC236}">
                <a16:creationId xmlns:a16="http://schemas.microsoft.com/office/drawing/2014/main" xmlns="" id="{898E4ECB-3DF1-3C80-B45E-458D5BAB85AC}"/>
              </a:ext>
            </a:extLst>
          </p:cNvPr>
          <p:cNvSpPr txBox="1"/>
          <p:nvPr/>
        </p:nvSpPr>
        <p:spPr>
          <a:xfrm>
            <a:off x="2229492" y="359596"/>
            <a:ext cx="7541232" cy="954107"/>
          </a:xfrm>
          <a:prstGeom prst="rect">
            <a:avLst/>
          </a:prstGeom>
          <a:noFill/>
        </p:spPr>
        <p:txBody>
          <a:bodyPr wrap="square" rtlCol="0">
            <a:spAutoFit/>
          </a:bodyPr>
          <a:lstStyle/>
          <a:p>
            <a:pPr algn="ctr"/>
            <a:r>
              <a:rPr lang="en-US" sz="2800" b="1" dirty="0">
                <a:solidFill>
                  <a:srgbClr val="002060"/>
                </a:solidFill>
              </a:rPr>
              <a:t>Department of Veterinary Medicine</a:t>
            </a:r>
          </a:p>
          <a:p>
            <a:pPr algn="ctr"/>
            <a:r>
              <a:rPr lang="en-US" sz="2800" b="1" dirty="0">
                <a:solidFill>
                  <a:srgbClr val="002060"/>
                </a:solidFill>
              </a:rPr>
              <a:t>Bihar Veterinary College, BASU, Patna</a:t>
            </a:r>
          </a:p>
        </p:txBody>
      </p:sp>
    </p:spTree>
    <p:extLst>
      <p:ext uri="{BB962C8B-B14F-4D97-AF65-F5344CB8AC3E}">
        <p14:creationId xmlns:p14="http://schemas.microsoft.com/office/powerpoint/2010/main" xmlns="" val="582298383"/>
      </p:ext>
    </p:extLst>
  </p:cSld>
  <p:clrMapOvr>
    <a:masterClrMapping/>
  </p:clrMapOvr>
  <mc:AlternateContent xmlns:mc="http://schemas.openxmlformats.org/markup-compatibility/2006">
    <mc:Choice xmlns:p14="http://schemas.microsoft.com/office/powerpoint/2010/main" xmlns="" Requires="p14">
      <p:transition spd="slow" p14:dur="2000" advTm="11837"/>
    </mc:Choice>
    <mc:Fallback>
      <p:transition spd="slow" advTm="11837"/>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EE0DA0E-47D0-6861-AB46-49DC27F5C2CE}"/>
              </a:ext>
            </a:extLst>
          </p:cNvPr>
          <p:cNvSpPr>
            <a:spLocks noGrp="1"/>
          </p:cNvSpPr>
          <p:nvPr>
            <p:ph idx="1"/>
          </p:nvPr>
        </p:nvSpPr>
        <p:spPr>
          <a:xfrm>
            <a:off x="349321" y="390418"/>
            <a:ext cx="11004479" cy="5786545"/>
          </a:xfrm>
        </p:spPr>
        <p:txBody>
          <a:bodyPr/>
          <a:lstStyle/>
          <a:p>
            <a:pPr marL="0" marR="0" algn="ctr">
              <a:lnSpc>
                <a:spcPct val="115000"/>
              </a:lnSpc>
              <a:spcAft>
                <a:spcPts val="1000"/>
              </a:spcAft>
              <a:buNone/>
            </a:pPr>
            <a:r>
              <a:rPr lang="en-IN" sz="2400" b="1" dirty="0">
                <a:effectLst/>
                <a:latin typeface="Calibri" panose="020F0502020204030204" pitchFamily="34" charset="0"/>
                <a:ea typeface="Calibri" panose="020F0502020204030204" pitchFamily="34" charset="0"/>
                <a:cs typeface="Mangal" panose="02040503050203030202" pitchFamily="18" charset="0"/>
              </a:rPr>
              <a:t>Toxaemia</a:t>
            </a:r>
            <a:endParaRPr lang="en-US" sz="2400" dirty="0">
              <a:effectLst/>
              <a:latin typeface="Calibri" panose="020F0502020204030204" pitchFamily="34" charset="0"/>
              <a:ea typeface="Calibri" panose="020F0502020204030204" pitchFamily="34" charset="0"/>
              <a:cs typeface="Mangal" panose="02040503050203030202" pitchFamily="18" charset="0"/>
            </a:endParaRPr>
          </a:p>
          <a:p>
            <a:pPr marL="0" marR="0" algn="just">
              <a:lnSpc>
                <a:spcPct val="115000"/>
              </a:lnSpc>
              <a:spcAft>
                <a:spcPts val="1000"/>
              </a:spcAft>
              <a:buNone/>
            </a:pPr>
            <a:r>
              <a:rPr lang="en-IN" sz="2400" dirty="0">
                <a:effectLst/>
                <a:latin typeface="Calibri" panose="020F0502020204030204" pitchFamily="34" charset="0"/>
                <a:ea typeface="Calibri" panose="020F0502020204030204" pitchFamily="34" charset="0"/>
                <a:cs typeface="Mangal" panose="02040503050203030202" pitchFamily="18" charset="0"/>
              </a:rPr>
              <a:t>	It is a clinical systemic state caused by wide spread activation of host defence mechanisms due to the secretion of toxins by bacteria or injury to tissue cells</a:t>
            </a:r>
          </a:p>
          <a:p>
            <a:pPr marL="0" marR="0" algn="just">
              <a:lnSpc>
                <a:spcPct val="115000"/>
              </a:lnSpc>
              <a:spcAft>
                <a:spcPts val="1000"/>
              </a:spcAft>
              <a:buNone/>
            </a:pPr>
            <a:r>
              <a:rPr lang="en-IN" sz="2400" dirty="0">
                <a:solidFill>
                  <a:srgbClr val="00B050"/>
                </a:solidFill>
                <a:effectLst/>
                <a:latin typeface="Calibri" panose="020F0502020204030204" pitchFamily="34" charset="0"/>
                <a:ea typeface="Calibri" panose="020F0502020204030204" pitchFamily="34" charset="0"/>
                <a:cs typeface="Mangal" panose="02040503050203030202" pitchFamily="18" charset="0"/>
              </a:rPr>
              <a:t> It does not include the diseases caused by toxic substances produced by plants or insects or ingested organic or inorganic poisons</a:t>
            </a:r>
            <a:endParaRPr lang="en-US" sz="2400" dirty="0">
              <a:solidFill>
                <a:srgbClr val="00B050"/>
              </a:solidFill>
              <a:effectLst/>
              <a:latin typeface="Calibri" panose="020F0502020204030204" pitchFamily="34" charset="0"/>
              <a:ea typeface="Calibri" panose="020F0502020204030204" pitchFamily="34" charset="0"/>
              <a:cs typeface="Mangal" panose="02040503050203030202" pitchFamily="18" charset="0"/>
            </a:endParaRPr>
          </a:p>
          <a:p>
            <a:pPr marL="0" marR="0" algn="just">
              <a:lnSpc>
                <a:spcPct val="115000"/>
              </a:lnSpc>
              <a:spcAft>
                <a:spcPts val="1000"/>
              </a:spcAft>
              <a:buNone/>
            </a:pPr>
            <a:r>
              <a:rPr lang="en-IN" sz="2400" b="1" dirty="0">
                <a:solidFill>
                  <a:srgbClr val="002060"/>
                </a:solidFill>
                <a:effectLst/>
                <a:latin typeface="Calibri" panose="020F0502020204030204" pitchFamily="34" charset="0"/>
                <a:ea typeface="Calibri" panose="020F0502020204030204" pitchFamily="34" charset="0"/>
                <a:cs typeface="Mangal" panose="02040503050203030202" pitchFamily="18" charset="0"/>
              </a:rPr>
              <a:t>Aetiology</a:t>
            </a:r>
            <a:endParaRPr lang="en-US" sz="2400" b="1" dirty="0">
              <a:solidFill>
                <a:srgbClr val="002060"/>
              </a:solidFill>
              <a:effectLst/>
              <a:latin typeface="Calibri" panose="020F0502020204030204" pitchFamily="34" charset="0"/>
              <a:ea typeface="Calibri" panose="020F0502020204030204" pitchFamily="34" charset="0"/>
              <a:cs typeface="Mangal" panose="02040503050203030202" pitchFamily="18" charset="0"/>
            </a:endParaRPr>
          </a:p>
          <a:p>
            <a:pPr marL="0" marR="0" algn="just">
              <a:lnSpc>
                <a:spcPct val="115000"/>
              </a:lnSpc>
              <a:spcAft>
                <a:spcPts val="1000"/>
              </a:spcAft>
              <a:buNone/>
            </a:pPr>
            <a:r>
              <a:rPr lang="en-IN" sz="2400" dirty="0">
                <a:effectLst/>
                <a:latin typeface="Calibri" panose="020F0502020204030204" pitchFamily="34" charset="0"/>
                <a:ea typeface="Calibri" panose="020F0502020204030204" pitchFamily="34" charset="0"/>
                <a:cs typeface="Mangal" panose="02040503050203030202" pitchFamily="18" charset="0"/>
              </a:rPr>
              <a:t>Broadly toxins can be classified as antigenic or metabolic toxins</a:t>
            </a:r>
            <a:endParaRPr lang="en-US" sz="2400" dirty="0">
              <a:effectLst/>
              <a:latin typeface="Calibri" panose="020F0502020204030204" pitchFamily="34" charset="0"/>
              <a:ea typeface="Calibri" panose="020F0502020204030204" pitchFamily="34" charset="0"/>
              <a:cs typeface="Mangal" panose="02040503050203030202" pitchFamily="18" charset="0"/>
            </a:endParaRPr>
          </a:p>
          <a:p>
            <a:pPr marL="0" marR="0" indent="0" algn="just">
              <a:lnSpc>
                <a:spcPct val="115000"/>
              </a:lnSpc>
              <a:spcAft>
                <a:spcPts val="1000"/>
              </a:spcAft>
              <a:buNone/>
            </a:pPr>
            <a:r>
              <a:rPr lang="en-IN" sz="2400" b="1" dirty="0">
                <a:solidFill>
                  <a:srgbClr val="00B050"/>
                </a:solidFill>
                <a:effectLst/>
                <a:latin typeface="Calibri" panose="020F0502020204030204" pitchFamily="34" charset="0"/>
                <a:ea typeface="Calibri" panose="020F0502020204030204" pitchFamily="34" charset="0"/>
                <a:cs typeface="Mangal" panose="02040503050203030202" pitchFamily="18" charset="0"/>
              </a:rPr>
              <a:t>1) Antigenic toxins: </a:t>
            </a:r>
            <a:r>
              <a:rPr lang="en-IN" sz="2400" dirty="0">
                <a:effectLst/>
                <a:latin typeface="Calibri" panose="020F0502020204030204" pitchFamily="34" charset="0"/>
                <a:ea typeface="Calibri" panose="020F0502020204030204" pitchFamily="34" charset="0"/>
                <a:cs typeface="Mangal" panose="02040503050203030202" pitchFamily="18" charset="0"/>
              </a:rPr>
              <a:t>Produced by bacteria and to lesser extent by </a:t>
            </a:r>
            <a:r>
              <a:rPr lang="en-IN" sz="2400" dirty="0" err="1">
                <a:effectLst/>
                <a:latin typeface="Calibri" panose="020F0502020204030204" pitchFamily="34" charset="0"/>
                <a:ea typeface="Calibri" panose="020F0502020204030204" pitchFamily="34" charset="0"/>
                <a:cs typeface="Mangal" panose="02040503050203030202" pitchFamily="18" charset="0"/>
              </a:rPr>
              <a:t>helminthes</a:t>
            </a:r>
            <a:r>
              <a:rPr lang="en-IN" sz="2400" dirty="0">
                <a:effectLst/>
                <a:latin typeface="Calibri" panose="020F0502020204030204" pitchFamily="34" charset="0"/>
                <a:ea typeface="Calibri" panose="020F0502020204030204" pitchFamily="34" charset="0"/>
                <a:cs typeface="Mangal" panose="02040503050203030202" pitchFamily="18" charset="0"/>
              </a:rPr>
              <a:t> which may act as antigen and evoke antibody response inside the body. It is of two types a) Exotoxins and b) Endotoxins.</a:t>
            </a:r>
            <a:endParaRPr lang="en-US" sz="2400" dirty="0">
              <a:effectLst/>
              <a:latin typeface="Calibri" panose="020F0502020204030204" pitchFamily="34" charset="0"/>
              <a:ea typeface="Calibri" panose="020F0502020204030204" pitchFamily="34" charset="0"/>
              <a:cs typeface="Mangal" panose="02040503050203030202" pitchFamily="18" charset="0"/>
            </a:endParaRPr>
          </a:p>
          <a:p>
            <a:endParaRPr lang="en-US" dirty="0"/>
          </a:p>
        </p:txBody>
      </p:sp>
    </p:spTree>
    <p:extLst>
      <p:ext uri="{BB962C8B-B14F-4D97-AF65-F5344CB8AC3E}">
        <p14:creationId xmlns:p14="http://schemas.microsoft.com/office/powerpoint/2010/main" xmlns="" val="257715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0008D14-556F-7F15-A715-5ABBD3B67A9A}"/>
              </a:ext>
            </a:extLst>
          </p:cNvPr>
          <p:cNvSpPr>
            <a:spLocks noGrp="1"/>
          </p:cNvSpPr>
          <p:nvPr>
            <p:ph idx="1"/>
          </p:nvPr>
        </p:nvSpPr>
        <p:spPr>
          <a:xfrm>
            <a:off x="226031" y="143838"/>
            <a:ext cx="11876926" cy="6637106"/>
          </a:xfrm>
        </p:spPr>
        <p:txBody>
          <a:bodyPr>
            <a:normAutofit lnSpcReduction="10000"/>
          </a:bodyPr>
          <a:lstStyle/>
          <a:p>
            <a:pPr marL="342900" marR="0" lvl="0" indent="-342900" algn="just">
              <a:lnSpc>
                <a:spcPct val="115000"/>
              </a:lnSpc>
              <a:spcAft>
                <a:spcPts val="1000"/>
              </a:spcAft>
              <a:buFont typeface="+mj-lt"/>
              <a:buAutoNum type="alphaLcParenR"/>
            </a:pPr>
            <a:r>
              <a:rPr lang="en-IN" sz="2600" b="1" i="1" dirty="0">
                <a:solidFill>
                  <a:srgbClr val="00B050"/>
                </a:solidFill>
                <a:effectLst/>
                <a:latin typeface="Calibri" panose="020F0502020204030204" pitchFamily="34" charset="0"/>
                <a:ea typeface="Calibri" panose="020F0502020204030204" pitchFamily="34" charset="0"/>
                <a:cs typeface="Mangal" panose="02040503050203030202" pitchFamily="18" charset="0"/>
              </a:rPr>
              <a:t>Exotoxins</a:t>
            </a:r>
          </a:p>
          <a:p>
            <a:pPr marR="0" lvl="0" algn="just">
              <a:lnSpc>
                <a:spcPct val="115000"/>
              </a:lnSpc>
              <a:spcAft>
                <a:spcPts val="1000"/>
              </a:spcAft>
              <a:buFont typeface="Wingdings" panose="05000000000000000000" pitchFamily="2" charset="2"/>
              <a:buChar char="§"/>
            </a:pPr>
            <a:r>
              <a:rPr lang="en-IN" sz="2600" dirty="0">
                <a:effectLst/>
                <a:latin typeface="Calibri" panose="020F0502020204030204" pitchFamily="34" charset="0"/>
                <a:ea typeface="Calibri" panose="020F0502020204030204" pitchFamily="34" charset="0"/>
                <a:cs typeface="Mangal" panose="02040503050203030202" pitchFamily="18" charset="0"/>
              </a:rPr>
              <a:t>These are protein substance produced by gram positive bacteria, which diffuse in surrounding medium. </a:t>
            </a:r>
            <a:r>
              <a:rPr lang="en-IN" sz="2600" dirty="0" err="1">
                <a:effectLst/>
                <a:latin typeface="Calibri" panose="020F0502020204030204" pitchFamily="34" charset="0"/>
                <a:ea typeface="Calibri" panose="020F0502020204030204" pitchFamily="34" charset="0"/>
                <a:cs typeface="Mangal" panose="02040503050203030202" pitchFamily="18" charset="0"/>
              </a:rPr>
              <a:t>Eg.</a:t>
            </a:r>
            <a:r>
              <a:rPr lang="en-IN" sz="2600" dirty="0">
                <a:effectLst/>
                <a:latin typeface="Calibri" panose="020F0502020204030204" pitchFamily="34" charset="0"/>
                <a:ea typeface="Calibri" panose="020F0502020204030204" pitchFamily="34" charset="0"/>
                <a:cs typeface="Mangal" panose="02040503050203030202" pitchFamily="18" charset="0"/>
              </a:rPr>
              <a:t> </a:t>
            </a:r>
            <a:r>
              <a:rPr lang="en-IN" sz="2600" i="1" dirty="0">
                <a:effectLst/>
                <a:latin typeface="Calibri" panose="020F0502020204030204" pitchFamily="34" charset="0"/>
                <a:ea typeface="Calibri" panose="020F0502020204030204" pitchFamily="34" charset="0"/>
                <a:cs typeface="Mangal" panose="02040503050203030202" pitchFamily="18" charset="0"/>
              </a:rPr>
              <a:t>Clostridium</a:t>
            </a:r>
            <a:r>
              <a:rPr lang="en-IN" sz="2600" dirty="0">
                <a:effectLst/>
                <a:latin typeface="Calibri" panose="020F0502020204030204" pitchFamily="34" charset="0"/>
                <a:ea typeface="Calibri" panose="020F0502020204030204" pitchFamily="34" charset="0"/>
                <a:cs typeface="Mangal" panose="02040503050203030202" pitchFamily="18" charset="0"/>
              </a:rPr>
              <a:t> spp.,</a:t>
            </a:r>
          </a:p>
          <a:p>
            <a:pPr marR="0" lvl="0" algn="just">
              <a:lnSpc>
                <a:spcPct val="115000"/>
              </a:lnSpc>
              <a:spcAft>
                <a:spcPts val="1000"/>
              </a:spcAft>
              <a:buFont typeface="Wingdings" panose="05000000000000000000" pitchFamily="2" charset="2"/>
              <a:buChar char="§"/>
            </a:pPr>
            <a:r>
              <a:rPr lang="en-IN" sz="2600" dirty="0">
                <a:effectLst/>
                <a:latin typeface="Calibri" panose="020F0502020204030204" pitchFamily="34" charset="0"/>
                <a:ea typeface="Calibri" panose="020F0502020204030204" pitchFamily="34" charset="0"/>
                <a:cs typeface="Mangal" panose="02040503050203030202" pitchFamily="18" charset="0"/>
              </a:rPr>
              <a:t> Exotoxins may be </a:t>
            </a:r>
            <a:r>
              <a:rPr lang="en-IN" sz="2600" dirty="0">
                <a:solidFill>
                  <a:srgbClr val="00B050"/>
                </a:solidFill>
                <a:effectLst/>
                <a:latin typeface="Calibri" panose="020F0502020204030204" pitchFamily="34" charset="0"/>
                <a:ea typeface="Calibri" panose="020F0502020204030204" pitchFamily="34" charset="0"/>
                <a:cs typeface="Mangal" panose="02040503050203030202" pitchFamily="18" charset="0"/>
              </a:rPr>
              <a:t>preformed as in </a:t>
            </a:r>
            <a:r>
              <a:rPr lang="en-IN" sz="2600" i="1" dirty="0">
                <a:solidFill>
                  <a:srgbClr val="00B050"/>
                </a:solidFill>
                <a:effectLst/>
                <a:latin typeface="Calibri" panose="020F0502020204030204" pitchFamily="34" charset="0"/>
                <a:ea typeface="Calibri" panose="020F0502020204030204" pitchFamily="34" charset="0"/>
                <a:cs typeface="Mangal" panose="02040503050203030202" pitchFamily="18" charset="0"/>
              </a:rPr>
              <a:t>botulism</a:t>
            </a:r>
            <a:r>
              <a:rPr lang="en-IN" sz="2600" dirty="0">
                <a:solidFill>
                  <a:srgbClr val="00B050"/>
                </a:solidFill>
                <a:effectLst/>
                <a:latin typeface="Calibri" panose="020F0502020204030204" pitchFamily="34" charset="0"/>
                <a:ea typeface="Calibri" panose="020F0502020204030204" pitchFamily="34" charset="0"/>
                <a:cs typeface="Mangal" panose="02040503050203030202" pitchFamily="18" charset="0"/>
              </a:rPr>
              <a:t> </a:t>
            </a:r>
            <a:r>
              <a:rPr lang="en-IN" sz="2600" dirty="0">
                <a:effectLst/>
                <a:latin typeface="Calibri" panose="020F0502020204030204" pitchFamily="34" charset="0"/>
                <a:ea typeface="Calibri" panose="020F0502020204030204" pitchFamily="34" charset="0"/>
                <a:cs typeface="Mangal" panose="02040503050203030202" pitchFamily="18" charset="0"/>
              </a:rPr>
              <a:t>or may be produced in </a:t>
            </a:r>
            <a:r>
              <a:rPr lang="en-IN" sz="2600" dirty="0">
                <a:solidFill>
                  <a:srgbClr val="00B050"/>
                </a:solidFill>
                <a:effectLst/>
                <a:latin typeface="Calibri" panose="020F0502020204030204" pitchFamily="34" charset="0"/>
                <a:ea typeface="Calibri" panose="020F0502020204030204" pitchFamily="34" charset="0"/>
                <a:cs typeface="Mangal" panose="02040503050203030202" pitchFamily="18" charset="0"/>
              </a:rPr>
              <a:t>large quantity by bacterial overgrowth in intestine as in enterotoxaemia </a:t>
            </a:r>
            <a:r>
              <a:rPr lang="en-IN" sz="2600" dirty="0">
                <a:effectLst/>
                <a:latin typeface="Calibri" panose="020F0502020204030204" pitchFamily="34" charset="0"/>
                <a:ea typeface="Calibri" panose="020F0502020204030204" pitchFamily="34" charset="0"/>
                <a:cs typeface="Mangal" panose="02040503050203030202" pitchFamily="18" charset="0"/>
              </a:rPr>
              <a:t>or </a:t>
            </a:r>
            <a:r>
              <a:rPr lang="en-IN" sz="2600" dirty="0">
                <a:solidFill>
                  <a:srgbClr val="00B050"/>
                </a:solidFill>
                <a:effectLst/>
                <a:latin typeface="Calibri" panose="020F0502020204030204" pitchFamily="34" charset="0"/>
                <a:ea typeface="Calibri" panose="020F0502020204030204" pitchFamily="34" charset="0"/>
                <a:cs typeface="Mangal" panose="02040503050203030202" pitchFamily="18" charset="0"/>
              </a:rPr>
              <a:t>from growth in tissue </a:t>
            </a:r>
            <a:r>
              <a:rPr lang="en-IN" sz="2600" dirty="0">
                <a:effectLst/>
                <a:latin typeface="Calibri" panose="020F0502020204030204" pitchFamily="34" charset="0"/>
                <a:ea typeface="Calibri" panose="020F0502020204030204" pitchFamily="34" charset="0"/>
                <a:cs typeface="Mangal" panose="02040503050203030202" pitchFamily="18" charset="0"/>
              </a:rPr>
              <a:t>as in blackleg and black disease.</a:t>
            </a:r>
            <a:endParaRPr lang="en-US" sz="2600" dirty="0">
              <a:effectLst/>
              <a:latin typeface="Calibri" panose="020F0502020204030204" pitchFamily="34" charset="0"/>
              <a:ea typeface="Calibri" panose="020F0502020204030204" pitchFamily="34" charset="0"/>
              <a:cs typeface="Mangal" panose="02040503050203030202" pitchFamily="18" charset="0"/>
            </a:endParaRPr>
          </a:p>
          <a:p>
            <a:pPr marR="0" algn="just">
              <a:lnSpc>
                <a:spcPct val="115000"/>
              </a:lnSpc>
              <a:spcAft>
                <a:spcPts val="1000"/>
              </a:spcAft>
              <a:buFont typeface="Wingdings" panose="05000000000000000000" pitchFamily="2" charset="2"/>
              <a:buChar char="§"/>
            </a:pPr>
            <a:r>
              <a:rPr lang="en-IN" sz="2600" b="1" i="1" dirty="0" err="1" smtClean="0">
                <a:solidFill>
                  <a:srgbClr val="00B050"/>
                </a:solidFill>
                <a:effectLst/>
                <a:latin typeface="Calibri" panose="020F0502020204030204" pitchFamily="34" charset="0"/>
                <a:ea typeface="Calibri" panose="020F0502020204030204" pitchFamily="34" charset="0"/>
                <a:cs typeface="Mangal" panose="02040503050203030202" pitchFamily="18" charset="0"/>
              </a:rPr>
              <a:t>Enterotoxins</a:t>
            </a:r>
            <a:r>
              <a:rPr lang="en-IN" sz="2600" dirty="0" smtClean="0">
                <a:effectLst/>
                <a:latin typeface="Calibri" panose="020F0502020204030204" pitchFamily="34" charset="0"/>
                <a:ea typeface="Calibri" panose="020F0502020204030204" pitchFamily="34" charset="0"/>
                <a:cs typeface="Mangal" panose="02040503050203030202" pitchFamily="18" charset="0"/>
              </a:rPr>
              <a:t>, </a:t>
            </a:r>
            <a:r>
              <a:rPr lang="en-IN" sz="2600" dirty="0">
                <a:effectLst/>
                <a:latin typeface="Calibri" panose="020F0502020204030204" pitchFamily="34" charset="0"/>
                <a:ea typeface="Calibri" panose="020F0502020204030204" pitchFamily="34" charset="0"/>
                <a:cs typeface="Mangal" panose="02040503050203030202" pitchFamily="18" charset="0"/>
              </a:rPr>
              <a:t>which exerts their effects principally on the mucosa of the intestine causing disturbances of fluid and electrolyte balance. </a:t>
            </a:r>
            <a:r>
              <a:rPr lang="en-IN" sz="2600" dirty="0" err="1">
                <a:effectLst/>
                <a:latin typeface="Calibri" panose="020F0502020204030204" pitchFamily="34" charset="0"/>
                <a:ea typeface="Calibri" panose="020F0502020204030204" pitchFamily="34" charset="0"/>
                <a:cs typeface="Mangal" panose="02040503050203030202" pitchFamily="18" charset="0"/>
              </a:rPr>
              <a:t>Eg.</a:t>
            </a:r>
            <a:r>
              <a:rPr lang="en-IN" sz="2600" dirty="0">
                <a:effectLst/>
                <a:latin typeface="Calibri" panose="020F0502020204030204" pitchFamily="34" charset="0"/>
                <a:ea typeface="Calibri" panose="020F0502020204030204" pitchFamily="34" charset="0"/>
                <a:cs typeface="Mangal" panose="02040503050203030202" pitchFamily="18" charset="0"/>
              </a:rPr>
              <a:t> Enterotoxigenic </a:t>
            </a:r>
            <a:r>
              <a:rPr lang="en-IN" sz="2600" i="1" dirty="0">
                <a:effectLst/>
                <a:latin typeface="Calibri" panose="020F0502020204030204" pitchFamily="34" charset="0"/>
                <a:ea typeface="Calibri" panose="020F0502020204030204" pitchFamily="34" charset="0"/>
                <a:cs typeface="Mangal" panose="02040503050203030202" pitchFamily="18" charset="0"/>
              </a:rPr>
              <a:t>E.coli</a:t>
            </a:r>
            <a:r>
              <a:rPr lang="en-IN" sz="2600" dirty="0">
                <a:effectLst/>
                <a:latin typeface="Calibri" panose="020F0502020204030204" pitchFamily="34" charset="0"/>
                <a:ea typeface="Calibri" panose="020F0502020204030204" pitchFamily="34" charset="0"/>
                <a:cs typeface="Mangal" panose="02040503050203030202" pitchFamily="18" charset="0"/>
              </a:rPr>
              <a:t>. This causes hyper secretary diarrhoea in neonatal farm animals.</a:t>
            </a:r>
          </a:p>
          <a:p>
            <a:pPr marL="0" marR="0" indent="0" algn="just">
              <a:lnSpc>
                <a:spcPct val="115000"/>
              </a:lnSpc>
              <a:spcAft>
                <a:spcPts val="1000"/>
              </a:spcAft>
              <a:buNone/>
            </a:pPr>
            <a:r>
              <a:rPr lang="en-IN" sz="2600" b="1" i="1" dirty="0">
                <a:solidFill>
                  <a:srgbClr val="00B050"/>
                </a:solidFill>
                <a:latin typeface="Calibri" panose="020F0502020204030204" pitchFamily="34" charset="0"/>
                <a:ea typeface="Calibri" panose="020F0502020204030204" pitchFamily="34" charset="0"/>
                <a:cs typeface="Mangal" panose="02040503050203030202" pitchFamily="18" charset="0"/>
              </a:rPr>
              <a:t>b) </a:t>
            </a:r>
            <a:r>
              <a:rPr lang="en-IN" sz="2600" b="1" i="1" dirty="0">
                <a:solidFill>
                  <a:srgbClr val="00B050"/>
                </a:solidFill>
                <a:effectLst/>
                <a:latin typeface="Calibri" panose="020F0502020204030204" pitchFamily="34" charset="0"/>
                <a:ea typeface="Calibri" panose="020F0502020204030204" pitchFamily="34" charset="0"/>
                <a:cs typeface="Mangal" panose="02040503050203030202" pitchFamily="18" charset="0"/>
              </a:rPr>
              <a:t>Endotoxins</a:t>
            </a:r>
            <a:endParaRPr lang="en-IN" sz="2600" b="1" i="1" dirty="0">
              <a:solidFill>
                <a:srgbClr val="00B050"/>
              </a:solidFill>
              <a:latin typeface="Calibri" panose="020F0502020204030204" pitchFamily="34" charset="0"/>
              <a:ea typeface="Calibri" panose="020F0502020204030204" pitchFamily="34" charset="0"/>
              <a:cs typeface="Mangal" panose="02040503050203030202" pitchFamily="18" charset="0"/>
            </a:endParaRPr>
          </a:p>
          <a:p>
            <a:pPr marR="0" algn="just">
              <a:lnSpc>
                <a:spcPct val="115000"/>
              </a:lnSpc>
              <a:spcAft>
                <a:spcPts val="1000"/>
              </a:spcAft>
              <a:buFont typeface="Wingdings" panose="05000000000000000000" pitchFamily="2" charset="2"/>
              <a:buChar char="§"/>
            </a:pPr>
            <a:r>
              <a:rPr lang="en-IN" sz="2600" b="1" dirty="0">
                <a:solidFill>
                  <a:srgbClr val="00B050"/>
                </a:solidFill>
                <a:effectLst/>
                <a:latin typeface="Calibri" panose="020F0502020204030204" pitchFamily="34" charset="0"/>
                <a:ea typeface="Calibri" panose="020F0502020204030204" pitchFamily="34" charset="0"/>
                <a:cs typeface="Mangal" panose="02040503050203030202" pitchFamily="18" charset="0"/>
              </a:rPr>
              <a:t> </a:t>
            </a:r>
            <a:r>
              <a:rPr lang="en-IN" sz="2600" dirty="0">
                <a:effectLst/>
                <a:latin typeface="Calibri" panose="020F0502020204030204" pitchFamily="34" charset="0"/>
                <a:ea typeface="Calibri" panose="020F0502020204030204" pitchFamily="34" charset="0"/>
                <a:cs typeface="Mangal" panose="02040503050203030202" pitchFamily="18" charset="0"/>
              </a:rPr>
              <a:t>The endotoxins are lipopolysaccharides found in the outer wall of gram negative bacteria.</a:t>
            </a:r>
          </a:p>
          <a:p>
            <a:endParaRPr lang="en-US" dirty="0"/>
          </a:p>
        </p:txBody>
      </p:sp>
    </p:spTree>
    <p:extLst>
      <p:ext uri="{BB962C8B-B14F-4D97-AF65-F5344CB8AC3E}">
        <p14:creationId xmlns:p14="http://schemas.microsoft.com/office/powerpoint/2010/main" xmlns="" val="24475922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E2DE5F9A-1B86-418C-C253-D4118F862FDE}"/>
              </a:ext>
            </a:extLst>
          </p:cNvPr>
          <p:cNvSpPr>
            <a:spLocks noGrp="1"/>
          </p:cNvSpPr>
          <p:nvPr>
            <p:ph idx="1"/>
          </p:nvPr>
        </p:nvSpPr>
        <p:spPr>
          <a:xfrm>
            <a:off x="297951" y="205483"/>
            <a:ext cx="11055849" cy="5971480"/>
          </a:xfrm>
        </p:spPr>
        <p:txBody>
          <a:bodyPr>
            <a:normAutofit/>
          </a:bodyPr>
          <a:lstStyle/>
          <a:p>
            <a:pPr algn="just">
              <a:lnSpc>
                <a:spcPct val="115000"/>
              </a:lnSpc>
              <a:spcAft>
                <a:spcPts val="1000"/>
              </a:spcAft>
              <a:buFont typeface="Wingdings" panose="05000000000000000000" pitchFamily="2" charset="2"/>
              <a:buChar char="§"/>
            </a:pPr>
            <a:r>
              <a:rPr lang="en-IN" sz="2600" dirty="0">
                <a:effectLst/>
                <a:latin typeface="Calibri" panose="020F0502020204030204" pitchFamily="34" charset="0"/>
                <a:ea typeface="Calibri" panose="020F0502020204030204" pitchFamily="34" charset="0"/>
                <a:cs typeface="Mangal" panose="02040503050203030202" pitchFamily="18" charset="0"/>
              </a:rPr>
              <a:t> These are released in immediate surroundings during bacterial proliferation or during cell wall disruption. </a:t>
            </a:r>
          </a:p>
          <a:p>
            <a:pPr algn="just">
              <a:lnSpc>
                <a:spcPct val="115000"/>
              </a:lnSpc>
              <a:spcAft>
                <a:spcPts val="1000"/>
              </a:spcAft>
              <a:buFont typeface="Wingdings" panose="05000000000000000000" pitchFamily="2" charset="2"/>
              <a:buChar char="§"/>
            </a:pPr>
            <a:r>
              <a:rPr lang="en-IN" sz="2600" dirty="0">
                <a:effectLst/>
                <a:latin typeface="Calibri" panose="020F0502020204030204" pitchFamily="34" charset="0"/>
                <a:ea typeface="Calibri" panose="020F0502020204030204" pitchFamily="34" charset="0"/>
                <a:cs typeface="Mangal" panose="02040503050203030202" pitchFamily="18" charset="0"/>
              </a:rPr>
              <a:t>They can gain access of to the blood in severe localised infection as in coliform mastitis in dairy cattle or in disseminated infection (systemic) as in coliform septicaemia in newborn calves.</a:t>
            </a:r>
            <a:endParaRPr lang="en-US" sz="2600" dirty="0">
              <a:effectLst/>
              <a:latin typeface="Calibri" panose="020F0502020204030204" pitchFamily="34" charset="0"/>
              <a:ea typeface="Calibri" panose="020F0502020204030204" pitchFamily="34" charset="0"/>
              <a:cs typeface="Mangal" panose="02040503050203030202" pitchFamily="18" charset="0"/>
            </a:endParaRPr>
          </a:p>
          <a:p>
            <a:pPr marL="0" indent="0" algn="just">
              <a:buNone/>
            </a:pPr>
            <a:endParaRPr lang="en-IN" sz="2600" dirty="0">
              <a:solidFill>
                <a:srgbClr val="00B050"/>
              </a:solidFill>
              <a:effectLst/>
              <a:latin typeface="Calibri" panose="020F0502020204030204" pitchFamily="34" charset="0"/>
              <a:ea typeface="Calibri" panose="020F0502020204030204" pitchFamily="34" charset="0"/>
              <a:cs typeface="Mangal" panose="02040503050203030202" pitchFamily="18" charset="0"/>
            </a:endParaRPr>
          </a:p>
          <a:p>
            <a:pPr marL="0" indent="0" algn="just">
              <a:buNone/>
            </a:pPr>
            <a:r>
              <a:rPr lang="en-IN" sz="2600" dirty="0">
                <a:solidFill>
                  <a:srgbClr val="00B050"/>
                </a:solidFill>
                <a:effectLst/>
                <a:latin typeface="Calibri" panose="020F0502020204030204" pitchFamily="34" charset="0"/>
                <a:ea typeface="Calibri" panose="020F0502020204030204" pitchFamily="34" charset="0"/>
                <a:cs typeface="Mangal" panose="02040503050203030202" pitchFamily="18" charset="0"/>
              </a:rPr>
              <a:t>2) </a:t>
            </a:r>
            <a:r>
              <a:rPr lang="en-IN" sz="2600" b="1" dirty="0">
                <a:solidFill>
                  <a:srgbClr val="00B050"/>
                </a:solidFill>
                <a:effectLst/>
                <a:latin typeface="Calibri" panose="020F0502020204030204" pitchFamily="34" charset="0"/>
                <a:ea typeface="Calibri" panose="020F0502020204030204" pitchFamily="34" charset="0"/>
                <a:cs typeface="Mangal" panose="02040503050203030202" pitchFamily="18" charset="0"/>
              </a:rPr>
              <a:t>Metabolic toxins</a:t>
            </a:r>
            <a:endParaRPr lang="en-IN" sz="2600" b="1" dirty="0">
              <a:solidFill>
                <a:srgbClr val="00B050"/>
              </a:solidFill>
              <a:latin typeface="Calibri" panose="020F0502020204030204" pitchFamily="34" charset="0"/>
              <a:ea typeface="Calibri" panose="020F0502020204030204" pitchFamily="34" charset="0"/>
              <a:cs typeface="Mangal" panose="02040503050203030202" pitchFamily="18" charset="0"/>
            </a:endParaRPr>
          </a:p>
          <a:p>
            <a:pPr algn="just">
              <a:buFont typeface="Wingdings" panose="05000000000000000000" pitchFamily="2" charset="2"/>
              <a:buChar char="§"/>
            </a:pPr>
            <a:r>
              <a:rPr lang="en-IN" sz="2600" dirty="0">
                <a:solidFill>
                  <a:srgbClr val="00B050"/>
                </a:solidFill>
                <a:effectLst/>
                <a:latin typeface="Calibri" panose="020F0502020204030204" pitchFamily="34" charset="0"/>
                <a:ea typeface="Calibri" panose="020F0502020204030204" pitchFamily="34" charset="0"/>
                <a:cs typeface="Mangal" panose="02040503050203030202" pitchFamily="18" charset="0"/>
              </a:rPr>
              <a:t> </a:t>
            </a:r>
            <a:r>
              <a:rPr lang="en-IN" sz="2600" dirty="0">
                <a:effectLst/>
                <a:latin typeface="Calibri" panose="020F0502020204030204" pitchFamily="34" charset="0"/>
                <a:ea typeface="Calibri" panose="020F0502020204030204" pitchFamily="34" charset="0"/>
                <a:cs typeface="Mangal" panose="02040503050203030202" pitchFamily="18" charset="0"/>
              </a:rPr>
              <a:t>These may </a:t>
            </a:r>
            <a:r>
              <a:rPr lang="en-IN" sz="2600" dirty="0">
                <a:solidFill>
                  <a:srgbClr val="00B050"/>
                </a:solidFill>
                <a:effectLst/>
                <a:latin typeface="Calibri" panose="020F0502020204030204" pitchFamily="34" charset="0"/>
                <a:ea typeface="Calibri" panose="020F0502020204030204" pitchFamily="34" charset="0"/>
                <a:cs typeface="Mangal" panose="02040503050203030202" pitchFamily="18" charset="0"/>
              </a:rPr>
              <a:t>accumulate as a result of incomplete elimination of toxic materials </a:t>
            </a:r>
            <a:r>
              <a:rPr lang="en-IN" sz="2600" dirty="0">
                <a:effectLst/>
                <a:latin typeface="Calibri" panose="020F0502020204030204" pitchFamily="34" charset="0"/>
                <a:ea typeface="Calibri" panose="020F0502020204030204" pitchFamily="34" charset="0"/>
                <a:cs typeface="Mangal" panose="02040503050203030202" pitchFamily="18" charset="0"/>
              </a:rPr>
              <a:t>normally produced by body metabolism or by abnormal metabolism</a:t>
            </a:r>
          </a:p>
          <a:p>
            <a:pPr algn="just">
              <a:buFont typeface="Wingdings" panose="05000000000000000000" pitchFamily="2" charset="2"/>
              <a:buChar char="§"/>
            </a:pPr>
            <a:r>
              <a:rPr lang="en-IN" sz="2600" dirty="0">
                <a:effectLst/>
                <a:latin typeface="Calibri" panose="020F0502020204030204" pitchFamily="34" charset="0"/>
                <a:ea typeface="Calibri" panose="020F0502020204030204" pitchFamily="34" charset="0"/>
                <a:cs typeface="Mangal" panose="02040503050203030202" pitchFamily="18" charset="0"/>
              </a:rPr>
              <a:t> Hepatic dysfunction is the commonest cause of metabolic toxic production, e.g. </a:t>
            </a:r>
            <a:r>
              <a:rPr lang="en-IN" sz="2600" dirty="0" err="1">
                <a:effectLst/>
                <a:latin typeface="Calibri" panose="020F0502020204030204" pitchFamily="34" charset="0"/>
                <a:ea typeface="Calibri" panose="020F0502020204030204" pitchFamily="34" charset="0"/>
                <a:cs typeface="Mangal" panose="02040503050203030202" pitchFamily="18" charset="0"/>
              </a:rPr>
              <a:t>ketonaemia</a:t>
            </a:r>
            <a:r>
              <a:rPr lang="en-IN" sz="2600" dirty="0">
                <a:effectLst/>
                <a:latin typeface="Calibri" panose="020F0502020204030204" pitchFamily="34" charset="0"/>
                <a:ea typeface="Calibri" panose="020F0502020204030204" pitchFamily="34" charset="0"/>
                <a:cs typeface="Mangal" panose="02040503050203030202" pitchFamily="18" charset="0"/>
              </a:rPr>
              <a:t> due to disproportionate fat metabolism and lactic acidaemia caused by acute ruminal impaction</a:t>
            </a:r>
            <a:endParaRPr lang="en-US" sz="2600" dirty="0">
              <a:effectLst/>
              <a:latin typeface="Calibri" panose="020F0502020204030204" pitchFamily="34" charset="0"/>
              <a:ea typeface="Calibri" panose="020F0502020204030204" pitchFamily="34" charset="0"/>
              <a:cs typeface="Mangal" panose="02040503050203030202" pitchFamily="18" charset="0"/>
            </a:endParaRPr>
          </a:p>
          <a:p>
            <a:endParaRPr lang="en-US" dirty="0"/>
          </a:p>
        </p:txBody>
      </p:sp>
    </p:spTree>
    <p:extLst>
      <p:ext uri="{BB962C8B-B14F-4D97-AF65-F5344CB8AC3E}">
        <p14:creationId xmlns:p14="http://schemas.microsoft.com/office/powerpoint/2010/main" xmlns="" val="1713748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E9494C4-DAE6-EF8C-E65A-8351ECE0DFB6}"/>
              </a:ext>
            </a:extLst>
          </p:cNvPr>
          <p:cNvSpPr>
            <a:spLocks noGrp="1"/>
          </p:cNvSpPr>
          <p:nvPr>
            <p:ph idx="1"/>
          </p:nvPr>
        </p:nvSpPr>
        <p:spPr>
          <a:xfrm>
            <a:off x="482885" y="287676"/>
            <a:ext cx="11558427" cy="6298059"/>
          </a:xfrm>
        </p:spPr>
        <p:txBody>
          <a:bodyPr>
            <a:normAutofit fontScale="85000" lnSpcReduction="20000"/>
          </a:bodyPr>
          <a:lstStyle/>
          <a:p>
            <a:pPr marL="457200" marR="0" algn="just">
              <a:lnSpc>
                <a:spcPct val="115000"/>
              </a:lnSpc>
              <a:buNone/>
            </a:pPr>
            <a:r>
              <a:rPr lang="en-IN" sz="2400" b="1" dirty="0" smtClean="0">
                <a:solidFill>
                  <a:srgbClr val="002060"/>
                </a:solidFill>
                <a:effectLst/>
                <a:latin typeface="Calibri" panose="020F0502020204030204" pitchFamily="34" charset="0"/>
                <a:ea typeface="Calibri" panose="020F0502020204030204" pitchFamily="34" charset="0"/>
                <a:cs typeface="Mangal" panose="02040503050203030202" pitchFamily="18" charset="0"/>
              </a:rPr>
              <a:t>Pathogenesis</a:t>
            </a:r>
          </a:p>
          <a:p>
            <a:pPr marL="457200" marR="0" algn="just">
              <a:lnSpc>
                <a:spcPct val="115000"/>
              </a:lnSpc>
              <a:buNone/>
            </a:pPr>
            <a:r>
              <a:rPr lang="en-IN" sz="2400" b="1" dirty="0" err="1" smtClean="0">
                <a:solidFill>
                  <a:srgbClr val="002060"/>
                </a:solidFill>
                <a:latin typeface="Calibri" panose="020F0502020204030204" pitchFamily="34" charset="0"/>
                <a:ea typeface="Calibri" panose="020F0502020204030204" pitchFamily="34" charset="0"/>
                <a:cs typeface="Mangal" panose="02040503050203030202" pitchFamily="18" charset="0"/>
              </a:rPr>
              <a:t>Endotoxins</a:t>
            </a:r>
            <a:r>
              <a:rPr lang="en-IN" sz="2400" b="1" dirty="0" smtClean="0">
                <a:solidFill>
                  <a:srgbClr val="002060"/>
                </a:solidFill>
                <a:latin typeface="Calibri" panose="020F0502020204030204" pitchFamily="34" charset="0"/>
                <a:ea typeface="Calibri" panose="020F0502020204030204" pitchFamily="34" charset="0"/>
                <a:cs typeface="Mangal" panose="02040503050203030202" pitchFamily="18" charset="0"/>
              </a:rPr>
              <a:t> are normally present in the intestine, although intestinal mucosa provide a highly efficient barrier, limiting </a:t>
            </a:r>
            <a:r>
              <a:rPr lang="en-IN" sz="2400" b="1" dirty="0" err="1" smtClean="0">
                <a:solidFill>
                  <a:srgbClr val="002060"/>
                </a:solidFill>
                <a:latin typeface="Calibri" panose="020F0502020204030204" pitchFamily="34" charset="0"/>
                <a:ea typeface="Calibri" panose="020F0502020204030204" pitchFamily="34" charset="0"/>
                <a:cs typeface="Mangal" panose="02040503050203030202" pitchFamily="18" charset="0"/>
              </a:rPr>
              <a:t>transmural</a:t>
            </a:r>
            <a:r>
              <a:rPr lang="en-IN" sz="2400" b="1" dirty="0" smtClean="0">
                <a:solidFill>
                  <a:srgbClr val="002060"/>
                </a:solidFill>
                <a:latin typeface="Calibri" panose="020F0502020204030204" pitchFamily="34" charset="0"/>
                <a:ea typeface="Calibri" panose="020F0502020204030204" pitchFamily="34" charset="0"/>
                <a:cs typeface="Mangal" panose="02040503050203030202" pitchFamily="18" charset="0"/>
              </a:rPr>
              <a:t> movement of </a:t>
            </a:r>
            <a:r>
              <a:rPr lang="en-IN" sz="2400" b="1" dirty="0" err="1" smtClean="0">
                <a:solidFill>
                  <a:srgbClr val="002060"/>
                </a:solidFill>
                <a:latin typeface="Calibri" panose="020F0502020204030204" pitchFamily="34" charset="0"/>
                <a:ea typeface="Calibri" panose="020F0502020204030204" pitchFamily="34" charset="0"/>
                <a:cs typeface="Mangal" panose="02040503050203030202" pitchFamily="18" charset="0"/>
              </a:rPr>
              <a:t>endotoxin</a:t>
            </a:r>
            <a:r>
              <a:rPr lang="en-IN" sz="2400" b="1" dirty="0" smtClean="0">
                <a:solidFill>
                  <a:srgbClr val="002060"/>
                </a:solidFill>
                <a:latin typeface="Calibri" panose="020F0502020204030204" pitchFamily="34" charset="0"/>
                <a:ea typeface="Calibri" panose="020F0502020204030204" pitchFamily="34" charset="0"/>
                <a:cs typeface="Mangal" panose="02040503050203030202" pitchFamily="18" charset="0"/>
              </a:rPr>
              <a:t>, small quantities are </a:t>
            </a:r>
            <a:r>
              <a:rPr lang="en-IN" sz="2400" b="1" dirty="0" err="1" smtClean="0">
                <a:solidFill>
                  <a:srgbClr val="002060"/>
                </a:solidFill>
                <a:latin typeface="Calibri" panose="020F0502020204030204" pitchFamily="34" charset="0"/>
                <a:ea typeface="Calibri" panose="020F0502020204030204" pitchFamily="34" charset="0"/>
                <a:cs typeface="Mangal" panose="02040503050203030202" pitchFamily="18" charset="0"/>
              </a:rPr>
              <a:t>abosrbed</a:t>
            </a:r>
            <a:r>
              <a:rPr lang="en-IN" sz="2400" b="1" dirty="0" smtClean="0">
                <a:solidFill>
                  <a:srgbClr val="002060"/>
                </a:solidFill>
                <a:latin typeface="Calibri" panose="020F0502020204030204" pitchFamily="34" charset="0"/>
                <a:ea typeface="Calibri" panose="020F0502020204030204" pitchFamily="34" charset="0"/>
                <a:cs typeface="Mangal" panose="02040503050203030202" pitchFamily="18" charset="0"/>
              </a:rPr>
              <a:t> in portal blood.</a:t>
            </a:r>
            <a:endParaRPr lang="en-US" sz="2400" b="1" dirty="0">
              <a:solidFill>
                <a:srgbClr val="002060"/>
              </a:solidFill>
              <a:effectLst/>
              <a:latin typeface="Calibri" panose="020F0502020204030204" pitchFamily="34" charset="0"/>
              <a:ea typeface="Calibri" panose="020F0502020204030204" pitchFamily="34" charset="0"/>
              <a:cs typeface="Mangal" panose="02040503050203030202" pitchFamily="18" charset="0"/>
            </a:endParaRPr>
          </a:p>
          <a:p>
            <a:pPr marL="457200" marR="0" algn="just">
              <a:lnSpc>
                <a:spcPct val="115000"/>
              </a:lnSpc>
              <a:spcAft>
                <a:spcPts val="1000"/>
              </a:spcAft>
            </a:pPr>
            <a:r>
              <a:rPr lang="en-IN" sz="2400" dirty="0">
                <a:effectLst/>
                <a:latin typeface="Calibri" panose="020F0502020204030204" pitchFamily="34" charset="0"/>
                <a:ea typeface="Calibri" panose="020F0502020204030204" pitchFamily="34" charset="0"/>
                <a:cs typeface="Mangal" panose="02040503050203030202" pitchFamily="18" charset="0"/>
              </a:rPr>
              <a:t>The liver is responsible for the removal of most of </a:t>
            </a:r>
            <a:r>
              <a:rPr lang="en-IN" sz="2400" dirty="0" smtClean="0">
                <a:effectLst/>
                <a:latin typeface="Calibri" panose="020F0502020204030204" pitchFamily="34" charset="0"/>
                <a:ea typeface="Calibri" panose="020F0502020204030204" pitchFamily="34" charset="0"/>
                <a:cs typeface="Mangal" panose="02040503050203030202" pitchFamily="18" charset="0"/>
              </a:rPr>
              <a:t>these </a:t>
            </a:r>
            <a:r>
              <a:rPr lang="en-IN" sz="2400" dirty="0">
                <a:effectLst/>
                <a:latin typeface="Calibri" panose="020F0502020204030204" pitchFamily="34" charset="0"/>
                <a:ea typeface="Calibri" panose="020F0502020204030204" pitchFamily="34" charset="0"/>
                <a:cs typeface="Mangal" panose="02040503050203030202" pitchFamily="18" charset="0"/>
              </a:rPr>
              <a:t>toxins from the </a:t>
            </a:r>
            <a:r>
              <a:rPr lang="en-IN" sz="2400" dirty="0" smtClean="0">
                <a:effectLst/>
                <a:latin typeface="Calibri" panose="020F0502020204030204" pitchFamily="34" charset="0"/>
                <a:ea typeface="Calibri" panose="020F0502020204030204" pitchFamily="34" charset="0"/>
                <a:cs typeface="Mangal" panose="02040503050203030202" pitchFamily="18" charset="0"/>
              </a:rPr>
              <a:t>body and </a:t>
            </a:r>
            <a:r>
              <a:rPr lang="en-IN" sz="2400" dirty="0" err="1" smtClean="0">
                <a:effectLst/>
                <a:latin typeface="Calibri" panose="020F0502020204030204" pitchFamily="34" charset="0"/>
                <a:ea typeface="Calibri" panose="020F0502020204030204" pitchFamily="34" charset="0"/>
                <a:cs typeface="Mangal" panose="02040503050203030202" pitchFamily="18" charset="0"/>
              </a:rPr>
              <a:t>donot</a:t>
            </a:r>
            <a:r>
              <a:rPr lang="en-IN" sz="2400" dirty="0" smtClean="0">
                <a:effectLst/>
                <a:latin typeface="Calibri" panose="020F0502020204030204" pitchFamily="34" charset="0"/>
                <a:ea typeface="Calibri" panose="020F0502020204030204" pitchFamily="34" charset="0"/>
                <a:cs typeface="Mangal" panose="02040503050203030202" pitchFamily="18" charset="0"/>
              </a:rPr>
              <a:t> reach the </a:t>
            </a:r>
            <a:r>
              <a:rPr lang="en-IN" sz="2400" dirty="0" err="1" smtClean="0">
                <a:effectLst/>
                <a:latin typeface="Calibri" panose="020F0502020204030204" pitchFamily="34" charset="0"/>
                <a:ea typeface="Calibri" panose="020F0502020204030204" pitchFamily="34" charset="0"/>
                <a:cs typeface="Mangal" panose="02040503050203030202" pitchFamily="18" charset="0"/>
              </a:rPr>
              <a:t>pripheral</a:t>
            </a:r>
            <a:r>
              <a:rPr lang="en-IN" sz="2400" dirty="0" smtClean="0">
                <a:effectLst/>
                <a:latin typeface="Calibri" panose="020F0502020204030204" pitchFamily="34" charset="0"/>
                <a:ea typeface="Calibri" panose="020F0502020204030204" pitchFamily="34" charset="0"/>
                <a:cs typeface="Mangal" panose="02040503050203030202" pitchFamily="18" charset="0"/>
              </a:rPr>
              <a:t> blood.; </a:t>
            </a:r>
            <a:r>
              <a:rPr lang="en-IN" sz="2400" dirty="0">
                <a:effectLst/>
                <a:latin typeface="Calibri" panose="020F0502020204030204" pitchFamily="34" charset="0"/>
                <a:ea typeface="Calibri" panose="020F0502020204030204" pitchFamily="34" charset="0"/>
                <a:cs typeface="Mangal" panose="02040503050203030202" pitchFamily="18" charset="0"/>
              </a:rPr>
              <a:t>in hepatic failure the level of toxins in plasma is increased</a:t>
            </a:r>
          </a:p>
          <a:p>
            <a:pPr marL="457200" marR="0" algn="just">
              <a:lnSpc>
                <a:spcPct val="115000"/>
              </a:lnSpc>
              <a:spcAft>
                <a:spcPts val="1000"/>
              </a:spcAft>
            </a:pPr>
            <a:r>
              <a:rPr lang="en-IN" sz="2400" dirty="0" smtClean="0">
                <a:effectLst/>
                <a:latin typeface="Calibri" panose="020F0502020204030204" pitchFamily="34" charset="0"/>
                <a:ea typeface="Calibri" panose="020F0502020204030204" pitchFamily="34" charset="0"/>
                <a:cs typeface="Mangal" panose="02040503050203030202" pitchFamily="18" charset="0"/>
              </a:rPr>
              <a:t>In case of hepatic failure or disrupt mucosal barrier </a:t>
            </a:r>
            <a:r>
              <a:rPr lang="en-IN" sz="2400" dirty="0" err="1" smtClean="0">
                <a:effectLst/>
                <a:latin typeface="Calibri" panose="020F0502020204030204" pitchFamily="34" charset="0"/>
                <a:ea typeface="Calibri" panose="020F0502020204030204" pitchFamily="34" charset="0"/>
                <a:cs typeface="Mangal" panose="02040503050203030202" pitchFamily="18" charset="0"/>
              </a:rPr>
              <a:t>endotoxins</a:t>
            </a:r>
            <a:r>
              <a:rPr lang="en-IN" sz="2400" dirty="0" smtClean="0">
                <a:effectLst/>
                <a:latin typeface="Calibri" panose="020F0502020204030204" pitchFamily="34" charset="0"/>
                <a:ea typeface="Calibri" panose="020F0502020204030204" pitchFamily="34" charset="0"/>
                <a:cs typeface="Mangal" panose="02040503050203030202" pitchFamily="18" charset="0"/>
              </a:rPr>
              <a:t> get assess to </a:t>
            </a:r>
            <a:r>
              <a:rPr lang="en-IN" sz="2400" smtClean="0">
                <a:effectLst/>
                <a:latin typeface="Calibri" panose="020F0502020204030204" pitchFamily="34" charset="0"/>
                <a:ea typeface="Calibri" panose="020F0502020204030204" pitchFamily="34" charset="0"/>
                <a:cs typeface="Mangal" panose="02040503050203030202" pitchFamily="18" charset="0"/>
              </a:rPr>
              <a:t>the blood</a:t>
            </a:r>
            <a:endParaRPr lang="en-IN" sz="2400" dirty="0">
              <a:effectLst/>
              <a:latin typeface="Calibri" panose="020F0502020204030204" pitchFamily="34" charset="0"/>
              <a:ea typeface="Calibri" panose="020F0502020204030204" pitchFamily="34" charset="0"/>
              <a:cs typeface="Mangal" panose="02040503050203030202" pitchFamily="18" charset="0"/>
            </a:endParaRPr>
          </a:p>
          <a:p>
            <a:pPr marL="457200" marR="0" algn="just">
              <a:lnSpc>
                <a:spcPct val="115000"/>
              </a:lnSpc>
              <a:spcAft>
                <a:spcPts val="1000"/>
              </a:spcAft>
            </a:pPr>
            <a:r>
              <a:rPr lang="en-IN" sz="2400" dirty="0">
                <a:effectLst/>
                <a:latin typeface="Calibri" panose="020F0502020204030204" pitchFamily="34" charset="0"/>
                <a:ea typeface="Calibri" panose="020F0502020204030204" pitchFamily="34" charset="0"/>
                <a:cs typeface="Mangal" panose="02040503050203030202" pitchFamily="18" charset="0"/>
              </a:rPr>
              <a:t> There is transmural movement of endotoxins into the peritoneal cavity from where they reach the peripheral blood</a:t>
            </a:r>
          </a:p>
          <a:p>
            <a:pPr marL="457200" marR="0" algn="just">
              <a:lnSpc>
                <a:spcPct val="115000"/>
              </a:lnSpc>
              <a:spcAft>
                <a:spcPts val="1000"/>
              </a:spcAft>
            </a:pPr>
            <a:r>
              <a:rPr lang="en-IN" sz="2400" dirty="0">
                <a:effectLst/>
                <a:latin typeface="Calibri" panose="020F0502020204030204" pitchFamily="34" charset="0"/>
                <a:ea typeface="Calibri" panose="020F0502020204030204" pitchFamily="34" charset="0"/>
                <a:cs typeface="Mangal" panose="02040503050203030202" pitchFamily="18" charset="0"/>
              </a:rPr>
              <a:t> Different toxins produce their effects by different ways but commonly they induce the production of soluble and cell bound mediators from a broad range of host cells including endothelial and smooth muscle cells, polymorphonuclear granulocytes, platelets, thrombocytes and cells of monocytes and macrophage lineage</a:t>
            </a:r>
          </a:p>
          <a:p>
            <a:pPr marL="457200" marR="0" algn="just">
              <a:lnSpc>
                <a:spcPct val="115000"/>
              </a:lnSpc>
              <a:spcAft>
                <a:spcPts val="1000"/>
              </a:spcAft>
            </a:pPr>
            <a:r>
              <a:rPr lang="en-IN" sz="2400" dirty="0">
                <a:effectLst/>
                <a:latin typeface="Calibri" panose="020F0502020204030204" pitchFamily="34" charset="0"/>
                <a:ea typeface="Calibri" panose="020F0502020204030204" pitchFamily="34" charset="0"/>
                <a:cs typeface="Mangal" panose="02040503050203030202" pitchFamily="18" charset="0"/>
              </a:rPr>
              <a:t> These cells release a series of biochemical mediators that include cytokines, platelets activating factor, </a:t>
            </a:r>
            <a:r>
              <a:rPr lang="en-IN" sz="2400" dirty="0" err="1">
                <a:effectLst/>
                <a:latin typeface="Calibri" panose="020F0502020204030204" pitchFamily="34" charset="0"/>
                <a:ea typeface="Calibri" panose="020F0502020204030204" pitchFamily="34" charset="0"/>
                <a:cs typeface="Mangal" panose="02040503050203030202" pitchFamily="18" charset="0"/>
              </a:rPr>
              <a:t>thrombaxane</a:t>
            </a:r>
            <a:r>
              <a:rPr lang="en-IN" sz="2400" dirty="0">
                <a:effectLst/>
                <a:latin typeface="Calibri" panose="020F0502020204030204" pitchFamily="34" charset="0"/>
                <a:ea typeface="Calibri" panose="020F0502020204030204" pitchFamily="34" charset="0"/>
                <a:cs typeface="Mangal" panose="02040503050203030202" pitchFamily="18" charset="0"/>
              </a:rPr>
              <a:t> A</a:t>
            </a:r>
            <a:r>
              <a:rPr lang="en-IN" sz="2400" baseline="-25000" dirty="0">
                <a:effectLst/>
                <a:latin typeface="Calibri" panose="020F0502020204030204" pitchFamily="34" charset="0"/>
                <a:ea typeface="Calibri" panose="020F0502020204030204" pitchFamily="34" charset="0"/>
                <a:cs typeface="Mangal" panose="02040503050203030202" pitchFamily="18" charset="0"/>
              </a:rPr>
              <a:t>2</a:t>
            </a:r>
            <a:r>
              <a:rPr lang="en-IN" sz="2400" dirty="0">
                <a:effectLst/>
                <a:latin typeface="Calibri" panose="020F0502020204030204" pitchFamily="34" charset="0"/>
                <a:ea typeface="Calibri" panose="020F0502020204030204" pitchFamily="34" charset="0"/>
                <a:cs typeface="Mangal" panose="02040503050203030202" pitchFamily="18" charset="0"/>
              </a:rPr>
              <a:t>, prostaglandins, </a:t>
            </a:r>
            <a:r>
              <a:rPr lang="en-IN" sz="2400" dirty="0" err="1">
                <a:effectLst/>
                <a:latin typeface="Calibri" panose="020F0502020204030204" pitchFamily="34" charset="0"/>
                <a:ea typeface="Calibri" panose="020F0502020204030204" pitchFamily="34" charset="0"/>
                <a:cs typeface="Mangal" panose="02040503050203030202" pitchFamily="18" charset="0"/>
              </a:rPr>
              <a:t>leukotriens</a:t>
            </a:r>
            <a:r>
              <a:rPr lang="en-IN" sz="2400" dirty="0">
                <a:effectLst/>
                <a:latin typeface="Calibri" panose="020F0502020204030204" pitchFamily="34" charset="0"/>
                <a:ea typeface="Calibri" panose="020F0502020204030204" pitchFamily="34" charset="0"/>
                <a:cs typeface="Mangal" panose="02040503050203030202" pitchFamily="18" charset="0"/>
              </a:rPr>
              <a:t>, proteinase, toxic oxygen metabolites and vasoactive amines</a:t>
            </a:r>
          </a:p>
          <a:p>
            <a:pPr marL="457200" marR="0" algn="just">
              <a:lnSpc>
                <a:spcPct val="115000"/>
              </a:lnSpc>
              <a:spcAft>
                <a:spcPts val="1000"/>
              </a:spcAft>
            </a:pPr>
            <a:r>
              <a:rPr lang="en-IN" sz="2400" dirty="0">
                <a:effectLst/>
                <a:latin typeface="Calibri" panose="020F0502020204030204" pitchFamily="34" charset="0"/>
                <a:ea typeface="Calibri" panose="020F0502020204030204" pitchFamily="34" charset="0"/>
                <a:cs typeface="Mangal" panose="02040503050203030202" pitchFamily="18" charset="0"/>
              </a:rPr>
              <a:t>These produce adverse effects on various body systems or functions</a:t>
            </a:r>
            <a:endParaRPr lang="en-US" sz="2400" dirty="0">
              <a:effectLst/>
              <a:latin typeface="Calibri" panose="020F0502020204030204" pitchFamily="34" charset="0"/>
              <a:ea typeface="Calibri" panose="020F0502020204030204" pitchFamily="34" charset="0"/>
              <a:cs typeface="Mangal" panose="02040503050203030202" pitchFamily="18" charset="0"/>
            </a:endParaRPr>
          </a:p>
          <a:p>
            <a:endParaRPr lang="en-US" dirty="0"/>
          </a:p>
        </p:txBody>
      </p:sp>
    </p:spTree>
    <p:extLst>
      <p:ext uri="{BB962C8B-B14F-4D97-AF65-F5344CB8AC3E}">
        <p14:creationId xmlns:p14="http://schemas.microsoft.com/office/powerpoint/2010/main" xmlns="" val="8135779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2751AAE-41D2-EEA5-0DC2-568E9A4EE9B1}"/>
              </a:ext>
            </a:extLst>
          </p:cNvPr>
          <p:cNvSpPr>
            <a:spLocks noGrp="1"/>
          </p:cNvSpPr>
          <p:nvPr>
            <p:ph idx="1"/>
          </p:nvPr>
        </p:nvSpPr>
        <p:spPr>
          <a:xfrm>
            <a:off x="452063" y="226030"/>
            <a:ext cx="11640620" cy="6631969"/>
          </a:xfrm>
        </p:spPr>
        <p:txBody>
          <a:bodyPr>
            <a:normAutofit fontScale="85000" lnSpcReduction="20000"/>
          </a:bodyPr>
          <a:lstStyle/>
          <a:p>
            <a:pPr marL="457200" marR="0" algn="just">
              <a:lnSpc>
                <a:spcPct val="115000"/>
              </a:lnSpc>
              <a:buNone/>
            </a:pPr>
            <a:r>
              <a:rPr lang="en-IN" sz="2400" b="1" dirty="0">
                <a:solidFill>
                  <a:srgbClr val="002060"/>
                </a:solidFill>
                <a:effectLst/>
                <a:latin typeface="Calibri" panose="020F0502020204030204" pitchFamily="34" charset="0"/>
                <a:ea typeface="Calibri" panose="020F0502020204030204" pitchFamily="34" charset="0"/>
                <a:cs typeface="Mangal" panose="02040503050203030202" pitchFamily="18" charset="0"/>
              </a:rPr>
              <a:t>Clinical findings</a:t>
            </a:r>
            <a:endParaRPr lang="en-US" sz="2400" dirty="0">
              <a:solidFill>
                <a:srgbClr val="002060"/>
              </a:solidFill>
              <a:effectLst/>
              <a:latin typeface="Calibri" panose="020F0502020204030204" pitchFamily="34" charset="0"/>
              <a:ea typeface="Calibri" panose="020F0502020204030204" pitchFamily="34" charset="0"/>
              <a:cs typeface="Mangal" panose="02040503050203030202" pitchFamily="18" charset="0"/>
            </a:endParaRPr>
          </a:p>
          <a:p>
            <a:pPr marL="685800" marR="0" indent="-457200" algn="just">
              <a:lnSpc>
                <a:spcPct val="115000"/>
              </a:lnSpc>
              <a:buAutoNum type="alphaLcParenR"/>
            </a:pPr>
            <a:r>
              <a:rPr lang="en-IN" sz="2400" b="1" i="1" dirty="0">
                <a:solidFill>
                  <a:srgbClr val="00B050"/>
                </a:solidFill>
                <a:effectLst/>
                <a:latin typeface="Calibri" panose="020F0502020204030204" pitchFamily="34" charset="0"/>
                <a:ea typeface="Calibri" panose="020F0502020204030204" pitchFamily="34" charset="0"/>
                <a:cs typeface="Mangal" panose="02040503050203030202" pitchFamily="18" charset="0"/>
              </a:rPr>
              <a:t>Acute toxaemia</a:t>
            </a:r>
            <a:endParaRPr lang="en-IN" sz="2400" b="1" i="1" dirty="0">
              <a:solidFill>
                <a:srgbClr val="00B050"/>
              </a:solidFill>
              <a:latin typeface="Calibri" panose="020F0502020204030204" pitchFamily="34" charset="0"/>
              <a:ea typeface="Calibri" panose="020F0502020204030204" pitchFamily="34" charset="0"/>
              <a:cs typeface="Mangal" panose="02040503050203030202" pitchFamily="18" charset="0"/>
            </a:endParaRPr>
          </a:p>
          <a:p>
            <a:pPr marL="571500" marR="0" indent="-342900" algn="just">
              <a:lnSpc>
                <a:spcPct val="115000"/>
              </a:lnSpc>
              <a:buFont typeface="Wingdings" panose="05000000000000000000" pitchFamily="2" charset="2"/>
              <a:buChar char="§"/>
            </a:pPr>
            <a:r>
              <a:rPr lang="en-IN" sz="2400" dirty="0">
                <a:effectLst/>
                <a:latin typeface="Calibri" panose="020F0502020204030204" pitchFamily="34" charset="0"/>
                <a:ea typeface="Calibri" panose="020F0502020204030204" pitchFamily="34" charset="0"/>
                <a:cs typeface="Mangal" panose="02040503050203030202" pitchFamily="18" charset="0"/>
              </a:rPr>
              <a:t>The clinical findings of acute toxaemia </a:t>
            </a:r>
            <a:r>
              <a:rPr lang="en-IN" sz="2400" dirty="0">
                <a:solidFill>
                  <a:srgbClr val="00B050"/>
                </a:solidFill>
                <a:effectLst/>
                <a:latin typeface="Calibri" panose="020F0502020204030204" pitchFamily="34" charset="0"/>
                <a:ea typeface="Calibri" panose="020F0502020204030204" pitchFamily="34" charset="0"/>
                <a:cs typeface="Mangal" panose="02040503050203030202" pitchFamily="18" charset="0"/>
              </a:rPr>
              <a:t>vary with the speed and severity of toxic process </a:t>
            </a:r>
            <a:r>
              <a:rPr lang="en-IN" sz="2400" dirty="0">
                <a:effectLst/>
                <a:latin typeface="Calibri" panose="020F0502020204030204" pitchFamily="34" charset="0"/>
                <a:ea typeface="Calibri" panose="020F0502020204030204" pitchFamily="34" charset="0"/>
                <a:cs typeface="Mangal" panose="02040503050203030202" pitchFamily="18" charset="0"/>
              </a:rPr>
              <a:t>but variation is largely on degree of toxicity </a:t>
            </a:r>
          </a:p>
          <a:p>
            <a:pPr marL="571500" marR="0" indent="-342900" algn="just">
              <a:lnSpc>
                <a:spcPct val="115000"/>
              </a:lnSpc>
              <a:buFont typeface="Wingdings" panose="05000000000000000000" pitchFamily="2" charset="2"/>
              <a:buChar char="§"/>
            </a:pPr>
            <a:r>
              <a:rPr lang="en-IN" sz="2400" dirty="0">
                <a:effectLst/>
                <a:latin typeface="Calibri" panose="020F0502020204030204" pitchFamily="34" charset="0"/>
                <a:ea typeface="Calibri" panose="020F0502020204030204" pitchFamily="34" charset="0"/>
                <a:cs typeface="Mangal" panose="02040503050203030202" pitchFamily="18" charset="0"/>
              </a:rPr>
              <a:t>Depression, anorexia and muscular weakness are common in acute </a:t>
            </a:r>
            <a:r>
              <a:rPr lang="en-IN" sz="2400" dirty="0" err="1">
                <a:effectLst/>
                <a:latin typeface="Calibri" panose="020F0502020204030204" pitchFamily="34" charset="0"/>
                <a:ea typeface="Calibri" panose="020F0502020204030204" pitchFamily="34" charset="0"/>
                <a:cs typeface="Mangal" panose="02040503050203030202" pitchFamily="18" charset="0"/>
              </a:rPr>
              <a:t>endotoxaemia</a:t>
            </a:r>
            <a:endParaRPr lang="en-IN" sz="2400" dirty="0">
              <a:effectLst/>
              <a:latin typeface="Calibri" panose="020F0502020204030204" pitchFamily="34" charset="0"/>
              <a:ea typeface="Calibri" panose="020F0502020204030204" pitchFamily="34" charset="0"/>
              <a:cs typeface="Mangal" panose="02040503050203030202" pitchFamily="18" charset="0"/>
            </a:endParaRPr>
          </a:p>
          <a:p>
            <a:pPr marL="571500" marR="0" indent="-342900" algn="just">
              <a:lnSpc>
                <a:spcPct val="115000"/>
              </a:lnSpc>
              <a:buFont typeface="Wingdings" panose="05000000000000000000" pitchFamily="2" charset="2"/>
              <a:buChar char="§"/>
            </a:pPr>
            <a:r>
              <a:rPr lang="en-IN" sz="2400" dirty="0">
                <a:effectLst/>
                <a:latin typeface="Calibri" panose="020F0502020204030204" pitchFamily="34" charset="0"/>
                <a:ea typeface="Calibri" panose="020F0502020204030204" pitchFamily="34" charset="0"/>
                <a:cs typeface="Mangal" panose="02040503050203030202" pitchFamily="18" charset="0"/>
              </a:rPr>
              <a:t>Calves do not suck voluntarily, scanty faeces common but diarrhoea may also occur</a:t>
            </a:r>
            <a:endParaRPr lang="en-US" sz="2400" dirty="0">
              <a:effectLst/>
              <a:latin typeface="Calibri" panose="020F0502020204030204" pitchFamily="34" charset="0"/>
              <a:ea typeface="Calibri" panose="020F0502020204030204" pitchFamily="34" charset="0"/>
              <a:cs typeface="Mangal" panose="02040503050203030202" pitchFamily="18" charset="0"/>
            </a:endParaRPr>
          </a:p>
          <a:p>
            <a:pPr marL="571500" marR="0" indent="-342900" algn="just">
              <a:lnSpc>
                <a:spcPct val="115000"/>
              </a:lnSpc>
              <a:buFont typeface="Wingdings" panose="05000000000000000000" pitchFamily="2" charset="2"/>
              <a:buChar char="§"/>
            </a:pPr>
            <a:r>
              <a:rPr lang="en-IN" sz="2400" dirty="0">
                <a:effectLst/>
                <a:latin typeface="Calibri" panose="020F0502020204030204" pitchFamily="34" charset="0"/>
                <a:ea typeface="Calibri" panose="020F0502020204030204" pitchFamily="34" charset="0"/>
                <a:cs typeface="Mangal" panose="02040503050203030202" pitchFamily="18" charset="0"/>
              </a:rPr>
              <a:t>Pulse is weak rapid but regular, increased heart rate with increased intensity of heart sound initially but later as the toxaemia worsens the intensity may decrease</a:t>
            </a:r>
          </a:p>
          <a:p>
            <a:pPr marL="571500" marR="0" indent="-342900" algn="just">
              <a:lnSpc>
                <a:spcPct val="115000"/>
              </a:lnSpc>
              <a:buFont typeface="Wingdings" panose="05000000000000000000" pitchFamily="2" charset="2"/>
              <a:buChar char="§"/>
            </a:pPr>
            <a:r>
              <a:rPr lang="en-IN" sz="2400" dirty="0">
                <a:effectLst/>
                <a:latin typeface="Calibri" panose="020F0502020204030204" pitchFamily="34" charset="0"/>
                <a:ea typeface="Calibri" panose="020F0502020204030204" pitchFamily="34" charset="0"/>
                <a:cs typeface="Mangal" panose="02040503050203030202" pitchFamily="18" charset="0"/>
              </a:rPr>
              <a:t>Albuminuria may be present</a:t>
            </a:r>
            <a:endParaRPr lang="en-US" sz="2400" dirty="0">
              <a:effectLst/>
              <a:latin typeface="Calibri" panose="020F0502020204030204" pitchFamily="34" charset="0"/>
              <a:ea typeface="Calibri" panose="020F0502020204030204" pitchFamily="34" charset="0"/>
              <a:cs typeface="Mangal" panose="02040503050203030202" pitchFamily="18" charset="0"/>
            </a:endParaRPr>
          </a:p>
          <a:p>
            <a:pPr marL="571500" marR="0" indent="-342900" algn="just">
              <a:lnSpc>
                <a:spcPct val="115000"/>
              </a:lnSpc>
              <a:buFont typeface="Wingdings" panose="05000000000000000000" pitchFamily="2" charset="2"/>
              <a:buChar char="§"/>
            </a:pPr>
            <a:r>
              <a:rPr lang="en-IN" sz="2400" dirty="0">
                <a:effectLst/>
                <a:latin typeface="Calibri" panose="020F0502020204030204" pitchFamily="34" charset="0"/>
                <a:ea typeface="Calibri" panose="020F0502020204030204" pitchFamily="34" charset="0"/>
                <a:cs typeface="Mangal" panose="02040503050203030202" pitchFamily="18" charset="0"/>
              </a:rPr>
              <a:t>Fever may be present in initial stages of </a:t>
            </a:r>
            <a:r>
              <a:rPr lang="en-IN" sz="2400" dirty="0" err="1">
                <a:effectLst/>
                <a:latin typeface="Calibri" panose="020F0502020204030204" pitchFamily="34" charset="0"/>
                <a:ea typeface="Calibri" panose="020F0502020204030204" pitchFamily="34" charset="0"/>
                <a:cs typeface="Mangal" panose="02040503050203030202" pitchFamily="18" charset="0"/>
              </a:rPr>
              <a:t>endotoxaemia</a:t>
            </a:r>
            <a:r>
              <a:rPr lang="en-IN" sz="2400" dirty="0">
                <a:effectLst/>
                <a:latin typeface="Calibri" panose="020F0502020204030204" pitchFamily="34" charset="0"/>
                <a:ea typeface="Calibri" panose="020F0502020204030204" pitchFamily="34" charset="0"/>
                <a:cs typeface="Mangal" panose="02040503050203030202" pitchFamily="18" charset="0"/>
              </a:rPr>
              <a:t> but later the temperature may be normal or subnormal</a:t>
            </a:r>
          </a:p>
          <a:p>
            <a:pPr marL="571500" marR="0" indent="-342900" algn="just">
              <a:lnSpc>
                <a:spcPct val="115000"/>
              </a:lnSpc>
              <a:buFont typeface="Wingdings" panose="05000000000000000000" pitchFamily="2" charset="2"/>
              <a:buChar char="§"/>
            </a:pPr>
            <a:r>
              <a:rPr lang="en-IN" sz="2400" dirty="0">
                <a:effectLst/>
                <a:latin typeface="Calibri" panose="020F0502020204030204" pitchFamily="34" charset="0"/>
                <a:ea typeface="Calibri" panose="020F0502020204030204" pitchFamily="34" charset="0"/>
                <a:cs typeface="Mangal" panose="02040503050203030202" pitchFamily="18" charset="0"/>
              </a:rPr>
              <a:t>Terminally there is muscular weakness to the point of collapse and death occurs in a coma or with convulsions</a:t>
            </a:r>
            <a:endParaRPr lang="en-US" sz="2400" dirty="0">
              <a:effectLst/>
              <a:latin typeface="Calibri" panose="020F0502020204030204" pitchFamily="34" charset="0"/>
              <a:ea typeface="Calibri" panose="020F0502020204030204" pitchFamily="34" charset="0"/>
              <a:cs typeface="Mangal" panose="02040503050203030202" pitchFamily="18" charset="0"/>
            </a:endParaRPr>
          </a:p>
          <a:p>
            <a:pPr marR="0" indent="0" algn="just">
              <a:lnSpc>
                <a:spcPct val="115000"/>
              </a:lnSpc>
              <a:spcAft>
                <a:spcPts val="1000"/>
              </a:spcAft>
              <a:buNone/>
            </a:pPr>
            <a:r>
              <a:rPr lang="en-IN" sz="2400" b="1" i="1" dirty="0">
                <a:solidFill>
                  <a:srgbClr val="00B050"/>
                </a:solidFill>
                <a:effectLst/>
                <a:latin typeface="Calibri" panose="020F0502020204030204" pitchFamily="34" charset="0"/>
                <a:ea typeface="Calibri" panose="020F0502020204030204" pitchFamily="34" charset="0"/>
                <a:cs typeface="Mangal" panose="02040503050203030202" pitchFamily="18" charset="0"/>
              </a:rPr>
              <a:t>b) Chronic toxaemia</a:t>
            </a:r>
            <a:endParaRPr lang="en-IN" sz="2400" b="1" i="1" dirty="0">
              <a:solidFill>
                <a:srgbClr val="00B050"/>
              </a:solidFill>
              <a:latin typeface="Calibri" panose="020F0502020204030204" pitchFamily="34" charset="0"/>
              <a:ea typeface="Calibri" panose="020F0502020204030204" pitchFamily="34" charset="0"/>
              <a:cs typeface="Mangal" panose="02040503050203030202" pitchFamily="18" charset="0"/>
            </a:endParaRPr>
          </a:p>
          <a:p>
            <a:pPr marL="571500" marR="0" indent="-342900" algn="just">
              <a:lnSpc>
                <a:spcPct val="115000"/>
              </a:lnSpc>
              <a:spcAft>
                <a:spcPts val="1000"/>
              </a:spcAft>
              <a:buFont typeface="Wingdings" panose="05000000000000000000" pitchFamily="2" charset="2"/>
              <a:buChar char="§"/>
            </a:pPr>
            <a:r>
              <a:rPr lang="en-IN" sz="2400" b="1" dirty="0">
                <a:solidFill>
                  <a:srgbClr val="00B050"/>
                </a:solidFill>
                <a:effectLst/>
                <a:latin typeface="Calibri" panose="020F0502020204030204" pitchFamily="34" charset="0"/>
                <a:ea typeface="Calibri" panose="020F0502020204030204" pitchFamily="34" charset="0"/>
                <a:cs typeface="Mangal" panose="02040503050203030202" pitchFamily="18" charset="0"/>
              </a:rPr>
              <a:t> </a:t>
            </a:r>
            <a:r>
              <a:rPr lang="en-IN" sz="2400" dirty="0" err="1">
                <a:effectLst/>
                <a:latin typeface="Calibri" panose="020F0502020204030204" pitchFamily="34" charset="0"/>
                <a:ea typeface="Calibri" panose="020F0502020204030204" pitchFamily="34" charset="0"/>
                <a:cs typeface="Mangal" panose="02040503050203030202" pitchFamily="18" charset="0"/>
              </a:rPr>
              <a:t>Lethargyness</a:t>
            </a:r>
            <a:r>
              <a:rPr lang="en-IN" sz="2400" dirty="0">
                <a:effectLst/>
                <a:latin typeface="Calibri" panose="020F0502020204030204" pitchFamily="34" charset="0"/>
                <a:ea typeface="Calibri" panose="020F0502020204030204" pitchFamily="34" charset="0"/>
                <a:cs typeface="Mangal" panose="02040503050203030202" pitchFamily="18" charset="0"/>
              </a:rPr>
              <a:t>, separation from group, inappetence, failure to grow or produce and emaciation are common finings in chronic toxaemia.</a:t>
            </a:r>
            <a:endParaRPr lang="en-US" sz="2400" dirty="0">
              <a:effectLst/>
              <a:latin typeface="Calibri" panose="020F0502020204030204" pitchFamily="34" charset="0"/>
              <a:ea typeface="Calibri" panose="020F0502020204030204" pitchFamily="34" charset="0"/>
              <a:cs typeface="Mangal" panose="02040503050203030202" pitchFamily="18" charset="0"/>
            </a:endParaRPr>
          </a:p>
          <a:p>
            <a:endParaRPr lang="en-US" dirty="0"/>
          </a:p>
        </p:txBody>
      </p:sp>
    </p:spTree>
    <p:extLst>
      <p:ext uri="{BB962C8B-B14F-4D97-AF65-F5344CB8AC3E}">
        <p14:creationId xmlns:p14="http://schemas.microsoft.com/office/powerpoint/2010/main" xmlns="" val="17380814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D09C69A-7EF3-C22D-8A98-B5CD50CC3855}"/>
              </a:ext>
            </a:extLst>
          </p:cNvPr>
          <p:cNvSpPr>
            <a:spLocks noGrp="1"/>
          </p:cNvSpPr>
          <p:nvPr>
            <p:ph idx="1"/>
          </p:nvPr>
        </p:nvSpPr>
        <p:spPr>
          <a:xfrm>
            <a:off x="441789" y="226031"/>
            <a:ext cx="10912011" cy="5950932"/>
          </a:xfrm>
        </p:spPr>
        <p:txBody>
          <a:bodyPr/>
          <a:lstStyle/>
          <a:p>
            <a:pPr marL="571500" marR="0" indent="-342900" algn="just">
              <a:lnSpc>
                <a:spcPct val="115000"/>
              </a:lnSpc>
              <a:buFont typeface="Wingdings" panose="05000000000000000000" pitchFamily="2" charset="2"/>
              <a:buChar char="Ø"/>
            </a:pPr>
            <a:r>
              <a:rPr lang="en-IN" sz="2400" b="1" dirty="0">
                <a:solidFill>
                  <a:srgbClr val="0070C0"/>
                </a:solidFill>
                <a:effectLst/>
                <a:latin typeface="Calibri" panose="020F0502020204030204" pitchFamily="34" charset="0"/>
                <a:ea typeface="Calibri" panose="020F0502020204030204" pitchFamily="34" charset="0"/>
                <a:cs typeface="Mangal" panose="02040503050203030202" pitchFamily="18" charset="0"/>
              </a:rPr>
              <a:t>Necropsy findings</a:t>
            </a:r>
            <a:endParaRPr lang="en-US" sz="2400" dirty="0">
              <a:solidFill>
                <a:srgbClr val="0070C0"/>
              </a:solidFill>
              <a:effectLst/>
              <a:latin typeface="Calibri" panose="020F0502020204030204" pitchFamily="34" charset="0"/>
              <a:ea typeface="Calibri" panose="020F0502020204030204" pitchFamily="34" charset="0"/>
              <a:cs typeface="Mangal" panose="02040503050203030202" pitchFamily="18" charset="0"/>
            </a:endParaRPr>
          </a:p>
          <a:p>
            <a:pPr marL="571500" marR="0" indent="-342900" algn="just">
              <a:lnSpc>
                <a:spcPct val="115000"/>
              </a:lnSpc>
              <a:buFont typeface="Wingdings" panose="05000000000000000000" pitchFamily="2" charset="2"/>
              <a:buChar char="§"/>
            </a:pPr>
            <a:r>
              <a:rPr lang="en-IN" sz="2400" dirty="0">
                <a:effectLst/>
                <a:latin typeface="Calibri" panose="020F0502020204030204" pitchFamily="34" charset="0"/>
                <a:ea typeface="Calibri" panose="020F0502020204030204" pitchFamily="34" charset="0"/>
                <a:cs typeface="Mangal" panose="02040503050203030202" pitchFamily="18" charset="0"/>
              </a:rPr>
              <a:t>Gross findings are of limited value</a:t>
            </a:r>
          </a:p>
          <a:p>
            <a:pPr marL="571500" marR="0" indent="-342900" algn="just">
              <a:lnSpc>
                <a:spcPct val="115000"/>
              </a:lnSpc>
              <a:buFont typeface="Wingdings" panose="05000000000000000000" pitchFamily="2" charset="2"/>
              <a:buChar char="§"/>
            </a:pPr>
            <a:r>
              <a:rPr lang="en-IN" sz="2400" dirty="0">
                <a:effectLst/>
                <a:latin typeface="Calibri" panose="020F0502020204030204" pitchFamily="34" charset="0"/>
                <a:ea typeface="Calibri" panose="020F0502020204030204" pitchFamily="34" charset="0"/>
                <a:cs typeface="Mangal" panose="02040503050203030202" pitchFamily="18" charset="0"/>
              </a:rPr>
              <a:t> Microscopically, there is degeneration of liver parenchyma, glomeruli and tubules of kidney and of myocardium besides necrosis or degeneration of adrenal glands</a:t>
            </a:r>
            <a:endParaRPr lang="en-US" sz="2400" dirty="0">
              <a:effectLst/>
              <a:latin typeface="Calibri" panose="020F0502020204030204" pitchFamily="34" charset="0"/>
              <a:ea typeface="Calibri" panose="020F0502020204030204" pitchFamily="34" charset="0"/>
              <a:cs typeface="Mangal" panose="02040503050203030202" pitchFamily="18" charset="0"/>
            </a:endParaRPr>
          </a:p>
          <a:p>
            <a:pPr marL="571500" marR="0" indent="-342900" algn="just">
              <a:lnSpc>
                <a:spcPct val="115000"/>
              </a:lnSpc>
              <a:buFont typeface="Wingdings" panose="05000000000000000000" pitchFamily="2" charset="2"/>
              <a:buChar char="§"/>
            </a:pPr>
            <a:r>
              <a:rPr lang="en-IN" sz="2400" b="1" dirty="0">
                <a:solidFill>
                  <a:srgbClr val="0070C0"/>
                </a:solidFill>
                <a:effectLst/>
                <a:latin typeface="Calibri" panose="020F0502020204030204" pitchFamily="34" charset="0"/>
                <a:ea typeface="Calibri" panose="020F0502020204030204" pitchFamily="34" charset="0"/>
                <a:cs typeface="Mangal" panose="02040503050203030202" pitchFamily="18" charset="0"/>
              </a:rPr>
              <a:t>Diagnosis</a:t>
            </a:r>
            <a:endParaRPr lang="en-US" sz="2400" dirty="0">
              <a:solidFill>
                <a:srgbClr val="0070C0"/>
              </a:solidFill>
              <a:effectLst/>
              <a:latin typeface="Calibri" panose="020F0502020204030204" pitchFamily="34" charset="0"/>
              <a:ea typeface="Calibri" panose="020F0502020204030204" pitchFamily="34" charset="0"/>
              <a:cs typeface="Mangal" panose="02040503050203030202" pitchFamily="18" charset="0"/>
            </a:endParaRPr>
          </a:p>
          <a:p>
            <a:pPr marL="342900" marR="0" lvl="0" indent="-342900" algn="just">
              <a:lnSpc>
                <a:spcPct val="115000"/>
              </a:lnSpc>
              <a:buFont typeface="Wingdings" panose="05000000000000000000" pitchFamily="2" charset="2"/>
              <a:buChar char=""/>
            </a:pPr>
            <a:r>
              <a:rPr lang="en-IN" sz="2400" dirty="0">
                <a:effectLst/>
                <a:latin typeface="Calibri" panose="020F0502020204030204" pitchFamily="34" charset="0"/>
                <a:ea typeface="Calibri" panose="020F0502020204030204" pitchFamily="34" charset="0"/>
                <a:cs typeface="Mangal" panose="02040503050203030202" pitchFamily="18" charset="0"/>
              </a:rPr>
              <a:t>Mild </a:t>
            </a:r>
            <a:r>
              <a:rPr lang="en-IN" sz="2400" dirty="0" err="1">
                <a:effectLst/>
                <a:latin typeface="Calibri" panose="020F0502020204030204" pitchFamily="34" charset="0"/>
                <a:ea typeface="Calibri" panose="020F0502020204030204" pitchFamily="34" charset="0"/>
                <a:cs typeface="Mangal" panose="02040503050203030202" pitchFamily="18" charset="0"/>
              </a:rPr>
              <a:t>endotoxaemia</a:t>
            </a:r>
            <a:r>
              <a:rPr lang="en-IN" sz="2400" dirty="0">
                <a:effectLst/>
                <a:latin typeface="Calibri" panose="020F0502020204030204" pitchFamily="34" charset="0"/>
                <a:ea typeface="Calibri" panose="020F0502020204030204" pitchFamily="34" charset="0"/>
                <a:cs typeface="Mangal" panose="02040503050203030202" pitchFamily="18" charset="0"/>
              </a:rPr>
              <a:t>: </a:t>
            </a:r>
            <a:r>
              <a:rPr lang="en-IN" sz="2400" dirty="0" err="1">
                <a:effectLst/>
                <a:latin typeface="Calibri" panose="020F0502020204030204" pitchFamily="34" charset="0"/>
                <a:ea typeface="Calibri" panose="020F0502020204030204" pitchFamily="34" charset="0"/>
                <a:cs typeface="Mangal" panose="02040503050203030202" pitchFamily="18" charset="0"/>
              </a:rPr>
              <a:t>Leukocytosis</a:t>
            </a:r>
            <a:r>
              <a:rPr lang="en-IN" sz="2400" dirty="0">
                <a:effectLst/>
                <a:latin typeface="Calibri" panose="020F0502020204030204" pitchFamily="34" charset="0"/>
                <a:ea typeface="Calibri" panose="020F0502020204030204" pitchFamily="34" charset="0"/>
                <a:cs typeface="Mangal" panose="02040503050203030202" pitchFamily="18" charset="0"/>
              </a:rPr>
              <a:t> with neutrophilia</a:t>
            </a:r>
            <a:endParaRPr lang="en-US" sz="2400" dirty="0">
              <a:effectLst/>
              <a:latin typeface="Calibri" panose="020F0502020204030204" pitchFamily="34" charset="0"/>
              <a:ea typeface="Calibri" panose="020F0502020204030204" pitchFamily="34" charset="0"/>
              <a:cs typeface="Mangal" panose="02040503050203030202" pitchFamily="18" charset="0"/>
            </a:endParaRPr>
          </a:p>
          <a:p>
            <a:pPr marL="342900" marR="0" lvl="0" indent="-342900" algn="just">
              <a:lnSpc>
                <a:spcPct val="115000"/>
              </a:lnSpc>
              <a:buFont typeface="Wingdings" panose="05000000000000000000" pitchFamily="2" charset="2"/>
              <a:buChar char=""/>
            </a:pPr>
            <a:r>
              <a:rPr lang="en-IN" sz="2400" dirty="0">
                <a:effectLst/>
                <a:latin typeface="Calibri" panose="020F0502020204030204" pitchFamily="34" charset="0"/>
                <a:ea typeface="Calibri" panose="020F0502020204030204" pitchFamily="34" charset="0"/>
                <a:cs typeface="Mangal" panose="02040503050203030202" pitchFamily="18" charset="0"/>
              </a:rPr>
              <a:t>Leukopenia, neutropenia and lymphopenia occur with increase in severity and duration of </a:t>
            </a:r>
            <a:r>
              <a:rPr lang="en-IN" sz="2400" dirty="0" err="1">
                <a:effectLst/>
                <a:latin typeface="Calibri" panose="020F0502020204030204" pitchFamily="34" charset="0"/>
                <a:ea typeface="Calibri" panose="020F0502020204030204" pitchFamily="34" charset="0"/>
                <a:cs typeface="Mangal" panose="02040503050203030202" pitchFamily="18" charset="0"/>
              </a:rPr>
              <a:t>endotoxaemia</a:t>
            </a:r>
            <a:endParaRPr lang="en-US" sz="2400" dirty="0">
              <a:effectLst/>
              <a:latin typeface="Calibri" panose="020F0502020204030204" pitchFamily="34" charset="0"/>
              <a:ea typeface="Calibri" panose="020F0502020204030204" pitchFamily="34" charset="0"/>
              <a:cs typeface="Mangal" panose="02040503050203030202" pitchFamily="18" charset="0"/>
            </a:endParaRPr>
          </a:p>
          <a:p>
            <a:pPr marL="342900" marR="0" lvl="0" indent="-342900" algn="just">
              <a:lnSpc>
                <a:spcPct val="115000"/>
              </a:lnSpc>
              <a:spcAft>
                <a:spcPts val="1000"/>
              </a:spcAft>
              <a:buFont typeface="Wingdings" panose="05000000000000000000" pitchFamily="2" charset="2"/>
              <a:buChar char=""/>
            </a:pPr>
            <a:r>
              <a:rPr lang="en-IN" sz="2400" dirty="0">
                <a:effectLst/>
                <a:latin typeface="Calibri" panose="020F0502020204030204" pitchFamily="34" charset="0"/>
                <a:ea typeface="Calibri" panose="020F0502020204030204" pitchFamily="34" charset="0"/>
                <a:cs typeface="Mangal" panose="02040503050203030202" pitchFamily="18" charset="0"/>
              </a:rPr>
              <a:t>Low blood glucose level, high non-protein nitrogen and total serum protein with globulins, aplastic anaemia and albuminuria may be present</a:t>
            </a:r>
            <a:endParaRPr lang="en-US" sz="2400" dirty="0">
              <a:effectLst/>
              <a:latin typeface="Calibri" panose="020F0502020204030204" pitchFamily="34" charset="0"/>
              <a:ea typeface="Calibri" panose="020F0502020204030204" pitchFamily="34" charset="0"/>
              <a:cs typeface="Mangal" panose="02040503050203030202" pitchFamily="18" charset="0"/>
            </a:endParaRPr>
          </a:p>
          <a:p>
            <a:endParaRPr lang="en-US" dirty="0"/>
          </a:p>
        </p:txBody>
      </p:sp>
    </p:spTree>
    <p:extLst>
      <p:ext uri="{BB962C8B-B14F-4D97-AF65-F5344CB8AC3E}">
        <p14:creationId xmlns:p14="http://schemas.microsoft.com/office/powerpoint/2010/main" xmlns="" val="20740285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DC9658E-65B7-3923-C303-98DBEBC1A4FF}"/>
              </a:ext>
            </a:extLst>
          </p:cNvPr>
          <p:cNvSpPr>
            <a:spLocks noGrp="1"/>
          </p:cNvSpPr>
          <p:nvPr>
            <p:ph idx="1"/>
          </p:nvPr>
        </p:nvSpPr>
        <p:spPr>
          <a:xfrm>
            <a:off x="244867" y="92467"/>
            <a:ext cx="11508769" cy="7407668"/>
          </a:xfrm>
        </p:spPr>
        <p:txBody>
          <a:bodyPr>
            <a:normAutofit fontScale="77500" lnSpcReduction="20000"/>
          </a:bodyPr>
          <a:lstStyle/>
          <a:p>
            <a:pPr marL="457200" marR="0" algn="just">
              <a:lnSpc>
                <a:spcPct val="115000"/>
              </a:lnSpc>
              <a:buNone/>
            </a:pPr>
            <a:r>
              <a:rPr lang="en-IN" sz="3100" b="1" dirty="0">
                <a:solidFill>
                  <a:srgbClr val="0070C0"/>
                </a:solidFill>
                <a:effectLst/>
                <a:latin typeface="Calibri" panose="020F0502020204030204" pitchFamily="34" charset="0"/>
                <a:ea typeface="Calibri" panose="020F0502020204030204" pitchFamily="34" charset="0"/>
                <a:cs typeface="Mangal" panose="02040503050203030202" pitchFamily="18" charset="0"/>
              </a:rPr>
              <a:t>Treatment</a:t>
            </a:r>
            <a:endParaRPr lang="en-US" sz="3100" dirty="0">
              <a:solidFill>
                <a:srgbClr val="0070C0"/>
              </a:solidFill>
              <a:effectLst/>
              <a:latin typeface="Calibri" panose="020F0502020204030204" pitchFamily="34" charset="0"/>
              <a:ea typeface="Calibri" panose="020F0502020204030204" pitchFamily="34" charset="0"/>
              <a:cs typeface="Mangal" panose="02040503050203030202" pitchFamily="18" charset="0"/>
            </a:endParaRPr>
          </a:p>
          <a:p>
            <a:pPr marL="342900" marR="0" lvl="0" indent="-342900" algn="just">
              <a:lnSpc>
                <a:spcPct val="115000"/>
              </a:lnSpc>
              <a:buFont typeface="Wingdings" panose="05000000000000000000" pitchFamily="2" charset="2"/>
              <a:buChar char=""/>
            </a:pPr>
            <a:r>
              <a:rPr lang="en-IN" sz="3100" dirty="0">
                <a:effectLst/>
                <a:latin typeface="Calibri" panose="020F0502020204030204" pitchFamily="34" charset="0"/>
                <a:ea typeface="Calibri" panose="020F0502020204030204" pitchFamily="34" charset="0"/>
                <a:cs typeface="Mangal" panose="02040503050203030202" pitchFamily="18" charset="0"/>
              </a:rPr>
              <a:t>The principles of treatment of </a:t>
            </a:r>
            <a:r>
              <a:rPr lang="en-IN" sz="3100" dirty="0" err="1">
                <a:effectLst/>
                <a:latin typeface="Calibri" panose="020F0502020204030204" pitchFamily="34" charset="0"/>
                <a:ea typeface="Calibri" panose="020F0502020204030204" pitchFamily="34" charset="0"/>
                <a:cs typeface="Mangal" panose="02040503050203030202" pitchFamily="18" charset="0"/>
              </a:rPr>
              <a:t>endotoxaemia</a:t>
            </a:r>
            <a:r>
              <a:rPr lang="en-IN" sz="3100" dirty="0">
                <a:effectLst/>
                <a:latin typeface="Calibri" panose="020F0502020204030204" pitchFamily="34" charset="0"/>
                <a:ea typeface="Calibri" panose="020F0502020204030204" pitchFamily="34" charset="0"/>
                <a:cs typeface="Mangal" panose="02040503050203030202" pitchFamily="18" charset="0"/>
              </a:rPr>
              <a:t> or septic shock include </a:t>
            </a:r>
            <a:r>
              <a:rPr lang="en-IN" sz="3100" b="1" dirty="0">
                <a:solidFill>
                  <a:srgbClr val="00B050"/>
                </a:solidFill>
                <a:effectLst/>
                <a:latin typeface="Calibri" panose="020F0502020204030204" pitchFamily="34" charset="0"/>
                <a:ea typeface="Calibri" panose="020F0502020204030204" pitchFamily="34" charset="0"/>
                <a:cs typeface="Mangal" panose="02040503050203030202" pitchFamily="18" charset="0"/>
              </a:rPr>
              <a:t>removal of the foci of infection, antimicrobials, fluid and electrolyte therapy and non-steroidal anti-inflammatory drugs </a:t>
            </a:r>
            <a:r>
              <a:rPr lang="en-IN" sz="3100" dirty="0">
                <a:effectLst/>
                <a:latin typeface="Calibri" panose="020F0502020204030204" pitchFamily="34" charset="0"/>
                <a:ea typeface="Calibri" panose="020F0502020204030204" pitchFamily="34" charset="0"/>
                <a:cs typeface="Mangal" panose="02040503050203030202" pitchFamily="18" charset="0"/>
              </a:rPr>
              <a:t>for the inhibition of the effects of the mediators.</a:t>
            </a:r>
            <a:endParaRPr lang="en-US" sz="3100" dirty="0">
              <a:effectLst/>
              <a:latin typeface="Calibri" panose="020F0502020204030204" pitchFamily="34" charset="0"/>
              <a:ea typeface="Calibri" panose="020F0502020204030204" pitchFamily="34" charset="0"/>
              <a:cs typeface="Mangal" panose="02040503050203030202" pitchFamily="18" charset="0"/>
            </a:endParaRPr>
          </a:p>
          <a:p>
            <a:pPr marL="342900" marR="0" lvl="0" indent="-342900" algn="just">
              <a:lnSpc>
                <a:spcPct val="115000"/>
              </a:lnSpc>
              <a:buFont typeface="Wingdings" panose="05000000000000000000" pitchFamily="2" charset="2"/>
              <a:buChar char=""/>
            </a:pPr>
            <a:r>
              <a:rPr lang="en-IN" sz="3100" dirty="0">
                <a:effectLst/>
                <a:latin typeface="Calibri" panose="020F0502020204030204" pitchFamily="34" charset="0"/>
                <a:ea typeface="Calibri" panose="020F0502020204030204" pitchFamily="34" charset="0"/>
                <a:cs typeface="Mangal" panose="02040503050203030202" pitchFamily="18" charset="0"/>
              </a:rPr>
              <a:t>Large volumes of isotonic fluids or lactated ringer’s solution or balanced electrolyte mixture must be given by intravenous route</a:t>
            </a:r>
            <a:endParaRPr lang="en-US" sz="3100" dirty="0">
              <a:effectLst/>
              <a:latin typeface="Calibri" panose="020F0502020204030204" pitchFamily="34" charset="0"/>
              <a:ea typeface="Calibri" panose="020F0502020204030204" pitchFamily="34" charset="0"/>
              <a:cs typeface="Mangal" panose="02040503050203030202" pitchFamily="18" charset="0"/>
            </a:endParaRPr>
          </a:p>
          <a:p>
            <a:pPr marL="342900" marR="0" lvl="0" indent="-342900" algn="just">
              <a:lnSpc>
                <a:spcPct val="115000"/>
              </a:lnSpc>
              <a:buFont typeface="Wingdings" panose="05000000000000000000" pitchFamily="2" charset="2"/>
              <a:buChar char=""/>
            </a:pPr>
            <a:r>
              <a:rPr lang="en-IN" sz="3100" dirty="0">
                <a:effectLst/>
                <a:latin typeface="Calibri" panose="020F0502020204030204" pitchFamily="34" charset="0"/>
                <a:ea typeface="Calibri" panose="020F0502020204030204" pitchFamily="34" charset="0"/>
                <a:cs typeface="Mangal" panose="02040503050203030202" pitchFamily="18" charset="0"/>
              </a:rPr>
              <a:t>The use of hypertonic saline solution (7.5%) may enhance tissue perfusion and decrease the subsequent fluid requirement</a:t>
            </a:r>
            <a:endParaRPr lang="en-US" sz="3100" dirty="0">
              <a:effectLst/>
              <a:latin typeface="Calibri" panose="020F0502020204030204" pitchFamily="34" charset="0"/>
              <a:ea typeface="Calibri" panose="020F0502020204030204" pitchFamily="34" charset="0"/>
              <a:cs typeface="Mangal" panose="02040503050203030202" pitchFamily="18" charset="0"/>
            </a:endParaRPr>
          </a:p>
          <a:p>
            <a:pPr marL="342900" marR="0" lvl="0" indent="-342900" algn="just">
              <a:lnSpc>
                <a:spcPct val="115000"/>
              </a:lnSpc>
              <a:buFont typeface="Wingdings" panose="05000000000000000000" pitchFamily="2" charset="2"/>
              <a:buChar char=""/>
            </a:pPr>
            <a:r>
              <a:rPr lang="en-IN" sz="3100" dirty="0">
                <a:effectLst/>
                <a:latin typeface="Calibri" panose="020F0502020204030204" pitchFamily="34" charset="0"/>
                <a:ea typeface="Calibri" panose="020F0502020204030204" pitchFamily="34" charset="0"/>
                <a:cs typeface="Mangal" panose="02040503050203030202" pitchFamily="18" charset="0"/>
              </a:rPr>
              <a:t>Broad spectrum antimicrobial drugs to subside septicaemia and localised infection</a:t>
            </a:r>
            <a:endParaRPr lang="en-US" sz="3100" dirty="0">
              <a:effectLst/>
              <a:latin typeface="Calibri" panose="020F0502020204030204" pitchFamily="34" charset="0"/>
              <a:ea typeface="Calibri" panose="020F0502020204030204" pitchFamily="34" charset="0"/>
              <a:cs typeface="Mangal" panose="02040503050203030202" pitchFamily="18" charset="0"/>
            </a:endParaRPr>
          </a:p>
          <a:p>
            <a:pPr marL="342900" marR="0" lvl="0" indent="-342900" algn="just">
              <a:lnSpc>
                <a:spcPct val="115000"/>
              </a:lnSpc>
              <a:buFont typeface="Wingdings" panose="05000000000000000000" pitchFamily="2" charset="2"/>
              <a:buChar char=""/>
            </a:pPr>
            <a:r>
              <a:rPr lang="en-IN" sz="3100" dirty="0">
                <a:effectLst/>
                <a:latin typeface="Calibri" panose="020F0502020204030204" pitchFamily="34" charset="0"/>
                <a:ea typeface="Calibri" panose="020F0502020204030204" pitchFamily="34" charset="0"/>
                <a:cs typeface="Mangal" panose="02040503050203030202" pitchFamily="18" charset="0"/>
              </a:rPr>
              <a:t>Dexamethasone @ 1mg/kg body weight intravenously, every 24 hr and Flunixin </a:t>
            </a:r>
            <a:r>
              <a:rPr lang="en-IN" sz="3100" dirty="0" err="1">
                <a:effectLst/>
                <a:latin typeface="Calibri" panose="020F0502020204030204" pitchFamily="34" charset="0"/>
                <a:ea typeface="Calibri" panose="020F0502020204030204" pitchFamily="34" charset="0"/>
                <a:cs typeface="Mangal" panose="02040503050203030202" pitchFamily="18" charset="0"/>
              </a:rPr>
              <a:t>megludyne</a:t>
            </a:r>
            <a:r>
              <a:rPr lang="en-IN" sz="3100" dirty="0">
                <a:effectLst/>
                <a:latin typeface="Calibri" panose="020F0502020204030204" pitchFamily="34" charset="0"/>
                <a:ea typeface="Calibri" panose="020F0502020204030204" pitchFamily="34" charset="0"/>
                <a:cs typeface="Mangal" panose="02040503050203030202" pitchFamily="18" charset="0"/>
              </a:rPr>
              <a:t> @1.1-2.2 mg mg/kg b </a:t>
            </a:r>
            <a:r>
              <a:rPr lang="en-IN" sz="3100" dirty="0" err="1">
                <a:effectLst/>
                <a:latin typeface="Calibri" panose="020F0502020204030204" pitchFamily="34" charset="0"/>
                <a:ea typeface="Calibri" panose="020F0502020204030204" pitchFamily="34" charset="0"/>
                <a:cs typeface="Mangal" panose="02040503050203030202" pitchFamily="18" charset="0"/>
              </a:rPr>
              <a:t>wt</a:t>
            </a:r>
            <a:r>
              <a:rPr lang="en-IN" sz="3100" dirty="0">
                <a:effectLst/>
                <a:latin typeface="Calibri" panose="020F0502020204030204" pitchFamily="34" charset="0"/>
                <a:ea typeface="Calibri" panose="020F0502020204030204" pitchFamily="34" charset="0"/>
                <a:cs typeface="Mangal" panose="02040503050203030202" pitchFamily="18" charset="0"/>
              </a:rPr>
              <a:t> every 24hr.</a:t>
            </a:r>
            <a:endParaRPr lang="en-US" sz="3100" dirty="0">
              <a:effectLst/>
              <a:latin typeface="Calibri" panose="020F0502020204030204" pitchFamily="34" charset="0"/>
              <a:ea typeface="Calibri" panose="020F0502020204030204" pitchFamily="34" charset="0"/>
              <a:cs typeface="Mangal" panose="02040503050203030202" pitchFamily="18" charset="0"/>
            </a:endParaRPr>
          </a:p>
          <a:p>
            <a:pPr marL="342900" marR="0" lvl="0" indent="-342900" algn="just">
              <a:lnSpc>
                <a:spcPct val="115000"/>
              </a:lnSpc>
              <a:buFont typeface="Wingdings" panose="05000000000000000000" pitchFamily="2" charset="2"/>
              <a:buChar char=""/>
            </a:pPr>
            <a:r>
              <a:rPr lang="en-IN" sz="3100" dirty="0">
                <a:effectLst/>
                <a:latin typeface="Calibri" panose="020F0502020204030204" pitchFamily="34" charset="0"/>
                <a:ea typeface="Calibri" panose="020F0502020204030204" pitchFamily="34" charset="0"/>
                <a:cs typeface="Mangal" panose="02040503050203030202" pitchFamily="18" charset="0"/>
              </a:rPr>
              <a:t>Anticoagulants like </a:t>
            </a:r>
            <a:r>
              <a:rPr lang="en-IN" sz="3100" dirty="0">
                <a:solidFill>
                  <a:srgbClr val="00B050"/>
                </a:solidFill>
                <a:effectLst/>
                <a:latin typeface="Calibri" panose="020F0502020204030204" pitchFamily="34" charset="0"/>
                <a:ea typeface="Calibri" panose="020F0502020204030204" pitchFamily="34" charset="0"/>
                <a:cs typeface="Mangal" panose="02040503050203030202" pitchFamily="18" charset="0"/>
              </a:rPr>
              <a:t>heparin </a:t>
            </a:r>
            <a:r>
              <a:rPr lang="en-IN" sz="3100" dirty="0">
                <a:effectLst/>
                <a:latin typeface="Calibri" panose="020F0502020204030204" pitchFamily="34" charset="0"/>
                <a:ea typeface="Calibri" panose="020F0502020204030204" pitchFamily="34" charset="0"/>
                <a:cs typeface="Mangal" panose="02040503050203030202" pitchFamily="18" charset="0"/>
              </a:rPr>
              <a:t>to correct disseminated intravenous coagulation and use of </a:t>
            </a:r>
            <a:r>
              <a:rPr lang="en-IN" sz="3100" dirty="0">
                <a:solidFill>
                  <a:srgbClr val="00B050"/>
                </a:solidFill>
                <a:effectLst/>
                <a:latin typeface="Calibri" panose="020F0502020204030204" pitchFamily="34" charset="0"/>
                <a:ea typeface="Calibri" panose="020F0502020204030204" pitchFamily="34" charset="0"/>
                <a:cs typeface="Mangal" panose="02040503050203030202" pitchFamily="18" charset="0"/>
              </a:rPr>
              <a:t>antiserum</a:t>
            </a:r>
            <a:r>
              <a:rPr lang="en-IN" sz="3100" dirty="0">
                <a:effectLst/>
                <a:latin typeface="Calibri" panose="020F0502020204030204" pitchFamily="34" charset="0"/>
                <a:ea typeface="Calibri" panose="020F0502020204030204" pitchFamily="34" charset="0"/>
                <a:cs typeface="Mangal" panose="02040503050203030202" pitchFamily="18" charset="0"/>
              </a:rPr>
              <a:t> to the rough mutant of </a:t>
            </a:r>
            <a:r>
              <a:rPr lang="en-IN" sz="3100" i="1" dirty="0">
                <a:effectLst/>
                <a:latin typeface="Calibri" panose="020F0502020204030204" pitchFamily="34" charset="0"/>
                <a:ea typeface="Calibri" panose="020F0502020204030204" pitchFamily="34" charset="0"/>
                <a:cs typeface="Mangal" panose="02040503050203030202" pitchFamily="18" charset="0"/>
              </a:rPr>
              <a:t>E.coli</a:t>
            </a:r>
            <a:r>
              <a:rPr lang="en-IN" sz="3100" dirty="0">
                <a:effectLst/>
                <a:latin typeface="Calibri" panose="020F0502020204030204" pitchFamily="34" charset="0"/>
                <a:ea typeface="Calibri" panose="020F0502020204030204" pitchFamily="34" charset="0"/>
                <a:cs typeface="Mangal" panose="02040503050203030202" pitchFamily="18" charset="0"/>
              </a:rPr>
              <a:t> as prophylactic to experimental </a:t>
            </a:r>
            <a:r>
              <a:rPr lang="en-IN" sz="3100" dirty="0" err="1">
                <a:effectLst/>
                <a:latin typeface="Calibri" panose="020F0502020204030204" pitchFamily="34" charset="0"/>
                <a:ea typeface="Calibri" panose="020F0502020204030204" pitchFamily="34" charset="0"/>
                <a:cs typeface="Mangal" panose="02040503050203030202" pitchFamily="18" charset="0"/>
              </a:rPr>
              <a:t>endotoxaemia</a:t>
            </a:r>
            <a:r>
              <a:rPr lang="en-IN" sz="3100" dirty="0">
                <a:effectLst/>
                <a:latin typeface="Calibri" panose="020F0502020204030204" pitchFamily="34" charset="0"/>
                <a:ea typeface="Calibri" panose="020F0502020204030204" pitchFamily="34" charset="0"/>
                <a:cs typeface="Mangal" panose="02040503050203030202" pitchFamily="18" charset="0"/>
              </a:rPr>
              <a:t> is being explored in horses and cattle</a:t>
            </a:r>
            <a:endParaRPr lang="en-US" sz="3100" dirty="0">
              <a:effectLst/>
              <a:latin typeface="Calibri" panose="020F0502020204030204" pitchFamily="34" charset="0"/>
              <a:ea typeface="Calibri" panose="020F0502020204030204" pitchFamily="34" charset="0"/>
              <a:cs typeface="Mangal" panose="02040503050203030202" pitchFamily="18" charset="0"/>
            </a:endParaRPr>
          </a:p>
          <a:p>
            <a:pPr marL="457200" marR="0" algn="just">
              <a:lnSpc>
                <a:spcPct val="115000"/>
              </a:lnSpc>
              <a:buNone/>
            </a:pPr>
            <a:r>
              <a:rPr lang="en-IN" sz="2600" dirty="0">
                <a:effectLst/>
                <a:latin typeface="Calibri" panose="020F0502020204030204" pitchFamily="34" charset="0"/>
                <a:ea typeface="Calibri" panose="020F0502020204030204" pitchFamily="34" charset="0"/>
                <a:cs typeface="Mangal" panose="02040503050203030202" pitchFamily="18" charset="0"/>
              </a:rPr>
              <a:t> </a:t>
            </a:r>
            <a:endParaRPr lang="en-US" sz="2600" dirty="0">
              <a:effectLst/>
              <a:latin typeface="Calibri" panose="020F0502020204030204" pitchFamily="34" charset="0"/>
              <a:ea typeface="Calibri" panose="020F0502020204030204" pitchFamily="34" charset="0"/>
              <a:cs typeface="Mangal" panose="02040503050203030202" pitchFamily="18" charset="0"/>
            </a:endParaRPr>
          </a:p>
          <a:p>
            <a:pPr marL="457200" marR="0" algn="just">
              <a:lnSpc>
                <a:spcPct val="115000"/>
              </a:lnSpc>
              <a:buNone/>
            </a:pPr>
            <a:r>
              <a:rPr lang="en-IN" sz="2600" dirty="0">
                <a:effectLst/>
                <a:latin typeface="Calibri" panose="020F0502020204030204" pitchFamily="34" charset="0"/>
                <a:ea typeface="Calibri" panose="020F0502020204030204" pitchFamily="34" charset="0"/>
                <a:cs typeface="Mangal" panose="02040503050203030202" pitchFamily="18" charset="0"/>
              </a:rPr>
              <a:t> </a:t>
            </a:r>
            <a:endParaRPr lang="en-US" sz="2600" dirty="0">
              <a:effectLst/>
              <a:latin typeface="Calibri" panose="020F0502020204030204" pitchFamily="34" charset="0"/>
              <a:ea typeface="Calibri" panose="020F0502020204030204" pitchFamily="34" charset="0"/>
              <a:cs typeface="Mangal" panose="02040503050203030202" pitchFamily="18" charset="0"/>
            </a:endParaRPr>
          </a:p>
          <a:p>
            <a:pPr marL="457200" marR="0" algn="just">
              <a:lnSpc>
                <a:spcPct val="115000"/>
              </a:lnSpc>
              <a:spcAft>
                <a:spcPts val="1000"/>
              </a:spcAft>
            </a:pPr>
            <a:r>
              <a:rPr lang="en-IN" sz="2600" dirty="0">
                <a:effectLst/>
                <a:latin typeface="Calibri" panose="020F0502020204030204" pitchFamily="34" charset="0"/>
                <a:ea typeface="Calibri" panose="020F0502020204030204" pitchFamily="34" charset="0"/>
                <a:cs typeface="Mangal" panose="02040503050203030202" pitchFamily="18" charset="0"/>
              </a:rPr>
              <a:t> </a:t>
            </a:r>
            <a:endParaRPr lang="en-US" sz="2600" dirty="0">
              <a:effectLst/>
              <a:latin typeface="Calibri" panose="020F0502020204030204" pitchFamily="34" charset="0"/>
              <a:ea typeface="Calibri" panose="020F0502020204030204" pitchFamily="34" charset="0"/>
              <a:cs typeface="Mangal" panose="02040503050203030202" pitchFamily="18" charset="0"/>
            </a:endParaRPr>
          </a:p>
          <a:p>
            <a:endParaRPr lang="en-US" dirty="0"/>
          </a:p>
        </p:txBody>
      </p:sp>
    </p:spTree>
    <p:extLst>
      <p:ext uri="{BB962C8B-B14F-4D97-AF65-F5344CB8AC3E}">
        <p14:creationId xmlns:p14="http://schemas.microsoft.com/office/powerpoint/2010/main" xmlns="" val="3437542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pPr algn="ctr">
              <a:buNone/>
            </a:pPr>
            <a:endParaRPr lang="en-US" sz="6600" dirty="0">
              <a:solidFill>
                <a:srgbClr val="00B0F0"/>
              </a:solidFill>
              <a:latin typeface="Arial Black" pitchFamily="34" charset="0"/>
            </a:endParaRPr>
          </a:p>
          <a:p>
            <a:pPr algn="ctr">
              <a:buNone/>
            </a:pPr>
            <a:r>
              <a:rPr lang="en-US" sz="6600" dirty="0">
                <a:solidFill>
                  <a:srgbClr val="00B0F0"/>
                </a:solidFill>
                <a:latin typeface="Arial Black" pitchFamily="34" charset="0"/>
              </a:rPr>
              <a:t>Thanks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TotalTime>
  <Words>794</Words>
  <Application>Microsoft Office PowerPoint</Application>
  <PresentationFormat>Custom</PresentationFormat>
  <Paragraphs>63</Paragraphs>
  <Slides>9</Slides>
  <Notes>0</Notes>
  <HiddenSlides>1</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Toxaemia</vt:lpstr>
      <vt:lpstr>Slide 2</vt:lpstr>
      <vt:lpstr>Slide 3</vt:lpstr>
      <vt:lpstr>Slide 4</vt:lpstr>
      <vt:lpstr>Slide 5</vt:lpstr>
      <vt:lpstr>Slide 6</vt:lpstr>
      <vt:lpstr>Slide 7</vt:lpstr>
      <vt:lpstr>Slide 8</vt:lpstr>
      <vt:lpstr>Slide 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Toxaemia</dc:title>
  <dc:creator>Dr.Mritunjay Kumar</dc:creator>
  <cp:lastModifiedBy>Bvc</cp:lastModifiedBy>
  <cp:revision>6</cp:revision>
  <dcterms:created xsi:type="dcterms:W3CDTF">2025-05-01T16:46:39Z</dcterms:created>
  <dcterms:modified xsi:type="dcterms:W3CDTF">2025-05-02T09:35:59Z</dcterms:modified>
</cp:coreProperties>
</file>