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9" r:id="rId2"/>
    <p:sldId id="257" r:id="rId3"/>
    <p:sldId id="270" r:id="rId4"/>
    <p:sldId id="271" r:id="rId5"/>
    <p:sldId id="273" r:id="rId6"/>
    <p:sldId id="274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8" r:id="rId19"/>
    <p:sldId id="289" r:id="rId20"/>
    <p:sldId id="290" r:id="rId21"/>
    <p:sldId id="291" r:id="rId22"/>
    <p:sldId id="292" r:id="rId23"/>
    <p:sldId id="293" r:id="rId24"/>
    <p:sldId id="29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Mritunjay Kumar" userId="ce6d84e442459372" providerId="LiveId" clId="{D930BB93-3E60-4A41-B521-1EA8042F57EB}"/>
    <pc:docChg chg="undo custSel addSld delSld modSld">
      <pc:chgData name="Dr.Mritunjay Kumar" userId="ce6d84e442459372" providerId="LiveId" clId="{D930BB93-3E60-4A41-B521-1EA8042F57EB}" dt="2023-06-22T03:01:08.267" v="995" actId="20577"/>
      <pc:docMkLst>
        <pc:docMk/>
      </pc:docMkLst>
      <pc:sldChg chg="new">
        <pc:chgData name="Dr.Mritunjay Kumar" userId="ce6d84e442459372" providerId="LiveId" clId="{D930BB93-3E60-4A41-B521-1EA8042F57EB}" dt="2023-06-07T10:45:59.671" v="0" actId="680"/>
        <pc:sldMkLst>
          <pc:docMk/>
          <pc:sldMk cId="954440962" sldId="256"/>
        </pc:sldMkLst>
      </pc:sldChg>
      <pc:sldChg chg="addSp delSp modSp new mod">
        <pc:chgData name="Dr.Mritunjay Kumar" userId="ce6d84e442459372" providerId="LiveId" clId="{D930BB93-3E60-4A41-B521-1EA8042F57EB}" dt="2023-06-21T05:38:00.675" v="283" actId="20577"/>
        <pc:sldMkLst>
          <pc:docMk/>
          <pc:sldMk cId="3516147897" sldId="257"/>
        </pc:sldMkLst>
        <pc:spChg chg="del mod">
          <ac:chgData name="Dr.Mritunjay Kumar" userId="ce6d84e442459372" providerId="LiveId" clId="{D930BB93-3E60-4A41-B521-1EA8042F57EB}" dt="2023-06-07T10:47:00.654" v="3" actId="478"/>
          <ac:spMkLst>
            <pc:docMk/>
            <pc:sldMk cId="3516147897" sldId="257"/>
            <ac:spMk id="2" creationId="{E22776E6-C6F4-EC46-F0F3-1465DF058F82}"/>
          </ac:spMkLst>
        </pc:spChg>
        <pc:spChg chg="del">
          <ac:chgData name="Dr.Mritunjay Kumar" userId="ce6d84e442459372" providerId="LiveId" clId="{D930BB93-3E60-4A41-B521-1EA8042F57EB}" dt="2023-06-07T10:47:09.139" v="4"/>
          <ac:spMkLst>
            <pc:docMk/>
            <pc:sldMk cId="3516147897" sldId="257"/>
            <ac:spMk id="3" creationId="{986DCD68-5D8B-A721-F9A6-4662FD333500}"/>
          </ac:spMkLst>
        </pc:spChg>
        <pc:spChg chg="add mod">
          <ac:chgData name="Dr.Mritunjay Kumar" userId="ce6d84e442459372" providerId="LiveId" clId="{D930BB93-3E60-4A41-B521-1EA8042F57EB}" dt="2023-06-21T05:38:00.675" v="283" actId="20577"/>
          <ac:spMkLst>
            <pc:docMk/>
            <pc:sldMk cId="3516147897" sldId="257"/>
            <ac:spMk id="4" creationId="{55F82D9A-CD2D-3229-4576-2BD9B40F152A}"/>
          </ac:spMkLst>
        </pc:spChg>
      </pc:sldChg>
      <pc:sldChg chg="modSp mod">
        <pc:chgData name="Dr.Mritunjay Kumar" userId="ce6d84e442459372" providerId="LiveId" clId="{D930BB93-3E60-4A41-B521-1EA8042F57EB}" dt="2023-06-21T10:59:55.424" v="351" actId="27636"/>
        <pc:sldMkLst>
          <pc:docMk/>
          <pc:sldMk cId="2119048723" sldId="271"/>
        </pc:sldMkLst>
        <pc:spChg chg="mod">
          <ac:chgData name="Dr.Mritunjay Kumar" userId="ce6d84e442459372" providerId="LiveId" clId="{D930BB93-3E60-4A41-B521-1EA8042F57EB}" dt="2023-06-21T10:59:55.424" v="351" actId="27636"/>
          <ac:spMkLst>
            <pc:docMk/>
            <pc:sldMk cId="2119048723" sldId="271"/>
            <ac:spMk id="3" creationId="{B462E0E3-8AC4-A5A6-362E-1819E1BDA76C}"/>
          </ac:spMkLst>
        </pc:spChg>
      </pc:sldChg>
      <pc:sldChg chg="modSp del mod">
        <pc:chgData name="Dr.Mritunjay Kumar" userId="ce6d84e442459372" providerId="LiveId" clId="{D930BB93-3E60-4A41-B521-1EA8042F57EB}" dt="2023-06-21T10:59:59.992" v="352" actId="47"/>
        <pc:sldMkLst>
          <pc:docMk/>
          <pc:sldMk cId="2733919772" sldId="272"/>
        </pc:sldMkLst>
        <pc:spChg chg="mod">
          <ac:chgData name="Dr.Mritunjay Kumar" userId="ce6d84e442459372" providerId="LiveId" clId="{D930BB93-3E60-4A41-B521-1EA8042F57EB}" dt="2023-06-21T10:59:14.874" v="342" actId="21"/>
          <ac:spMkLst>
            <pc:docMk/>
            <pc:sldMk cId="2733919772" sldId="272"/>
            <ac:spMk id="3" creationId="{8CEF58F5-9D08-B8CE-00B7-5902B780545F}"/>
          </ac:spMkLst>
        </pc:spChg>
      </pc:sldChg>
      <pc:sldChg chg="modSp mod">
        <pc:chgData name="Dr.Mritunjay Kumar" userId="ce6d84e442459372" providerId="LiveId" clId="{D930BB93-3E60-4A41-B521-1EA8042F57EB}" dt="2023-06-21T11:06:33.821" v="370" actId="123"/>
        <pc:sldMkLst>
          <pc:docMk/>
          <pc:sldMk cId="3676204324" sldId="274"/>
        </pc:sldMkLst>
        <pc:spChg chg="mod">
          <ac:chgData name="Dr.Mritunjay Kumar" userId="ce6d84e442459372" providerId="LiveId" clId="{D930BB93-3E60-4A41-B521-1EA8042F57EB}" dt="2023-06-21T11:06:33.821" v="370" actId="123"/>
          <ac:spMkLst>
            <pc:docMk/>
            <pc:sldMk cId="3676204324" sldId="274"/>
            <ac:spMk id="3" creationId="{946C8AAD-7D9E-9E98-74D2-17C3CE2F526B}"/>
          </ac:spMkLst>
        </pc:spChg>
      </pc:sldChg>
      <pc:sldChg chg="modSp del mod">
        <pc:chgData name="Dr.Mritunjay Kumar" userId="ce6d84e442459372" providerId="LiveId" clId="{D930BB93-3E60-4A41-B521-1EA8042F57EB}" dt="2023-06-21T11:05:41.398" v="363" actId="47"/>
        <pc:sldMkLst>
          <pc:docMk/>
          <pc:sldMk cId="2933701716" sldId="275"/>
        </pc:sldMkLst>
        <pc:spChg chg="mod">
          <ac:chgData name="Dr.Mritunjay Kumar" userId="ce6d84e442459372" providerId="LiveId" clId="{D930BB93-3E60-4A41-B521-1EA8042F57EB}" dt="2023-06-21T11:05:14.676" v="358" actId="21"/>
          <ac:spMkLst>
            <pc:docMk/>
            <pc:sldMk cId="2933701716" sldId="275"/>
            <ac:spMk id="3" creationId="{959F2F19-4398-7BF7-DC81-1F73FFD77C87}"/>
          </ac:spMkLst>
        </pc:spChg>
      </pc:sldChg>
      <pc:sldChg chg="modSp mod">
        <pc:chgData name="Dr.Mritunjay Kumar" userId="ce6d84e442459372" providerId="LiveId" clId="{D930BB93-3E60-4A41-B521-1EA8042F57EB}" dt="2023-06-21T11:06:56.830" v="373" actId="5793"/>
        <pc:sldMkLst>
          <pc:docMk/>
          <pc:sldMk cId="3704101453" sldId="276"/>
        </pc:sldMkLst>
        <pc:spChg chg="mod">
          <ac:chgData name="Dr.Mritunjay Kumar" userId="ce6d84e442459372" providerId="LiveId" clId="{D930BB93-3E60-4A41-B521-1EA8042F57EB}" dt="2023-06-21T11:06:56.830" v="373" actId="5793"/>
          <ac:spMkLst>
            <pc:docMk/>
            <pc:sldMk cId="3704101453" sldId="276"/>
            <ac:spMk id="3" creationId="{ECCAAE1F-C1F2-77F1-E9F8-22FD23275766}"/>
          </ac:spMkLst>
        </pc:spChg>
      </pc:sldChg>
      <pc:sldChg chg="modSp mod">
        <pc:chgData name="Dr.Mritunjay Kumar" userId="ce6d84e442459372" providerId="LiveId" clId="{D930BB93-3E60-4A41-B521-1EA8042F57EB}" dt="2023-06-21T11:07:24.376" v="374" actId="114"/>
        <pc:sldMkLst>
          <pc:docMk/>
          <pc:sldMk cId="2737400174" sldId="277"/>
        </pc:sldMkLst>
        <pc:spChg chg="mod">
          <ac:chgData name="Dr.Mritunjay Kumar" userId="ce6d84e442459372" providerId="LiveId" clId="{D930BB93-3E60-4A41-B521-1EA8042F57EB}" dt="2023-06-21T11:07:24.376" v="374" actId="114"/>
          <ac:spMkLst>
            <pc:docMk/>
            <pc:sldMk cId="2737400174" sldId="277"/>
            <ac:spMk id="3" creationId="{281A848F-7CA3-F223-63B1-EBC9B0A2530A}"/>
          </ac:spMkLst>
        </pc:spChg>
      </pc:sldChg>
      <pc:sldChg chg="modSp mod">
        <pc:chgData name="Dr.Mritunjay Kumar" userId="ce6d84e442459372" providerId="LiveId" clId="{D930BB93-3E60-4A41-B521-1EA8042F57EB}" dt="2023-06-21T11:10:33.667" v="394" actId="20577"/>
        <pc:sldMkLst>
          <pc:docMk/>
          <pc:sldMk cId="2761624319" sldId="278"/>
        </pc:sldMkLst>
        <pc:spChg chg="mod">
          <ac:chgData name="Dr.Mritunjay Kumar" userId="ce6d84e442459372" providerId="LiveId" clId="{D930BB93-3E60-4A41-B521-1EA8042F57EB}" dt="2023-06-21T11:10:33.667" v="394" actId="20577"/>
          <ac:spMkLst>
            <pc:docMk/>
            <pc:sldMk cId="2761624319" sldId="278"/>
            <ac:spMk id="3" creationId="{5254C509-1A78-38F8-88DD-11036093F40D}"/>
          </ac:spMkLst>
        </pc:spChg>
      </pc:sldChg>
      <pc:sldChg chg="modSp mod">
        <pc:chgData name="Dr.Mritunjay Kumar" userId="ce6d84e442459372" providerId="LiveId" clId="{D930BB93-3E60-4A41-B521-1EA8042F57EB}" dt="2023-06-21T11:13:11.338" v="401" actId="108"/>
        <pc:sldMkLst>
          <pc:docMk/>
          <pc:sldMk cId="1598586616" sldId="279"/>
        </pc:sldMkLst>
        <pc:spChg chg="mod">
          <ac:chgData name="Dr.Mritunjay Kumar" userId="ce6d84e442459372" providerId="LiveId" clId="{D930BB93-3E60-4A41-B521-1EA8042F57EB}" dt="2023-06-21T11:13:11.338" v="401" actId="108"/>
          <ac:spMkLst>
            <pc:docMk/>
            <pc:sldMk cId="1598586616" sldId="279"/>
            <ac:spMk id="3" creationId="{F14E830D-7C4D-3EA9-09B5-5A591AA3F3A6}"/>
          </ac:spMkLst>
        </pc:spChg>
      </pc:sldChg>
      <pc:sldChg chg="modSp mod">
        <pc:chgData name="Dr.Mritunjay Kumar" userId="ce6d84e442459372" providerId="LiveId" clId="{D930BB93-3E60-4A41-B521-1EA8042F57EB}" dt="2023-06-21T11:20:16.416" v="467" actId="27636"/>
        <pc:sldMkLst>
          <pc:docMk/>
          <pc:sldMk cId="336134516" sldId="280"/>
        </pc:sldMkLst>
        <pc:spChg chg="mod">
          <ac:chgData name="Dr.Mritunjay Kumar" userId="ce6d84e442459372" providerId="LiveId" clId="{D930BB93-3E60-4A41-B521-1EA8042F57EB}" dt="2023-06-21T11:20:16.416" v="467" actId="27636"/>
          <ac:spMkLst>
            <pc:docMk/>
            <pc:sldMk cId="336134516" sldId="280"/>
            <ac:spMk id="3" creationId="{7F47758A-A5BB-200D-8C7F-1BBE1EAC0280}"/>
          </ac:spMkLst>
        </pc:spChg>
      </pc:sldChg>
      <pc:sldChg chg="modSp mod">
        <pc:chgData name="Dr.Mritunjay Kumar" userId="ce6d84e442459372" providerId="LiveId" clId="{D930BB93-3E60-4A41-B521-1EA8042F57EB}" dt="2023-06-21T11:21:00.608" v="512" actId="207"/>
        <pc:sldMkLst>
          <pc:docMk/>
          <pc:sldMk cId="1866142821" sldId="281"/>
        </pc:sldMkLst>
        <pc:spChg chg="mod">
          <ac:chgData name="Dr.Mritunjay Kumar" userId="ce6d84e442459372" providerId="LiveId" clId="{D930BB93-3E60-4A41-B521-1EA8042F57EB}" dt="2023-06-21T11:21:00.608" v="512" actId="207"/>
          <ac:spMkLst>
            <pc:docMk/>
            <pc:sldMk cId="1866142821" sldId="281"/>
            <ac:spMk id="3" creationId="{9D7B6FFB-5059-3476-1DFA-35EF6402F13F}"/>
          </ac:spMkLst>
        </pc:spChg>
      </pc:sldChg>
      <pc:sldChg chg="modSp mod">
        <pc:chgData name="Dr.Mritunjay Kumar" userId="ce6d84e442459372" providerId="LiveId" clId="{D930BB93-3E60-4A41-B521-1EA8042F57EB}" dt="2023-06-21T11:22:35.410" v="523" actId="20577"/>
        <pc:sldMkLst>
          <pc:docMk/>
          <pc:sldMk cId="182724057" sldId="282"/>
        </pc:sldMkLst>
        <pc:spChg chg="mod">
          <ac:chgData name="Dr.Mritunjay Kumar" userId="ce6d84e442459372" providerId="LiveId" clId="{D930BB93-3E60-4A41-B521-1EA8042F57EB}" dt="2023-06-21T11:22:35.410" v="523" actId="20577"/>
          <ac:spMkLst>
            <pc:docMk/>
            <pc:sldMk cId="182724057" sldId="282"/>
            <ac:spMk id="3" creationId="{8540A754-0A39-368D-C071-27856CF181AE}"/>
          </ac:spMkLst>
        </pc:spChg>
      </pc:sldChg>
      <pc:sldChg chg="modSp mod">
        <pc:chgData name="Dr.Mritunjay Kumar" userId="ce6d84e442459372" providerId="LiveId" clId="{D930BB93-3E60-4A41-B521-1EA8042F57EB}" dt="2023-06-21T11:26:49.629" v="568" actId="207"/>
        <pc:sldMkLst>
          <pc:docMk/>
          <pc:sldMk cId="1283553041" sldId="283"/>
        </pc:sldMkLst>
        <pc:spChg chg="mod">
          <ac:chgData name="Dr.Mritunjay Kumar" userId="ce6d84e442459372" providerId="LiveId" clId="{D930BB93-3E60-4A41-B521-1EA8042F57EB}" dt="2023-06-21T11:26:49.629" v="568" actId="207"/>
          <ac:spMkLst>
            <pc:docMk/>
            <pc:sldMk cId="1283553041" sldId="283"/>
            <ac:spMk id="2" creationId="{095B9F98-5884-5687-1D5B-9FB4CD39ECFD}"/>
          </ac:spMkLst>
        </pc:spChg>
        <pc:spChg chg="mod">
          <ac:chgData name="Dr.Mritunjay Kumar" userId="ce6d84e442459372" providerId="LiveId" clId="{D930BB93-3E60-4A41-B521-1EA8042F57EB}" dt="2023-06-21T11:25:36.125" v="558" actId="114"/>
          <ac:spMkLst>
            <pc:docMk/>
            <pc:sldMk cId="1283553041" sldId="283"/>
            <ac:spMk id="3" creationId="{CDBDB4E1-F585-C73A-E6A5-C3AE57616AC6}"/>
          </ac:spMkLst>
        </pc:spChg>
      </pc:sldChg>
      <pc:sldChg chg="modSp mod">
        <pc:chgData name="Dr.Mritunjay Kumar" userId="ce6d84e442459372" providerId="LiveId" clId="{D930BB93-3E60-4A41-B521-1EA8042F57EB}" dt="2023-06-21T11:26:34.279" v="567" actId="113"/>
        <pc:sldMkLst>
          <pc:docMk/>
          <pc:sldMk cId="4083005875" sldId="284"/>
        </pc:sldMkLst>
        <pc:spChg chg="mod">
          <ac:chgData name="Dr.Mritunjay Kumar" userId="ce6d84e442459372" providerId="LiveId" clId="{D930BB93-3E60-4A41-B521-1EA8042F57EB}" dt="2023-06-21T11:26:34.279" v="567" actId="113"/>
          <ac:spMkLst>
            <pc:docMk/>
            <pc:sldMk cId="4083005875" sldId="284"/>
            <ac:spMk id="3" creationId="{13277882-1C27-2F39-DD4C-0E6079949929}"/>
          </ac:spMkLst>
        </pc:spChg>
      </pc:sldChg>
      <pc:sldChg chg="modSp mod">
        <pc:chgData name="Dr.Mritunjay Kumar" userId="ce6d84e442459372" providerId="LiveId" clId="{D930BB93-3E60-4A41-B521-1EA8042F57EB}" dt="2023-06-21T11:28:50.810" v="587" actId="20577"/>
        <pc:sldMkLst>
          <pc:docMk/>
          <pc:sldMk cId="1224963549" sldId="285"/>
        </pc:sldMkLst>
        <pc:spChg chg="mod">
          <ac:chgData name="Dr.Mritunjay Kumar" userId="ce6d84e442459372" providerId="LiveId" clId="{D930BB93-3E60-4A41-B521-1EA8042F57EB}" dt="2023-06-21T11:28:50.810" v="587" actId="20577"/>
          <ac:spMkLst>
            <pc:docMk/>
            <pc:sldMk cId="1224963549" sldId="285"/>
            <ac:spMk id="3" creationId="{5C264FC4-93DE-D459-02E0-3065F49D4467}"/>
          </ac:spMkLst>
        </pc:spChg>
      </pc:sldChg>
      <pc:sldChg chg="modSp mod">
        <pc:chgData name="Dr.Mritunjay Kumar" userId="ce6d84e442459372" providerId="LiveId" clId="{D930BB93-3E60-4A41-B521-1EA8042F57EB}" dt="2023-06-22T03:01:08.267" v="995" actId="20577"/>
        <pc:sldMkLst>
          <pc:docMk/>
          <pc:sldMk cId="2868881614" sldId="286"/>
        </pc:sldMkLst>
        <pc:spChg chg="mod">
          <ac:chgData name="Dr.Mritunjay Kumar" userId="ce6d84e442459372" providerId="LiveId" clId="{D930BB93-3E60-4A41-B521-1EA8042F57EB}" dt="2023-06-22T03:01:08.267" v="995" actId="20577"/>
          <ac:spMkLst>
            <pc:docMk/>
            <pc:sldMk cId="2868881614" sldId="286"/>
            <ac:spMk id="3" creationId="{6FF25F9F-724B-4CAD-9DCF-F93EE4BA9BDB}"/>
          </ac:spMkLst>
        </pc:spChg>
      </pc:sldChg>
      <pc:sldChg chg="del">
        <pc:chgData name="Dr.Mritunjay Kumar" userId="ce6d84e442459372" providerId="LiveId" clId="{D930BB93-3E60-4A41-B521-1EA8042F57EB}" dt="2023-06-21T04:39:06.582" v="7" actId="47"/>
        <pc:sldMkLst>
          <pc:docMk/>
          <pc:sldMk cId="2338128747" sldId="287"/>
        </pc:sldMkLst>
      </pc:sldChg>
      <pc:sldChg chg="modSp mod">
        <pc:chgData name="Dr.Mritunjay Kumar" userId="ce6d84e442459372" providerId="LiveId" clId="{D930BB93-3E60-4A41-B521-1EA8042F57EB}" dt="2023-06-21T11:33:44.492" v="625" actId="113"/>
        <pc:sldMkLst>
          <pc:docMk/>
          <pc:sldMk cId="189894832" sldId="288"/>
        </pc:sldMkLst>
        <pc:spChg chg="mod">
          <ac:chgData name="Dr.Mritunjay Kumar" userId="ce6d84e442459372" providerId="LiveId" clId="{D930BB93-3E60-4A41-B521-1EA8042F57EB}" dt="2023-06-21T11:33:44.492" v="625" actId="113"/>
          <ac:spMkLst>
            <pc:docMk/>
            <pc:sldMk cId="189894832" sldId="288"/>
            <ac:spMk id="3" creationId="{C61BA160-4927-D66A-21D5-4B26CFA4E582}"/>
          </ac:spMkLst>
        </pc:spChg>
      </pc:sldChg>
      <pc:sldChg chg="delSp modSp new mod">
        <pc:chgData name="Dr.Mritunjay Kumar" userId="ce6d84e442459372" providerId="LiveId" clId="{D930BB93-3E60-4A41-B521-1EA8042F57EB}" dt="2023-06-21T11:36:02.127" v="663" actId="123"/>
        <pc:sldMkLst>
          <pc:docMk/>
          <pc:sldMk cId="1673965764" sldId="289"/>
        </pc:sldMkLst>
        <pc:spChg chg="del">
          <ac:chgData name="Dr.Mritunjay Kumar" userId="ce6d84e442459372" providerId="LiveId" clId="{D930BB93-3E60-4A41-B521-1EA8042F57EB}" dt="2023-06-21T04:39:13.056" v="9" actId="478"/>
          <ac:spMkLst>
            <pc:docMk/>
            <pc:sldMk cId="1673965764" sldId="289"/>
            <ac:spMk id="2" creationId="{35CCE28B-CF52-CEE1-D57F-17884E4AB7EE}"/>
          </ac:spMkLst>
        </pc:spChg>
        <pc:spChg chg="mod">
          <ac:chgData name="Dr.Mritunjay Kumar" userId="ce6d84e442459372" providerId="LiveId" clId="{D930BB93-3E60-4A41-B521-1EA8042F57EB}" dt="2023-06-21T11:36:02.127" v="663" actId="123"/>
          <ac:spMkLst>
            <pc:docMk/>
            <pc:sldMk cId="1673965764" sldId="289"/>
            <ac:spMk id="3" creationId="{E5A39111-A81E-2B3A-8085-9DD1A06AE73A}"/>
          </ac:spMkLst>
        </pc:spChg>
      </pc:sldChg>
      <pc:sldChg chg="delSp modSp new mod">
        <pc:chgData name="Dr.Mritunjay Kumar" userId="ce6d84e442459372" providerId="LiveId" clId="{D930BB93-3E60-4A41-B521-1EA8042F57EB}" dt="2023-06-21T11:38:12.574" v="693" actId="123"/>
        <pc:sldMkLst>
          <pc:docMk/>
          <pc:sldMk cId="687495336" sldId="290"/>
        </pc:sldMkLst>
        <pc:spChg chg="del">
          <ac:chgData name="Dr.Mritunjay Kumar" userId="ce6d84e442459372" providerId="LiveId" clId="{D930BB93-3E60-4A41-B521-1EA8042F57EB}" dt="2023-06-21T05:22:15.769" v="119" actId="478"/>
          <ac:spMkLst>
            <pc:docMk/>
            <pc:sldMk cId="687495336" sldId="290"/>
            <ac:spMk id="2" creationId="{E922B2A5-3FE2-A421-DE40-0F610C150627}"/>
          </ac:spMkLst>
        </pc:spChg>
        <pc:spChg chg="mod">
          <ac:chgData name="Dr.Mritunjay Kumar" userId="ce6d84e442459372" providerId="LiveId" clId="{D930BB93-3E60-4A41-B521-1EA8042F57EB}" dt="2023-06-21T11:38:12.574" v="693" actId="123"/>
          <ac:spMkLst>
            <pc:docMk/>
            <pc:sldMk cId="687495336" sldId="290"/>
            <ac:spMk id="3" creationId="{38671BEE-E9FA-EE6B-8048-C2DE8F8EAFCE}"/>
          </ac:spMkLst>
        </pc:spChg>
      </pc:sldChg>
      <pc:sldChg chg="delSp modSp new mod">
        <pc:chgData name="Dr.Mritunjay Kumar" userId="ce6d84e442459372" providerId="LiveId" clId="{D930BB93-3E60-4A41-B521-1EA8042F57EB}" dt="2023-06-21T11:39:16.118" v="746" actId="20577"/>
        <pc:sldMkLst>
          <pc:docMk/>
          <pc:sldMk cId="1928435247" sldId="291"/>
        </pc:sldMkLst>
        <pc:spChg chg="del">
          <ac:chgData name="Dr.Mritunjay Kumar" userId="ce6d84e442459372" providerId="LiveId" clId="{D930BB93-3E60-4A41-B521-1EA8042F57EB}" dt="2023-06-21T05:28:41.117" v="208" actId="478"/>
          <ac:spMkLst>
            <pc:docMk/>
            <pc:sldMk cId="1928435247" sldId="291"/>
            <ac:spMk id="2" creationId="{59A65E0A-199F-87D9-4624-414DC76F7AA3}"/>
          </ac:spMkLst>
        </pc:spChg>
        <pc:spChg chg="mod">
          <ac:chgData name="Dr.Mritunjay Kumar" userId="ce6d84e442459372" providerId="LiveId" clId="{D930BB93-3E60-4A41-B521-1EA8042F57EB}" dt="2023-06-21T11:39:16.118" v="746" actId="20577"/>
          <ac:spMkLst>
            <pc:docMk/>
            <pc:sldMk cId="1928435247" sldId="291"/>
            <ac:spMk id="3" creationId="{EEC6195E-F524-57A4-A974-B199D78F5028}"/>
          </ac:spMkLst>
        </pc:spChg>
      </pc:sldChg>
      <pc:sldChg chg="delSp modSp new mod">
        <pc:chgData name="Dr.Mritunjay Kumar" userId="ce6d84e442459372" providerId="LiveId" clId="{D930BB93-3E60-4A41-B521-1EA8042F57EB}" dt="2023-06-22T02:54:07.981" v="900"/>
        <pc:sldMkLst>
          <pc:docMk/>
          <pc:sldMk cId="3118329133" sldId="292"/>
        </pc:sldMkLst>
        <pc:spChg chg="del">
          <ac:chgData name="Dr.Mritunjay Kumar" userId="ce6d84e442459372" providerId="LiveId" clId="{D930BB93-3E60-4A41-B521-1EA8042F57EB}" dt="2023-06-21T10:23:04.923" v="285" actId="478"/>
          <ac:spMkLst>
            <pc:docMk/>
            <pc:sldMk cId="3118329133" sldId="292"/>
            <ac:spMk id="2" creationId="{61F7B3DE-9893-A5AE-7725-DC35B9B6C55F}"/>
          </ac:spMkLst>
        </pc:spChg>
        <pc:spChg chg="mod">
          <ac:chgData name="Dr.Mritunjay Kumar" userId="ce6d84e442459372" providerId="LiveId" clId="{D930BB93-3E60-4A41-B521-1EA8042F57EB}" dt="2023-06-22T02:54:07.981" v="900"/>
          <ac:spMkLst>
            <pc:docMk/>
            <pc:sldMk cId="3118329133" sldId="292"/>
            <ac:spMk id="3" creationId="{A1151567-F53E-A470-A9F4-25261C585A38}"/>
          </ac:spMkLst>
        </pc:spChg>
      </pc:sldChg>
      <pc:sldChg chg="delSp modSp new mod">
        <pc:chgData name="Dr.Mritunjay Kumar" userId="ce6d84e442459372" providerId="LiveId" clId="{D930BB93-3E60-4A41-B521-1EA8042F57EB}" dt="2023-06-22T02:50:22.931" v="896" actId="113"/>
        <pc:sldMkLst>
          <pc:docMk/>
          <pc:sldMk cId="3077735376" sldId="293"/>
        </pc:sldMkLst>
        <pc:spChg chg="del">
          <ac:chgData name="Dr.Mritunjay Kumar" userId="ce6d84e442459372" providerId="LiveId" clId="{D930BB93-3E60-4A41-B521-1EA8042F57EB}" dt="2023-06-22T02:16:12.638" v="780" actId="478"/>
          <ac:spMkLst>
            <pc:docMk/>
            <pc:sldMk cId="3077735376" sldId="293"/>
            <ac:spMk id="2" creationId="{3A1BA814-2B80-30FF-39F1-CEDA2F2E6218}"/>
          </ac:spMkLst>
        </pc:spChg>
        <pc:spChg chg="mod">
          <ac:chgData name="Dr.Mritunjay Kumar" userId="ce6d84e442459372" providerId="LiveId" clId="{D930BB93-3E60-4A41-B521-1EA8042F57EB}" dt="2023-06-22T02:50:22.931" v="896" actId="113"/>
          <ac:spMkLst>
            <pc:docMk/>
            <pc:sldMk cId="3077735376" sldId="293"/>
            <ac:spMk id="3" creationId="{C6CF79D7-0AD6-0B64-63FE-0F41CF1840F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A4BA7-52F9-45FC-B60B-8ED750AFB460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2DE30-9824-4828-8D25-BDF87EEC3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74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12DE30-9824-4828-8D25-BDF87EEC36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07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EF4EE-C7CA-FFB7-EB90-84C8CBC48E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359AA4-1789-7C9C-D61A-3D28C8384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3DDBA-AF97-1CAA-A71A-FF1D795FF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E0C4-6DE0-44EB-ABB0-725E84E2768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B744A-B3B1-5D23-C8F0-D6EB52370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75B9-4349-9A90-8B0C-A7D3D0FA4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96BE-F47A-4C54-A080-1CD2CA439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9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80C85-AED0-F190-0068-017CF5A46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D77E6A-CFB2-A217-5F7E-1C692835A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40CD1-F025-F9B8-6637-3358D720D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E0C4-6DE0-44EB-ABB0-725E84E2768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BC2EF-A938-5F51-9368-2C798145F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C5F59-4B7D-9D39-EF9E-FEC1AE39E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96BE-F47A-4C54-A080-1CD2CA439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3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E7FE07-E6F7-88C2-48C4-759EAEA548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44E1C1-EDE6-B54F-8609-6FE8DF3DC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ACE63-C908-79F6-2AE8-DBC68E0C6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E0C4-6DE0-44EB-ABB0-725E84E2768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66FBE-DCAB-83D4-6C3A-8F04BA0FA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27558-366C-F79D-F448-5EE48DF93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96BE-F47A-4C54-A080-1CD2CA439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4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53A77-1C65-0989-7250-140C85DF7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C2567-85FA-1ADD-B9D5-783C3FE99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45FAA-05BE-E896-417C-0BF61411D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E0C4-6DE0-44EB-ABB0-725E84E2768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64BE8-C6D7-0CC5-0548-04091F326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A15B7-9B7B-64C5-1229-23D49B52C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96BE-F47A-4C54-A080-1CD2CA439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2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0FDE6-2009-A135-454D-27588A0A9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0A0D7-4984-3118-0599-D0739792B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4B420-5C94-17FC-F48A-10CF76314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E0C4-6DE0-44EB-ABB0-725E84E2768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2B6C7-D820-001E-2DEA-52B39FD32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90FF6-76A6-8E39-14FA-9DAF3D089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96BE-F47A-4C54-A080-1CD2CA439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2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6386B-C7C5-5C39-2A3A-944ED82F7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BE28C-1EBB-C7CF-83DB-C34D47D1D4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2BAD5-76A4-A641-B993-B528DAEA3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E5FBE-98EB-99F5-BA16-8B0EA30AA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E0C4-6DE0-44EB-ABB0-725E84E2768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39FDD6-BFDE-BC23-D578-992F0FDCF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82C611-D9C7-B9C9-790A-888536ABB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96BE-F47A-4C54-A080-1CD2CA439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91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798A2-6762-9BA7-3956-1E623C8B0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894AB-A904-209B-D614-53D587CDA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32BF2C-1882-11C5-DECC-2AF9259D24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FC3E54-9440-9ED1-03D8-97CC7CDE07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0245A2-9CAA-2D3E-1728-64146D7721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855E0C-1F69-695A-B02D-BA43C7580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E0C4-6DE0-44EB-ABB0-725E84E2768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C3F678-BC93-1274-19F7-6A9BF7F75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C3F9F7-A58A-1286-24D1-E0B329C05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96BE-F47A-4C54-A080-1CD2CA439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9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D3937-D433-3D4E-FD6E-45FBBDF1C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A61303-B277-726E-6E11-C8E8494AA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E0C4-6DE0-44EB-ABB0-725E84E2768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F7B70C-B43F-3A26-5EB6-3866D7B57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904CC-5630-E2D8-E116-CE40CEC20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96BE-F47A-4C54-A080-1CD2CA439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22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621462-21DE-2647-34EE-EBB611FE5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E0C4-6DE0-44EB-ABB0-725E84E2768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3F167F-347D-5BB0-66B4-10A1BFBDC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6826D9-2785-7D8B-4FFC-1F9199C64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96BE-F47A-4C54-A080-1CD2CA439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1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93223-6AB2-0F5E-FBC0-7D6C39282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9DB2F-E141-E3C5-DD39-D34D1C34E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A0C1C0-9F44-0AB5-B55D-51E8010F31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B32450-2DEB-39EC-51FB-CF6A200FC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E0C4-6DE0-44EB-ABB0-725E84E2768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F9224-FEAF-693D-A3E3-6BAD42441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D0B306-96DE-03FF-3F8B-D2020B888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96BE-F47A-4C54-A080-1CD2CA439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0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2BCAD-5829-9397-348F-2A7A7FCBE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5B3068-0F15-3C3D-DD8E-2921EAE6E2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5DF58-ED86-61FA-3752-DA0EE8D13E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B238BC-9A37-26CF-1BB8-1462E9B2D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E0C4-6DE0-44EB-ABB0-725E84E2768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398C4-20E7-F948-DF72-E39060132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A24EAF-EC23-159B-8C8E-5866A88D1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96BE-F47A-4C54-A080-1CD2CA439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7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9FB973-D33D-FE3B-87D1-229F37135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09AC0-EEB7-C833-E71B-2AACC7BFA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F305F-CC5D-93C0-F885-0A59485461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7E0C4-6DE0-44EB-ABB0-725E84E2768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1D9D9-0BAA-ECED-DAB6-C6534AE0E0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C305D-60AE-59AD-697A-5EF7012B04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F96BE-F47A-4C54-A080-1CD2CA439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9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E7778-4E45-C19C-AA8C-C6D72F613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019" y="2148698"/>
            <a:ext cx="7208178" cy="857251"/>
          </a:xfrm>
        </p:spPr>
        <p:txBody>
          <a:bodyPr>
            <a:normAutofit/>
          </a:bodyPr>
          <a:lstStyle/>
          <a:p>
            <a:r>
              <a:rPr lang="en-US" sz="3200" b="1" i="1" dirty="0">
                <a:latin typeface="+mn-lt"/>
              </a:rPr>
              <a:t>Viral Diseases of Zoo and Wild animals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0EB708-5FF6-8DC2-6D31-09226FC11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24600" y="4419636"/>
            <a:ext cx="3962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Dr </a:t>
            </a:r>
            <a:r>
              <a:rPr lang="en-US" dirty="0" err="1">
                <a:solidFill>
                  <a:srgbClr val="002060"/>
                </a:solidFill>
              </a:rPr>
              <a:t>Mritunjay</a:t>
            </a:r>
            <a:r>
              <a:rPr lang="en-US" dirty="0">
                <a:solidFill>
                  <a:srgbClr val="002060"/>
                </a:solidFill>
              </a:rPr>
              <a:t> Kumar</a:t>
            </a:r>
          </a:p>
          <a:p>
            <a:r>
              <a:rPr lang="en-US" dirty="0">
                <a:solidFill>
                  <a:srgbClr val="002060"/>
                </a:solidFill>
              </a:rPr>
              <a:t>Associate Professor</a:t>
            </a:r>
          </a:p>
          <a:p>
            <a:r>
              <a:rPr lang="en-US" dirty="0">
                <a:solidFill>
                  <a:srgbClr val="002060"/>
                </a:solidFill>
              </a:rPr>
              <a:t>VMD, BVC, BASU, Patna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DF7525-B6AC-BF71-734D-80FF342A54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138" y="274961"/>
            <a:ext cx="1344254" cy="10387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45CF877-BBB0-BB64-FAD4-ED97ADC9D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92" y="399837"/>
            <a:ext cx="1905000" cy="952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8E4ECB-3DF1-3C80-B45E-458D5BAB85AC}"/>
              </a:ext>
            </a:extLst>
          </p:cNvPr>
          <p:cNvSpPr txBox="1"/>
          <p:nvPr/>
        </p:nvSpPr>
        <p:spPr>
          <a:xfrm>
            <a:off x="2229492" y="359596"/>
            <a:ext cx="7541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Department of Veterinary Medicine</a:t>
            </a:r>
          </a:p>
          <a:p>
            <a:pPr algn="ctr"/>
            <a:r>
              <a:rPr lang="en-US" sz="2800" b="1" dirty="0">
                <a:solidFill>
                  <a:srgbClr val="002060"/>
                </a:solidFill>
              </a:rPr>
              <a:t>Bihar Veterinary College, BASU, Patna</a:t>
            </a:r>
          </a:p>
        </p:txBody>
      </p:sp>
    </p:spTree>
    <p:extLst>
      <p:ext uri="{BB962C8B-B14F-4D97-AF65-F5344CB8AC3E}">
        <p14:creationId xmlns:p14="http://schemas.microsoft.com/office/powerpoint/2010/main" val="3670380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E830D-7C4D-3EA9-09B5-5A591AA3F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465" y="349320"/>
            <a:ext cx="7931650" cy="602065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Differential Diagnosis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Botulism, Ranikhet, </a:t>
            </a:r>
            <a:r>
              <a:rPr lang="en-US" sz="2400" dirty="0" err="1"/>
              <a:t>Pasteurellosis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Post Mortem findings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err="1"/>
              <a:t>Haemorrhages</a:t>
            </a:r>
            <a:r>
              <a:rPr lang="en-US" sz="2400" dirty="0"/>
              <a:t> in epicardium, pectoral muscle and proventriculus in poultry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Necrotic foci in pancreas, spleen and heart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Severe lung congestion with </a:t>
            </a:r>
            <a:r>
              <a:rPr lang="en-US" sz="2400" dirty="0" err="1"/>
              <a:t>haemorrhages</a:t>
            </a:r>
            <a:r>
              <a:rPr lang="en-US" sz="2400" dirty="0"/>
              <a:t>, pleural effusion and serosanguinous exudates in trachea and bronchiolar lumen are found in infected tiger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Sample collection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Cloacal and oropharyngeal swabs or fresh </a:t>
            </a:r>
            <a:r>
              <a:rPr lang="en-US" sz="2400" dirty="0" err="1"/>
              <a:t>faeces</a:t>
            </a:r>
            <a:r>
              <a:rPr lang="en-US" sz="2400" dirty="0"/>
              <a:t> in virus transport medium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Visceral organ stored at -80</a:t>
            </a:r>
            <a:r>
              <a:rPr lang="en-US" sz="2400" baseline="30000" dirty="0"/>
              <a:t>0</a:t>
            </a:r>
            <a:r>
              <a:rPr lang="en-US" sz="2400" dirty="0"/>
              <a:t>C  or fixed in 10% formalin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Diagnosis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Detection of virus by egg inoculation, virus isolation method and by RT-PCR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BSL- 3 Lab facilities is needed for diagnosis of virus</a:t>
            </a:r>
          </a:p>
        </p:txBody>
      </p:sp>
      <p:pic>
        <p:nvPicPr>
          <p:cNvPr id="4098" name="Picture 2" descr="Image result for avian influenza in wild animals">
            <a:extLst>
              <a:ext uri="{FF2B5EF4-FFF2-40B4-BE49-F238E27FC236}">
                <a16:creationId xmlns:a16="http://schemas.microsoft.com/office/drawing/2014/main" id="{70091A57-D100-54D5-9D3E-A570AFAA97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1115" y="2275047"/>
            <a:ext cx="3530885" cy="1959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586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7758A-A5BB-200D-8C7F-1BBE1EAC0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531" y="0"/>
            <a:ext cx="8242764" cy="702752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9600" b="1" dirty="0" err="1">
                <a:solidFill>
                  <a:srgbClr val="002060"/>
                </a:solidFill>
              </a:rPr>
              <a:t>Miseales</a:t>
            </a:r>
            <a:endParaRPr lang="en-US" sz="9600" b="1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7200" b="1" dirty="0" err="1">
                <a:solidFill>
                  <a:srgbClr val="002060"/>
                </a:solidFill>
              </a:rPr>
              <a:t>Etiology</a:t>
            </a:r>
            <a:endParaRPr lang="en-IN" sz="7200" b="1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sz="7200" dirty="0"/>
              <a:t>It is caused by measle virus of family </a:t>
            </a:r>
            <a:r>
              <a:rPr lang="en-IN" sz="7200" dirty="0" err="1"/>
              <a:t>paramixoviridae</a:t>
            </a:r>
            <a:r>
              <a:rPr lang="en-IN" sz="7200" dirty="0"/>
              <a:t> in human and non human primate.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7200" b="1" dirty="0">
                <a:solidFill>
                  <a:srgbClr val="002060"/>
                </a:solidFill>
              </a:rPr>
              <a:t>Epidemiology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sz="7200" dirty="0"/>
              <a:t>Measles is a highly contagious viral disease in nonhuman primates in which infections range from asymptomatic to rapidly fatal, resulting in significant morbidity and mortality in captive populations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sz="7200" dirty="0"/>
              <a:t>This has been documented in marmosets, tamarins, owl monkeys etc. and is fatal to them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7200" b="1" dirty="0">
                <a:solidFill>
                  <a:srgbClr val="002060"/>
                </a:solidFill>
              </a:rPr>
              <a:t>Clinical signs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7200" dirty="0"/>
              <a:t>Common marmosets with measles infection become clinically apparent with lethargy, facial edema, and nasal discharge and occasionally develop an exanthema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7200" dirty="0"/>
              <a:t>Death occurs 8–18 h after the onset of the first clinical signs.</a:t>
            </a:r>
            <a:endParaRPr lang="en-IN" sz="72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7200" b="1" dirty="0">
                <a:solidFill>
                  <a:srgbClr val="002060"/>
                </a:solidFill>
              </a:rPr>
              <a:t>PM findings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7200" dirty="0">
                <a:solidFill>
                  <a:srgbClr val="2E2E2E"/>
                </a:solidFill>
              </a:rPr>
              <a:t>Necrotizing enterocolitis with hemorrhagic diarrhea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7200" b="1" dirty="0">
                <a:solidFill>
                  <a:srgbClr val="002060"/>
                </a:solidFill>
              </a:rPr>
              <a:t>Control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sz="7200" dirty="0"/>
              <a:t>Vaccination of infant rhesus monkeys and other macaques with human measles vaccine is recommended. </a:t>
            </a:r>
          </a:p>
          <a:p>
            <a:pPr algn="just">
              <a:lnSpc>
                <a:spcPct val="150000"/>
              </a:lnSpc>
            </a:pP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5122" name="Picture 2" descr="Image result for MARMOSET MONKEY">
            <a:extLst>
              <a:ext uri="{FF2B5EF4-FFF2-40B4-BE49-F238E27FC236}">
                <a16:creationId xmlns:a16="http://schemas.microsoft.com/office/drawing/2014/main" id="{58266B18-A7C0-EC6A-B0B4-7253D83A3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7295" y="2075380"/>
            <a:ext cx="3404706" cy="191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miseales ">
            <a:extLst>
              <a:ext uri="{FF2B5EF4-FFF2-40B4-BE49-F238E27FC236}">
                <a16:creationId xmlns:a16="http://schemas.microsoft.com/office/drawing/2014/main" id="{6ACCCC77-8FDC-F5D3-EEAE-19DCAE3C1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269" y="4705564"/>
            <a:ext cx="3251716" cy="215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34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B6FFB-5059-3476-1DFA-35EF6402F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449" y="431515"/>
            <a:ext cx="10737351" cy="5745448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</a:rPr>
              <a:t>                                        Infectious Canine hepatitis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Etiology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It is a viral disease caused by canine adenovirus (CAV-1) of </a:t>
            </a:r>
            <a:r>
              <a:rPr lang="en-US" sz="2400" dirty="0" err="1"/>
              <a:t>adenoviridae</a:t>
            </a:r>
            <a:r>
              <a:rPr lang="en-US" sz="2400" dirty="0"/>
              <a:t> family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 CAV-1 is a relatively tough virus that is able to survive most disinfectants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Epidemiology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Dog, foxes, wolves and bears are commonly affected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Solitary cases of inclusion body hepatitis reported in panther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Clinical signs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Saddle back fever with leukopenia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Blue eye condition (Corneal opacity)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Increase blood clotting time and bleeding around deciduous teeth</a:t>
            </a:r>
          </a:p>
        </p:txBody>
      </p:sp>
    </p:spTree>
    <p:extLst>
      <p:ext uri="{BB962C8B-B14F-4D97-AF65-F5344CB8AC3E}">
        <p14:creationId xmlns:p14="http://schemas.microsoft.com/office/powerpoint/2010/main" val="1866142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0A754-0A39-368D-C071-27856CF18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717" y="396815"/>
            <a:ext cx="10793083" cy="5780148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>
                <a:solidFill>
                  <a:srgbClr val="002060"/>
                </a:solidFill>
              </a:rPr>
              <a:t>Diagnosis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Signs of abrupt onset and prolonged bleeding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Gall bladder with thickened and </a:t>
            </a:r>
            <a:r>
              <a:rPr lang="en-US" sz="2400" dirty="0" err="1"/>
              <a:t>oedematous</a:t>
            </a:r>
            <a:r>
              <a:rPr lang="en-US" sz="2400" dirty="0"/>
              <a:t> wall and necrosis in liver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i="1" dirty="0"/>
              <a:t>Paint brush </a:t>
            </a:r>
            <a:r>
              <a:rPr lang="en-US" sz="2400" i="1" dirty="0" err="1"/>
              <a:t>haemorrhage</a:t>
            </a:r>
            <a:r>
              <a:rPr lang="en-US" sz="2400" dirty="0"/>
              <a:t> in gastric mucosa, lymph nodes, pancreas and sub cutaneous tissues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Specimen for lab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Formalin fixed liver, kidney, lymph nodes and </a:t>
            </a:r>
            <a:r>
              <a:rPr lang="en-US" sz="2400" dirty="0" err="1"/>
              <a:t>gastic</a:t>
            </a:r>
            <a:r>
              <a:rPr lang="en-US" sz="2400" dirty="0"/>
              <a:t> mucosa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Live animals- Whole blood and serum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Virus isolation, immuno-</a:t>
            </a:r>
            <a:r>
              <a:rPr lang="en-US" sz="2400" dirty="0" err="1"/>
              <a:t>flurescence</a:t>
            </a:r>
            <a:r>
              <a:rPr lang="en-US" sz="2400" dirty="0"/>
              <a:t> test and presence of characteristics intra-nuclear inclusion in hepatocytes</a:t>
            </a:r>
          </a:p>
        </p:txBody>
      </p:sp>
    </p:spTree>
    <p:extLst>
      <p:ext uri="{BB962C8B-B14F-4D97-AF65-F5344CB8AC3E}">
        <p14:creationId xmlns:p14="http://schemas.microsoft.com/office/powerpoint/2010/main" val="182724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B9F98-5884-5687-1D5B-9FB4CD39E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216" y="75554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solidFill>
                  <a:srgbClr val="002060"/>
                </a:solidFill>
                <a:latin typeface="+mn-lt"/>
              </a:rPr>
              <a:t>                                             </a:t>
            </a:r>
            <a:r>
              <a:rPr lang="en-US" sz="2700" b="1" dirty="0" err="1">
                <a:solidFill>
                  <a:srgbClr val="002060"/>
                </a:solidFill>
                <a:latin typeface="+mn-lt"/>
              </a:rPr>
              <a:t>Kyasanur</a:t>
            </a:r>
            <a:r>
              <a:rPr lang="en-US" sz="2700" b="1" dirty="0">
                <a:solidFill>
                  <a:srgbClr val="002060"/>
                </a:solidFill>
                <a:latin typeface="+mn-lt"/>
              </a:rPr>
              <a:t> forest disease (KFD)</a:t>
            </a:r>
            <a:br>
              <a:rPr lang="en-US" sz="2700" b="1" dirty="0">
                <a:solidFill>
                  <a:srgbClr val="002060"/>
                </a:solidFill>
                <a:latin typeface="+mn-lt"/>
              </a:rPr>
            </a:br>
            <a:br>
              <a:rPr lang="en-US" sz="2400" b="1" dirty="0">
                <a:solidFill>
                  <a:srgbClr val="002060"/>
                </a:solidFill>
                <a:latin typeface="+mn-lt"/>
              </a:rPr>
            </a:br>
            <a:r>
              <a:rPr lang="en-US" sz="2700" dirty="0" err="1">
                <a:latin typeface="+mn-lt"/>
                <a:ea typeface="+mn-ea"/>
                <a:cs typeface="Arial" panose="020B0604020202020204" pitchFamily="34" charset="0"/>
              </a:rPr>
              <a:t>Kyasanur</a:t>
            </a:r>
            <a:r>
              <a:rPr lang="en-US" sz="2700" dirty="0">
                <a:latin typeface="+mn-lt"/>
                <a:ea typeface="+mn-ea"/>
                <a:cs typeface="Arial" panose="020B0604020202020204" pitchFamily="34" charset="0"/>
              </a:rPr>
              <a:t> forest disease (KFD) is a tick-borne viral </a:t>
            </a:r>
            <a:r>
              <a:rPr lang="en-US" sz="2700" dirty="0" err="1">
                <a:latin typeface="+mn-lt"/>
                <a:ea typeface="+mn-ea"/>
                <a:cs typeface="Arial" panose="020B0604020202020204" pitchFamily="34" charset="0"/>
              </a:rPr>
              <a:t>haemorrhagic</a:t>
            </a:r>
            <a:r>
              <a:rPr lang="en-US" sz="2700" dirty="0">
                <a:latin typeface="+mn-lt"/>
                <a:ea typeface="+mn-ea"/>
                <a:cs typeface="Arial" panose="020B0604020202020204" pitchFamily="34" charset="0"/>
              </a:rPr>
              <a:t> fever endemic to South-western part of India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B4E1-F585-C73A-E6A5-C3AE57616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Etiology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dirty="0">
                <a:cs typeface="Arial" panose="020B0604020202020204" pitchFamily="34" charset="0"/>
              </a:rPr>
              <a:t>KFD is Caused by </a:t>
            </a:r>
            <a:r>
              <a:rPr lang="en-IN" sz="2400" dirty="0" err="1">
                <a:cs typeface="Arial" panose="020B0604020202020204" pitchFamily="34" charset="0"/>
              </a:rPr>
              <a:t>Kyasanur</a:t>
            </a:r>
            <a:r>
              <a:rPr lang="en-IN" sz="2400" dirty="0">
                <a:cs typeface="Arial" panose="020B0604020202020204" pitchFamily="34" charset="0"/>
              </a:rPr>
              <a:t> Forest disease virus (KFDV), a member of the virus family </a:t>
            </a:r>
            <a:r>
              <a:rPr lang="en-IN" sz="2400" i="1" dirty="0">
                <a:cs typeface="Arial" panose="020B0604020202020204" pitchFamily="34" charset="0"/>
              </a:rPr>
              <a:t>Flaviviridae</a:t>
            </a:r>
            <a:endParaRPr lang="en-IN" sz="2400" dirty="0"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Epidemiology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b="1" dirty="0">
                <a:cs typeface="Arial" panose="020B0604020202020204" pitchFamily="34" charset="0"/>
              </a:rPr>
              <a:t>Hard ticks </a:t>
            </a:r>
            <a:r>
              <a:rPr lang="en-IN" sz="2400" dirty="0">
                <a:cs typeface="Arial" panose="020B0604020202020204" pitchFamily="34" charset="0"/>
              </a:rPr>
              <a:t>(</a:t>
            </a:r>
            <a:r>
              <a:rPr lang="en-IN" sz="2400" i="1" dirty="0" err="1">
                <a:cs typeface="Arial" panose="020B0604020202020204" pitchFamily="34" charset="0"/>
              </a:rPr>
              <a:t>Hemaphysalis</a:t>
            </a:r>
            <a:r>
              <a:rPr lang="en-IN" sz="2400" i="1" dirty="0">
                <a:cs typeface="Arial" panose="020B0604020202020204" pitchFamily="34" charset="0"/>
              </a:rPr>
              <a:t> </a:t>
            </a:r>
            <a:r>
              <a:rPr lang="en-IN" sz="2400" i="1" dirty="0" err="1">
                <a:cs typeface="Arial" panose="020B0604020202020204" pitchFamily="34" charset="0"/>
              </a:rPr>
              <a:t>spinigera</a:t>
            </a:r>
            <a:r>
              <a:rPr lang="en-IN" sz="2400" dirty="0">
                <a:cs typeface="Arial" panose="020B0604020202020204" pitchFamily="34" charset="0"/>
              </a:rPr>
              <a:t>) are the </a:t>
            </a:r>
            <a:r>
              <a:rPr lang="en-IN" sz="2400" b="1" dirty="0">
                <a:solidFill>
                  <a:srgbClr val="002060"/>
                </a:solidFill>
                <a:cs typeface="Arial" panose="020B0604020202020204" pitchFamily="34" charset="0"/>
              </a:rPr>
              <a:t>reservoir</a:t>
            </a:r>
            <a:r>
              <a:rPr lang="en-IN" sz="2400" dirty="0">
                <a:cs typeface="Arial" panose="020B0604020202020204" pitchFamily="34" charset="0"/>
              </a:rPr>
              <a:t> of KFD virus and once infected, remain so for life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dirty="0">
                <a:cs typeface="Arial" panose="020B0604020202020204" pitchFamily="34" charset="0"/>
              </a:rPr>
              <a:t>Rodents, shrews, and monkeys are common hosts for KFDV after being bitten by an infected tick 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dirty="0">
                <a:cs typeface="Arial" panose="020B0604020202020204" pitchFamily="34" charset="0"/>
              </a:rPr>
              <a:t>Monkeys, predominantly, the black-faced langur (</a:t>
            </a:r>
            <a:r>
              <a:rPr lang="en-IN" sz="2400" i="1" dirty="0">
                <a:cs typeface="Arial" panose="020B0604020202020204" pitchFamily="34" charset="0"/>
              </a:rPr>
              <a:t>Presbytis entellus</a:t>
            </a:r>
            <a:r>
              <a:rPr lang="en-IN" sz="2400" dirty="0">
                <a:cs typeface="Arial" panose="020B0604020202020204" pitchFamily="34" charset="0"/>
              </a:rPr>
              <a:t>) and the red faced bonnet monkey (</a:t>
            </a:r>
            <a:r>
              <a:rPr lang="en-IN" sz="2400" i="1" dirty="0">
                <a:cs typeface="Arial" panose="020B0604020202020204" pitchFamily="34" charset="0"/>
              </a:rPr>
              <a:t>Macaca radiata</a:t>
            </a:r>
            <a:r>
              <a:rPr lang="en-IN" sz="2400" dirty="0">
                <a:cs typeface="Arial" panose="020B0604020202020204" pitchFamily="34" charset="0"/>
              </a:rPr>
              <a:t>) are susceptible to KFDV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53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77882-1C27-2F39-DD4C-0E6079949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982" y="349321"/>
            <a:ext cx="10829818" cy="582764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Clinical signs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dirty="0"/>
              <a:t>Incubation period of 3-8 days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dirty="0"/>
              <a:t> The symptoms of KFD begin suddenly with chills, fever, and headache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dirty="0"/>
              <a:t>Severe muscle pain with vomiting, gastrointestinal symptoms and bleeding problems may occur 3-4 days after initial symptom onset</a:t>
            </a:r>
            <a:endParaRPr lang="en-IN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IN" dirty="0"/>
              <a:t>Zoonotic importance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IN" dirty="0"/>
              <a:t>Gastrointestinal bleeding complication </a:t>
            </a:r>
          </a:p>
          <a:p>
            <a:pPr marL="0" indent="0">
              <a:buNone/>
            </a:pPr>
            <a:r>
              <a:rPr lang="en-IN" sz="2400" b="1" dirty="0">
                <a:solidFill>
                  <a:srgbClr val="002060"/>
                </a:solidFill>
              </a:rPr>
              <a:t>Diagnosis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dirty="0"/>
              <a:t>Molecular detection by PCR or virus isolation from blood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dirty="0"/>
              <a:t> Serologic testing using enzyme-linked immunosorbent serologic assay (ELISA) in later stage</a:t>
            </a:r>
          </a:p>
        </p:txBody>
      </p:sp>
    </p:spTree>
    <p:extLst>
      <p:ext uri="{BB962C8B-B14F-4D97-AF65-F5344CB8AC3E}">
        <p14:creationId xmlns:p14="http://schemas.microsoft.com/office/powerpoint/2010/main" val="4083005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64FC4-93DE-D459-02E0-3065F49D4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321" y="164388"/>
            <a:ext cx="9051533" cy="644189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2600" b="1" dirty="0">
                <a:solidFill>
                  <a:srgbClr val="002060"/>
                </a:solidFill>
              </a:rPr>
              <a:t>Herpes virus infections</a:t>
            </a:r>
          </a:p>
          <a:p>
            <a:pPr marL="0" indent="0">
              <a:buNone/>
            </a:pPr>
            <a:r>
              <a:rPr lang="en-US" sz="2600" b="1" dirty="0">
                <a:solidFill>
                  <a:srgbClr val="002060"/>
                </a:solidFill>
              </a:rPr>
              <a:t>Etiology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600" dirty="0">
                <a:cs typeface="Arial" panose="020B0604020202020204" pitchFamily="34" charset="0"/>
              </a:rPr>
              <a:t>Herpes simplex virus type 1 (HSV-1) - oral herpes (affects the mouth and surrounding skin but can also affect the genital region)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600" dirty="0">
                <a:cs typeface="Arial" panose="020B0604020202020204" pitchFamily="34" charset="0"/>
              </a:rPr>
              <a:t>Herpes simplex virus type 2 ( HSV-2)- typically causes genital herpes, usually sexually transmitted</a:t>
            </a:r>
          </a:p>
          <a:p>
            <a:pPr marL="0" indent="0">
              <a:buNone/>
            </a:pPr>
            <a:r>
              <a:rPr lang="en-US" sz="2600" b="1" dirty="0">
                <a:solidFill>
                  <a:srgbClr val="002060"/>
                </a:solidFill>
              </a:rPr>
              <a:t>Epidemiology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800" dirty="0">
                <a:cs typeface="Arial" panose="020B0604020202020204" pitchFamily="34" charset="0"/>
              </a:rPr>
              <a:t> </a:t>
            </a:r>
            <a:r>
              <a:rPr lang="en-IN" sz="2600" dirty="0">
                <a:cs typeface="Arial" panose="020B0604020202020204" pitchFamily="34" charset="0"/>
              </a:rPr>
              <a:t>Herpes virus infections are documented in non-human primates, elephant calves etc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600" dirty="0">
                <a:cs typeface="Arial" panose="020B0604020202020204" pitchFamily="34" charset="0"/>
              </a:rPr>
              <a:t>Rhesus macaques and cynomolgus (crab eating macaque)  are considered as the primary natural hosts</a:t>
            </a:r>
          </a:p>
          <a:p>
            <a:pPr marL="0" indent="0" algn="just">
              <a:buNone/>
            </a:pPr>
            <a:r>
              <a:rPr lang="en-IN" sz="2600" b="1" dirty="0">
                <a:solidFill>
                  <a:srgbClr val="002060"/>
                </a:solidFill>
              </a:rPr>
              <a:t>Clinical signs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600" dirty="0">
                <a:cs typeface="Arial" panose="020B0604020202020204" pitchFamily="34" charset="0"/>
              </a:rPr>
              <a:t> Lesions in non-human primates are mostly confined to the mucosa of buccal cavity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600" dirty="0">
                <a:cs typeface="Arial" panose="020B0604020202020204" pitchFamily="34" charset="0"/>
              </a:rPr>
              <a:t> Ulcers or vesicles do occur around the lips and external nares and the most common site is the tongue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cs typeface="Arial" panose="020B0604020202020204" pitchFamily="34" charset="0"/>
              </a:rPr>
              <a:t>All macaques are considered to be potential shedders of Cercopithecine (Old world monkey family) herpesvirus type 1 (Herpesvirus </a:t>
            </a:r>
            <a:r>
              <a:rPr lang="en-US" sz="2600" dirty="0" err="1">
                <a:cs typeface="Arial" panose="020B0604020202020204" pitchFamily="34" charset="0"/>
              </a:rPr>
              <a:t>simiae</a:t>
            </a:r>
            <a:r>
              <a:rPr lang="en-US" sz="2600" dirty="0">
                <a:cs typeface="Arial" panose="020B0604020202020204" pitchFamily="34" charset="0"/>
              </a:rPr>
              <a:t> B virus)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cs typeface="Arial" panose="020B0604020202020204" pitchFamily="34" charset="0"/>
              </a:rPr>
              <a:t>The infection is generally subclinical or mild (conjunctivitis or oral vesicles) in Macaca </a:t>
            </a:r>
            <a:r>
              <a:rPr lang="en-US" sz="2600" dirty="0" err="1">
                <a:cs typeface="Arial" panose="020B0604020202020204" pitchFamily="34" charset="0"/>
              </a:rPr>
              <a:t>spp</a:t>
            </a:r>
            <a:r>
              <a:rPr lang="en-US" sz="2600" dirty="0">
                <a:cs typeface="Arial" panose="020B0604020202020204" pitchFamily="34" charset="0"/>
              </a:rPr>
              <a:t> but usually causes a fatal encephalitis and encephalomyelitis in people</a:t>
            </a:r>
            <a:endParaRPr lang="en-IN" sz="26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Feline Herpesvirus Infection | Cat breeds of the world">
            <a:extLst>
              <a:ext uri="{FF2B5EF4-FFF2-40B4-BE49-F238E27FC236}">
                <a16:creationId xmlns:a16="http://schemas.microsoft.com/office/drawing/2014/main" id="{2E46AC2D-C405-DE54-3030-06E9B95FD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0854" y="2473548"/>
            <a:ext cx="2791146" cy="173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963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25F9F-724B-4CAD-9DCF-F93EE4BA9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524" y="184935"/>
            <a:ext cx="9223716" cy="679121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                                                   Feline Panleukopenia/Feline Distemper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/>
              <a:t>It is a highly contagious and life-threatening viral disease in the cat population and characterized by severe dehydration, vomiting, </a:t>
            </a:r>
            <a:r>
              <a:rPr lang="en-US" sz="2400" dirty="0" err="1"/>
              <a:t>diarrhoea</a:t>
            </a:r>
            <a:r>
              <a:rPr lang="en-US" sz="2400" dirty="0"/>
              <a:t>, fever and leukopenia.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Etiology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 Feline parvovirus (</a:t>
            </a:r>
            <a:r>
              <a:rPr lang="en-US" sz="2400" dirty="0" err="1"/>
              <a:t>FPVis</a:t>
            </a:r>
            <a:r>
              <a:rPr lang="en-US" sz="2400" dirty="0"/>
              <a:t> closely related to mink enteritis virus and the type 2 canine parvoviruses (CPV) that cause canine parvoviral enteritis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All are now designated as members of the species Carnivore proto-parvovirus 1</a:t>
            </a:r>
          </a:p>
          <a:p>
            <a:pPr marL="0" indent="0" algn="just">
              <a:buNone/>
            </a:pPr>
            <a:r>
              <a:rPr lang="en-US" sz="2400" dirty="0"/>
              <a:t> </a:t>
            </a:r>
            <a:endParaRPr lang="en-US" dirty="0"/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Epidemiology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FPV can cause disease in all felids and in some members of related families (</a:t>
            </a:r>
            <a:r>
              <a:rPr lang="en-US" sz="2400" dirty="0" err="1"/>
              <a:t>eg</a:t>
            </a:r>
            <a:r>
              <a:rPr lang="en-US" sz="2400" dirty="0"/>
              <a:t>, raccoon, mink), but it does not harm canids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Clinical signs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i="1" dirty="0"/>
              <a:t>Per-acute</a:t>
            </a:r>
            <a:r>
              <a:rPr lang="en-US" sz="2400" dirty="0"/>
              <a:t>: Sudden death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i="1" dirty="0"/>
              <a:t>Acute</a:t>
            </a:r>
            <a:r>
              <a:rPr lang="en-US" sz="2400" dirty="0"/>
              <a:t>: Biphasic fever, leukopenia, vomiting, </a:t>
            </a:r>
            <a:r>
              <a:rPr lang="en-US" sz="2400" dirty="0" err="1"/>
              <a:t>diarrhoea</a:t>
            </a:r>
            <a:r>
              <a:rPr lang="en-US" sz="2400" dirty="0"/>
              <a:t> and terminally hyperthermia and death</a:t>
            </a:r>
          </a:p>
        </p:txBody>
      </p:sp>
      <p:pic>
        <p:nvPicPr>
          <p:cNvPr id="2052" name="Picture 4" descr="Image result for feline panleukopenia in wild animals">
            <a:extLst>
              <a:ext uri="{FF2B5EF4-FFF2-40B4-BE49-F238E27FC236}">
                <a16:creationId xmlns:a16="http://schemas.microsoft.com/office/drawing/2014/main" id="{97FB3BBD-64DE-196F-6B60-5C2F0039D5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0" t="2657" r="22317" b="7726"/>
          <a:stretch/>
        </p:blipFill>
        <p:spPr bwMode="auto">
          <a:xfrm>
            <a:off x="9674833" y="1990619"/>
            <a:ext cx="2517167" cy="213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881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BA160-4927-D66A-21D5-4B26CFA4E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05" y="482885"/>
            <a:ext cx="11495050" cy="60925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PM findings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No specific lesions, dehydration, dark tarry </a:t>
            </a:r>
            <a:r>
              <a:rPr lang="en-US" sz="2400" dirty="0" err="1"/>
              <a:t>coloured</a:t>
            </a:r>
            <a:r>
              <a:rPr lang="en-US" sz="2400" dirty="0"/>
              <a:t> blood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err="1"/>
              <a:t>Hyperaemic</a:t>
            </a:r>
            <a:r>
              <a:rPr lang="en-US" sz="2400" dirty="0"/>
              <a:t> gastric and intestinal mucosa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Necrotic ulcer in ileum and colon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Specimen for lab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err="1"/>
              <a:t>Heparnised</a:t>
            </a:r>
            <a:r>
              <a:rPr lang="en-US" sz="2400" dirty="0"/>
              <a:t> whole blood, pieces of intestine, bone marrow and lymph nodes in 10% formalin saline or 50% </a:t>
            </a:r>
            <a:r>
              <a:rPr lang="en-US" sz="2400" dirty="0" err="1"/>
              <a:t>glycerine</a:t>
            </a:r>
            <a:r>
              <a:rPr lang="en-US" sz="2400" dirty="0"/>
              <a:t> saline and on dry ice separately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err="1"/>
              <a:t>Faecal</a:t>
            </a:r>
            <a:r>
              <a:rPr lang="en-US" sz="2400" dirty="0"/>
              <a:t> or rectal swab for virus isolation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Diagnosis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Isolation of virus and demonstration of characteristic inclusion body in intestinal epithelial cell and histiocytes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Kits for Feline panleukopenia antibody detection are available</a:t>
            </a:r>
          </a:p>
        </p:txBody>
      </p:sp>
    </p:spTree>
    <p:extLst>
      <p:ext uri="{BB962C8B-B14F-4D97-AF65-F5344CB8AC3E}">
        <p14:creationId xmlns:p14="http://schemas.microsoft.com/office/powerpoint/2010/main" val="189894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39111-A81E-2B3A-8085-9DD1A06AE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562" y="236306"/>
            <a:ext cx="10583238" cy="59406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0" i="0" dirty="0">
                <a:effectLst/>
                <a:latin typeface="-apple-system"/>
              </a:rPr>
              <a:t>                                          </a:t>
            </a:r>
            <a:r>
              <a:rPr lang="en-US" sz="2400" b="1" i="0" dirty="0">
                <a:solidFill>
                  <a:srgbClr val="002060"/>
                </a:solidFill>
                <a:effectLst/>
              </a:rPr>
              <a:t>Parvo virus infection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  <a:latin typeface="-apple-system"/>
              </a:rPr>
              <a:t>Etiology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effectLst/>
              </a:rPr>
              <a:t>Several antigenically and genetically very closely related viruses causes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F</a:t>
            </a:r>
            <a:r>
              <a:rPr lang="en-US" sz="2400" dirty="0">
                <a:effectLst/>
              </a:rPr>
              <a:t>eline pan-leukopenia virus (FPV)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>
                <a:effectLst/>
              </a:rPr>
              <a:t> </a:t>
            </a:r>
            <a:r>
              <a:rPr lang="en-US" sz="2400" dirty="0"/>
              <a:t>C</a:t>
            </a:r>
            <a:r>
              <a:rPr lang="en-US" sz="2400" dirty="0">
                <a:effectLst/>
              </a:rPr>
              <a:t>anine parvovirus(CPV-2) along with its antigenic types CPV-2a and CPV-2b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>
                <a:effectLst/>
              </a:rPr>
              <a:t> Mink enteritis virus(MEV)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B</a:t>
            </a:r>
            <a:r>
              <a:rPr lang="en-US" sz="2400" dirty="0">
                <a:effectLst/>
              </a:rPr>
              <a:t>lue fox parvovirus (BFPV)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>
                <a:effectLst/>
              </a:rPr>
              <a:t> </a:t>
            </a:r>
            <a:r>
              <a:rPr lang="en-US" sz="2400" dirty="0" err="1"/>
              <a:t>R</a:t>
            </a:r>
            <a:r>
              <a:rPr lang="en-US" sz="2400" dirty="0" err="1">
                <a:effectLst/>
              </a:rPr>
              <a:t>ac</a:t>
            </a:r>
            <a:r>
              <a:rPr lang="en-US" sz="2400" dirty="0">
                <a:effectLst/>
              </a:rPr>
              <a:t>-coon parvovirus (RPV) and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R</a:t>
            </a:r>
            <a:r>
              <a:rPr lang="en-US" sz="2400" dirty="0">
                <a:effectLst/>
              </a:rPr>
              <a:t>accoon dog parvovirus (RDPV), are grouped informally within the feline parvovirus subgroup</a:t>
            </a:r>
            <a:r>
              <a:rPr lang="en-US" sz="2400" dirty="0"/>
              <a:t> 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3965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F82D9A-CD2D-3229-4576-2BD9B40F152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50013" y="993418"/>
            <a:ext cx="4295022" cy="71402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2400" b="1" dirty="0"/>
              <a:t>FMD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2400" b="1" dirty="0"/>
              <a:t>Rabies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2400" b="1" dirty="0"/>
              <a:t>Canine Distemper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2400" b="1" dirty="0"/>
              <a:t>Avian influenza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2400" b="1" dirty="0"/>
              <a:t>Measles (</a:t>
            </a:r>
            <a:r>
              <a:rPr lang="en-US" sz="2400" b="1" dirty="0" err="1"/>
              <a:t>Rubela</a:t>
            </a:r>
            <a:r>
              <a:rPr lang="en-US" sz="2400" b="1" dirty="0"/>
              <a:t>)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2400" b="1" dirty="0"/>
              <a:t>Infectious Canine hepatitis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2400" b="1" dirty="0"/>
              <a:t>Kyasanur forest disease (KFD)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2400" b="1" dirty="0"/>
              <a:t>Herpesvirus virus infection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2400" b="1" dirty="0"/>
              <a:t>Feline Pan leukopenia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2400" b="1" dirty="0"/>
              <a:t> Parvo virus infections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2400" b="1" dirty="0"/>
              <a:t>Feline Infectious Peritonitis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2400" b="1" dirty="0"/>
              <a:t>Pox virus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endParaRPr lang="en-US" sz="2400" b="1" dirty="0"/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A9DE49-4CE8-2FA7-15AC-505754F0DC70}"/>
              </a:ext>
            </a:extLst>
          </p:cNvPr>
          <p:cNvSpPr txBox="1"/>
          <p:nvPr/>
        </p:nvSpPr>
        <p:spPr>
          <a:xfrm>
            <a:off x="750013" y="274809"/>
            <a:ext cx="9205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Common Viral Diseases of Zoo and Wild animals</a:t>
            </a:r>
          </a:p>
        </p:txBody>
      </p:sp>
    </p:spTree>
    <p:extLst>
      <p:ext uri="{BB962C8B-B14F-4D97-AF65-F5344CB8AC3E}">
        <p14:creationId xmlns:p14="http://schemas.microsoft.com/office/powerpoint/2010/main" val="3516147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71BEE-E9FA-EE6B-8048-C2DE8F8EA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418" y="441789"/>
            <a:ext cx="10963382" cy="57351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Epidemiology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Ingestion of the virus from the environment or by preying on an infected animal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Environmental contamination is usually due to viruses that have been shed 4-10 days after infection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Parvoviruses are very hardy and can survive for months in cool, moist conditions protected from sunlight and remain viable when frozen</a:t>
            </a:r>
            <a:endParaRPr lang="en-US" dirty="0"/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Clinical signs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sz="2400" dirty="0"/>
              <a:t>Lethargy, depression, and inappetence about four or five days after exposure followed by fever, vomiting, and diarrhea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Feces may range from soft to liquid consistency but are typically foul-smelling and may contain mucous or blood</a:t>
            </a:r>
          </a:p>
        </p:txBody>
      </p:sp>
    </p:spTree>
    <p:extLst>
      <p:ext uri="{BB962C8B-B14F-4D97-AF65-F5344CB8AC3E}">
        <p14:creationId xmlns:p14="http://schemas.microsoft.com/office/powerpoint/2010/main" val="687495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6195E-F524-57A4-A974-B199D78F5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966" y="421240"/>
            <a:ext cx="10942834" cy="575572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Diagnosis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The virus can be detected in feces by ELISA tests or by virus isolation in tissue culture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 Identification of lesions within the intestines, brain and spinal cord, or lymph tissue during necropsy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Canine </a:t>
            </a:r>
            <a:r>
              <a:rPr lang="en-US" sz="2400" dirty="0" err="1"/>
              <a:t>Parovirus</a:t>
            </a:r>
            <a:r>
              <a:rPr lang="en-US" sz="2400" dirty="0"/>
              <a:t> antigen rapid test kit</a:t>
            </a:r>
          </a:p>
        </p:txBody>
      </p:sp>
    </p:spTree>
    <p:extLst>
      <p:ext uri="{BB962C8B-B14F-4D97-AF65-F5344CB8AC3E}">
        <p14:creationId xmlns:p14="http://schemas.microsoft.com/office/powerpoint/2010/main" val="1928435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51567-F53E-A470-A9F4-25261C585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901" y="297951"/>
            <a:ext cx="10757899" cy="58790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002060"/>
                </a:solidFill>
              </a:rPr>
              <a:t>Feline infectious Peritonitis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0000"/>
                </a:solidFill>
              </a:rPr>
              <a:t> Feline infectious peritonitis (FIP) is a viral-induced, immune-mediated disease with high fatality rates, affecting domesticated cats and some wild felids globally</a:t>
            </a:r>
          </a:p>
          <a:p>
            <a:pPr marL="0" indent="0" algn="ctr">
              <a:buNone/>
            </a:pPr>
            <a:endParaRPr lang="en-US" sz="24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  <a:latin typeface="Open Sans" panose="020B0606030504020204" pitchFamily="34" charset="0"/>
              </a:rPr>
              <a:t>Etiology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0000"/>
                </a:solidFill>
              </a:rPr>
              <a:t>Feline infectious peritonitis (FIP) is an </a:t>
            </a:r>
            <a:r>
              <a:rPr lang="en-US" sz="2400" i="1" dirty="0">
                <a:solidFill>
                  <a:srgbClr val="000000"/>
                </a:solidFill>
              </a:rPr>
              <a:t>immune-mediated disease </a:t>
            </a:r>
            <a:r>
              <a:rPr lang="en-US" sz="2400" dirty="0">
                <a:solidFill>
                  <a:srgbClr val="000000"/>
                </a:solidFill>
              </a:rPr>
              <a:t>triggered by infection with a feline coronavirus (</a:t>
            </a:r>
            <a:r>
              <a:rPr lang="en-US" sz="2400" dirty="0" err="1">
                <a:solidFill>
                  <a:srgbClr val="000000"/>
                </a:solidFill>
              </a:rPr>
              <a:t>FCoV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rgbClr val="000000"/>
                </a:solidFill>
              </a:rPr>
              <a:t>FCoV</a:t>
            </a:r>
            <a:r>
              <a:rPr lang="en-US" sz="2400" dirty="0">
                <a:solidFill>
                  <a:srgbClr val="000000"/>
                </a:solidFill>
              </a:rPr>
              <a:t> belongs to the family </a:t>
            </a:r>
            <a:r>
              <a:rPr lang="en-US" sz="2400" dirty="0" err="1">
                <a:solidFill>
                  <a:srgbClr val="000000"/>
                </a:solidFill>
              </a:rPr>
              <a:t>Coronaviridae</a:t>
            </a:r>
            <a:r>
              <a:rPr lang="en-US" sz="2400" dirty="0">
                <a:solidFill>
                  <a:srgbClr val="000000"/>
                </a:solidFill>
              </a:rPr>
              <a:t>, a group of enveloped, positive-stranded RNA viruses frequently found in cats</a:t>
            </a:r>
          </a:p>
          <a:p>
            <a:pPr algn="just"/>
            <a:endParaRPr lang="en-US" sz="24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en-US" sz="2400" b="1" i="0" dirty="0">
                <a:solidFill>
                  <a:srgbClr val="002060"/>
                </a:solidFill>
                <a:effectLst/>
                <a:latin typeface="Open Sans" panose="020B0606030504020204" pitchFamily="34" charset="0"/>
              </a:rPr>
              <a:t>Epidemiology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b="0" i="0" dirty="0" err="1">
                <a:solidFill>
                  <a:srgbClr val="000000"/>
                </a:solidFill>
                <a:effectLst/>
              </a:rPr>
              <a:t>FCoV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 infection and FIP occur worldwide with similar prevalence and are found in domestic and wild cats.</a:t>
            </a:r>
          </a:p>
        </p:txBody>
      </p:sp>
    </p:spTree>
    <p:extLst>
      <p:ext uri="{BB962C8B-B14F-4D97-AF65-F5344CB8AC3E}">
        <p14:creationId xmlns:p14="http://schemas.microsoft.com/office/powerpoint/2010/main" val="3118329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F79D7-0AD6-0B64-63FE-0F41CF184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628" y="0"/>
            <a:ext cx="8476180" cy="83117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Clinical signs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0000"/>
                </a:solidFill>
              </a:rPr>
              <a:t>Diarrhea and/or vomiting due to replication of </a:t>
            </a:r>
            <a:r>
              <a:rPr lang="en-US" sz="2200" dirty="0" err="1">
                <a:solidFill>
                  <a:srgbClr val="000000"/>
                </a:solidFill>
              </a:rPr>
              <a:t>FCoV</a:t>
            </a:r>
            <a:r>
              <a:rPr lang="en-US" sz="2200" dirty="0">
                <a:solidFill>
                  <a:srgbClr val="000000"/>
                </a:solidFill>
              </a:rPr>
              <a:t> in enterocytes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0000"/>
                </a:solidFill>
              </a:rPr>
              <a:t>FIP were distinguished</a:t>
            </a:r>
          </a:p>
          <a:p>
            <a:pPr marL="0" indent="0" algn="just">
              <a:buNone/>
            </a:pPr>
            <a:r>
              <a:rPr lang="en-US" sz="2200" dirty="0">
                <a:solidFill>
                  <a:srgbClr val="000000"/>
                </a:solidFill>
              </a:rPr>
              <a:t> 1) An </a:t>
            </a:r>
            <a:r>
              <a:rPr lang="en-US" sz="2200" b="1" dirty="0">
                <a:solidFill>
                  <a:srgbClr val="002060"/>
                </a:solidFill>
              </a:rPr>
              <a:t>effusive, exudative, “wet form” : </a:t>
            </a:r>
            <a:r>
              <a:rPr lang="en-US" sz="2200" dirty="0">
                <a:solidFill>
                  <a:srgbClr val="000000"/>
                </a:solidFill>
              </a:rPr>
              <a:t>Fibrinous peritonitis, pleuritis, and/or pericarditis with effusion in the abdomen, thorax, and/or pericardium</a:t>
            </a:r>
          </a:p>
          <a:p>
            <a:pPr marL="0" indent="0" algn="just">
              <a:buNone/>
            </a:pPr>
            <a:r>
              <a:rPr lang="en-US" sz="2200" dirty="0">
                <a:solidFill>
                  <a:srgbClr val="000000"/>
                </a:solidFill>
              </a:rPr>
              <a:t>2) A </a:t>
            </a:r>
            <a:r>
              <a:rPr lang="en-US" sz="2200" dirty="0">
                <a:solidFill>
                  <a:srgbClr val="002060"/>
                </a:solidFill>
              </a:rPr>
              <a:t>non-effusive, non-exudative, granulomatous, parenchymatous “dry form</a:t>
            </a:r>
            <a:r>
              <a:rPr lang="en-US" sz="2200" dirty="0">
                <a:solidFill>
                  <a:srgbClr val="000000"/>
                </a:solidFill>
              </a:rPr>
              <a:t>”; Granulomatous changes in different organs that may include the eyes and CNS</a:t>
            </a:r>
          </a:p>
          <a:p>
            <a:pPr marL="0" indent="0" algn="just">
              <a:buNone/>
            </a:pPr>
            <a:r>
              <a:rPr lang="en-US" sz="2200" dirty="0">
                <a:solidFill>
                  <a:srgbClr val="000000"/>
                </a:solidFill>
              </a:rPr>
              <a:t> 3) A mixed form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rgbClr val="002060"/>
                </a:solidFill>
              </a:rPr>
              <a:t>Diagnosis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i="1" dirty="0">
                <a:solidFill>
                  <a:srgbClr val="000000"/>
                </a:solidFill>
              </a:rPr>
              <a:t>Peritoneal fluid analysis</a:t>
            </a:r>
            <a:r>
              <a:rPr lang="en-US" sz="2200" dirty="0">
                <a:solidFill>
                  <a:srgbClr val="000000"/>
                </a:solidFill>
              </a:rPr>
              <a:t>: The protein content is very high (&gt;3.5 g/dL), consistent with an exudate, whereas the cellular content is low (&lt;5,000 nucleated cells/mL), resembling a modified transudate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i="1" dirty="0">
                <a:solidFill>
                  <a:srgbClr val="000000"/>
                </a:solidFill>
              </a:rPr>
              <a:t>Cerebrospinal Fluid</a:t>
            </a:r>
            <a:r>
              <a:rPr lang="en-US" sz="2200" dirty="0">
                <a:solidFill>
                  <a:srgbClr val="000000"/>
                </a:solidFill>
              </a:rPr>
              <a:t>: Increased protein (50–350 mg/dL with a normal value of &lt;25 mg/dL) and pleocytosis (100–10,000 nucleated cells/mL)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0000"/>
                </a:solidFill>
              </a:rPr>
              <a:t>PCR has been used to detect </a:t>
            </a:r>
            <a:r>
              <a:rPr lang="en-US" sz="2400" dirty="0" err="1">
                <a:solidFill>
                  <a:srgbClr val="000000"/>
                </a:solidFill>
              </a:rPr>
              <a:t>FCoV</a:t>
            </a:r>
            <a:r>
              <a:rPr lang="en-US" sz="2400" dirty="0">
                <a:solidFill>
                  <a:srgbClr val="000000"/>
                </a:solidFill>
              </a:rPr>
              <a:t> in fecal samples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0000"/>
                </a:solidFill>
              </a:rPr>
              <a:t>Immunostaining of Feline Coronavirus Antigen</a:t>
            </a:r>
          </a:p>
          <a:p>
            <a:pPr marL="0" indent="0" algn="just"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ED0C0651-0B93-7DFB-2D35-21CB11BA6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808" y="1150706"/>
            <a:ext cx="3055361" cy="21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735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158B0-691E-EAEC-A077-F1AF5FB06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144" y="297951"/>
            <a:ext cx="8640566" cy="587901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002060"/>
                </a:solidFill>
              </a:rPr>
              <a:t>Monkey Pox (</a:t>
            </a:r>
            <a:r>
              <a:rPr lang="en-US" sz="2400" b="1" dirty="0" err="1">
                <a:solidFill>
                  <a:srgbClr val="002060"/>
                </a:solidFill>
              </a:rPr>
              <a:t>Mpox</a:t>
            </a:r>
            <a:r>
              <a:rPr lang="en-US" sz="2400" b="1" dirty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200" b="1" dirty="0" err="1">
                <a:solidFill>
                  <a:srgbClr val="000000"/>
                </a:solidFill>
              </a:rPr>
              <a:t>Mpox</a:t>
            </a:r>
            <a:r>
              <a:rPr lang="en-US" sz="2200" b="1" dirty="0">
                <a:solidFill>
                  <a:srgbClr val="000000"/>
                </a:solidFill>
              </a:rPr>
              <a:t> is a disease of zoonotic importance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Etiology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Mpox</a:t>
            </a:r>
            <a:r>
              <a:rPr lang="en-US" sz="2200" dirty="0">
                <a:solidFill>
                  <a:srgbClr val="000000"/>
                </a:solidFill>
              </a:rPr>
              <a:t> is caused by </a:t>
            </a:r>
            <a:r>
              <a:rPr lang="en-US" sz="2200" dirty="0" err="1">
                <a:solidFill>
                  <a:srgbClr val="000000"/>
                </a:solidFill>
              </a:rPr>
              <a:t>mpox</a:t>
            </a:r>
            <a:r>
              <a:rPr lang="en-US" sz="2200" dirty="0">
                <a:solidFill>
                  <a:srgbClr val="000000"/>
                </a:solidFill>
              </a:rPr>
              <a:t> virus  which is a type of </a:t>
            </a:r>
            <a:r>
              <a:rPr lang="en-US" sz="2200" dirty="0" err="1">
                <a:solidFill>
                  <a:srgbClr val="000000"/>
                </a:solidFill>
              </a:rPr>
              <a:t>orthopoxvirus</a:t>
            </a:r>
            <a:r>
              <a:rPr lang="en-US" sz="2200" dirty="0">
                <a:solidFill>
                  <a:srgbClr val="000000"/>
                </a:solidFill>
              </a:rPr>
              <a:t> of poxviridae. This group of viruses also includes cowpox and smallpox. 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Epidemiology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0000"/>
                </a:solidFill>
              </a:rPr>
              <a:t>Evidence of monkeypox virus infection has been found in animals including squirrels, Gambian pouched rats, dormice, different species of monkeys, human and others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0000"/>
                </a:solidFill>
              </a:rPr>
              <a:t> It can be transmitted through contact with bodily fluids, lesions on the skin or on internal mucosal surfaces</a:t>
            </a:r>
          </a:p>
          <a:p>
            <a:pPr marL="0" indent="0" algn="just">
              <a:buNone/>
            </a:pPr>
            <a:r>
              <a:rPr lang="en-US" sz="2200" b="1" dirty="0">
                <a:solidFill>
                  <a:srgbClr val="000000"/>
                </a:solidFill>
              </a:rPr>
              <a:t>Clinical signs</a:t>
            </a:r>
          </a:p>
          <a:p>
            <a:pPr marL="0" indent="0" algn="just">
              <a:buNone/>
            </a:pPr>
            <a:r>
              <a:rPr lang="en-US" sz="2200" dirty="0">
                <a:solidFill>
                  <a:srgbClr val="000000"/>
                </a:solidFill>
              </a:rPr>
              <a:t>Common symptoms of </a:t>
            </a:r>
            <a:r>
              <a:rPr lang="en-US" sz="2200" dirty="0" err="1">
                <a:solidFill>
                  <a:srgbClr val="000000"/>
                </a:solidFill>
              </a:rPr>
              <a:t>mpox</a:t>
            </a:r>
            <a:r>
              <a:rPr lang="en-US" sz="2200" dirty="0">
                <a:solidFill>
                  <a:srgbClr val="000000"/>
                </a:solidFill>
              </a:rPr>
              <a:t> in human are a skin rash or mucosal lesions which can last 2–4 weeks accompanied by fever, headache, muscle aches, back pain, low energy, and swollen lymph nodes</a:t>
            </a:r>
          </a:p>
          <a:p>
            <a:pPr marL="0" indent="0" algn="just">
              <a:buNone/>
            </a:pPr>
            <a:r>
              <a:rPr lang="en-US" sz="2200" dirty="0">
                <a:solidFill>
                  <a:srgbClr val="000000"/>
                </a:solidFill>
              </a:rPr>
              <a:t>Signs and symptoms in animals are not clear and they may act as reservoir</a:t>
            </a:r>
          </a:p>
          <a:p>
            <a:pPr marL="0" indent="0" algn="just">
              <a:buNone/>
            </a:pPr>
            <a:r>
              <a:rPr lang="en-US" sz="2200" b="1" dirty="0">
                <a:solidFill>
                  <a:srgbClr val="000000"/>
                </a:solidFill>
              </a:rPr>
              <a:t>Diagnosis</a:t>
            </a:r>
          </a:p>
          <a:p>
            <a:pPr marL="0" indent="0" algn="just">
              <a:buNone/>
            </a:pPr>
            <a:r>
              <a:rPr lang="en-US" sz="2200" dirty="0">
                <a:solidFill>
                  <a:srgbClr val="000000"/>
                </a:solidFill>
              </a:rPr>
              <a:t>Detection of DNA by PCR</a:t>
            </a:r>
          </a:p>
          <a:p>
            <a:pPr marL="0" indent="0" algn="just">
              <a:buNone/>
            </a:pPr>
            <a:endParaRPr lang="en-US" sz="2200" b="1" dirty="0">
              <a:solidFill>
                <a:srgbClr val="000000"/>
              </a:solidFill>
            </a:endParaRPr>
          </a:p>
        </p:txBody>
      </p:sp>
      <p:pic>
        <p:nvPicPr>
          <p:cNvPr id="4098" name="Picture 2" descr="Monkeypox - GIDEON - Global Infectious Diseases and Epidemiology Online ...">
            <a:extLst>
              <a:ext uri="{FF2B5EF4-FFF2-40B4-BE49-F238E27FC236}">
                <a16:creationId xmlns:a16="http://schemas.microsoft.com/office/drawing/2014/main" id="{BC96771F-DF4E-45E0-7000-3A817FA85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1124" y="531212"/>
            <a:ext cx="2828818" cy="188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monkeypox in monkey">
            <a:extLst>
              <a:ext uri="{FF2B5EF4-FFF2-40B4-BE49-F238E27FC236}">
                <a16:creationId xmlns:a16="http://schemas.microsoft.com/office/drawing/2014/main" id="{80D968A8-EB32-AC38-0C04-66E3C6B95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1124" y="3429001"/>
            <a:ext cx="2999468" cy="208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974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5A63C-4006-0CE3-FC10-F4574E11D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56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Foot and Mouth Disease (FMD)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4B9C6-F10E-555D-A111-8FC83E803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656"/>
            <a:ext cx="10515600" cy="47283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Etiology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/>
              <a:t>Aphtha virus belonging to family </a:t>
            </a:r>
            <a:r>
              <a:rPr lang="en-IN" dirty="0" err="1"/>
              <a:t>Picornaviridae</a:t>
            </a:r>
            <a:endParaRPr lang="en-IN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/>
              <a:t>Positive sense single stranded RNA virus and is the smallest known virus of animal origin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/>
              <a:t>Seven major serotypes viz O, A, C, Asia 1 and SAT 1, SAT 2 and SAT 3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Epidemiology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Affects all cloven footed </a:t>
            </a:r>
            <a:r>
              <a:rPr lang="en-US" dirty="0" err="1"/>
              <a:t>artiodactyla</a:t>
            </a:r>
            <a:endParaRPr lang="en-US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Pigs including wild boars are main source of infection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Unprocessed contaminated meat and meat products and contaminated feed, utensils may spread the virus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Morbidity rate is very high and many animals affected same time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Virus may survive for 1 year in infected premises</a:t>
            </a:r>
          </a:p>
        </p:txBody>
      </p:sp>
    </p:spTree>
    <p:extLst>
      <p:ext uri="{BB962C8B-B14F-4D97-AF65-F5344CB8AC3E}">
        <p14:creationId xmlns:p14="http://schemas.microsoft.com/office/powerpoint/2010/main" val="2421512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2E0E3-8AC4-A5A6-362E-1819E1BDA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634" y="349321"/>
            <a:ext cx="8788687" cy="6174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002060"/>
                </a:solidFill>
              </a:rPr>
              <a:t>Clinical signs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Fever, profuse salivation, vesicular lesions in udder, vesicles in mouth and feet, sudden death in young animals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PM findings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Vesicular erosion/ ulcerative stomatitis, </a:t>
            </a:r>
            <a:r>
              <a:rPr lang="en-US" sz="2400" dirty="0" err="1"/>
              <a:t>oesophagitis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Vesicle and erosion on feet and udder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Tiger heart appearance in young animals</a:t>
            </a:r>
          </a:p>
          <a:p>
            <a:pPr marL="0" indent="0">
              <a:buNone/>
            </a:pPr>
            <a:r>
              <a:rPr lang="en-US" sz="2600" b="1" dirty="0">
                <a:solidFill>
                  <a:srgbClr val="002060"/>
                </a:solidFill>
              </a:rPr>
              <a:t>Diagnosis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Clinical signs and symptoms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Virus isolation and typing and positive virus neutralization, ELISA, CFT, RT-PCR</a:t>
            </a:r>
          </a:p>
          <a:p>
            <a:pPr marL="0" indent="0">
              <a:buNone/>
            </a:pPr>
            <a:r>
              <a:rPr lang="en-US" sz="2600" b="1" dirty="0">
                <a:solidFill>
                  <a:srgbClr val="002060"/>
                </a:solidFill>
              </a:rPr>
              <a:t>Specimen Collection</a:t>
            </a:r>
          </a:p>
          <a:p>
            <a:r>
              <a:rPr lang="en-US" sz="2400" dirty="0"/>
              <a:t>Epithelial suspension, serum, fresh vesicular fluid/tissue in </a:t>
            </a:r>
            <a:r>
              <a:rPr lang="en-US" sz="2400" dirty="0" err="1"/>
              <a:t>glycerine</a:t>
            </a:r>
            <a:r>
              <a:rPr lang="en-US" sz="2400" dirty="0"/>
              <a:t> saline, formalin fixed specimen of oral mucosa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dirty="0"/>
          </a:p>
        </p:txBody>
      </p:sp>
      <p:pic>
        <p:nvPicPr>
          <p:cNvPr id="2" name="Picture 2" descr="Related image">
            <a:extLst>
              <a:ext uri="{FF2B5EF4-FFF2-40B4-BE49-F238E27FC236}">
                <a16:creationId xmlns:a16="http://schemas.microsoft.com/office/drawing/2014/main" id="{73A26457-EACA-759C-29BD-66592CC75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75051" y="1428108"/>
            <a:ext cx="3621783" cy="24321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9048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028C8-14FF-C97C-B459-49290D83C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+mn-lt"/>
              </a:rPr>
              <a:t>Rabies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B1D3A-0A8F-21CD-0883-698381A56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28108"/>
            <a:ext cx="7295349" cy="556859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rgbClr val="002060"/>
                </a:solidFill>
              </a:rPr>
              <a:t>Etiology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/>
              <a:t> It is caused by lyssa virus a RNA of family </a:t>
            </a:r>
            <a:r>
              <a:rPr lang="en-IN" dirty="0" err="1"/>
              <a:t>Rhabdoviridae</a:t>
            </a:r>
            <a:r>
              <a:rPr lang="en-IN" dirty="0"/>
              <a:t>, enveloped virus with helical symmetry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/>
              <a:t> It is one of the large viruses and it is relatively fragile as destroyed within few hours when exposed to sunlight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/>
              <a:t> It is susceptible to most of the disinfectants like 70% alcohol, carbolic acid and iodine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b="1" dirty="0">
                <a:solidFill>
                  <a:srgbClr val="002060"/>
                </a:solidFill>
              </a:rPr>
              <a:t>Epidemiology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Affect all warm blooded animals all over the world except in Australia and New Zealand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Highly fatal and caused death to several free ranging and captive wild animals including large felids, bears, dears, rhinoceros, wild ass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Many wild animals act as vector of disease like vampire birds, foxes, skunks, mongoose, jackals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Transmission mainly occur by bite or licking of exposed area by infected animals</a:t>
            </a:r>
          </a:p>
        </p:txBody>
      </p:sp>
      <p:pic>
        <p:nvPicPr>
          <p:cNvPr id="1026" name="Picture 2" descr="Pets N More: The Mysteries of Rabies Revealed">
            <a:extLst>
              <a:ext uri="{FF2B5EF4-FFF2-40B4-BE49-F238E27FC236}">
                <a16:creationId xmlns:a16="http://schemas.microsoft.com/office/drawing/2014/main" id="{D625F277-C71F-247D-0661-98835295F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549" y="2342705"/>
            <a:ext cx="3845696" cy="256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843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C8AAD-7D9E-9E98-74D2-17C3CE2F5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240" y="133564"/>
            <a:ext cx="7972748" cy="649326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2600" b="1" dirty="0">
                <a:solidFill>
                  <a:srgbClr val="002060"/>
                </a:solidFill>
              </a:rPr>
              <a:t>Clinical signs</a:t>
            </a:r>
          </a:p>
          <a:p>
            <a:pPr marL="0" indent="0" algn="just">
              <a:buNone/>
            </a:pPr>
            <a:r>
              <a:rPr lang="en-US" sz="2600" i="1" dirty="0"/>
              <a:t>a) </a:t>
            </a:r>
            <a:r>
              <a:rPr lang="en-US" sz="2600" i="1" dirty="0">
                <a:solidFill>
                  <a:srgbClr val="002060"/>
                </a:solidFill>
              </a:rPr>
              <a:t>Furious form- </a:t>
            </a:r>
            <a:r>
              <a:rPr lang="en-US" sz="2600" i="1" dirty="0"/>
              <a:t>A</a:t>
            </a:r>
            <a:r>
              <a:rPr lang="en-US" sz="2600" dirty="0"/>
              <a:t>norexia, hiding to isolated dark corner, disobedience to command, involuntary </a:t>
            </a:r>
            <a:r>
              <a:rPr lang="en-US" sz="2600" dirty="0" err="1"/>
              <a:t>defaecation</a:t>
            </a:r>
            <a:r>
              <a:rPr lang="en-US" sz="2600" dirty="0"/>
              <a:t>/urination, sexual excitement, abnormal </a:t>
            </a:r>
            <a:r>
              <a:rPr lang="en-US" sz="2600" dirty="0" err="1"/>
              <a:t>behaviour</a:t>
            </a:r>
            <a:r>
              <a:rPr lang="en-US" sz="2600" dirty="0"/>
              <a:t> like jumping, roaring, bellowing, chewing, biting and dashing at the object, drooling of saliva, paralysis, death</a:t>
            </a:r>
          </a:p>
          <a:p>
            <a:pPr marL="0" indent="0" algn="just">
              <a:buNone/>
            </a:pPr>
            <a:r>
              <a:rPr lang="en-US" sz="2600" dirty="0"/>
              <a:t>b) </a:t>
            </a:r>
            <a:r>
              <a:rPr lang="en-US" sz="2600" i="1" dirty="0">
                <a:solidFill>
                  <a:srgbClr val="002060"/>
                </a:solidFill>
              </a:rPr>
              <a:t>Dumb form- </a:t>
            </a:r>
            <a:r>
              <a:rPr lang="en-US" sz="2600" dirty="0"/>
              <a:t>Yawning, bellowing, roaring, barking, no excitement, </a:t>
            </a:r>
            <a:r>
              <a:rPr lang="en-US" sz="2600" dirty="0" err="1"/>
              <a:t>inco</a:t>
            </a:r>
            <a:r>
              <a:rPr lang="en-US" sz="2600" dirty="0"/>
              <a:t>-ordination, unable to chew or swallow, paralysis, coma ,death</a:t>
            </a:r>
            <a:endParaRPr lang="en-US" dirty="0"/>
          </a:p>
          <a:p>
            <a:pPr marL="0" indent="0" algn="just">
              <a:buNone/>
            </a:pPr>
            <a:r>
              <a:rPr lang="en-US" sz="2600" b="1" dirty="0">
                <a:solidFill>
                  <a:srgbClr val="002060"/>
                </a:solidFill>
              </a:rPr>
              <a:t>PM examination</a:t>
            </a:r>
            <a:r>
              <a:rPr lang="en-US" sz="2600" b="1" dirty="0"/>
              <a:t>:</a:t>
            </a:r>
            <a:r>
              <a:rPr lang="en-US" sz="2600" dirty="0"/>
              <a:t> No gross lesions, non suppurative lesions may be seen</a:t>
            </a:r>
            <a:endParaRPr lang="en-US" dirty="0"/>
          </a:p>
          <a:p>
            <a:pPr marL="0" indent="0" algn="just">
              <a:buNone/>
            </a:pPr>
            <a:r>
              <a:rPr lang="en-US" sz="2600" b="1" dirty="0">
                <a:solidFill>
                  <a:srgbClr val="002060"/>
                </a:solidFill>
              </a:rPr>
              <a:t>Specimen Collection: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sz="2600" dirty="0"/>
              <a:t>One half of mid </a:t>
            </a:r>
            <a:r>
              <a:rPr lang="en-US" sz="2600" dirty="0" err="1"/>
              <a:t>sagittally</a:t>
            </a:r>
            <a:r>
              <a:rPr lang="en-US" sz="2600" dirty="0"/>
              <a:t> sectioned brain, cervical spinal cord and parotid salivary gland in 10%  formal saline for histopathology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600" dirty="0"/>
              <a:t>Other half of brain in 50% buffered glycerin saline for mice inoculation test, corneal smear and saliva for detection of viral antigen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rgbClr val="002060"/>
                </a:solidFill>
              </a:rPr>
              <a:t>Diagnosis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600" dirty="0"/>
              <a:t>Positive fluorescence antibody test (FAT) –GST and Negri bodies in impression smear from brain (Pyramidal or </a:t>
            </a:r>
            <a:r>
              <a:rPr lang="en-US" sz="2600" dirty="0" err="1"/>
              <a:t>purkinje</a:t>
            </a:r>
            <a:r>
              <a:rPr lang="en-US" sz="2600" dirty="0"/>
              <a:t> cells)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600" dirty="0"/>
              <a:t>Mice inoculation test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600" dirty="0"/>
              <a:t>Dot ELISA and Immunohistochemical test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600" dirty="0"/>
          </a:p>
        </p:txBody>
      </p:sp>
      <p:pic>
        <p:nvPicPr>
          <p:cNvPr id="2050" name="Picture 2" descr="negri body – Liberal Dictionary">
            <a:extLst>
              <a:ext uri="{FF2B5EF4-FFF2-40B4-BE49-F238E27FC236}">
                <a16:creationId xmlns:a16="http://schemas.microsoft.com/office/drawing/2014/main" id="{FB6932B1-1BF8-855C-D44B-79DE8D671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993" y="1674174"/>
            <a:ext cx="3473949" cy="2535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D195AF3-7EDA-18A4-C8FC-B30E212BA458}"/>
              </a:ext>
            </a:extLst>
          </p:cNvPr>
          <p:cNvSpPr txBox="1"/>
          <p:nvPr/>
        </p:nvSpPr>
        <p:spPr>
          <a:xfrm>
            <a:off x="8671389" y="4366517"/>
            <a:ext cx="3246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Fig.: Negri bodies (</a:t>
            </a:r>
            <a:r>
              <a:rPr lang="en-US" b="1" dirty="0" err="1"/>
              <a:t>Roud</a:t>
            </a:r>
            <a:r>
              <a:rPr lang="en-US" b="1" dirty="0"/>
              <a:t>/oval, .25 to 27 µm</a:t>
            </a:r>
          </a:p>
        </p:txBody>
      </p:sp>
    </p:spTree>
    <p:extLst>
      <p:ext uri="{BB962C8B-B14F-4D97-AF65-F5344CB8AC3E}">
        <p14:creationId xmlns:p14="http://schemas.microsoft.com/office/powerpoint/2010/main" val="3676204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280FA-681B-79DD-387C-591881A2A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+mn-lt"/>
              </a:rPr>
              <a:t>Canine Distemper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AAE1F-C1F2-77F1-E9F8-22FD23275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60980"/>
            <a:ext cx="7808360" cy="55274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Etiology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It is caused by canine distemper virus (CDV) of genus morbillivirus, family </a:t>
            </a:r>
            <a:r>
              <a:rPr lang="en-US" sz="2400" dirty="0" err="1"/>
              <a:t>Paramixoviridae</a:t>
            </a: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Epidemiology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Occurs mostly in unvaccinated young carnivores (fox, jackal, wolf, wild dog, hyena, mink, ferret) and also in tigers, snow leopard, jaguars, lions </a:t>
            </a:r>
            <a:r>
              <a:rPr lang="en-US" sz="2400" dirty="0" err="1"/>
              <a:t>etc</a:t>
            </a: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Clinical signs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Biphasic fever, conjunctivitis, keratitis, photophobia, blindness, hyperkeratosis of foot pads, some times pustules on abdomen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Twitching of facial and limb muscles in CNS form</a:t>
            </a:r>
          </a:p>
        </p:txBody>
      </p:sp>
      <p:pic>
        <p:nvPicPr>
          <p:cNvPr id="3074" name="Picture 2" descr="Image result for CANINE DSITEMPER HYPERKERATOSIS IN WILD ANIMASL">
            <a:extLst>
              <a:ext uri="{FF2B5EF4-FFF2-40B4-BE49-F238E27FC236}">
                <a16:creationId xmlns:a16="http://schemas.microsoft.com/office/drawing/2014/main" id="{B0D43DE7-0117-66AC-AF6F-A9437AE558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8960" y="1806899"/>
            <a:ext cx="3067692" cy="2990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AA63666-F410-7F7F-EAB2-AC2488D34B73}"/>
              </a:ext>
            </a:extLst>
          </p:cNvPr>
          <p:cNvSpPr txBox="1"/>
          <p:nvPr/>
        </p:nvSpPr>
        <p:spPr>
          <a:xfrm>
            <a:off x="9246742" y="5003515"/>
            <a:ext cx="2845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Fig. Hard Pad disease</a:t>
            </a:r>
          </a:p>
        </p:txBody>
      </p:sp>
    </p:spTree>
    <p:extLst>
      <p:ext uri="{BB962C8B-B14F-4D97-AF65-F5344CB8AC3E}">
        <p14:creationId xmlns:p14="http://schemas.microsoft.com/office/powerpoint/2010/main" val="3704101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A848F-7CA3-F223-63B1-EBC9B0A25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281" y="236307"/>
            <a:ext cx="6425629" cy="58357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PM findings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i="1" dirty="0"/>
              <a:t>Thymic atrophy </a:t>
            </a:r>
            <a:r>
              <a:rPr lang="en-US" sz="2400" dirty="0"/>
              <a:t>(young pups), necrosis of lymphatic tissues, Bronchopneumonia, enteritis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Specimens collections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Impression smear from conjunctiva, buffy coat from peripheral blood and formalin fixed specimen of brain, spinal cord, lungs, stomach, intestine, urinary bladder tissues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Diagnosis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Isolation and identification of virus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Demonstration of intranuclear eosinophilic inclusions in respiratory, GI and urinary epithelium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457C176-1374-7614-B815-40711A571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297" y="945222"/>
            <a:ext cx="4756936" cy="356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D02DB3-03B8-12EE-1461-53087BF89145}"/>
              </a:ext>
            </a:extLst>
          </p:cNvPr>
          <p:cNvSpPr txBox="1"/>
          <p:nvPr/>
        </p:nvSpPr>
        <p:spPr>
          <a:xfrm>
            <a:off x="7777537" y="4818580"/>
            <a:ext cx="4414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Fig. Intranuclear inclusion in Racoon brain</a:t>
            </a:r>
          </a:p>
        </p:txBody>
      </p:sp>
    </p:spTree>
    <p:extLst>
      <p:ext uri="{BB962C8B-B14F-4D97-AF65-F5344CB8AC3E}">
        <p14:creationId xmlns:p14="http://schemas.microsoft.com/office/powerpoint/2010/main" val="2737400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4C509-1A78-38F8-88DD-11036093F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449" y="482884"/>
            <a:ext cx="11394041" cy="619531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Avian Influenza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Etiology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Avian influenza or Bird flue is a disease caused by infection with avian influenza type A virus of Orthomyxoviridae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Highly pathogenic avian influenza (HPAI) H5N1 in birds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N5H8 is highly fatal to wild birds and poultry</a:t>
            </a:r>
          </a:p>
          <a:p>
            <a:pPr marL="0" indent="0" algn="just">
              <a:buNone/>
            </a:pPr>
            <a:endParaRPr lang="en-US" sz="24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Epidemiology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Duck, geese, pheasants, partridge, psittacine, gulls, shorebirds, emu, eagles and many other species like felids including tiger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 Pigs play vital role in the interspecies transmission and migratory wild birds specially water fowls are natural host and reservoir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Clinical signs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Mild and severe respiratory distress, ruffled feathers, depression, decreased feed and water intake in low pathogenic avian influenza (LPAI)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HPAI is characterized by respiratory signs, depression, sinusitis, watery </a:t>
            </a:r>
            <a:r>
              <a:rPr lang="en-US" sz="2400" dirty="0" err="1"/>
              <a:t>diarrhoea</a:t>
            </a:r>
            <a:r>
              <a:rPr lang="en-US" sz="2400" dirty="0"/>
              <a:t>, oedema of comb and wattle with cyanosis and </a:t>
            </a:r>
            <a:r>
              <a:rPr lang="en-US" sz="2400" dirty="0" err="1"/>
              <a:t>haemorrhages</a:t>
            </a:r>
            <a:r>
              <a:rPr lang="en-US" sz="2400" dirty="0"/>
              <a:t>, neurological signs and heavy mortality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Wild felids show sneezing, nasal discharge, malaise and pyrexia</a:t>
            </a:r>
          </a:p>
        </p:txBody>
      </p:sp>
    </p:spTree>
    <p:extLst>
      <p:ext uri="{BB962C8B-B14F-4D97-AF65-F5344CB8AC3E}">
        <p14:creationId xmlns:p14="http://schemas.microsoft.com/office/powerpoint/2010/main" val="2761624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2420</Words>
  <Application>Microsoft Office PowerPoint</Application>
  <PresentationFormat>Widescreen</PresentationFormat>
  <Paragraphs>249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-apple-system</vt:lpstr>
      <vt:lpstr>Arial</vt:lpstr>
      <vt:lpstr>Calibri</vt:lpstr>
      <vt:lpstr>Calibri Light</vt:lpstr>
      <vt:lpstr>Open Sans</vt:lpstr>
      <vt:lpstr>Wingdings</vt:lpstr>
      <vt:lpstr>Office Theme</vt:lpstr>
      <vt:lpstr>Viral Diseases of Zoo and Wild animals</vt:lpstr>
      <vt:lpstr>PowerPoint Presentation</vt:lpstr>
      <vt:lpstr>Foot and Mouth Disease (FMD)</vt:lpstr>
      <vt:lpstr>PowerPoint Presentation</vt:lpstr>
      <vt:lpstr>Rabies</vt:lpstr>
      <vt:lpstr>PowerPoint Presentation</vt:lpstr>
      <vt:lpstr>Canine Distemper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                Kyasanur forest disease (KFD)  Kyasanur forest disease (KFD) is a tick-borne viral haemorrhagic fever endemic to South-western part of India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Dr.Mritunjay Kumar</dc:creator>
  <cp:lastModifiedBy>Dr.Mritunjay Kumar</cp:lastModifiedBy>
  <cp:revision>33</cp:revision>
  <dcterms:created xsi:type="dcterms:W3CDTF">2023-06-07T10:45:53Z</dcterms:created>
  <dcterms:modified xsi:type="dcterms:W3CDTF">2023-07-06T05:04:22Z</dcterms:modified>
</cp:coreProperties>
</file>