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40"/>
  </p:notesMasterIdLst>
  <p:sldIdLst>
    <p:sldId id="256" r:id="rId2"/>
    <p:sldId id="257" r:id="rId3"/>
    <p:sldId id="308" r:id="rId4"/>
    <p:sldId id="259" r:id="rId5"/>
    <p:sldId id="299" r:id="rId6"/>
    <p:sldId id="263" r:id="rId7"/>
    <p:sldId id="264" r:id="rId8"/>
    <p:sldId id="266" r:id="rId9"/>
    <p:sldId id="270" r:id="rId10"/>
    <p:sldId id="309" r:id="rId11"/>
    <p:sldId id="301" r:id="rId12"/>
    <p:sldId id="274" r:id="rId13"/>
    <p:sldId id="302" r:id="rId14"/>
    <p:sldId id="275" r:id="rId15"/>
    <p:sldId id="276" r:id="rId16"/>
    <p:sldId id="281" r:id="rId17"/>
    <p:sldId id="280" r:id="rId18"/>
    <p:sldId id="282" r:id="rId19"/>
    <p:sldId id="305" r:id="rId20"/>
    <p:sldId id="311" r:id="rId21"/>
    <p:sldId id="285" r:id="rId22"/>
    <p:sldId id="310" r:id="rId23"/>
    <p:sldId id="289" r:id="rId24"/>
    <p:sldId id="286" r:id="rId25"/>
    <p:sldId id="287" r:id="rId26"/>
    <p:sldId id="288" r:id="rId27"/>
    <p:sldId id="290" r:id="rId28"/>
    <p:sldId id="291" r:id="rId29"/>
    <p:sldId id="306" r:id="rId30"/>
    <p:sldId id="293" r:id="rId31"/>
    <p:sldId id="294" r:id="rId32"/>
    <p:sldId id="295" r:id="rId33"/>
    <p:sldId id="296" r:id="rId34"/>
    <p:sldId id="297" r:id="rId35"/>
    <p:sldId id="298" r:id="rId36"/>
    <p:sldId id="307" r:id="rId37"/>
    <p:sldId id="312" r:id="rId38"/>
    <p:sldId id="271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468" autoAdjust="0"/>
  </p:normalViewPr>
  <p:slideViewPr>
    <p:cSldViewPr snapToGrid="0">
      <p:cViewPr varScale="1">
        <p:scale>
          <a:sx n="108" d="100"/>
          <a:sy n="108" d="100"/>
        </p:scale>
        <p:origin x="71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1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21174-7917-4115-B824-50AE19DC635B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2EECDD-090A-4F7B-AB4A-540F34E2C0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6075" indent="-346075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 retinal cells of eye 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(retinol) oxidized to the aldehyde (all- trans- </a:t>
            </a:r>
            <a:r>
              <a:rPr lang="en-US" sz="1200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retinaldehyde</a:t>
            </a:r>
            <a:r>
              <a:rPr lang="en-US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which is converted into the 11-cis isomer in the dark. </a:t>
            </a:r>
          </a:p>
          <a:p>
            <a:pPr marL="346075" indent="-346075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11- cis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retinaldehyde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combine</a:t>
            </a:r>
            <a:r>
              <a:rPr lang="en-US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with protein opsin to form rhodopsin (visual purple) which is photoreceptor ( present in rods) for vision in low light intensity.</a:t>
            </a:r>
          </a:p>
          <a:p>
            <a:pPr marL="346075" indent="-346075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When light falls on retina cis- </a:t>
            </a:r>
            <a:r>
              <a:rPr lang="en-US" sz="1200" baseline="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retinaldehyde</a:t>
            </a:r>
            <a:r>
              <a:rPr lang="en-US" sz="12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molecule back converted into all- trans forms and release opsin.</a:t>
            </a:r>
            <a:endParaRPr lang="en-US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6075" indent="-346075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Retinol is transported to the retina via the circulation, where it moves into retinal pigment epithelial cells.</a:t>
            </a:r>
          </a:p>
          <a:p>
            <a:pPr marL="520700" indent="-5207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There, retinol is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esterified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to form a </a:t>
            </a:r>
            <a:r>
              <a:rPr lang="en-US" sz="12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retinyl</a:t>
            </a:r>
            <a:r>
              <a:rPr lang="en-US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ester, which can be stored. 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When needed,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retinyl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esters are broken apart to form 11- </a:t>
            </a:r>
            <a:r>
              <a:rPr lang="en-US" sz="1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cis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retinol, which can be oxidized to form 11-cis retinal. </a:t>
            </a:r>
          </a:p>
          <a:p>
            <a:pPr marL="457200" indent="-4572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11-cis Retinal can be shuttled to the rod cell, where it binds to a protein called opsin to form the visual pigment, rhodopsin (visual purple)."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CDD-090A-4F7B-AB4A-540F34E2C01E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The animal has two main methods of protecting itself against oxidative damage. Firstly, radicals are scavenged by vitamin E as a first line of </a:t>
            </a:r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defence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and secondly, </a:t>
            </a:r>
            <a:r>
              <a:rPr lang="en-US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glutathione </a:t>
            </a:r>
            <a:r>
              <a:rPr lang="en-US" sz="1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peroxidase</a:t>
            </a:r>
            <a:r>
              <a:rPr lang="en-US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destroys any peroxide 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formed before they can damage the cell.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2EECDD-090A-4F7B-AB4A-540F34E2C01E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955249" y="5001994"/>
            <a:ext cx="5069337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-71414" y="5785023"/>
            <a:ext cx="5069337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48A87A34-81AB-432B-8DAE-1953F412C126}" type="datetimeFigureOut">
              <a:rPr lang="en-US" smtClean="0"/>
              <a:pPr/>
              <a:t>6/10/2025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ck/a?!&amp;&amp;p=fb4022fc6ab85e62JmltdHM9MTcwNTAxNzYwMCZpZ3VpZD0wN2YwNjNlNy0yN2Y3LTYzYTMtMjk4My03MDBlMjY1YTYyMTImaW5zaWQ9NTc0NA&amp;ptn=3&amp;ver=2&amp;hsh=3&amp;fclid=07f063e7-27f7-63a3-2983-700e265a6212&amp;psq=sulphur+containing+vitamin&amp;u=a1aHR0cDovL3ByZXNzYm9va3MtZGV2Lm9lci5oYXdhaWkuZWR1L2h1bWFubnV0cml0aW9uZGV2MjAxOS9jaGFwdGVyLzEwLXN1bGZ1ci8&amp;ntb=1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F6927-6F7C-436A-A768-962814D007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299" y="364148"/>
            <a:ext cx="11593902" cy="254143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Autofit/>
          </a:bodyPr>
          <a:lstStyle/>
          <a:p>
            <a:pPr algn="ctr"/>
            <a:r>
              <a:rPr lang="en-US" sz="6000" b="1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Vitamins</a:t>
            </a:r>
            <a:endParaRPr lang="en-US" sz="6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AEC0F2-6D7B-4F0C-8C00-E54F5E79E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64990" y="3710881"/>
            <a:ext cx="8257881" cy="1398861"/>
          </a:xfrm>
        </p:spPr>
        <p:txBody>
          <a:bodyPr>
            <a:normAutofit lnSpcReduction="10000"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Dharmendra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Kumar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Associate Professor</a:t>
            </a:r>
          </a:p>
          <a:p>
            <a:pPr>
              <a:lnSpc>
                <a:spcPct val="100000"/>
              </a:lnSpc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Department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Animal Nutrition, Bihar Veterinary College, </a:t>
            </a:r>
          </a:p>
          <a:p>
            <a:pPr>
              <a:lnSpc>
                <a:spcPct val="100000"/>
              </a:lnSpc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Bihar Animal Sciences University, Patna, Bihar, India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5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8DD15-FB70-4A6F-8E1D-086B9D4FE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47" y="738725"/>
            <a:ext cx="11388355" cy="534676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lnSpc>
                <a:spcPct val="200000"/>
              </a:lnSpc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1) Vision: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Synthesis of the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visual pigment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Rhodopsin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200000"/>
              </a:lnSpc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2) Maintenance of  mucus secreting cells of epithelia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20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Synthesis of glycoprotein to maintain integrity of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epithelial cells </a:t>
            </a:r>
          </a:p>
          <a:p>
            <a:pPr algn="just">
              <a:lnSpc>
                <a:spcPct val="200000"/>
              </a:lnSpc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3)  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Bone growth: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bone formation synthesis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mucopolysacharides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.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Retinol and retinoic acid (RA) are essential for embryonic development.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2655" y="0"/>
            <a:ext cx="513955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General Functions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welcome\Downloads\WhatsApp Image 2023-05-18 at 5.11.32 PM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3030070" y="-3030073"/>
            <a:ext cx="6131861" cy="12192001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031430" y="141889"/>
            <a:ext cx="4776950" cy="5517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1. Vitamin A: role in vision</a:t>
            </a:r>
            <a:endParaRPr lang="en-US" sz="2400" b="1" dirty="0">
              <a:solidFill>
                <a:srgbClr val="33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6166" y="5064186"/>
            <a:ext cx="113493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Excess retinol is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esterified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to form a 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retinyl</a:t>
            </a: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ester, which can be stored.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When needed,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retinyl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esters are broken apart to form 11-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retinol, which can be oxidized to form 11-cis retinal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485900" y="693681"/>
            <a:ext cx="8435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Oxidized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406400" y="1437331"/>
            <a:ext cx="11291614" cy="3139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Rod cells with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rhodopsin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can detect very small amounts of light,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making them important for night vision.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Once released all-trans retinal is converted to all-trans retinol, which can be transported to the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                          retinal epithelial cell to complete the visual cycle.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Inadequate retinol available to the retina results in impaired dark adaptation,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known as "night blindness."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41434" y="283786"/>
            <a:ext cx="11209283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Rhodopsin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synthesis – Visual cycle ……… 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ChangeArrowheads="1"/>
          </p:cNvSpPr>
          <p:nvPr/>
        </p:nvSpPr>
        <p:spPr bwMode="auto">
          <a:xfrm>
            <a:off x="406400" y="634613"/>
            <a:ext cx="11291614" cy="161582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Control the activity of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Osteoclast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osteoblasts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of epithelial cartilage.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Blindness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occurs due to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narrowing of the bone canal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through which optic nerve passes.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Changes in bone growth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rise in cerebrospinal fluid pressure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8563429" y="145141"/>
            <a:ext cx="312057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2. Bone growth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28182" y="2964149"/>
            <a:ext cx="11291614" cy="280076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90513" indent="-290513" algn="just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Basal cells form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columnar mucus secreting epithelium in presence of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Anti-infective vitamin: </a:t>
            </a:r>
          </a:p>
          <a:p>
            <a:pPr marL="568325" algn="just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Maintenance of mucus secreting cells of  the epithelia: 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Basal cells Keratinized in the absence of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A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				                            Keratinization lower the  resistance of epithelium</a:t>
            </a:r>
          </a:p>
          <a:p>
            <a:pPr algn="just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Reproduction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Regulate Ovarian steroid production.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          influence the establishment and maintenance of pregnancy.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Through its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antioxidant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properties it may protect the ovarian cells from damage by free radicals.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596" y="2373079"/>
            <a:ext cx="6480630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3. Maintenance of mucus secreting cells of epithelium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78830" y="686067"/>
            <a:ext cx="118872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Night blindness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Xerophthalmia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(dry eye)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Severe or prolonged deficiency result in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corneal opacity,    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                           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keratinization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of the cornea,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corneal ulcers, scarring, and blindness. </a:t>
            </a:r>
          </a:p>
          <a:p>
            <a:pPr marL="347663" indent="-347663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Some times vitamin A deficiency can lead to obstruction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lacrimal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ducts due to degenerated epithelial cells leading to decreased out put of tears. </a:t>
            </a:r>
          </a:p>
          <a:p>
            <a:pPr marL="347663" indent="-347663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Bitot's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spots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Mild deficiency may result in abnormal changes in the conjunctiva (corner of the eye)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Congenital Blindness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constriction of optic nerve.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9129" y="214195"/>
            <a:ext cx="4580391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Vitamin A: deficiency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78830" y="686066"/>
            <a:ext cx="1188720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Keratinization of epithelium: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Infections.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Diarrhoea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kidney and bladder stone.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                        Blood level uric acid increases from 5mg to as high as  40mg/100ml blood.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Nutritional </a:t>
            </a:r>
            <a:r>
              <a:rPr lang="en-US" sz="2200" b="1" dirty="0" err="1" smtClean="0">
                <a:latin typeface="Times New Roman" pitchFamily="18" charset="0"/>
                <a:cs typeface="Times New Roman" pitchFamily="18" charset="0"/>
              </a:rPr>
              <a:t>roup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in poultry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marL="854075" indent="-46038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Nasal and ocular discharge (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mucopurulent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rhinitis) causes Occlusion of respiratory tract</a:t>
            </a:r>
          </a:p>
          <a:p>
            <a:pPr marL="854075" indent="-46038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Early symptoms include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retarded growth, weakness, ruffled plumage and a staggering gait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7663" indent="-288925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Copious </a:t>
            </a:r>
            <a:r>
              <a:rPr lang="en-US" sz="2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lacrimation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in in cows and horses.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Reproductive performance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854075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Decrease no. and motility of spermatozoa</a:t>
            </a:r>
          </a:p>
          <a:p>
            <a:pPr marL="854075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Disturbed estrus, abortion</a:t>
            </a:r>
          </a:p>
          <a:p>
            <a:pPr marL="854075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Egg production and hatchability are reduced. high mortality rate. </a:t>
            </a:r>
          </a:p>
          <a:p>
            <a:pPr marL="60325" algn="just">
              <a:lnSpc>
                <a:spcPct val="150000"/>
              </a:lnSpc>
              <a:buFont typeface="Wingdings" pitchFamily="2" charset="2"/>
              <a:buChar char="v"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Nervous lesions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Increased CSF pressure. Due to less skeletal but more nervous growth.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97409" y="122755"/>
            <a:ext cx="30222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A: deficiency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104225"/>
            <a:ext cx="12192000" cy="6694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Supplementation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Animal source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Oils from livers of certain fish (Cod and Halibut), egg yolk, milk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fat,butter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Plant source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All green leaves are rich in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provitamin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A, β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-carotene.  Yellow maize. Carrots.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Colostrum</a:t>
            </a:r>
            <a:r>
              <a:rPr lang="en-US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r>
              <a:rPr lang="en-US" sz="2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10-100 times more vitamin A, 3 times more vitamin D than normal milk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addition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 some species require β carotene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Ovaries of bovine species are contain high concentration of β carotene during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luteal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phase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Retinoic acid in poultry carries out all the functions of vitamin A 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		except vision and reproduction.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Chicks fed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retinoic acid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as vitamin A, became blind; 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hatched eggs were also devoid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  having malformed embryos.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Mycotoxin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infested feed reduce the absorption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carotenoids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increases their requirement. </a:t>
            </a:r>
          </a:p>
          <a:p>
            <a:pPr algn="just">
              <a:lnSpc>
                <a:spcPct val="150000"/>
              </a:lnSpc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9051" y="122755"/>
            <a:ext cx="368059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A: Supplementation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0" y="667016"/>
            <a:ext cx="1219200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Toxicity: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condition caused by vitamin A toxicity is called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hypervitaminosis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Symptoms include nausea, headache, fatigue, loss of appetite, dizziness, and dry skin.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Bone abnormalities, increased spinal fluid pressure.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Formation of new bone at the ventral aspect of the cervical vertebrae in a 3 year old cat (</a:t>
            </a:r>
            <a:r>
              <a:rPr lang="en-US" sz="2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exostoses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Requirement :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Growing Cattle :80 IU/ kg body weight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Adult dairy cow  (Dry/ lactating) : 110 IU/ kg body weight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Poultry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Broiler : 20,000 IU / kg feed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Layer : 5,000 IU / kg feed</a:t>
            </a:r>
          </a:p>
          <a:p>
            <a:pPr algn="just"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Piglet :500 – 1000 IU / kg feed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Pig : 2000 – 3000 IU / kg feed </a:t>
            </a:r>
          </a:p>
        </p:txBody>
      </p:sp>
      <p:sp>
        <p:nvSpPr>
          <p:cNvPr id="3" name="Rectangle 2"/>
          <p:cNvSpPr/>
          <p:nvPr/>
        </p:nvSpPr>
        <p:spPr>
          <a:xfrm>
            <a:off x="8297409" y="122755"/>
            <a:ext cx="302223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A: Toxicity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206472" y="652640"/>
            <a:ext cx="6799006" cy="3139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1922- McCollum named the new substance as vitamin D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Provitamin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Ergosterol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of plant and  7-dehydrocholesterol</a:t>
            </a:r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Two most important form of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Ergocalciferol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(D2) and   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ii) </a:t>
            </a:r>
            <a:r>
              <a:rPr lang="en-US" sz="2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cholecalciferol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(D3)      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Sunshine Vitamin, </a:t>
            </a:r>
            <a:r>
              <a:rPr lang="en-US" sz="2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antirachitic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factor</a:t>
            </a:r>
            <a:endParaRPr lang="en-US" sz="2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2150" y="95250"/>
            <a:ext cx="73914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Vitamin  D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403692" y="688233"/>
            <a:ext cx="4699819" cy="17543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28600" indent="-228600" algn="just">
              <a:buFont typeface="Wingdings" pitchFamily="2" charset="2"/>
              <a:buChar char="ü"/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1919-Sir Edward </a:t>
            </a:r>
            <a:r>
              <a:rPr lang="en-US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Mellanby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was able to experimentally produce rickets in puppies by feeding synthetic diets </a:t>
            </a:r>
          </a:p>
          <a:p>
            <a:pPr marL="228600" indent="-228600" algn="just">
              <a:buFont typeface="Wingdings" pitchFamily="2" charset="2"/>
              <a:buChar char="ü"/>
            </a:pP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He further showed that rickets could be prevented by the addition of cod- liver oil or butterfat to the feed. 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/>
          <a:srcRect l="8089" t="16796" r="34370" b="8398"/>
          <a:stretch>
            <a:fillRect/>
          </a:stretch>
        </p:blipFill>
        <p:spPr bwMode="auto">
          <a:xfrm>
            <a:off x="1443038" y="3986213"/>
            <a:ext cx="10044112" cy="287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693029"/>
            <a:ext cx="11151476" cy="5849651"/>
          </a:xfrm>
        </p:spPr>
        <p:txBody>
          <a:bodyPr>
            <a:normAutofit fontScale="70000" lnSpcReduction="20000"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Provitamin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Ergosterol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(plants) –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D2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Provitamin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7-dehydrocholesterol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(skin)-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D3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If irradiation for prolonged period then vitamin altered to toxic compound.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Absorption of the vitamin can take place from the skin so deficiency treated by rubbing cod liver oil into the skin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IU </a:t>
            </a:r>
            <a:r>
              <a:rPr lang="en-US" sz="26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600" dirty="0" smtClean="0">
                <a:latin typeface="Times New Roman" pitchFamily="18" charset="0"/>
                <a:cs typeface="Times New Roman" pitchFamily="18" charset="0"/>
              </a:rPr>
              <a:t> D= 0.025 µg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endParaRPr lang="en-US" sz="2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1411407" y="71438"/>
            <a:ext cx="10149950" cy="464590"/>
          </a:xfrm>
          <a:prstGeom prst="rect">
            <a:avLst/>
          </a:prstGeom>
          <a:solidFill>
            <a:srgbClr val="00CC00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Precursors 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Provitamin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welcome\Downloads\WhatsApp Image 2023-05-19 at 3.56.06 PM.jpeg"/>
          <p:cNvPicPr>
            <a:picLocks noChangeAspect="1" noChangeArrowheads="1"/>
          </p:cNvPicPr>
          <p:nvPr/>
        </p:nvPicPr>
        <p:blipFill>
          <a:blip r:embed="rId2"/>
          <a:srcRect l="7651" t="11812" r="7463" b="5016"/>
          <a:stretch>
            <a:fillRect/>
          </a:stretch>
        </p:blipFill>
        <p:spPr bwMode="auto">
          <a:xfrm rot="16200000">
            <a:off x="3649717" y="-670060"/>
            <a:ext cx="3452660" cy="7693569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8481848" y="3515697"/>
            <a:ext cx="3474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PTH control the activity of Kidney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262813" y="2048560"/>
            <a:ext cx="4338638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UV light causes scissoring of B ring of </a:t>
            </a:r>
          </a:p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7-dehydrocholesterol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to from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D3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71488" y="2614607"/>
            <a:ext cx="2139112" cy="2769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 D absorb in lower half of SI</a:t>
            </a:r>
            <a:endParaRPr lang="en-US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CF6156-7FDA-4C63-AC5C-2AFC982E6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152" y="1008800"/>
            <a:ext cx="11350892" cy="3405545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Organic compounds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present in food,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required in tiny amounts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for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essential metabolic reactions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a living organism.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Vitamines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derived from ‘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vital amines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’  (contained amino nitrogen) was coined by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Funk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.(1912)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Each vitamin has its 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unique chemical properties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on which biological activities depends.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Absence or deficiency of vitamins causes deficiency disorders. 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Scurvy by lemon juice. Cod liver oil-rickets.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Brown rice grain not polished grain-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beri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Not building blocks or energy yielding.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Mediators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biohemical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pathways and failure of metabolic pathway.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98619-1F88-4F09-85D9-E3D5B469F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814" y="111329"/>
            <a:ext cx="9603275" cy="760060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normAutofit fontScale="90000"/>
          </a:bodyPr>
          <a:lstStyle/>
          <a:p>
            <a:pPr algn="ctr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Vitamins ----</a:t>
            </a:r>
            <a:r>
              <a:rPr lang="en-US" sz="8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8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172" y="4420082"/>
            <a:ext cx="11235559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general vitamins cannot be synthesized by animals and hence must be taken from diet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except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D, Nicotinic acid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(from tryptophan).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Derived from plants except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B12.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B12 synthesized from certain microorganisms only (not any plant or animal cell) </a:t>
            </a:r>
          </a:p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Ruminal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vitamin synthesis confirmed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→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A.I. Virtanen and R. R.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Oltjen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on purified diet method.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5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6369" t="23047" r="54836" b="18945"/>
          <a:stretch>
            <a:fillRect/>
          </a:stretch>
        </p:blipFill>
        <p:spPr bwMode="auto">
          <a:xfrm>
            <a:off x="451209" y="328614"/>
            <a:ext cx="5167927" cy="4243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6223" t="58581" r="38543" b="18555"/>
          <a:stretch>
            <a:fillRect/>
          </a:stretch>
        </p:blipFill>
        <p:spPr bwMode="auto">
          <a:xfrm>
            <a:off x="6276436" y="4424512"/>
            <a:ext cx="5915564" cy="24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6369" t="76955" r="38287" b="6250"/>
          <a:stretch>
            <a:fillRect/>
          </a:stretch>
        </p:blipFill>
        <p:spPr bwMode="auto">
          <a:xfrm>
            <a:off x="0" y="4793225"/>
            <a:ext cx="6150077" cy="156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 l="6223" t="14844" r="54302" b="35841"/>
          <a:stretch>
            <a:fillRect/>
          </a:stretch>
        </p:blipFill>
        <p:spPr bwMode="auto">
          <a:xfrm>
            <a:off x="6487828" y="448282"/>
            <a:ext cx="5310881" cy="4035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55665" y="2859169"/>
            <a:ext cx="11388616" cy="224676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↓ plasma Ca →↑ PTH →→ →1,25-(OH)2 D3  in kidney</a:t>
            </a:r>
          </a:p>
          <a:p>
            <a:pPr algn="just"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1,25-(OH)2 D3 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increases intestinal Ca &amp; P absorption </a:t>
            </a:r>
          </a:p>
          <a:p>
            <a:pPr algn="just">
              <a:buFont typeface="Wingdings" pitchFamily="2" charset="2"/>
              <a:buChar char="v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Also Ca &amp; P are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mobilised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from bone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just">
              <a:buFont typeface="Wingdings" pitchFamily="2" charset="2"/>
              <a:buChar char="v"/>
            </a:pP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Reabsorption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from kidney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Overall picture,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hypocalcaemic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signal will increase plasma Ca, while P level will remain constant. </a:t>
            </a:r>
          </a:p>
          <a:p>
            <a:pPr algn="just">
              <a:lnSpc>
                <a:spcPct val="1500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9051" y="-48701"/>
            <a:ext cx="368059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Role of Vitamin  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29192" y="5392864"/>
            <a:ext cx="6834187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potency of D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and D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are same for cattle, sheep and pig 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In poultry, the potency of D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1/10th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w.r.t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D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as catabolic breakdown of D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is much faster in chickens.</a:t>
            </a:r>
          </a:p>
        </p:txBody>
      </p:sp>
      <p:sp>
        <p:nvSpPr>
          <p:cNvPr id="5" name="Rectangle 4"/>
          <p:cNvSpPr/>
          <p:nvPr/>
        </p:nvSpPr>
        <p:spPr>
          <a:xfrm>
            <a:off x="6638925" y="3422334"/>
            <a:ext cx="536257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PTH causes 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diuresis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(↓ P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reabsorption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from kidney)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204" y="521853"/>
            <a:ext cx="9339263" cy="175432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Active form of Vitamin D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(1-25, DHCC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--- synthesis of messenger RNA which -----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Stimulates the synthesis of </a:t>
            </a:r>
            <a:r>
              <a:rPr lang="en-US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calcium binding protein (CBP).</a:t>
            </a:r>
          </a:p>
          <a:p>
            <a:pPr algn="just">
              <a:lnSpc>
                <a:spcPct val="150000"/>
              </a:lnSpc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                               CBP involved in Absorption of calcium from intestine. Also P transport.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Mobilisation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of bone Ca &amp; P induced by PTH dependent upon +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nce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of Vitamin D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1451" y="2471736"/>
            <a:ext cx="1415772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Homeostasis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" y="289561"/>
            <a:ext cx="110337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 are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water insoluble 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but 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 present in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milk is water soluble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due to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sulphate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derivative of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D.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D3 is more stable than D2</a:t>
            </a:r>
          </a:p>
          <a:p>
            <a:pPr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D2 and D3 are more resistant to oxidation than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 A  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776" y="2712720"/>
            <a:ext cx="97231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Sources: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Sundried roughages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Dead leaves of growing plants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Halibut liver and cod liver oils are rich source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D3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Egg yolk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good source but cow milk is normally a poor source.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Summer milk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richer than winter milk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Colostrum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contain 3 time more than ordinary milk.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67408" y="2510135"/>
            <a:ext cx="609600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Dietary requirements of vitamin D are not essential for the animal, who get an exposure to Sun for a couple of hours.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5957887" y="3397540"/>
            <a:ext cx="605790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en-US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Vitamin D requirement for adult dairy cows: 30 IU / kg BW. </a:t>
            </a: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38848" y="5144438"/>
            <a:ext cx="60960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 D req. in chicken are expressed as international chick units (ICU) 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 ICU = 0.025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μg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of vitamin D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39051" y="122755"/>
            <a:ext cx="368059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 D: Toxicity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308" y="661159"/>
            <a:ext cx="1095703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D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toxicity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hypervitaminosis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D) induces abnormally high serum calcium levels (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hypercalcemia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), which could result in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bone loss,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kidney stones, and </a:t>
            </a:r>
          </a:p>
          <a:p>
            <a:pPr algn="just">
              <a:buFont typeface="Wingdings" pitchFamily="2" charset="2"/>
              <a:buChar char="v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calcification of organs like the heart and kidneys if untreated over a long period of time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173426" y="498918"/>
            <a:ext cx="1183005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Rickets: young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Ca and P deposition in bones is affected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and the bones are weak, more prone to fractures and deformities.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Commonly seen are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bowing of legs, swollen knees and hock and arching of back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Occasionally there is paralysis.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Rickety Rosary – enlargement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Osteochondral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junction in ribs are also noticed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Osteomalacia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: Adult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Resorption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calcium and phosphorus from the bone.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Bones become weak, more prone to fractures and deformities.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It can occur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 pregnant and lactating animals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which require increased amount of calcium and phosphorus.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Rubbery legs in poultry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In poultry bones and beak become soft and rubbery; legs become weak.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Egg production is reduced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shoft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shelled eggs.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39051" y="122755"/>
            <a:ext cx="368059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 D: Deficiency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 l="18902" t="14224" r="23906" b="8836"/>
          <a:stretch>
            <a:fillRect/>
          </a:stretch>
        </p:blipFill>
        <p:spPr bwMode="auto">
          <a:xfrm>
            <a:off x="409903" y="204957"/>
            <a:ext cx="11083159" cy="646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39051" y="122755"/>
            <a:ext cx="368059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 D: Deficiency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308" y="661159"/>
            <a:ext cx="1095703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Deficiency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Deficiency rare in animals and humans that spend considerable time in direct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sunlight.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Malabsorption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of vitamin may occur due to a disease k/a </a:t>
            </a:r>
            <a:r>
              <a:rPr lang="en-US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steatorrhoea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conditions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with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insufficient bile secretions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severe hepatic and renal disorders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body will not be able to convert vitamin D to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their biologically active form.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Vitamin D3 is more efficient (above 30 times) as compared to D2 for preventing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rickets in poultry. </a:t>
            </a:r>
          </a:p>
          <a:p>
            <a:pPr algn="just"/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62045" y="4146498"/>
            <a:ext cx="10510875" cy="23453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D 3 resembles somewhat to that of hormones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Chemical structure and mechanism of action resembles Steroid hormones.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Very small quantities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sufficient for full biological activity.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Can be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synthsized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 one of the organ and transported via blood  to target cells intestine and bones.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Toxic in in excessive amounts.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39051" y="122755"/>
            <a:ext cx="368059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 D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308" y="661159"/>
            <a:ext cx="109570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Requirement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Lactating cow :30 IU/ kg body weight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Piglet :100-200 IU / kg feed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Pig : 200 – 400 IU / kg feed </a:t>
            </a:r>
          </a:p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Poultry </a:t>
            </a:r>
          </a:p>
          <a:p>
            <a:pPr marL="520700"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Broiler : 200 ICU / kg feed </a:t>
            </a:r>
          </a:p>
          <a:p>
            <a:pPr marL="520700"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Layer : 600 ICU / kg feed </a:t>
            </a:r>
          </a:p>
          <a:p>
            <a:pPr marL="520700" indent="-457200" algn="just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Supplementation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Cod liver oils (rich source),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Egg yolk and sun dried roughage's/grains.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Colostrum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contains 6 to 10 times the amount present in ordinary milk.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Provitamin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Ergosterol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- plant and 7-dehydrocholestrol – skin of animals.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57434" t="17672" r="28752" b="42026"/>
          <a:stretch>
            <a:fillRect/>
          </a:stretch>
        </p:blipFill>
        <p:spPr bwMode="auto">
          <a:xfrm>
            <a:off x="9002110" y="1135117"/>
            <a:ext cx="2538249" cy="3342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14802" y="75453"/>
            <a:ext cx="3727887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Vitamin  E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073" y="656559"/>
            <a:ext cx="11860927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Tocopherol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greek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) meaning ‘child bearing alcohol’ </a:t>
            </a:r>
          </a:p>
          <a:p>
            <a:pPr algn="just"/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Eight naturally form  of vitamins E </a:t>
            </a:r>
            <a:r>
              <a:rPr lang="en-US" sz="2200" i="1" dirty="0" err="1" smtClean="0">
                <a:latin typeface="Times New Roman" pitchFamily="18" charset="0"/>
                <a:cs typeface="Times New Roman" pitchFamily="18" charset="0"/>
              </a:rPr>
              <a:t>i.e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tocopherols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tocotrienols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(α, β, γ and δ) 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α-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tocopherol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→ most potent among all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Unlike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A, not stored in animal body in large amount so regular dietary source is important.</a:t>
            </a:r>
          </a:p>
          <a:p>
            <a:pPr algn="just"/>
            <a:endParaRPr lang="en-US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Sources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Green fodders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Young grasses being a better source than mature herbage.</a:t>
            </a:r>
          </a:p>
          <a:p>
            <a:pPr marL="914400" indent="-914400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Leaves contain 20-30 times  as much vitamin E as the stem.</a:t>
            </a:r>
          </a:p>
          <a:p>
            <a:pPr marL="914400" indent="-914400"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Artificial drying losses is low.</a:t>
            </a:r>
          </a:p>
          <a:p>
            <a:pPr marL="63500" indent="-63500" algn="just">
              <a:buFont typeface="Wingdings" pitchFamily="2" charset="2"/>
              <a:buChar char="ü"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Germinated seeds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Cereal grains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	Wheat and barley grain resemble grass in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containig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α –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tocopherol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				Maize contains in addition to α –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tocopherol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appreciable quantities of γ –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tocopherol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Animal products are relatively poor source.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394029" y="728641"/>
            <a:ext cx="4666593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Discovered by 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Evans </a:t>
            </a:r>
            <a:r>
              <a:rPr lang="en-US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Mattill</a:t>
            </a:r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and Bishop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(1922) as a fat soluble factor </a:t>
            </a:r>
          </a:p>
          <a:p>
            <a:pPr algn="just">
              <a:buFont typeface="Wingdings" pitchFamily="2" charset="2"/>
              <a:buChar char="ü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1936 isolated as α-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tocopherol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51570" y="2727435"/>
            <a:ext cx="1730992" cy="160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37440" t="13155" r="36550" b="56342"/>
          <a:stretch>
            <a:fillRect/>
          </a:stretch>
        </p:blipFill>
        <p:spPr bwMode="auto">
          <a:xfrm>
            <a:off x="9727324" y="5454865"/>
            <a:ext cx="1623848" cy="126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14432" t="15975"/>
          <a:stretch>
            <a:fillRect/>
          </a:stretch>
        </p:blipFill>
        <p:spPr bwMode="auto">
          <a:xfrm>
            <a:off x="8039100" y="5486400"/>
            <a:ext cx="1357148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59312" y="47298"/>
            <a:ext cx="3727887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i="1" dirty="0" smtClean="0">
                <a:latin typeface="Times New Roman" pitchFamily="18" charset="0"/>
                <a:cs typeface="Times New Roman" pitchFamily="18" charset="0"/>
              </a:rPr>
              <a:t>Vitamin  E</a:t>
            </a:r>
            <a:endParaRPr lang="en-US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073" y="746721"/>
            <a:ext cx="11860927" cy="7201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 Biological antioxidant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In association with the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selenium-containing enzyme </a:t>
            </a:r>
            <a:r>
              <a:rPr lang="en-US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glutathione </a:t>
            </a:r>
            <a:r>
              <a:rPr lang="en-US" sz="22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peroxidase</a:t>
            </a:r>
            <a:r>
              <a:rPr lang="en-US" sz="22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      it protects cells </a:t>
            </a:r>
            <a:r>
              <a:rPr lang="en-US" sz="2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against oxidative damage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caused by free radicals*.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E scavenging the free radicals and 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Glutathione </a:t>
            </a:r>
            <a:r>
              <a:rPr lang="en-US" sz="2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peroxidase</a:t>
            </a: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causes destruction of peroxides.</a:t>
            </a:r>
          </a:p>
          <a:p>
            <a:pPr algn="just">
              <a:lnSpc>
                <a:spcPct val="150000"/>
              </a:lnSpc>
            </a:pP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Ii) It protects </a:t>
            </a:r>
            <a:r>
              <a:rPr lang="en-US" sz="2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carotenoides</a:t>
            </a: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2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A from oxidation.</a:t>
            </a:r>
          </a:p>
          <a:p>
            <a:pPr marL="514350" indent="-514350"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iii) Preventing oxidation of polyunsaturated fatty acids</a:t>
            </a:r>
          </a:p>
          <a:p>
            <a:pPr marL="514350" indent="-514350"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iv) Development and function of immune system.</a:t>
            </a:r>
          </a:p>
          <a:p>
            <a:pPr marL="514350" indent="-514350"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v) Aid in absorption and utilization of vitamin A, carotene.</a:t>
            </a:r>
          </a:p>
          <a:p>
            <a:pPr marL="514350" indent="-514350"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vi) Helps extend the storage of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 in the liver.</a:t>
            </a:r>
          </a:p>
          <a:p>
            <a:pPr marL="514350" indent="-514350" algn="just">
              <a:lnSpc>
                <a:spcPct val="150000"/>
              </a:lnSpc>
            </a:pP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Metabolism of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sulphur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aminoacids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A and Selenium.</a:t>
            </a:r>
          </a:p>
          <a:p>
            <a:pPr marL="514350" indent="-514350" algn="just">
              <a:lnSpc>
                <a:spcPct val="150000"/>
              </a:lnSpc>
              <a:buAutoNum type="romanLcParenR" startAt="2"/>
            </a:pPr>
            <a:endParaRPr lang="en-US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lnSpc>
                <a:spcPct val="150000"/>
              </a:lnSpc>
              <a:buAutoNum type="romanLcParenR" startAt="2"/>
            </a:pPr>
            <a:endParaRPr lang="en-US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9340" y="488668"/>
            <a:ext cx="4250765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*Free radicals are  Super oxide O2*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-   and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hydroxyl OH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formed during cellular metabolism and, as they are capable of damaging 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cell membranes, enzymes and cell nuclear material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677808" y="4445866"/>
            <a:ext cx="4240924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Oxidation of unsaturated fatty acids produces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hydroperoxides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*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799341" y="2753651"/>
            <a:ext cx="425076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E donates hydrogen atom to the free radicals to form stable molecule.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Some Vitamins are metabolic essential but not dietary essential due to synthesis in body.</a:t>
            </a:r>
          </a:p>
          <a:p>
            <a:pPr>
              <a:buNone/>
            </a:pPr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6538" indent="-119063"/>
            <a:r>
              <a:rPr lang="en-I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B12:  not dietary essential in Ruminant if Co provided in diet</a:t>
            </a:r>
          </a:p>
          <a:p>
            <a:pPr marL="236538" indent="-119063">
              <a:buNone/>
            </a:pP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due to microbial synthesis in Rumen.</a:t>
            </a:r>
          </a:p>
          <a:p>
            <a:pPr marL="236538" indent="-119063"/>
            <a:endParaRPr lang="en-IN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8738" indent="50800"/>
            <a:r>
              <a:rPr lang="en-I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Vit</a:t>
            </a: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C: Only dietary essential in Humans and guinea pig. </a:t>
            </a:r>
          </a:p>
          <a:p>
            <a:pPr marL="58738" indent="50800">
              <a:buNone/>
            </a:pPr>
            <a:r>
              <a:rPr lang="en-I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But metabolic needs are similar in most animals.</a:t>
            </a:r>
            <a:endParaRPr lang="en-I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39762"/>
          </a:xfrm>
        </p:spPr>
        <p:txBody>
          <a:bodyPr>
            <a:normAutofit/>
          </a:bodyPr>
          <a:lstStyle/>
          <a:p>
            <a:pPr algn="ctr"/>
            <a:r>
              <a:rPr lang="en-I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Metabolic essential </a:t>
            </a:r>
            <a:r>
              <a:rPr lang="en-I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Dietary essential Vitamins</a:t>
            </a:r>
            <a:endParaRPr lang="en-I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3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/>
          <a:srcRect l="24125" t="24627" r="28358" b="12313"/>
          <a:stretch>
            <a:fillRect/>
          </a:stretch>
        </p:blipFill>
        <p:spPr bwMode="auto">
          <a:xfrm>
            <a:off x="655093" y="-1"/>
            <a:ext cx="11095629" cy="5991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39051" y="95460"/>
            <a:ext cx="3680592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 E: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Deficierncy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074" y="551457"/>
            <a:ext cx="112831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Nutritional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myopathy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/ white muscle disease / stiff lamb disease / </a:t>
            </a:r>
          </a:p>
          <a:p>
            <a:pPr algn="just"/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Nutritional </a:t>
            </a:r>
            <a:r>
              <a:rPr lang="en-US" sz="20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myopathy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nutritional muscular dystrophy)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   in young ones particularly calves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affecting skeletal muscles and occasionally heart muscle.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spring pasture in young grass having high concentration of PUFAs and low intake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and 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selenium.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Requirement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increases with increase of PUFA in diet.</a:t>
            </a:r>
          </a:p>
          <a:p>
            <a:pPr marL="857250"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pig called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mulberry heart disease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Infertility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is the classical manifestation in females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antisterility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vitamin) Also causes immobility of </a:t>
            </a: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spermatozoa and degeneration of germinal epithelium.</a:t>
            </a:r>
          </a:p>
          <a:p>
            <a:pPr algn="just"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buFont typeface="Wingdings" pitchFamily="2" charset="2"/>
              <a:buChar char="ü"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/>
          <a:srcRect l="24125" t="23881" r="28778" b="12686"/>
          <a:stretch>
            <a:fillRect/>
          </a:stretch>
        </p:blipFill>
        <p:spPr bwMode="auto">
          <a:xfrm>
            <a:off x="7411014" y="4087509"/>
            <a:ext cx="4271469" cy="2668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67520" y="4461640"/>
            <a:ext cx="6632137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Antioxidant properties protecting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Arachidonic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 and </a:t>
            </a:r>
          </a:p>
          <a:p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maintaining the functional integrity of the reproductive organs.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 l="24335" t="16978" r="30246" b="19403"/>
          <a:stretch>
            <a:fillRect/>
          </a:stretch>
        </p:blipFill>
        <p:spPr bwMode="auto">
          <a:xfrm>
            <a:off x="1187355" y="27292"/>
            <a:ext cx="9239535" cy="6040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30123" y="81812"/>
            <a:ext cx="368059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Vitamin  E: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Deficierncy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074" y="346737"/>
            <a:ext cx="11283172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pigs,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mulberry heart disease: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Sudden cardiac failure and on post-mortem examination the lesions of the cardiac muscles are seen as pale patches or white streaks.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In chicks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may lead to 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nutritional </a:t>
            </a:r>
            <a:r>
              <a:rPr lang="en-US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myopathy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  ii) </a:t>
            </a:r>
            <a:r>
              <a:rPr lang="en-US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exudative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diathesis and  iii) </a:t>
            </a:r>
            <a:r>
              <a:rPr lang="en-US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encephalomalacia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Nutritional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myopathy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 the mainly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pectorals muscles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affected but the leg muscles may be involved.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Ii) Nutritional </a:t>
            </a:r>
            <a:r>
              <a:rPr lang="en-US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encephalomalacia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or crazy chick disease: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chick is unable to walk or stand, and is accompanied by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hemorrhages and necrosis of brain cells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Only due to deficiency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 not Se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Exudative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 diathesis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is a vascular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haemorrhagic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disease of chicks characterized by a generalized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oedema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of the subcutaneous fatty tissues, associated with an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abnormal permeability of the capillary walls.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Nutrition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myopathy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and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exudative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diathesis:   Both selenium and vitamin E involved 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but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nutritional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encephalomalacia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 selenium does not seem to be important 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Horse: coffee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coloured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urine—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haemolysis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of RBC.</a:t>
            </a:r>
          </a:p>
          <a:p>
            <a:pPr algn="just">
              <a:lnSpc>
                <a:spcPct val="150000"/>
              </a:lnSpc>
            </a:pPr>
            <a:endParaRPr lang="en-US" sz="20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30123" y="81812"/>
            <a:ext cx="3680592" cy="40011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Vitamin  E: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Deficierncy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074" y="346737"/>
            <a:ext cx="1128317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Def. also leads to ‘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yellow fat disease’ or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steatitis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or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pansteatitis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cats, crocodiles and herons.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When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high level of PUFA are fed with low levels of vitamin 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leading to deposition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ceroid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pigment in adipose tissue with fat cell necrosis and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susequent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inflammation.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Requirement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Lactating cow : 0.8 IU/ kg body weight     or     80IU/ kg DMI and    120IU/ kg DMI 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Piglet : 5- 10 IU / kg feed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Pig : 20 - 30 IU / kg feed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Poultry </a:t>
            </a:r>
          </a:p>
          <a:p>
            <a:pPr marL="463550"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Broiler : 5 - 10 IU / kg feed </a:t>
            </a:r>
          </a:p>
          <a:p>
            <a:pPr marL="463550"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Layer : 5 IU / kg feed 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Supplementation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Green fodders, cereal grains, vegetable oils, fats, and nuts, oil seeds and legumes.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One IU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E= 1mg synthetic α-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tocopherol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acetate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4973" y="0"/>
            <a:ext cx="405707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Vitamin  K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074" y="662057"/>
            <a:ext cx="1128317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Henrik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Dam identified it and designated its name as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Koagulation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danish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word)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Discovered as essential factor in the prevention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haemorrhagic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symptoms 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chiks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Phylloquinone—K1→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green plants and oils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Menaquinone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– K2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→ synthesized by intestinal bacteria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Menadione—K3 → synthetic form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K2 produced by human intestinal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microflora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is subsequently absorbed. </a:t>
            </a:r>
          </a:p>
          <a:p>
            <a:pPr algn="just">
              <a:lnSpc>
                <a:spcPct val="1500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Source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Green leafy materials with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lucern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cabbage and Kale being good sources.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      Egg yolk, liver and fish meal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3544" r="29005"/>
          <a:stretch>
            <a:fillRect/>
          </a:stretch>
        </p:blipFill>
        <p:spPr bwMode="auto">
          <a:xfrm>
            <a:off x="9032571" y="2175855"/>
            <a:ext cx="2744265" cy="214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4973" y="0"/>
            <a:ext cx="405707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Vitamin  K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074" y="677823"/>
            <a:ext cx="112831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Role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Vitamin K is required for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synthesis of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prothrombin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the liver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other clotting factors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(plasma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thromboplastin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tissue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thromboplastin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)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and involved in the conversion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prothrombin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to thrombin.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Also involved in electron transport and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oxydative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phosphorylations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44973" y="85728"/>
            <a:ext cx="4057078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Vitamin  K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1074" y="677823"/>
            <a:ext cx="11283172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Deficiency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20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K deficiency,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prothrombin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molecule remains deficient in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carboxyglutamic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acid, which is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req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 synthesis of calcium binding protein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Prothrombin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must bind to calcium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inos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before it can be activated)</a:t>
            </a:r>
          </a:p>
          <a:p>
            <a:pPr marL="228600" indent="-22860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Sweet clover disease–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Sweet clover 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Melilotus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albus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contains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coumarins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converted by fungi like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Aspergillus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to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dicoumarol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.----Vitamin K antagonist. 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								This lowers the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prothrombin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content of the blood.</a:t>
            </a:r>
          </a:p>
          <a:p>
            <a:pPr algn="just">
              <a:lnSpc>
                <a:spcPct val="150000"/>
              </a:lnSpc>
            </a:pP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Sulfaquinoxalene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and </a:t>
            </a:r>
            <a:r>
              <a:rPr lang="en-US" sz="20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warfarin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also Vitamin K inhibitor.</a:t>
            </a:r>
            <a:r>
              <a:rPr lang="en-US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4490810"/>
            <a:ext cx="11320461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Bacteria synthesize sufficient vitamin in digestive tract so symptoms not reported in ruminants.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In hindgut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ferementors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it may not be useful unless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coprophagy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Partially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feremnted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feed has large amounts of Vitamin K.</a:t>
            </a:r>
          </a:p>
          <a:p>
            <a:pPr lvl="0"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Poultry </a:t>
            </a:r>
            <a:r>
              <a:rPr lang="en-US" sz="20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must require through diet.</a:t>
            </a:r>
            <a:endParaRPr lang="en-US" sz="20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78CBD50-959C-4B0E-8ED9-64CBBFD1D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11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B65C5A-1354-400E-B6A6-A97AD59C7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643" y="976105"/>
            <a:ext cx="11434713" cy="5156681"/>
          </a:xfrm>
          <a:solidFill>
            <a:schemeClr val="bg2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Fat-soluble vitamins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include vitamin A, D, E and K.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Water-soluble vitamins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include vitamin B complex group and vitamin C. 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DEDA7-1950-46F8-82B2-5483F138F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829" y="263951"/>
            <a:ext cx="11416937" cy="62432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lassification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7401463"/>
              </p:ext>
            </p:extLst>
          </p:nvPr>
        </p:nvGraphicFramePr>
        <p:xfrm>
          <a:off x="678759" y="1887398"/>
          <a:ext cx="10836965" cy="4309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7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14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7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807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653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Synonym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Synonym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52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 A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Retinol, Retinal, Retinoic Acid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B1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Thiamin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2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 D2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Ergocalciferol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B2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Riboflavin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83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D3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Cholecalciferol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B3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Niacin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5129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 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Tocopherol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tocotrienols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B5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Pantothenic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acid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085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 K1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Phylloquinone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B6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Pyridoxine,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Pyridoxal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Pyridoxamine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275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 C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Ascorbic acid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B8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Biotin, Vitamin H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111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B9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Folic acid,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Folate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, Vitamin M, 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192"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B12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 smtClean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Cyancobalamine</a:t>
                      </a:r>
                      <a:r>
                        <a:rPr lang="en-US" sz="2000" b="1" dirty="0" smtClean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APF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9889"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Choline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97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3D174-9C81-443F-A670-616C7CD98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057" y="724618"/>
            <a:ext cx="11507637" cy="5382883"/>
          </a:xfrm>
          <a:solidFill>
            <a:schemeClr val="bg2"/>
          </a:solidFill>
        </p:spPr>
        <p:txBody>
          <a:bodyPr>
            <a:noAutofit/>
          </a:bodyPr>
          <a:lstStyle/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0450"/>
              </p:ext>
            </p:extLst>
          </p:nvPr>
        </p:nvGraphicFramePr>
        <p:xfrm>
          <a:off x="2" y="595962"/>
          <a:ext cx="12191999" cy="62735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00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604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21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8438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Si. No.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Fat Soluble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Water Soluble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25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Extractable from foods with fat solvents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Extractable from foods with water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03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Primarily excreted in feces via the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bile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Excreted in urine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816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Excess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Vit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A and D are toxic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Relatively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n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on toxic except hyper-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vitaminosis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Niacin &amp; B6.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88136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Consist only of 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C,H,O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Some vitamins also contain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nitrogen , sulfur or cobalt </a:t>
                      </a:r>
                    </a:p>
                    <a:p>
                      <a:r>
                        <a:rPr kumimoji="0" lang="fi-FI" sz="20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hlinkClick r:id="rId2"/>
                        </a:rPr>
                        <a:t>S--Thiamin (vitamin B-1) and   biotin (vitamin H)</a:t>
                      </a:r>
                      <a:endParaRPr kumimoji="0" lang="fi-FI" sz="2000" b="0" i="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fi-FI" sz="2000" b="0" i="0" u="none" strike="noStrike" kern="120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Co, P-     </a:t>
                      </a:r>
                      <a:r>
                        <a:rPr kumimoji="0" lang="fi-FI" sz="2000" b="0" i="0" u="none" strike="noStrike" kern="1200" baseline="0" dirty="0" smtClean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fi-FI" sz="2000" b="0" i="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Cyanocobalamin-----            N-    Vit B</a:t>
                      </a:r>
                      <a:endParaRPr lang="en-US" sz="2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89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Absorbed by passive diffusion through the lipid phase of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mucosal cell membrane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Some 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vitamin absorbed by active process when diet contains low levels of vitamin.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89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Ring compounds except Pantothenic acid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7354748"/>
                  </a:ext>
                </a:extLst>
              </a:tr>
              <a:tr h="42789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Pro-vitamin to vitamin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623888" indent="-623888"/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Vit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B- function 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the form of Coenzyme or prosthetic group of enzymes.</a:t>
                      </a:r>
                    </a:p>
                    <a:p>
                      <a:r>
                        <a:rPr lang="en-US" sz="20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C- as reducing agent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971308"/>
                  </a:ext>
                </a:extLst>
              </a:tr>
              <a:tr h="42789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076325" indent="-1076325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Synthesis: Vitamin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K by symbiotic microorganisms</a:t>
                      </a:r>
                    </a:p>
                    <a:p>
                      <a:pPr marL="1076325" indent="0"/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Vitamin D in Skin 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Niacin from Tryptophan except in cat</a:t>
                      </a:r>
                    </a:p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Vit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C: except human and guinea pigs</a:t>
                      </a:r>
                    </a:p>
                    <a:p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Vit</a:t>
                      </a:r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 B12 in Rumen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761622"/>
                  </a:ext>
                </a:extLst>
              </a:tr>
              <a:tr h="427898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/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Stored in body in appreciable amount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Times New Roman" pitchFamily="18" charset="0"/>
                          <a:cs typeface="Times New Roman" pitchFamily="18" charset="0"/>
                        </a:rPr>
                        <a:t>Not stored, except </a:t>
                      </a:r>
                      <a:r>
                        <a:rPr lang="en-US" sz="2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Vit</a:t>
                      </a:r>
                      <a:r>
                        <a:rPr lang="en-US" sz="2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B12 stored in liver.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826492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056290" y="78822"/>
            <a:ext cx="10484069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Difference between Fat Soluble and water soluble Vitamins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83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8DD15-FB70-4A6F-8E1D-086B9D4FE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47" y="738725"/>
            <a:ext cx="11388355" cy="5346765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Does not exist as such in plants, but 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exist as precursors/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provitamin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carotenoids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Body transform it into active vitamin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Discovered by McCollum and Davis in 1913.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2655" y="0"/>
            <a:ext cx="5139559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Vitamin A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23932" t="28634" r="29047" b="8709"/>
          <a:stretch>
            <a:fillRect/>
          </a:stretch>
        </p:blipFill>
        <p:spPr bwMode="auto">
          <a:xfrm>
            <a:off x="4363771" y="2501150"/>
            <a:ext cx="7297092" cy="3519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8699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7863" y="0"/>
            <a:ext cx="3689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Provitamins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8373" y="677913"/>
            <a:ext cx="112040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 does not exist as such in plants, but present as precursor or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provitamins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in the form of certain </a:t>
            </a:r>
            <a:r>
              <a:rPr lang="en-US" sz="2000" b="1" dirty="0" err="1" smtClean="0">
                <a:latin typeface="Times New Roman" pitchFamily="18" charset="0"/>
                <a:cs typeface="Times New Roman" pitchFamily="18" charset="0"/>
              </a:rPr>
              <a:t>carotenoids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β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carotene 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 the main source of </a:t>
            </a:r>
            <a:r>
              <a:rPr lang="en-US" sz="20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 of farm animals.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Green plant tissues contain 90% β-carotene and 10%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gama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Carotene.</a:t>
            </a:r>
          </a:p>
          <a:p>
            <a:pPr>
              <a:lnSpc>
                <a:spcPct val="150000"/>
              </a:lnSpc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Conversion to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( Oxidative scission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in two stages</a:t>
            </a:r>
          </a:p>
          <a:p>
            <a:pPr algn="just">
              <a:buFont typeface="Wingdings" pitchFamily="2" charset="2"/>
              <a:buChar char="ü"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1) intestinal mucosa by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dioxygenase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(majority)</a:t>
            </a: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     2) Liver by retinol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reductase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(NADPH or NADH as electron donor)</a:t>
            </a: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9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0907B-76D5-406E-8A0A-336B1F1F0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9591"/>
            <a:ext cx="12192000" cy="682840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just">
              <a:buNone/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β-carotene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 </a:t>
            </a:r>
          </a:p>
          <a:p>
            <a:pPr algn="just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One molecule of β-carotene can be converted into two molecules of retinol (theoretically).</a:t>
            </a:r>
          </a:p>
          <a:p>
            <a:pPr algn="just">
              <a:buNone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              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But biologically gives rise to one molecule only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Highest efficiency is seen in chicken and rat.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Factor affecting disturbing the GIT integrity also affect this conversion efficiency.</a:t>
            </a:r>
          </a:p>
          <a:p>
            <a:pPr algn="just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Buffalo good convertor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while cow is poor convertor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that’s why cow milk possess yellowish appearance). 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Horse and cattle have considerable level of β-carotene in blood and rest is stored in liver and adipose tissue. </a:t>
            </a:r>
          </a:p>
          <a:p>
            <a:pPr algn="just">
              <a:buNone/>
            </a:pP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Absorption efficiency of β-carotene is 1/3 of intake, while vitamin A absorbed almost completely.</a:t>
            </a:r>
          </a:p>
          <a:p>
            <a:pPr algn="just">
              <a:buFont typeface="Wingdings" pitchFamily="2" charset="2"/>
              <a:buChar char="ü"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β-carotene found in cellular membrane  function as 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an antioxidant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6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451579" y="252710"/>
            <a:ext cx="9603275" cy="543704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43825" y="1759336"/>
            <a:ext cx="5797036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One IU of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Vitamin A = 0.3 µg retinol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general,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mg β carotene = 1667 IU of vitamin 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4672" y="3156156"/>
            <a:ext cx="5048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In cat and mink carotene is not utilized.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6980" y="1779001"/>
            <a:ext cx="5194884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One IU of </a:t>
            </a:r>
            <a:r>
              <a:rPr lang="en-US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Vitamin D = 0.025 µg </a:t>
            </a:r>
            <a:r>
              <a:rPr lang="en-US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cholecalciferol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0723" y="4291781"/>
            <a:ext cx="9394722" cy="11339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E and Synthetic antioxidants : enhancing bioavailability of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Vit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A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By Protecting the integrity of Vitamin A in the gut.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8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10185</TotalTime>
  <Words>3612</Words>
  <Application>Microsoft Office PowerPoint</Application>
  <PresentationFormat>Widescreen</PresentationFormat>
  <Paragraphs>421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Calibri</vt:lpstr>
      <vt:lpstr>Lucida Sans Unicode</vt:lpstr>
      <vt:lpstr>Times New Roman</vt:lpstr>
      <vt:lpstr>Verdana</vt:lpstr>
      <vt:lpstr>Wingdings</vt:lpstr>
      <vt:lpstr>Wingdings 2</vt:lpstr>
      <vt:lpstr>Wingdings 3</vt:lpstr>
      <vt:lpstr>Concourse</vt:lpstr>
      <vt:lpstr>Vitamins</vt:lpstr>
      <vt:lpstr>Vitamins ----?</vt:lpstr>
      <vt:lpstr>Metabolic essential and Dietary essential Vitamins</vt:lpstr>
      <vt:lpstr>Classification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Rumen Degradable Protein (RDP), Rumen Undegradable Protein (UDP) and Kinetics</dc:title>
  <dc:creator>Kundan Krishnan</dc:creator>
  <cp:lastModifiedBy>sankha nath koley</cp:lastModifiedBy>
  <cp:revision>616</cp:revision>
  <dcterms:created xsi:type="dcterms:W3CDTF">2020-04-30T11:20:30Z</dcterms:created>
  <dcterms:modified xsi:type="dcterms:W3CDTF">2025-06-10T09:56:09Z</dcterms:modified>
</cp:coreProperties>
</file>