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4" r:id="rId7"/>
    <p:sldId id="265" r:id="rId8"/>
    <p:sldId id="266" r:id="rId9"/>
    <p:sldId id="267" r:id="rId10"/>
    <p:sldId id="268" r:id="rId11"/>
    <p:sldId id="269" r:id="rId12"/>
    <p:sldId id="259" r:id="rId13"/>
    <p:sldId id="270" r:id="rId14"/>
    <p:sldId id="271" r:id="rId15"/>
    <p:sldId id="275" r:id="rId16"/>
    <p:sldId id="274" r:id="rId17"/>
    <p:sldId id="273" r:id="rId18"/>
    <p:sldId id="276" r:id="rId19"/>
    <p:sldId id="277" r:id="rId20"/>
    <p:sldId id="272" r:id="rId21"/>
    <p:sldId id="26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A6C113E-05DA-4EED-AE12-F7B48F9E7CDC}" type="datetimeFigureOut">
              <a:rPr lang="en-IN" smtClean="0"/>
              <a:t>27-06-2025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3559265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A6C113E-05DA-4EED-AE12-F7B48F9E7CDC}" type="datetimeFigureOut">
              <a:rPr lang="en-IN" smtClean="0"/>
              <a:t>27-06-2025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1353735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A6C113E-05DA-4EED-AE12-F7B48F9E7CDC}" type="datetimeFigureOut">
              <a:rPr lang="en-IN" smtClean="0"/>
              <a:t>27-06-2025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1350236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EA6C113E-05DA-4EED-AE12-F7B48F9E7CDC}" type="datetimeFigureOut">
              <a:rPr lang="en-IN" smtClean="0"/>
              <a:t>27-06-2025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242625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6C113E-05DA-4EED-AE12-F7B48F9E7CDC}" type="datetimeFigureOut">
              <a:rPr lang="en-IN" smtClean="0"/>
              <a:t>27-06-2025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1378626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EA6C113E-05DA-4EED-AE12-F7B48F9E7CDC}" type="datetimeFigureOut">
              <a:rPr lang="en-IN" smtClean="0"/>
              <a:t>27-06-2025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867595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EA6C113E-05DA-4EED-AE12-F7B48F9E7CDC}" type="datetimeFigureOut">
              <a:rPr lang="en-IN" smtClean="0"/>
              <a:t>27-06-2025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1228437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A6C113E-05DA-4EED-AE12-F7B48F9E7CDC}" type="datetimeFigureOut">
              <a:rPr lang="en-IN" smtClean="0"/>
              <a:t>27-06-2025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3134696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6C113E-05DA-4EED-AE12-F7B48F9E7CDC}" type="datetimeFigureOut">
              <a:rPr lang="en-IN" smtClean="0"/>
              <a:t>27-06-2025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262160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6C113E-05DA-4EED-AE12-F7B48F9E7CDC}" type="datetimeFigureOut">
              <a:rPr lang="en-IN" smtClean="0"/>
              <a:t>27-06-2025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619191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6C113E-05DA-4EED-AE12-F7B48F9E7CDC}" type="datetimeFigureOut">
              <a:rPr lang="en-IN" smtClean="0"/>
              <a:t>27-06-2025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B5712E0-AED8-434D-99D7-EE439B41C9A8}" type="slidenum">
              <a:rPr lang="en-IN" smtClean="0"/>
              <a:t>‹#›</a:t>
            </a:fld>
            <a:endParaRPr lang="en-IN"/>
          </a:p>
        </p:txBody>
      </p:sp>
    </p:spTree>
    <p:extLst>
      <p:ext uri="{BB962C8B-B14F-4D97-AF65-F5344CB8AC3E}">
        <p14:creationId xmlns:p14="http://schemas.microsoft.com/office/powerpoint/2010/main" val="158475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6C113E-05DA-4EED-AE12-F7B48F9E7CDC}" type="datetimeFigureOut">
              <a:rPr lang="en-IN" smtClean="0"/>
              <a:t>27-06-2025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5712E0-AED8-434D-99D7-EE439B41C9A8}" type="slidenum">
              <a:rPr lang="en-IN" smtClean="0"/>
              <a:t>‹#›</a:t>
            </a:fld>
            <a:endParaRPr lang="en-IN"/>
          </a:p>
        </p:txBody>
      </p:sp>
    </p:spTree>
    <p:extLst>
      <p:ext uri="{BB962C8B-B14F-4D97-AF65-F5344CB8AC3E}">
        <p14:creationId xmlns:p14="http://schemas.microsoft.com/office/powerpoint/2010/main" val="3528274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67571"/>
          </a:xfrm>
        </p:spPr>
        <p:txBody>
          <a:bodyPr>
            <a:normAutofit/>
          </a:bodyPr>
          <a:lstStyle/>
          <a:p>
            <a:r>
              <a:rPr lang="en-US" sz="4400" b="1" dirty="0" smtClean="0"/>
              <a:t>History of </a:t>
            </a:r>
            <a:r>
              <a:rPr lang="en-US" sz="4400" b="1" dirty="0"/>
              <a:t>A</a:t>
            </a:r>
            <a:r>
              <a:rPr lang="en-US" sz="4400" b="1" dirty="0" smtClean="0"/>
              <a:t>nimal </a:t>
            </a:r>
            <a:r>
              <a:rPr lang="en-US" sz="4400" b="1" dirty="0"/>
              <a:t>N</a:t>
            </a:r>
            <a:r>
              <a:rPr lang="en-US" sz="4400" b="1" dirty="0" smtClean="0"/>
              <a:t>utrition</a:t>
            </a:r>
            <a:endParaRPr lang="en-IN" sz="4400" b="1" dirty="0"/>
          </a:p>
        </p:txBody>
      </p:sp>
      <p:sp>
        <p:nvSpPr>
          <p:cNvPr id="3" name="Subtitle 2"/>
          <p:cNvSpPr>
            <a:spLocks noGrp="1"/>
          </p:cNvSpPr>
          <p:nvPr>
            <p:ph type="subTitle" idx="1"/>
          </p:nvPr>
        </p:nvSpPr>
        <p:spPr/>
        <p:txBody>
          <a:bodyPr>
            <a:normAutofit fontScale="77500" lnSpcReduction="20000"/>
          </a:bodyPr>
          <a:lstStyle/>
          <a:p>
            <a:r>
              <a:rPr lang="en-US" dirty="0" smtClean="0"/>
              <a:t>Dr. </a:t>
            </a:r>
            <a:r>
              <a:rPr lang="en-US" dirty="0" err="1" smtClean="0"/>
              <a:t>Sankhanath</a:t>
            </a:r>
            <a:r>
              <a:rPr lang="en-US" dirty="0" smtClean="0"/>
              <a:t> Koley</a:t>
            </a:r>
          </a:p>
          <a:p>
            <a:r>
              <a:rPr lang="en-US" dirty="0" smtClean="0"/>
              <a:t>Professor</a:t>
            </a:r>
            <a:endParaRPr lang="en-US" dirty="0" smtClean="0"/>
          </a:p>
          <a:p>
            <a:r>
              <a:rPr lang="en-US" dirty="0" smtClean="0"/>
              <a:t>Department of Animal </a:t>
            </a:r>
            <a:r>
              <a:rPr lang="en-US" dirty="0" smtClean="0"/>
              <a:t>Nutrition,</a:t>
            </a:r>
            <a:endParaRPr lang="en-US" dirty="0" smtClean="0"/>
          </a:p>
          <a:p>
            <a:r>
              <a:rPr lang="en-US" dirty="0" smtClean="0"/>
              <a:t>Bihar Veterinary College,</a:t>
            </a:r>
          </a:p>
          <a:p>
            <a:r>
              <a:rPr lang="en-US" dirty="0" smtClean="0"/>
              <a:t>Bihar Animal Sciences University, </a:t>
            </a:r>
            <a:r>
              <a:rPr lang="en-US" dirty="0" smtClean="0"/>
              <a:t>Patna</a:t>
            </a:r>
            <a:endParaRPr lang="en-IN" dirty="0" smtClean="0"/>
          </a:p>
          <a:p>
            <a:endParaRPr lang="en-IN" dirty="0"/>
          </a:p>
        </p:txBody>
      </p:sp>
    </p:spTree>
    <p:extLst>
      <p:ext uri="{BB962C8B-B14F-4D97-AF65-F5344CB8AC3E}">
        <p14:creationId xmlns:p14="http://schemas.microsoft.com/office/powerpoint/2010/main" val="103774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Further </a:t>
            </a:r>
            <a:r>
              <a:rPr lang="en-US" dirty="0"/>
              <a:t>research followed into the area of the vitamins. </a:t>
            </a:r>
            <a:endParaRPr lang="en-US" dirty="0" smtClean="0"/>
          </a:p>
          <a:p>
            <a:endParaRPr lang="en-US" dirty="0" smtClean="0"/>
          </a:p>
          <a:p>
            <a:r>
              <a:rPr lang="en-US" dirty="0"/>
              <a:t>All vitamins were identified between </a:t>
            </a:r>
            <a:r>
              <a:rPr lang="en-US" b="1" dirty="0"/>
              <a:t>1913 and 1948</a:t>
            </a:r>
            <a:r>
              <a:rPr lang="en-US" dirty="0"/>
              <a:t>, ushering in a half century of discovery focused on single-nutrient-deficiency </a:t>
            </a:r>
            <a:r>
              <a:rPr lang="en-US" dirty="0" smtClean="0"/>
              <a:t>diseases.</a:t>
            </a:r>
            <a:endParaRPr lang="en-IN" dirty="0"/>
          </a:p>
        </p:txBody>
      </p:sp>
    </p:spTree>
    <p:extLst>
      <p:ext uri="{BB962C8B-B14F-4D97-AF65-F5344CB8AC3E}">
        <p14:creationId xmlns:p14="http://schemas.microsoft.com/office/powerpoint/2010/main" val="485169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854" y="791253"/>
            <a:ext cx="10515600" cy="1325563"/>
          </a:xfrm>
        </p:spPr>
        <p:txBody>
          <a:bodyPr>
            <a:normAutofit fontScale="90000"/>
          </a:bodyPr>
          <a:lstStyle/>
          <a:p>
            <a:pPr algn="ctr"/>
            <a:r>
              <a:rPr lang="en-US" sz="4900" b="1" dirty="0" err="1" smtClean="0"/>
              <a:t>Santario</a:t>
            </a:r>
            <a:r>
              <a:rPr lang="en-US" sz="4900" b="1" dirty="0" smtClean="0"/>
              <a:t> </a:t>
            </a:r>
            <a:r>
              <a:rPr lang="en-US" sz="4900" b="1" dirty="0" err="1" smtClean="0"/>
              <a:t>Sanctorius</a:t>
            </a:r>
            <a:r>
              <a:rPr lang="en-US" sz="4900" b="1" dirty="0" smtClean="0"/>
              <a:t/>
            </a:r>
            <a:br>
              <a:rPr lang="en-US" sz="4900" b="1" dirty="0" smtClean="0"/>
            </a:br>
            <a:r>
              <a:rPr lang="en-US" sz="3600" b="1" dirty="0" smtClean="0"/>
              <a:t>Italy </a:t>
            </a:r>
            <a:br>
              <a:rPr lang="en-US" sz="3600" b="1" dirty="0" smtClean="0"/>
            </a:br>
            <a:r>
              <a:rPr lang="en-US" sz="3600" b="1" dirty="0"/>
              <a:t>(1561-1636) </a:t>
            </a:r>
            <a:endParaRPr lang="en-IN" sz="3600" b="1" dirty="0"/>
          </a:p>
        </p:txBody>
      </p:sp>
      <p:sp>
        <p:nvSpPr>
          <p:cNvPr id="3" name="Content Placeholder 2"/>
          <p:cNvSpPr>
            <a:spLocks noGrp="1"/>
          </p:cNvSpPr>
          <p:nvPr>
            <p:ph idx="1"/>
          </p:nvPr>
        </p:nvSpPr>
        <p:spPr>
          <a:xfrm>
            <a:off x="935854" y="2938509"/>
            <a:ext cx="10515600" cy="3771113"/>
          </a:xfrm>
        </p:spPr>
        <p:txBody>
          <a:bodyPr/>
          <a:lstStyle/>
          <a:p>
            <a:r>
              <a:rPr lang="en-US" dirty="0" smtClean="0"/>
              <a:t>Earlier, </a:t>
            </a:r>
            <a:r>
              <a:rPr lang="en-US" dirty="0" err="1" smtClean="0"/>
              <a:t>Santario</a:t>
            </a:r>
            <a:r>
              <a:rPr lang="en-US" dirty="0" smtClean="0"/>
              <a:t> </a:t>
            </a:r>
            <a:r>
              <a:rPr lang="en-US" dirty="0" err="1" smtClean="0"/>
              <a:t>Sanctorius</a:t>
            </a:r>
            <a:r>
              <a:rPr lang="en-US" dirty="0" smtClean="0"/>
              <a:t> </a:t>
            </a:r>
            <a:r>
              <a:rPr lang="en-US" dirty="0" smtClean="0"/>
              <a:t>weighed </a:t>
            </a:r>
            <a:r>
              <a:rPr lang="en-US" dirty="0" smtClean="0"/>
              <a:t>himself on a balance before and after eating food, to find out what happened to the food.</a:t>
            </a:r>
          </a:p>
          <a:p>
            <a:r>
              <a:rPr lang="en-US" dirty="0" smtClean="0"/>
              <a:t>His weight increased by the amount of food he consumed, which came to the original after a time.</a:t>
            </a:r>
          </a:p>
          <a:p>
            <a:r>
              <a:rPr lang="en-US" dirty="0" smtClean="0"/>
              <a:t>But what happened to the food he could not answer.</a:t>
            </a:r>
          </a:p>
          <a:p>
            <a:r>
              <a:rPr lang="en-US" dirty="0" smtClean="0"/>
              <a:t>This is the first experiment on human metabolism.</a:t>
            </a:r>
            <a:endParaRPr lang="en-IN" dirty="0"/>
          </a:p>
        </p:txBody>
      </p:sp>
    </p:spTree>
    <p:extLst>
      <p:ext uri="{BB962C8B-B14F-4D97-AF65-F5344CB8AC3E}">
        <p14:creationId xmlns:p14="http://schemas.microsoft.com/office/powerpoint/2010/main" val="83516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0333"/>
            <a:ext cx="10515600" cy="1325563"/>
          </a:xfrm>
        </p:spPr>
        <p:txBody>
          <a:bodyPr>
            <a:normAutofit fontScale="90000"/>
          </a:bodyPr>
          <a:lstStyle/>
          <a:p>
            <a:pPr algn="ctr"/>
            <a:r>
              <a:rPr lang="en-US" sz="4900" b="1" dirty="0" smtClean="0"/>
              <a:t>Antoine Laurent </a:t>
            </a:r>
            <a:r>
              <a:rPr lang="en-US" sz="4900" b="1" dirty="0" smtClean="0"/>
              <a:t>Lavoisier</a:t>
            </a:r>
            <a:r>
              <a:rPr lang="en-US" b="1" dirty="0" smtClean="0"/>
              <a:t/>
            </a:r>
            <a:br>
              <a:rPr lang="en-US" b="1" dirty="0" smtClean="0"/>
            </a:br>
            <a:r>
              <a:rPr lang="en-US" sz="3600" b="1" dirty="0" smtClean="0"/>
              <a:t>France</a:t>
            </a:r>
            <a:br>
              <a:rPr lang="en-US" sz="3600" b="1" dirty="0" smtClean="0"/>
            </a:br>
            <a:r>
              <a:rPr lang="en-US" sz="3600" b="1" dirty="0"/>
              <a:t>(1743-1794</a:t>
            </a:r>
            <a:r>
              <a:rPr lang="en-US" sz="3600" b="1" dirty="0" smtClean="0"/>
              <a:t>) </a:t>
            </a:r>
            <a:endParaRPr lang="en-IN" sz="3600" b="1" dirty="0"/>
          </a:p>
        </p:txBody>
      </p:sp>
      <p:sp>
        <p:nvSpPr>
          <p:cNvPr id="3" name="Content Placeholder 2"/>
          <p:cNvSpPr>
            <a:spLocks noGrp="1"/>
          </p:cNvSpPr>
          <p:nvPr>
            <p:ph idx="1"/>
          </p:nvPr>
        </p:nvSpPr>
        <p:spPr>
          <a:xfrm>
            <a:off x="838200" y="2681056"/>
            <a:ext cx="10515600" cy="3870664"/>
          </a:xfrm>
        </p:spPr>
        <p:txBody>
          <a:bodyPr>
            <a:normAutofit lnSpcReduction="10000"/>
          </a:bodyPr>
          <a:lstStyle/>
          <a:p>
            <a:r>
              <a:rPr lang="en-US" dirty="0" smtClean="0"/>
              <a:t>Antoine Lavoisier </a:t>
            </a:r>
            <a:r>
              <a:rPr lang="en-US" dirty="0" smtClean="0"/>
              <a:t>is </a:t>
            </a:r>
            <a:r>
              <a:rPr lang="en-US" dirty="0" smtClean="0"/>
              <a:t>acknowledged as the </a:t>
            </a:r>
          </a:p>
          <a:p>
            <a:pPr marL="0" indent="0">
              <a:buNone/>
            </a:pPr>
            <a:r>
              <a:rPr lang="en-US" b="1" dirty="0" smtClean="0"/>
              <a:t>	‘Founder </a:t>
            </a:r>
            <a:r>
              <a:rPr lang="en-US" b="1" dirty="0"/>
              <a:t>of the science of </a:t>
            </a:r>
            <a:r>
              <a:rPr lang="en-US" b="1" dirty="0" smtClean="0"/>
              <a:t>nutrition’,</a:t>
            </a:r>
            <a:r>
              <a:rPr lang="en-US" dirty="0" smtClean="0"/>
              <a:t> </a:t>
            </a:r>
          </a:p>
          <a:p>
            <a:pPr marL="0" indent="0">
              <a:buNone/>
            </a:pPr>
            <a:r>
              <a:rPr lang="en-US" b="1" dirty="0"/>
              <a:t>	</a:t>
            </a:r>
            <a:r>
              <a:rPr lang="en-IN" b="1" dirty="0" smtClean="0"/>
              <a:t>‘Father of nutrition’ </a:t>
            </a:r>
            <a:r>
              <a:rPr lang="en-IN" dirty="0" smtClean="0"/>
              <a:t>and 	</a:t>
            </a:r>
          </a:p>
          <a:p>
            <a:pPr marL="0" indent="0">
              <a:buNone/>
            </a:pPr>
            <a:r>
              <a:rPr lang="en-IN" b="1" dirty="0"/>
              <a:t>	</a:t>
            </a:r>
            <a:r>
              <a:rPr lang="en-IN" b="1" dirty="0" smtClean="0"/>
              <a:t>‘Founder of the modern chemistry’.</a:t>
            </a:r>
          </a:p>
          <a:p>
            <a:pPr fontAlgn="auto"/>
            <a:r>
              <a:rPr lang="en-US" dirty="0" smtClean="0"/>
              <a:t>He established </a:t>
            </a:r>
            <a:r>
              <a:rPr lang="en-US" dirty="0"/>
              <a:t>the chemical basis of </a:t>
            </a:r>
            <a:r>
              <a:rPr lang="en-US" dirty="0" smtClean="0"/>
              <a:t>nutrition.</a:t>
            </a:r>
          </a:p>
          <a:p>
            <a:pPr fontAlgn="auto"/>
            <a:r>
              <a:rPr lang="en-US" dirty="0" smtClean="0"/>
              <a:t>Stated </a:t>
            </a:r>
            <a:r>
              <a:rPr lang="en-US" dirty="0"/>
              <a:t>that life is a </a:t>
            </a:r>
            <a:r>
              <a:rPr lang="en-US" dirty="0" smtClean="0"/>
              <a:t>chemical process</a:t>
            </a:r>
          </a:p>
          <a:p>
            <a:pPr fontAlgn="auto"/>
            <a:r>
              <a:rPr lang="en-US" dirty="0" smtClean="0"/>
              <a:t>Introduced </a:t>
            </a:r>
            <a:r>
              <a:rPr lang="en-US" dirty="0"/>
              <a:t>the balance and thermometer </a:t>
            </a:r>
            <a:r>
              <a:rPr lang="en-US" dirty="0" smtClean="0"/>
              <a:t>in </a:t>
            </a:r>
            <a:r>
              <a:rPr lang="en-US" dirty="0"/>
              <a:t>nutrition </a:t>
            </a:r>
            <a:r>
              <a:rPr lang="en-US" dirty="0" smtClean="0"/>
              <a:t>studies</a:t>
            </a:r>
          </a:p>
          <a:p>
            <a:pPr fontAlgn="auto"/>
            <a:r>
              <a:rPr lang="en-US" dirty="0" smtClean="0"/>
              <a:t>Designed </a:t>
            </a:r>
            <a:r>
              <a:rPr lang="en-US" dirty="0"/>
              <a:t>a </a:t>
            </a:r>
            <a:r>
              <a:rPr lang="en-US" dirty="0" smtClean="0"/>
              <a:t>calorimeter </a:t>
            </a:r>
            <a:r>
              <a:rPr lang="en-US" dirty="0"/>
              <a:t>with </a:t>
            </a:r>
            <a:r>
              <a:rPr lang="en-US" dirty="0" smtClean="0"/>
              <a:t>French mathematician, Laplace</a:t>
            </a:r>
            <a:endParaRPr lang="en-US" dirty="0"/>
          </a:p>
          <a:p>
            <a:pPr fontAlgn="auto"/>
            <a:endParaRPr lang="en-US" dirty="0"/>
          </a:p>
          <a:p>
            <a:pPr fontAlgn="auto"/>
            <a:endParaRPr lang="en-IN" dirty="0"/>
          </a:p>
          <a:p>
            <a:endParaRPr lang="en-IN" dirty="0"/>
          </a:p>
        </p:txBody>
      </p:sp>
    </p:spTree>
    <p:extLst>
      <p:ext uri="{BB962C8B-B14F-4D97-AF65-F5344CB8AC3E}">
        <p14:creationId xmlns:p14="http://schemas.microsoft.com/office/powerpoint/2010/main" val="3888301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Other notable scientists who advanced the science of nutrition and animal nutrition</a:t>
            </a:r>
            <a:endParaRPr lang="en-IN" sz="3600" b="1" dirty="0"/>
          </a:p>
        </p:txBody>
      </p:sp>
      <p:sp>
        <p:nvSpPr>
          <p:cNvPr id="3" name="Content Placeholder 2"/>
          <p:cNvSpPr>
            <a:spLocks noGrp="1"/>
          </p:cNvSpPr>
          <p:nvPr>
            <p:ph idx="1"/>
          </p:nvPr>
        </p:nvSpPr>
        <p:spPr>
          <a:xfrm>
            <a:off x="838200" y="2228295"/>
            <a:ext cx="10515600" cy="3948668"/>
          </a:xfrm>
        </p:spPr>
        <p:txBody>
          <a:bodyPr/>
          <a:lstStyle/>
          <a:p>
            <a:r>
              <a:rPr lang="en-US" dirty="0" smtClean="0"/>
              <a:t>Francois </a:t>
            </a:r>
            <a:r>
              <a:rPr lang="en-US" dirty="0" err="1" smtClean="0"/>
              <a:t>Magendie</a:t>
            </a:r>
            <a:r>
              <a:rPr lang="en-US" dirty="0" smtClean="0"/>
              <a:t> </a:t>
            </a:r>
            <a:r>
              <a:rPr lang="en-US" dirty="0" smtClean="0"/>
              <a:t>(France) (</a:t>
            </a:r>
            <a:r>
              <a:rPr lang="en-US" dirty="0" smtClean="0"/>
              <a:t>1783-1855) – gave the term </a:t>
            </a:r>
            <a:r>
              <a:rPr lang="en-US" b="1" dirty="0" smtClean="0"/>
              <a:t>“protein” </a:t>
            </a:r>
            <a:r>
              <a:rPr lang="en-US" dirty="0" smtClean="0"/>
              <a:t>to 	nitrogenous food</a:t>
            </a:r>
            <a:endParaRPr lang="en-US" dirty="0" smtClean="0"/>
          </a:p>
          <a:p>
            <a:endParaRPr lang="en-US" dirty="0" smtClean="0"/>
          </a:p>
          <a:p>
            <a:r>
              <a:rPr lang="en-US" dirty="0" smtClean="0"/>
              <a:t>G.J. Mulder </a:t>
            </a:r>
            <a:r>
              <a:rPr lang="en-US" dirty="0"/>
              <a:t>(Netherlands) (</a:t>
            </a:r>
            <a:r>
              <a:rPr lang="en-US" dirty="0" smtClean="0"/>
              <a:t>1802-1880) </a:t>
            </a:r>
            <a:r>
              <a:rPr lang="en-US" dirty="0" smtClean="0"/>
              <a:t>– </a:t>
            </a:r>
            <a:r>
              <a:rPr lang="en-US" dirty="0" smtClean="0"/>
              <a:t>“</a:t>
            </a:r>
            <a:r>
              <a:rPr lang="en-US" b="1" dirty="0" smtClean="0"/>
              <a:t>Founder of the modern 	experimental method in animal feeding experiment”</a:t>
            </a:r>
          </a:p>
          <a:p>
            <a:endParaRPr lang="en-US" b="1" dirty="0" smtClean="0"/>
          </a:p>
          <a:p>
            <a:r>
              <a:rPr lang="en-US" dirty="0" smtClean="0"/>
              <a:t>Justus von Liebig </a:t>
            </a:r>
            <a:r>
              <a:rPr lang="en-US" dirty="0"/>
              <a:t>(</a:t>
            </a:r>
            <a:r>
              <a:rPr lang="en-US" dirty="0" smtClean="0"/>
              <a:t>Germany) </a:t>
            </a:r>
            <a:r>
              <a:rPr lang="en-US" dirty="0"/>
              <a:t>(</a:t>
            </a:r>
            <a:r>
              <a:rPr lang="en-US" dirty="0" smtClean="0"/>
              <a:t>1803-1873) </a:t>
            </a:r>
            <a:r>
              <a:rPr lang="en-US" dirty="0" smtClean="0"/>
              <a:t>– </a:t>
            </a:r>
            <a:r>
              <a:rPr lang="en-US" b="1" dirty="0" smtClean="0"/>
              <a:t>“Founder of agricultural 	chemistry”</a:t>
            </a:r>
          </a:p>
          <a:p>
            <a:endParaRPr lang="en-US" dirty="0" smtClean="0"/>
          </a:p>
          <a:p>
            <a:endParaRPr lang="en-US" dirty="0" smtClean="0"/>
          </a:p>
          <a:p>
            <a:endParaRPr lang="en-IN" dirty="0"/>
          </a:p>
        </p:txBody>
      </p:sp>
    </p:spTree>
    <p:extLst>
      <p:ext uri="{BB962C8B-B14F-4D97-AF65-F5344CB8AC3E}">
        <p14:creationId xmlns:p14="http://schemas.microsoft.com/office/powerpoint/2010/main" val="1636480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1825625"/>
            <a:ext cx="9628573" cy="4351338"/>
          </a:xfrm>
        </p:spPr>
        <p:txBody>
          <a:bodyPr/>
          <a:lstStyle/>
          <a:p>
            <a:pPr marL="0" indent="0" algn="ctr">
              <a:buNone/>
            </a:pPr>
            <a:r>
              <a:rPr lang="en-IN" sz="3200" dirty="0" smtClean="0"/>
              <a:t>Wilhelm </a:t>
            </a:r>
            <a:r>
              <a:rPr lang="en-IN" sz="3200" dirty="0" err="1" smtClean="0"/>
              <a:t>Henneberg</a:t>
            </a:r>
            <a:r>
              <a:rPr lang="en-IN" sz="3200" dirty="0" smtClean="0"/>
              <a:t> </a:t>
            </a:r>
            <a:r>
              <a:rPr lang="en-US" sz="3200" dirty="0"/>
              <a:t>(Germany) </a:t>
            </a:r>
            <a:r>
              <a:rPr lang="en-IN" sz="3200" dirty="0" smtClean="0"/>
              <a:t>(</a:t>
            </a:r>
            <a:r>
              <a:rPr lang="en-IN" sz="3200" dirty="0" smtClean="0"/>
              <a:t>1825-1890) </a:t>
            </a:r>
            <a:endParaRPr lang="en-US" sz="3200" dirty="0" smtClean="0"/>
          </a:p>
          <a:p>
            <a:pPr marL="0" indent="0" algn="ctr">
              <a:buNone/>
            </a:pPr>
            <a:r>
              <a:rPr lang="en-US" sz="3200" dirty="0" smtClean="0"/>
              <a:t>and</a:t>
            </a:r>
          </a:p>
          <a:p>
            <a:pPr marL="0" indent="0" algn="ctr">
              <a:buNone/>
            </a:pPr>
            <a:r>
              <a:rPr lang="de-DE" sz="3200" dirty="0" smtClean="0"/>
              <a:t>Friedrich Karl Adolf Stohmann </a:t>
            </a:r>
            <a:r>
              <a:rPr lang="en-US" sz="3200" dirty="0"/>
              <a:t>(Germany) </a:t>
            </a:r>
            <a:r>
              <a:rPr lang="de-DE" sz="3200" dirty="0" smtClean="0"/>
              <a:t>(</a:t>
            </a:r>
            <a:r>
              <a:rPr lang="de-DE" sz="3200" dirty="0" smtClean="0"/>
              <a:t>1832-1897</a:t>
            </a:r>
            <a:r>
              <a:rPr lang="de-DE" sz="3200" dirty="0" smtClean="0"/>
              <a:t>)</a:t>
            </a:r>
            <a:endParaRPr lang="en-US" sz="3200" dirty="0" smtClean="0"/>
          </a:p>
          <a:p>
            <a:pPr marL="0" indent="0">
              <a:buNone/>
            </a:pPr>
            <a:endParaRPr lang="en-US" dirty="0" smtClean="0"/>
          </a:p>
          <a:p>
            <a:pPr marL="0" indent="0">
              <a:buNone/>
            </a:pPr>
            <a:endParaRPr lang="en-US" dirty="0" smtClean="0"/>
          </a:p>
          <a:p>
            <a:pPr marL="0" indent="0">
              <a:buNone/>
            </a:pPr>
            <a:r>
              <a:rPr lang="en-US" dirty="0" smtClean="0"/>
              <a:t>	 – devised a method called’ </a:t>
            </a:r>
            <a:r>
              <a:rPr lang="en-US" b="1" dirty="0" smtClean="0"/>
              <a:t>Proximate analysis</a:t>
            </a:r>
            <a:r>
              <a:rPr lang="en-US" dirty="0" smtClean="0"/>
              <a:t>’’ </a:t>
            </a:r>
          </a:p>
          <a:p>
            <a:pPr marL="0" indent="0">
              <a:buNone/>
            </a:pPr>
            <a:r>
              <a:rPr lang="en-US" dirty="0" smtClean="0"/>
              <a:t>			or </a:t>
            </a:r>
          </a:p>
          <a:p>
            <a:pPr marL="0" indent="0">
              <a:buNone/>
            </a:pPr>
            <a:r>
              <a:rPr lang="en-US" dirty="0" smtClean="0"/>
              <a:t>		“</a:t>
            </a:r>
            <a:r>
              <a:rPr lang="en-US" b="1" dirty="0" err="1" smtClean="0"/>
              <a:t>Weende</a:t>
            </a:r>
            <a:r>
              <a:rPr lang="en-US" b="1" dirty="0" smtClean="0"/>
              <a:t> analysis</a:t>
            </a:r>
            <a:r>
              <a:rPr lang="en-US" dirty="0" smtClean="0"/>
              <a:t>’’ of feed in 1865.</a:t>
            </a:r>
          </a:p>
          <a:p>
            <a:pPr marL="0" indent="0">
              <a:buNone/>
            </a:pPr>
            <a:endParaRPr lang="en-IN" dirty="0"/>
          </a:p>
        </p:txBody>
      </p:sp>
    </p:spTree>
    <p:extLst>
      <p:ext uri="{BB962C8B-B14F-4D97-AF65-F5344CB8AC3E}">
        <p14:creationId xmlns:p14="http://schemas.microsoft.com/office/powerpoint/2010/main" val="1627039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ctr">
              <a:buNone/>
            </a:pPr>
            <a:r>
              <a:rPr lang="en-US" sz="3200" dirty="0" smtClean="0"/>
              <a:t>Wilbur Olin </a:t>
            </a:r>
            <a:r>
              <a:rPr lang="en-US" sz="3200" dirty="0"/>
              <a:t>Atwater(USA) </a:t>
            </a:r>
            <a:r>
              <a:rPr lang="en-US" sz="3200" dirty="0" smtClean="0"/>
              <a:t>(</a:t>
            </a:r>
            <a:r>
              <a:rPr lang="en-US" sz="3200" dirty="0" smtClean="0"/>
              <a:t>1844-1907</a:t>
            </a:r>
            <a:r>
              <a:rPr lang="en-US" sz="3200" dirty="0" smtClean="0"/>
              <a:t>)</a:t>
            </a:r>
            <a:endParaRPr lang="en-US" sz="3200" dirty="0" smtClean="0"/>
          </a:p>
          <a:p>
            <a:endParaRPr lang="en-US" dirty="0" smtClean="0"/>
          </a:p>
          <a:p>
            <a:endParaRPr lang="en-US" dirty="0"/>
          </a:p>
          <a:p>
            <a:pPr marL="0" indent="0">
              <a:lnSpc>
                <a:spcPct val="150000"/>
              </a:lnSpc>
              <a:buNone/>
            </a:pPr>
            <a:r>
              <a:rPr lang="en-US" dirty="0" smtClean="0"/>
              <a:t>	– developed the method 	called “</a:t>
            </a:r>
            <a:r>
              <a:rPr lang="en-US" b="1" dirty="0" smtClean="0"/>
              <a:t>Atwater system” </a:t>
            </a:r>
            <a:r>
              <a:rPr lang="en-US" dirty="0" smtClean="0"/>
              <a:t>to calculate the energy content of </a:t>
            </a:r>
            <a:r>
              <a:rPr lang="en-US" dirty="0" smtClean="0"/>
              <a:t>food, </a:t>
            </a:r>
            <a:r>
              <a:rPr lang="en-US" dirty="0" smtClean="0"/>
              <a:t>also called </a:t>
            </a:r>
            <a:r>
              <a:rPr lang="en-US" b="1" dirty="0" smtClean="0"/>
              <a:t>“Atwater fuel value” </a:t>
            </a:r>
            <a:r>
              <a:rPr lang="en-US" dirty="0" smtClean="0"/>
              <a:t>of </a:t>
            </a:r>
            <a:r>
              <a:rPr lang="en-US" dirty="0" smtClean="0"/>
              <a:t>food</a:t>
            </a:r>
            <a:endParaRPr lang="en-US" dirty="0" smtClean="0"/>
          </a:p>
          <a:p>
            <a:endParaRPr lang="en-IN" dirty="0"/>
          </a:p>
        </p:txBody>
      </p:sp>
    </p:spTree>
    <p:extLst>
      <p:ext uri="{BB962C8B-B14F-4D97-AF65-F5344CB8AC3E}">
        <p14:creationId xmlns:p14="http://schemas.microsoft.com/office/powerpoint/2010/main" val="1174205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ctr">
              <a:buNone/>
            </a:pPr>
            <a:r>
              <a:rPr lang="en-US" sz="3200" dirty="0" smtClean="0"/>
              <a:t>Nathan </a:t>
            </a:r>
            <a:r>
              <a:rPr lang="en-US" sz="3200" dirty="0" err="1" smtClean="0"/>
              <a:t>Zuntz</a:t>
            </a:r>
            <a:r>
              <a:rPr lang="en-US" sz="3200" dirty="0" smtClean="0"/>
              <a:t> (</a:t>
            </a:r>
            <a:r>
              <a:rPr lang="en-US" sz="3200" dirty="0"/>
              <a:t>Germany) </a:t>
            </a:r>
            <a:r>
              <a:rPr lang="en-US" sz="3200" dirty="0" smtClean="0"/>
              <a:t>(</a:t>
            </a:r>
            <a:r>
              <a:rPr lang="en-US" sz="3200" dirty="0" smtClean="0"/>
              <a:t>1847-1920</a:t>
            </a:r>
            <a:r>
              <a:rPr lang="en-US" sz="3200" dirty="0" smtClean="0"/>
              <a:t>)</a:t>
            </a:r>
            <a:endParaRPr lang="en-US" sz="3200" dirty="0" smtClean="0"/>
          </a:p>
          <a:p>
            <a:pPr marL="0" indent="0">
              <a:buNone/>
            </a:pPr>
            <a:endParaRPr lang="en-US" dirty="0" smtClean="0"/>
          </a:p>
          <a:p>
            <a:pPr marL="0" indent="0">
              <a:buNone/>
            </a:pPr>
            <a:endParaRPr lang="en-US" dirty="0"/>
          </a:p>
          <a:p>
            <a:pPr marL="0" indent="0">
              <a:lnSpc>
                <a:spcPct val="150000"/>
              </a:lnSpc>
              <a:buNone/>
            </a:pPr>
            <a:r>
              <a:rPr lang="en-US" dirty="0" smtClean="0"/>
              <a:t>– First to formulate clearly the </a:t>
            </a:r>
            <a:r>
              <a:rPr lang="en-US" b="1" dirty="0" smtClean="0"/>
              <a:t>“Fermentation” </a:t>
            </a:r>
            <a:r>
              <a:rPr lang="en-US" dirty="0" smtClean="0"/>
              <a:t>hypothesis to explain the mechanism of forage utilization by ruminant in 1879.</a:t>
            </a:r>
          </a:p>
          <a:p>
            <a:pPr>
              <a:lnSpc>
                <a:spcPct val="150000"/>
              </a:lnSpc>
            </a:pPr>
            <a:endParaRPr lang="en-IN" dirty="0"/>
          </a:p>
        </p:txBody>
      </p:sp>
    </p:spTree>
    <p:extLst>
      <p:ext uri="{BB962C8B-B14F-4D97-AF65-F5344CB8AC3E}">
        <p14:creationId xmlns:p14="http://schemas.microsoft.com/office/powerpoint/2010/main" val="7837160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ctr">
              <a:buNone/>
            </a:pPr>
            <a:r>
              <a:rPr lang="en-US" sz="3200" dirty="0" smtClean="0"/>
              <a:t>Oskar </a:t>
            </a:r>
            <a:r>
              <a:rPr lang="en-US" sz="3200" dirty="0" smtClean="0"/>
              <a:t>Johann </a:t>
            </a:r>
            <a:r>
              <a:rPr lang="en-US" sz="3200" dirty="0" err="1" smtClean="0"/>
              <a:t>Kellner</a:t>
            </a:r>
            <a:r>
              <a:rPr lang="en-US" sz="3200" dirty="0" smtClean="0"/>
              <a:t> </a:t>
            </a:r>
            <a:r>
              <a:rPr lang="en-US" sz="3200" dirty="0"/>
              <a:t>(Germany) (</a:t>
            </a:r>
            <a:r>
              <a:rPr lang="en-US" sz="3200" dirty="0" smtClean="0"/>
              <a:t>1851-1911</a:t>
            </a:r>
            <a:r>
              <a:rPr lang="en-US" sz="3200" dirty="0" smtClean="0"/>
              <a:t>)</a:t>
            </a:r>
          </a:p>
          <a:p>
            <a:pPr marL="0" indent="0" algn="ctr">
              <a:buNone/>
            </a:pPr>
            <a:endParaRPr lang="en-US" dirty="0" smtClean="0"/>
          </a:p>
          <a:p>
            <a:pPr marL="0" indent="0" algn="ctr">
              <a:buNone/>
            </a:pPr>
            <a:endParaRPr lang="en-US" dirty="0" smtClean="0"/>
          </a:p>
          <a:p>
            <a:pPr marL="0" indent="0" algn="ctr">
              <a:buNone/>
            </a:pPr>
            <a:r>
              <a:rPr lang="en-US" dirty="0" smtClean="0"/>
              <a:t>–  </a:t>
            </a:r>
            <a:r>
              <a:rPr lang="en-US" dirty="0"/>
              <a:t>The term </a:t>
            </a:r>
            <a:r>
              <a:rPr lang="en-US" b="1" dirty="0" smtClean="0"/>
              <a:t>“Starch </a:t>
            </a:r>
            <a:r>
              <a:rPr lang="en-US" b="1" dirty="0"/>
              <a:t>equivalent" </a:t>
            </a:r>
            <a:r>
              <a:rPr lang="en-US" dirty="0"/>
              <a:t>was primarily developed by </a:t>
            </a:r>
            <a:r>
              <a:rPr lang="en-US" dirty="0" err="1" smtClean="0"/>
              <a:t>Kellner</a:t>
            </a:r>
            <a:r>
              <a:rPr lang="en-US" dirty="0" smtClean="0"/>
              <a:t> and his school.</a:t>
            </a:r>
          </a:p>
          <a:p>
            <a:pPr marL="0" indent="0" algn="ctr">
              <a:buNone/>
            </a:pPr>
            <a:r>
              <a:rPr lang="en-US" dirty="0" smtClean="0"/>
              <a:t>	Developed “Starch equivalent” system for the energy evaluation 	of feeds.</a:t>
            </a:r>
          </a:p>
          <a:p>
            <a:endParaRPr lang="en-IN" dirty="0"/>
          </a:p>
        </p:txBody>
      </p:sp>
    </p:spTree>
    <p:extLst>
      <p:ext uri="{BB962C8B-B14F-4D97-AF65-F5344CB8AC3E}">
        <p14:creationId xmlns:p14="http://schemas.microsoft.com/office/powerpoint/2010/main" val="24244471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ctr">
              <a:buNone/>
            </a:pPr>
            <a:r>
              <a:rPr lang="en-US" sz="3200" dirty="0" smtClean="0"/>
              <a:t>Casimir Funk </a:t>
            </a:r>
            <a:r>
              <a:rPr lang="en-US" sz="3200" dirty="0" smtClean="0"/>
              <a:t>(</a:t>
            </a:r>
            <a:r>
              <a:rPr lang="en-US" sz="3200" dirty="0"/>
              <a:t>Poland</a:t>
            </a:r>
            <a:r>
              <a:rPr lang="en-US" sz="3200" dirty="0" smtClean="0"/>
              <a:t>) </a:t>
            </a:r>
            <a:r>
              <a:rPr lang="en-US" sz="3200" dirty="0" smtClean="0"/>
              <a:t>(</a:t>
            </a:r>
            <a:r>
              <a:rPr lang="en-US" sz="3200" dirty="0" smtClean="0"/>
              <a:t>1884-1967</a:t>
            </a:r>
            <a:r>
              <a:rPr lang="en-US" sz="3200" dirty="0" smtClean="0"/>
              <a:t>)</a:t>
            </a:r>
          </a:p>
          <a:p>
            <a:pPr marL="0" indent="0" algn="ctr">
              <a:buNone/>
            </a:pPr>
            <a:endParaRPr lang="en-US" dirty="0"/>
          </a:p>
          <a:p>
            <a:pPr algn="ctr">
              <a:buFontTx/>
              <a:buChar char="-"/>
            </a:pPr>
            <a:r>
              <a:rPr lang="en-US" dirty="0" smtClean="0"/>
              <a:t>Introduced </a:t>
            </a:r>
            <a:r>
              <a:rPr lang="en-US" dirty="0"/>
              <a:t>the </a:t>
            </a:r>
            <a:r>
              <a:rPr lang="en-US" b="1" dirty="0"/>
              <a:t>concept of </a:t>
            </a:r>
            <a:r>
              <a:rPr lang="en-US" b="1" dirty="0" smtClean="0"/>
              <a:t>vitamin</a:t>
            </a:r>
            <a:r>
              <a:rPr lang="en-US" dirty="0" smtClean="0"/>
              <a:t>, </a:t>
            </a:r>
            <a:r>
              <a:rPr lang="en-US" dirty="0"/>
              <a:t>initially naming them </a:t>
            </a:r>
            <a:r>
              <a:rPr lang="en-US" b="1" dirty="0"/>
              <a:t>"</a:t>
            </a:r>
            <a:r>
              <a:rPr lang="en-US" b="1" dirty="0" err="1"/>
              <a:t>vitamines</a:t>
            </a:r>
            <a:r>
              <a:rPr lang="en-US" b="1" dirty="0"/>
              <a:t>"</a:t>
            </a:r>
            <a:r>
              <a:rPr lang="en-US" dirty="0"/>
              <a:t>. </a:t>
            </a:r>
            <a:endParaRPr lang="en-US" dirty="0" smtClean="0"/>
          </a:p>
          <a:p>
            <a:pPr algn="ctr">
              <a:buFontTx/>
              <a:buChar char="-"/>
            </a:pPr>
            <a:r>
              <a:rPr lang="en-US" dirty="0" smtClean="0"/>
              <a:t>He </a:t>
            </a:r>
            <a:r>
              <a:rPr lang="en-US" dirty="0"/>
              <a:t>proposed the term "</a:t>
            </a:r>
            <a:r>
              <a:rPr lang="en-US" dirty="0" err="1"/>
              <a:t>vitamine</a:t>
            </a:r>
            <a:r>
              <a:rPr lang="en-US" dirty="0"/>
              <a:t>" (vital amine) for certain organic micronutrients that he believed were essential for life and were amines. While it was later discovered that not all vitamins are amines, the term "vitamin" stuck. </a:t>
            </a:r>
            <a:endParaRPr lang="en-IN" b="1" dirty="0"/>
          </a:p>
        </p:txBody>
      </p:sp>
    </p:spTree>
    <p:extLst>
      <p:ext uri="{BB962C8B-B14F-4D97-AF65-F5344CB8AC3E}">
        <p14:creationId xmlns:p14="http://schemas.microsoft.com/office/powerpoint/2010/main" val="25789803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Casimir Funk is credited with discovering </a:t>
            </a:r>
            <a:r>
              <a:rPr lang="en-US" b="1" dirty="0"/>
              <a:t>Vitamin B1 </a:t>
            </a:r>
            <a:r>
              <a:rPr lang="en-US" b="1" dirty="0" smtClean="0"/>
              <a:t>(thiamin)</a:t>
            </a:r>
            <a:r>
              <a:rPr lang="en-US" dirty="0" smtClean="0"/>
              <a:t>.</a:t>
            </a:r>
            <a:endParaRPr lang="en-US" b="1" dirty="0" smtClean="0"/>
          </a:p>
          <a:p>
            <a:endParaRPr lang="en-US" b="1" dirty="0" smtClean="0"/>
          </a:p>
          <a:p>
            <a:r>
              <a:rPr lang="en-US" dirty="0" smtClean="0"/>
              <a:t>His </a:t>
            </a:r>
            <a:r>
              <a:rPr lang="en-US" dirty="0"/>
              <a:t>work focused on identifying essential nutrients needed to prevent deficiency diseases, and he isolated the </a:t>
            </a:r>
            <a:r>
              <a:rPr lang="en-US" dirty="0" err="1"/>
              <a:t>antineuritic</a:t>
            </a:r>
            <a:r>
              <a:rPr lang="en-US" dirty="0"/>
              <a:t> factor from rice bran, which is now known as Vitamin B1. </a:t>
            </a:r>
            <a:endParaRPr lang="en-US" dirty="0" smtClean="0"/>
          </a:p>
          <a:p>
            <a:endParaRPr lang="en-US" dirty="0" smtClean="0"/>
          </a:p>
          <a:p>
            <a:r>
              <a:rPr lang="en-US" dirty="0" smtClean="0"/>
              <a:t>He </a:t>
            </a:r>
            <a:r>
              <a:rPr lang="en-US" dirty="0"/>
              <a:t>also confirmed the existence of </a:t>
            </a:r>
            <a:r>
              <a:rPr lang="en-US" b="1" dirty="0"/>
              <a:t>Vitamins B2, C, and D</a:t>
            </a:r>
            <a:r>
              <a:rPr lang="en-US" dirty="0"/>
              <a:t>. </a:t>
            </a:r>
          </a:p>
          <a:p>
            <a:endParaRPr lang="en-IN" dirty="0"/>
          </a:p>
        </p:txBody>
      </p:sp>
    </p:spTree>
    <p:extLst>
      <p:ext uri="{BB962C8B-B14F-4D97-AF65-F5344CB8AC3E}">
        <p14:creationId xmlns:p14="http://schemas.microsoft.com/office/powerpoint/2010/main" val="402145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3278"/>
            <a:ext cx="10515600" cy="767410"/>
          </a:xfrm>
        </p:spPr>
        <p:txBody>
          <a:bodyPr>
            <a:normAutofit fontScale="90000"/>
          </a:bodyPr>
          <a:lstStyle/>
          <a:p>
            <a:pPr algn="ctr"/>
            <a:r>
              <a:rPr lang="en-US" b="1" dirty="0" smtClean="0"/>
              <a:t>Nutrition</a:t>
            </a:r>
            <a:r>
              <a:rPr lang="en-US" dirty="0" smtClean="0"/>
              <a:t/>
            </a:r>
            <a:br>
              <a:rPr lang="en-US" dirty="0" smtClean="0"/>
            </a:br>
            <a:endParaRPr lang="en-IN" dirty="0"/>
          </a:p>
        </p:txBody>
      </p:sp>
      <p:sp>
        <p:nvSpPr>
          <p:cNvPr id="3" name="Content Placeholder 2"/>
          <p:cNvSpPr>
            <a:spLocks noGrp="1"/>
          </p:cNvSpPr>
          <p:nvPr>
            <p:ph idx="1"/>
          </p:nvPr>
        </p:nvSpPr>
        <p:spPr>
          <a:xfrm>
            <a:off x="838200" y="2308193"/>
            <a:ext cx="10515600" cy="3868769"/>
          </a:xfrm>
        </p:spPr>
        <p:txBody>
          <a:bodyPr/>
          <a:lstStyle/>
          <a:p>
            <a:pPr lvl="1">
              <a:buNone/>
            </a:pPr>
            <a:r>
              <a:rPr lang="en-US" dirty="0" smtClean="0"/>
              <a:t>- A </a:t>
            </a:r>
            <a:r>
              <a:rPr lang="en-US" dirty="0" smtClean="0"/>
              <a:t>series of process by which an organism takes in and assimilates food for replacing worn or injured tissues and promoting growth. </a:t>
            </a:r>
          </a:p>
          <a:p>
            <a:endParaRPr lang="en-US" dirty="0" smtClean="0"/>
          </a:p>
          <a:p>
            <a:pPr lvl="1">
              <a:buNone/>
            </a:pPr>
            <a:r>
              <a:rPr lang="en-US" dirty="0" smtClean="0"/>
              <a:t>- Combined </a:t>
            </a:r>
            <a:r>
              <a:rPr lang="en-US" dirty="0" smtClean="0"/>
              <a:t>physiological and biochemical phenomena of ingestion, digestion, absorption and metabolism of nutrients for maintenance, growth, production and health of animal body</a:t>
            </a:r>
          </a:p>
          <a:p>
            <a:endParaRPr lang="en-IN" dirty="0"/>
          </a:p>
        </p:txBody>
      </p:sp>
    </p:spTree>
    <p:extLst>
      <p:ext uri="{BB962C8B-B14F-4D97-AF65-F5344CB8AC3E}">
        <p14:creationId xmlns:p14="http://schemas.microsoft.com/office/powerpoint/2010/main" val="3407586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1825625"/>
            <a:ext cx="9788371" cy="4351338"/>
          </a:xfrm>
        </p:spPr>
        <p:txBody>
          <a:bodyPr/>
          <a:lstStyle/>
          <a:p>
            <a:pPr marL="0" indent="0" algn="ctr">
              <a:buNone/>
            </a:pPr>
            <a:r>
              <a:rPr lang="en-US" sz="3200" dirty="0" smtClean="0"/>
              <a:t>Peter J. Van </a:t>
            </a:r>
            <a:r>
              <a:rPr lang="en-US" sz="3200" dirty="0" err="1" smtClean="0"/>
              <a:t>Soest</a:t>
            </a:r>
            <a:r>
              <a:rPr lang="en-US" sz="3200" dirty="0" smtClean="0"/>
              <a:t> (</a:t>
            </a:r>
            <a:r>
              <a:rPr lang="en-US" sz="3200" dirty="0"/>
              <a:t>USA) </a:t>
            </a:r>
            <a:r>
              <a:rPr lang="en-US" sz="3200" dirty="0" smtClean="0"/>
              <a:t>(1929-2021</a:t>
            </a:r>
            <a:r>
              <a:rPr lang="en-US" sz="3200" dirty="0" smtClean="0"/>
              <a:t>)</a:t>
            </a:r>
            <a:endParaRPr lang="en-US" sz="3200" dirty="0" smtClean="0"/>
          </a:p>
          <a:p>
            <a:pPr marL="0" indent="0" algn="ctr">
              <a:buNone/>
            </a:pPr>
            <a:endParaRPr lang="en-US" dirty="0" smtClean="0"/>
          </a:p>
          <a:p>
            <a:pPr marL="0" indent="0" algn="ctr">
              <a:buNone/>
            </a:pPr>
            <a:endParaRPr lang="en-US" dirty="0" smtClean="0"/>
          </a:p>
          <a:p>
            <a:pPr marL="0" indent="0" algn="ctr">
              <a:buNone/>
            </a:pPr>
            <a:r>
              <a:rPr lang="en-US" dirty="0"/>
              <a:t>e</a:t>
            </a:r>
            <a:r>
              <a:rPr lang="en-US" dirty="0" smtClean="0"/>
              <a:t>stablished the </a:t>
            </a:r>
            <a:r>
              <a:rPr lang="en-US" b="1" dirty="0" smtClean="0"/>
              <a:t>“Detergent method of </a:t>
            </a:r>
            <a:r>
              <a:rPr lang="en-US" b="1" dirty="0" err="1" smtClean="0"/>
              <a:t>fibre</a:t>
            </a:r>
            <a:r>
              <a:rPr lang="en-US" b="1" dirty="0" smtClean="0"/>
              <a:t> analysis”</a:t>
            </a:r>
            <a:r>
              <a:rPr lang="en-US" dirty="0" smtClean="0"/>
              <a:t> </a:t>
            </a:r>
          </a:p>
          <a:p>
            <a:pPr marL="0" indent="0" algn="ctr">
              <a:buNone/>
            </a:pPr>
            <a:r>
              <a:rPr lang="en-US" dirty="0" smtClean="0"/>
              <a:t>also called </a:t>
            </a:r>
          </a:p>
          <a:p>
            <a:pPr marL="0" indent="0" algn="ctr">
              <a:buNone/>
            </a:pPr>
            <a:r>
              <a:rPr lang="en-US" b="1" dirty="0" smtClean="0"/>
              <a:t>“Van </a:t>
            </a:r>
            <a:r>
              <a:rPr lang="en-US" b="1" dirty="0" err="1" smtClean="0"/>
              <a:t>Soest</a:t>
            </a:r>
            <a:r>
              <a:rPr lang="en-US" b="1" dirty="0" smtClean="0"/>
              <a:t> method of </a:t>
            </a:r>
            <a:r>
              <a:rPr lang="en-US" b="1" dirty="0" err="1" smtClean="0"/>
              <a:t>fibre</a:t>
            </a:r>
            <a:r>
              <a:rPr lang="en-US" b="1" dirty="0" smtClean="0"/>
              <a:t> analysis” </a:t>
            </a:r>
            <a:r>
              <a:rPr lang="en-US" dirty="0" smtClean="0"/>
              <a:t>of  feed.</a:t>
            </a:r>
            <a:endParaRPr lang="en-US" b="1" dirty="0" smtClean="0"/>
          </a:p>
          <a:p>
            <a:endParaRPr lang="en-IN" dirty="0"/>
          </a:p>
        </p:txBody>
      </p:sp>
    </p:spTree>
    <p:extLst>
      <p:ext uri="{BB962C8B-B14F-4D97-AF65-F5344CB8AC3E}">
        <p14:creationId xmlns:p14="http://schemas.microsoft.com/office/powerpoint/2010/main" val="3060847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2539013"/>
            <a:ext cx="10515600" cy="3637949"/>
          </a:xfrm>
        </p:spPr>
        <p:txBody>
          <a:bodyPr>
            <a:normAutofit/>
          </a:bodyPr>
          <a:lstStyle/>
          <a:p>
            <a:pPr marL="0" indent="0" algn="ctr">
              <a:buNone/>
            </a:pPr>
            <a:r>
              <a:rPr lang="en-US" sz="4400" b="1" dirty="0" smtClean="0"/>
              <a:t>Query/Discussion </a:t>
            </a:r>
            <a:endParaRPr lang="en-IN" sz="4400" b="1" dirty="0"/>
          </a:p>
        </p:txBody>
      </p:sp>
    </p:spTree>
    <p:extLst>
      <p:ext uri="{BB962C8B-B14F-4D97-AF65-F5344CB8AC3E}">
        <p14:creationId xmlns:p14="http://schemas.microsoft.com/office/powerpoint/2010/main" val="3514184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7565"/>
            <a:ext cx="10515600" cy="643123"/>
          </a:xfrm>
        </p:spPr>
        <p:txBody>
          <a:bodyPr>
            <a:normAutofit/>
          </a:bodyPr>
          <a:lstStyle/>
          <a:p>
            <a:pPr algn="ctr"/>
            <a:r>
              <a:rPr lang="en-US" sz="4000" b="1" dirty="0" smtClean="0"/>
              <a:t>Animal Nutrition</a:t>
            </a:r>
            <a:endParaRPr lang="en-IN" sz="4000" b="1" dirty="0"/>
          </a:p>
        </p:txBody>
      </p:sp>
      <p:sp>
        <p:nvSpPr>
          <p:cNvPr id="3" name="Content Placeholder 2"/>
          <p:cNvSpPr>
            <a:spLocks noGrp="1"/>
          </p:cNvSpPr>
          <p:nvPr>
            <p:ph idx="1"/>
          </p:nvPr>
        </p:nvSpPr>
        <p:spPr>
          <a:xfrm>
            <a:off x="838200" y="2166151"/>
            <a:ext cx="10515600" cy="4010811"/>
          </a:xfrm>
        </p:spPr>
        <p:txBody>
          <a:bodyPr/>
          <a:lstStyle/>
          <a:p>
            <a:pPr algn="just">
              <a:defRPr/>
            </a:pPr>
            <a:r>
              <a:rPr lang="en-US" dirty="0"/>
              <a:t>It is the study of nutrition of animals</a:t>
            </a:r>
            <a:r>
              <a:rPr lang="en-US" dirty="0" smtClean="0"/>
              <a:t>.</a:t>
            </a:r>
          </a:p>
          <a:p>
            <a:pPr algn="just">
              <a:defRPr/>
            </a:pPr>
            <a:endParaRPr lang="en-US" dirty="0" smtClean="0"/>
          </a:p>
          <a:p>
            <a:pPr algn="just">
              <a:defRPr/>
            </a:pPr>
            <a:r>
              <a:rPr lang="en-US" b="1" dirty="0"/>
              <a:t>Animal nutrition</a:t>
            </a:r>
            <a:r>
              <a:rPr lang="en-US" dirty="0"/>
              <a:t> focuses on the dietary nutrients needs </a:t>
            </a:r>
            <a:r>
              <a:rPr lang="en-US" dirty="0" smtClean="0"/>
              <a:t>of animals, </a:t>
            </a:r>
            <a:r>
              <a:rPr lang="en-US" dirty="0"/>
              <a:t>primarily those </a:t>
            </a:r>
            <a:r>
              <a:rPr lang="en-US" dirty="0" smtClean="0"/>
              <a:t>in agriculture</a:t>
            </a:r>
            <a:r>
              <a:rPr lang="en-US" dirty="0"/>
              <a:t> and food production, but also in zoos, aquariums, and wildlife management.</a:t>
            </a:r>
            <a:endParaRPr lang="en-US" dirty="0">
              <a:solidFill>
                <a:srgbClr val="FFFF00"/>
              </a:solidFill>
            </a:endParaRPr>
          </a:p>
        </p:txBody>
      </p:sp>
    </p:spTree>
    <p:extLst>
      <p:ext uri="{BB962C8B-B14F-4D97-AF65-F5344CB8AC3E}">
        <p14:creationId xmlns:p14="http://schemas.microsoft.com/office/powerpoint/2010/main" val="118422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History </a:t>
            </a:r>
            <a:endParaRPr lang="en-IN" b="1" dirty="0"/>
          </a:p>
        </p:txBody>
      </p:sp>
      <p:sp>
        <p:nvSpPr>
          <p:cNvPr id="3" name="Content Placeholder 2"/>
          <p:cNvSpPr>
            <a:spLocks noGrp="1"/>
          </p:cNvSpPr>
          <p:nvPr>
            <p:ph idx="1"/>
          </p:nvPr>
        </p:nvSpPr>
        <p:spPr/>
        <p:txBody>
          <a:bodyPr/>
          <a:lstStyle/>
          <a:p>
            <a:r>
              <a:rPr lang="en-US" dirty="0"/>
              <a:t>The history of nutrition dates back to the dawn of humanity</a:t>
            </a:r>
            <a:r>
              <a:rPr lang="en-US" dirty="0" smtClean="0"/>
              <a:t>.</a:t>
            </a:r>
          </a:p>
          <a:p>
            <a:r>
              <a:rPr lang="en-US" dirty="0"/>
              <a:t>Diet was largely determined by the availability and palatability of foods, </a:t>
            </a:r>
            <a:endParaRPr lang="en-US" dirty="0" smtClean="0"/>
          </a:p>
          <a:p>
            <a:pPr marL="0" indent="0">
              <a:buNone/>
            </a:pPr>
            <a:r>
              <a:rPr lang="en-US" dirty="0" smtClean="0"/>
              <a:t>		and </a:t>
            </a:r>
          </a:p>
          <a:p>
            <a:r>
              <a:rPr lang="en-US" dirty="0" smtClean="0"/>
              <a:t>the </a:t>
            </a:r>
            <a:r>
              <a:rPr lang="en-US" dirty="0"/>
              <a:t>teachings and techniques that were used to obtain and prepare food came from trial and error, </a:t>
            </a:r>
            <a:endParaRPr lang="en-US" dirty="0" smtClean="0"/>
          </a:p>
          <a:p>
            <a:pPr marL="0" indent="0">
              <a:buNone/>
            </a:pPr>
            <a:r>
              <a:rPr lang="en-US" dirty="0" smtClean="0"/>
              <a:t>		and </a:t>
            </a:r>
          </a:p>
          <a:p>
            <a:r>
              <a:rPr lang="en-US" dirty="0" smtClean="0"/>
              <a:t>an </a:t>
            </a:r>
            <a:r>
              <a:rPr lang="en-US" dirty="0"/>
              <a:t>incredible capacity of human inventiveness.</a:t>
            </a:r>
            <a:endParaRPr lang="en-IN" dirty="0"/>
          </a:p>
        </p:txBody>
      </p:sp>
    </p:spTree>
    <p:extLst>
      <p:ext uri="{BB962C8B-B14F-4D97-AF65-F5344CB8AC3E}">
        <p14:creationId xmlns:p14="http://schemas.microsoft.com/office/powerpoint/2010/main" val="3556201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3480"/>
            <a:ext cx="10515600" cy="1473693"/>
          </a:xfrm>
        </p:spPr>
        <p:txBody>
          <a:bodyPr>
            <a:normAutofit fontScale="90000"/>
          </a:bodyPr>
          <a:lstStyle/>
          <a:p>
            <a:pPr algn="ctr"/>
            <a:r>
              <a:rPr lang="en-IN" sz="5300" b="1" dirty="0" smtClean="0"/>
              <a:t>Socrates</a:t>
            </a:r>
            <a:r>
              <a:rPr lang="en-IN" b="1" dirty="0" smtClean="0"/>
              <a:t/>
            </a:r>
            <a:br>
              <a:rPr lang="en-IN" b="1" dirty="0" smtClean="0"/>
            </a:br>
            <a:r>
              <a:rPr lang="en-IN" sz="3600" b="1" dirty="0" smtClean="0"/>
              <a:t>Greece</a:t>
            </a:r>
            <a:br>
              <a:rPr lang="en-IN" sz="3600" b="1" dirty="0" smtClean="0"/>
            </a:br>
            <a:r>
              <a:rPr lang="en-IN" sz="3600" b="1" dirty="0" smtClean="0"/>
              <a:t>(470-399 BC) </a:t>
            </a:r>
            <a:endParaRPr lang="en-IN" sz="3600" b="1" dirty="0"/>
          </a:p>
        </p:txBody>
      </p:sp>
      <p:sp>
        <p:nvSpPr>
          <p:cNvPr id="3" name="Content Placeholder 2"/>
          <p:cNvSpPr>
            <a:spLocks noGrp="1"/>
          </p:cNvSpPr>
          <p:nvPr>
            <p:ph idx="1"/>
          </p:nvPr>
        </p:nvSpPr>
        <p:spPr>
          <a:xfrm>
            <a:off x="838200" y="3275859"/>
            <a:ext cx="10515600" cy="2885243"/>
          </a:xfrm>
        </p:spPr>
        <p:txBody>
          <a:bodyPr>
            <a:normAutofit lnSpcReduction="10000"/>
          </a:bodyPr>
          <a:lstStyle/>
          <a:p>
            <a:pPr marL="0" indent="0" algn="ctr">
              <a:buNone/>
            </a:pPr>
            <a:r>
              <a:rPr lang="en-US" sz="3600" b="1" dirty="0"/>
              <a:t>“Thou </a:t>
            </a:r>
            <a:r>
              <a:rPr lang="en-US" sz="3600" b="1" dirty="0" err="1"/>
              <a:t>shouldst</a:t>
            </a:r>
            <a:r>
              <a:rPr lang="en-US" sz="3600" b="1" dirty="0"/>
              <a:t> eat to live; not live to eat”</a:t>
            </a:r>
            <a:r>
              <a:rPr lang="en-US" sz="3600" dirty="0"/>
              <a:t> </a:t>
            </a:r>
            <a:endParaRPr lang="en-US" sz="3600" dirty="0" smtClean="0"/>
          </a:p>
          <a:p>
            <a:pPr marL="0" indent="0" algn="ctr">
              <a:buNone/>
            </a:pPr>
            <a:endParaRPr lang="en-US" sz="3600" dirty="0" smtClean="0"/>
          </a:p>
          <a:p>
            <a:pPr marL="0" indent="0" algn="ctr">
              <a:buNone/>
            </a:pPr>
            <a:r>
              <a:rPr lang="en-US" sz="3600" dirty="0" smtClean="0"/>
              <a:t>is </a:t>
            </a:r>
            <a:r>
              <a:rPr lang="en-US" sz="3600" dirty="0"/>
              <a:t>a saying attributed to </a:t>
            </a:r>
            <a:endParaRPr lang="en-US" sz="3600" dirty="0" smtClean="0"/>
          </a:p>
          <a:p>
            <a:pPr marL="0" indent="0" algn="ctr">
              <a:buNone/>
            </a:pPr>
            <a:endParaRPr lang="en-US" sz="3600" dirty="0" smtClean="0"/>
          </a:p>
          <a:p>
            <a:pPr marL="0" indent="0" algn="ctr">
              <a:buNone/>
            </a:pPr>
            <a:r>
              <a:rPr lang="en-US" sz="3600" dirty="0" smtClean="0"/>
              <a:t>Socrates</a:t>
            </a:r>
            <a:r>
              <a:rPr lang="en-US" sz="3600" dirty="0"/>
              <a:t>.</a:t>
            </a:r>
            <a:endParaRPr lang="en-IN" sz="3600" dirty="0"/>
          </a:p>
        </p:txBody>
      </p:sp>
    </p:spTree>
    <p:extLst>
      <p:ext uri="{BB962C8B-B14F-4D97-AF65-F5344CB8AC3E}">
        <p14:creationId xmlns:p14="http://schemas.microsoft.com/office/powerpoint/2010/main" val="159540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854" y="915540"/>
            <a:ext cx="10515600" cy="1756638"/>
          </a:xfrm>
        </p:spPr>
        <p:txBody>
          <a:bodyPr>
            <a:normAutofit fontScale="90000"/>
          </a:bodyPr>
          <a:lstStyle/>
          <a:p>
            <a:pPr algn="ctr"/>
            <a:r>
              <a:rPr lang="en-IN" sz="4900" b="1" dirty="0" smtClean="0"/>
              <a:t>Hippocrates</a:t>
            </a:r>
            <a:r>
              <a:rPr lang="en-IN" b="1" dirty="0" smtClean="0"/>
              <a:t/>
            </a:r>
            <a:br>
              <a:rPr lang="en-IN" b="1" dirty="0" smtClean="0"/>
            </a:br>
            <a:r>
              <a:rPr lang="en-IN" sz="3600" b="1" dirty="0" smtClean="0"/>
              <a:t>Greece </a:t>
            </a:r>
            <a:br>
              <a:rPr lang="en-IN" sz="3600" b="1" dirty="0" smtClean="0"/>
            </a:br>
            <a:r>
              <a:rPr lang="en-IN" sz="3600" b="1" dirty="0" smtClean="0"/>
              <a:t>(460-370 BC)</a:t>
            </a:r>
            <a:br>
              <a:rPr lang="en-IN" sz="3600" b="1" dirty="0" smtClean="0"/>
            </a:br>
            <a:endParaRPr lang="en-IN" sz="3600" b="1" dirty="0"/>
          </a:p>
        </p:txBody>
      </p:sp>
      <p:sp>
        <p:nvSpPr>
          <p:cNvPr id="3" name="Content Placeholder 2"/>
          <p:cNvSpPr>
            <a:spLocks noGrp="1"/>
          </p:cNvSpPr>
          <p:nvPr>
            <p:ph idx="1"/>
          </p:nvPr>
        </p:nvSpPr>
        <p:spPr>
          <a:xfrm>
            <a:off x="935854" y="3275860"/>
            <a:ext cx="10515600" cy="3062796"/>
          </a:xfrm>
        </p:spPr>
        <p:txBody>
          <a:bodyPr/>
          <a:lstStyle/>
          <a:p>
            <a:r>
              <a:rPr lang="en-US" dirty="0"/>
              <a:t>Hippocrates of Kos was among the first to establish the role of diet. </a:t>
            </a:r>
            <a:endParaRPr lang="en-US" dirty="0" smtClean="0"/>
          </a:p>
          <a:p>
            <a:endParaRPr lang="en-US" dirty="0" smtClean="0"/>
          </a:p>
          <a:p>
            <a:r>
              <a:rPr lang="en-US" dirty="0"/>
              <a:t>He proposed lifestyle modifications, such as diet and exercise, to treat diseases, and is therefore often quoted with </a:t>
            </a:r>
            <a:endParaRPr lang="en-US" dirty="0" smtClean="0"/>
          </a:p>
          <a:p>
            <a:endParaRPr lang="en-US" dirty="0" smtClean="0"/>
          </a:p>
          <a:p>
            <a:pPr marL="0" indent="0" algn="ctr">
              <a:buNone/>
            </a:pPr>
            <a:r>
              <a:rPr lang="en-US" b="1" dirty="0" smtClean="0"/>
              <a:t>“</a:t>
            </a:r>
            <a:r>
              <a:rPr lang="en-US" b="1" dirty="0"/>
              <a:t>let food be your medicine.”</a:t>
            </a:r>
            <a:r>
              <a:rPr lang="en-US" dirty="0"/>
              <a:t> </a:t>
            </a:r>
            <a:endParaRPr lang="en-IN" dirty="0"/>
          </a:p>
        </p:txBody>
      </p:sp>
    </p:spTree>
    <p:extLst>
      <p:ext uri="{BB962C8B-B14F-4D97-AF65-F5344CB8AC3E}">
        <p14:creationId xmlns:p14="http://schemas.microsoft.com/office/powerpoint/2010/main" val="4232908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indent="0" algn="ctr">
              <a:buNone/>
            </a:pPr>
            <a:r>
              <a:rPr lang="en-US" sz="3600" dirty="0"/>
              <a:t>And yet, there is hardly another field </a:t>
            </a:r>
            <a:endParaRPr lang="en-US" sz="3600" dirty="0" smtClean="0"/>
          </a:p>
          <a:p>
            <a:pPr marL="0" indent="0" algn="ctr">
              <a:buNone/>
            </a:pPr>
            <a:r>
              <a:rPr lang="en-US" sz="3600" dirty="0" smtClean="0"/>
              <a:t>with </a:t>
            </a:r>
            <a:r>
              <a:rPr lang="en-US" sz="3600" dirty="0"/>
              <a:t>so much prejudice, misconception, and debate as </a:t>
            </a:r>
            <a:r>
              <a:rPr lang="en-US" sz="3600" b="1" dirty="0"/>
              <a:t>diet and </a:t>
            </a:r>
            <a:r>
              <a:rPr lang="en-US" sz="3600" b="1" dirty="0" smtClean="0"/>
              <a:t>health</a:t>
            </a:r>
            <a:r>
              <a:rPr lang="en-US" sz="3600" dirty="0" smtClean="0"/>
              <a:t>.</a:t>
            </a:r>
            <a:endParaRPr lang="en-IN" sz="3600" dirty="0"/>
          </a:p>
        </p:txBody>
      </p:sp>
    </p:spTree>
    <p:extLst>
      <p:ext uri="{BB962C8B-B14F-4D97-AF65-F5344CB8AC3E}">
        <p14:creationId xmlns:p14="http://schemas.microsoft.com/office/powerpoint/2010/main" val="3496636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b="1" dirty="0"/>
              <a:t>Before 1785 </a:t>
            </a:r>
            <a:r>
              <a:rPr lang="en-US" dirty="0"/>
              <a:t>many scholars had published their opinions on how food was used in our </a:t>
            </a:r>
            <a:r>
              <a:rPr lang="en-US" dirty="0" smtClean="0"/>
              <a:t>bodies.</a:t>
            </a:r>
          </a:p>
          <a:p>
            <a:r>
              <a:rPr lang="en-US" dirty="0" smtClean="0"/>
              <a:t>But </a:t>
            </a:r>
            <a:r>
              <a:rPr lang="en-US" dirty="0"/>
              <a:t>it was only with the “</a:t>
            </a:r>
            <a:r>
              <a:rPr lang="en-US" b="1" dirty="0"/>
              <a:t>Chemical Revolution</a:t>
            </a:r>
            <a:r>
              <a:rPr lang="en-US" dirty="0"/>
              <a:t>” in </a:t>
            </a:r>
            <a:r>
              <a:rPr lang="en-US" b="1" dirty="0"/>
              <a:t>France</a:t>
            </a:r>
            <a:r>
              <a:rPr lang="en-US" dirty="0"/>
              <a:t> at the end of the eighteenth century, </a:t>
            </a:r>
            <a:endParaRPr lang="en-US" dirty="0" smtClean="0"/>
          </a:p>
          <a:p>
            <a:pPr marL="0" indent="0">
              <a:buNone/>
            </a:pPr>
            <a:r>
              <a:rPr lang="en-US" dirty="0"/>
              <a:t>	</a:t>
            </a:r>
            <a:r>
              <a:rPr lang="en-US" dirty="0" smtClean="0"/>
              <a:t>with </a:t>
            </a:r>
            <a:r>
              <a:rPr lang="en-US" dirty="0"/>
              <a:t>its identification of the main elements and the development of methods of chemical analysis, </a:t>
            </a:r>
            <a:endParaRPr lang="en-US" dirty="0" smtClean="0"/>
          </a:p>
          <a:p>
            <a:pPr marL="0" indent="0">
              <a:buNone/>
            </a:pPr>
            <a:r>
              <a:rPr lang="en-US" dirty="0"/>
              <a:t>	</a:t>
            </a:r>
            <a:r>
              <a:rPr lang="en-US" dirty="0" smtClean="0"/>
              <a:t>that </a:t>
            </a:r>
            <a:r>
              <a:rPr lang="en-US" dirty="0"/>
              <a:t>old and new ideas began to be tested in a quantitative, scientific way. </a:t>
            </a:r>
            <a:endParaRPr lang="en-IN" dirty="0"/>
          </a:p>
        </p:txBody>
      </p:sp>
    </p:spTree>
    <p:extLst>
      <p:ext uri="{BB962C8B-B14F-4D97-AF65-F5344CB8AC3E}">
        <p14:creationId xmlns:p14="http://schemas.microsoft.com/office/powerpoint/2010/main" val="3341951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Essential studies into the chemical nature of foods followed. </a:t>
            </a:r>
            <a:endParaRPr lang="en-US" dirty="0" smtClean="0"/>
          </a:p>
          <a:p>
            <a:r>
              <a:rPr lang="en-US" dirty="0"/>
              <a:t>Following the groundbreaking observations of naval physicians </a:t>
            </a:r>
            <a:r>
              <a:rPr lang="en-US" b="1" dirty="0"/>
              <a:t>James Lind</a:t>
            </a:r>
            <a:r>
              <a:rPr lang="en-US" dirty="0"/>
              <a:t> from the </a:t>
            </a:r>
            <a:r>
              <a:rPr lang="en-US" b="1" dirty="0"/>
              <a:t>British</a:t>
            </a:r>
            <a:r>
              <a:rPr lang="en-US" dirty="0"/>
              <a:t> Navy </a:t>
            </a:r>
            <a:endParaRPr lang="en-US" dirty="0" smtClean="0"/>
          </a:p>
          <a:p>
            <a:pPr marL="0" indent="0">
              <a:buNone/>
            </a:pPr>
            <a:r>
              <a:rPr lang="en-US" dirty="0"/>
              <a:t>	</a:t>
            </a:r>
            <a:r>
              <a:rPr lang="en-US" dirty="0" smtClean="0"/>
              <a:t>	and </a:t>
            </a:r>
          </a:p>
          <a:p>
            <a:pPr marL="0" indent="0">
              <a:buNone/>
            </a:pPr>
            <a:r>
              <a:rPr lang="en-US" dirty="0"/>
              <a:t>	</a:t>
            </a:r>
            <a:r>
              <a:rPr lang="en-US" b="1" dirty="0" err="1" smtClean="0"/>
              <a:t>Kanehiro</a:t>
            </a:r>
            <a:r>
              <a:rPr lang="en-US" b="1" dirty="0" smtClean="0"/>
              <a:t> </a:t>
            </a:r>
            <a:r>
              <a:rPr lang="en-US" b="1" dirty="0" err="1"/>
              <a:t>Takaki</a:t>
            </a:r>
            <a:r>
              <a:rPr lang="en-US" b="1" dirty="0"/>
              <a:t> </a:t>
            </a:r>
            <a:r>
              <a:rPr lang="en-US" dirty="0"/>
              <a:t>from the </a:t>
            </a:r>
            <a:r>
              <a:rPr lang="en-US" b="1" dirty="0"/>
              <a:t>Japanese</a:t>
            </a:r>
            <a:r>
              <a:rPr lang="en-US" dirty="0"/>
              <a:t> Navy on what was to later be </a:t>
            </a:r>
            <a:endParaRPr lang="en-US" dirty="0" smtClean="0"/>
          </a:p>
          <a:p>
            <a:pPr marL="0" indent="0">
              <a:buNone/>
            </a:pPr>
            <a:endParaRPr lang="en-US" dirty="0"/>
          </a:p>
          <a:p>
            <a:pPr marL="0" indent="0">
              <a:buNone/>
            </a:pPr>
            <a:r>
              <a:rPr lang="en-US" dirty="0" smtClean="0"/>
              <a:t>discovered </a:t>
            </a:r>
            <a:r>
              <a:rPr lang="en-US" dirty="0"/>
              <a:t>to be </a:t>
            </a:r>
            <a:r>
              <a:rPr lang="en-US" b="1" dirty="0"/>
              <a:t>vitamin C</a:t>
            </a:r>
            <a:r>
              <a:rPr lang="en-US" dirty="0"/>
              <a:t> and </a:t>
            </a:r>
            <a:r>
              <a:rPr lang="en-US" b="1" dirty="0"/>
              <a:t>vitamin B1</a:t>
            </a:r>
            <a:r>
              <a:rPr lang="en-US" dirty="0"/>
              <a:t>, </a:t>
            </a:r>
            <a:r>
              <a:rPr lang="en-US" dirty="0" smtClean="0"/>
              <a:t>respectively.</a:t>
            </a:r>
            <a:endParaRPr lang="en-IN" dirty="0"/>
          </a:p>
        </p:txBody>
      </p:sp>
    </p:spTree>
    <p:extLst>
      <p:ext uri="{BB962C8B-B14F-4D97-AF65-F5344CB8AC3E}">
        <p14:creationId xmlns:p14="http://schemas.microsoft.com/office/powerpoint/2010/main" val="2606284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456</Words>
  <Application>Microsoft Office PowerPoint</Application>
  <PresentationFormat>Widescreen</PresentationFormat>
  <Paragraphs>107</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History of Animal Nutrition</vt:lpstr>
      <vt:lpstr>Nutrition </vt:lpstr>
      <vt:lpstr>Animal Nutrition</vt:lpstr>
      <vt:lpstr>History </vt:lpstr>
      <vt:lpstr>Socrates Greece (470-399 BC) </vt:lpstr>
      <vt:lpstr>Hippocrates Greece  (460-370 BC) </vt:lpstr>
      <vt:lpstr>PowerPoint Presentation</vt:lpstr>
      <vt:lpstr>PowerPoint Presentation</vt:lpstr>
      <vt:lpstr>PowerPoint Presentation</vt:lpstr>
      <vt:lpstr>PowerPoint Presentation</vt:lpstr>
      <vt:lpstr>Santario Sanctorius Italy  (1561-1636) </vt:lpstr>
      <vt:lpstr>Antoine Laurent Lavoisier France (1743-1794) </vt:lpstr>
      <vt:lpstr>Other notable scientists who advanced the science of nutrition and animal nutrition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Animal Nutrition</dc:title>
  <dc:creator>sankha nath koley</dc:creator>
  <cp:lastModifiedBy>sankha nath koley</cp:lastModifiedBy>
  <cp:revision>98</cp:revision>
  <dcterms:created xsi:type="dcterms:W3CDTF">2025-06-27T04:38:31Z</dcterms:created>
  <dcterms:modified xsi:type="dcterms:W3CDTF">2025-06-27T11:41:19Z</dcterms:modified>
</cp:coreProperties>
</file>