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90" r:id="rId2"/>
    <p:sldId id="282" r:id="rId3"/>
    <p:sldId id="300" r:id="rId4"/>
    <p:sldId id="277" r:id="rId5"/>
    <p:sldId id="284" r:id="rId6"/>
    <p:sldId id="283" r:id="rId7"/>
    <p:sldId id="258" r:id="rId8"/>
    <p:sldId id="259" r:id="rId9"/>
    <p:sldId id="261" r:id="rId10"/>
    <p:sldId id="262" r:id="rId11"/>
    <p:sldId id="280" r:id="rId12"/>
    <p:sldId id="263" r:id="rId13"/>
    <p:sldId id="264" r:id="rId14"/>
    <p:sldId id="292" r:id="rId15"/>
    <p:sldId id="293" r:id="rId16"/>
    <p:sldId id="294" r:id="rId17"/>
    <p:sldId id="295" r:id="rId18"/>
    <p:sldId id="297" r:id="rId19"/>
    <p:sldId id="298" r:id="rId20"/>
    <p:sldId id="299" r:id="rId21"/>
    <p:sldId id="291" r:id="rId22"/>
    <p:sldId id="28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08" d="100"/>
          <a:sy n="108" d="100"/>
        </p:scale>
        <p:origin x="1710" y="108"/>
      </p:cViewPr>
      <p:guideLst>
        <p:guide orient="horz" pos="2160"/>
        <p:guide pos="2880"/>
      </p:guideLst>
    </p:cSldViewPr>
  </p:slideViewPr>
  <p:notesTextViewPr>
    <p:cViewPr>
      <p:scale>
        <a:sx n="100" d="100"/>
        <a:sy n="100" d="100"/>
      </p:scale>
      <p:origin x="0" y="0"/>
    </p:cViewPr>
  </p:notesTextViewPr>
  <p:sorterViewPr>
    <p:cViewPr>
      <p:scale>
        <a:sx n="90" d="100"/>
        <a:sy n="90" d="100"/>
      </p:scale>
      <p:origin x="0" y="621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D11FEB-EC61-41A6-B1F3-CFCDD90E0E95}"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IN"/>
        </a:p>
      </dgm:t>
    </dgm:pt>
    <dgm:pt modelId="{76B086A9-354A-422C-8253-28FBFD7A5E69}">
      <dgm:prSet/>
      <dgm:spPr/>
      <dgm:t>
        <a:bodyPr/>
        <a:lstStyle/>
        <a:p>
          <a:r>
            <a:rPr lang="en-US" b="1" dirty="0"/>
            <a:t>Digestible energy (DE)</a:t>
          </a:r>
          <a:endParaRPr lang="en-IN" dirty="0"/>
        </a:p>
      </dgm:t>
    </dgm:pt>
    <dgm:pt modelId="{76BE8520-A177-4342-8B86-1BE335EC6444}" type="parTrans" cxnId="{7DB3CAF0-4092-4E75-97F3-D78889747F99}">
      <dgm:prSet/>
      <dgm:spPr/>
      <dgm:t>
        <a:bodyPr/>
        <a:lstStyle/>
        <a:p>
          <a:endParaRPr lang="en-IN"/>
        </a:p>
      </dgm:t>
    </dgm:pt>
    <dgm:pt modelId="{F04B5203-1B4F-4D45-AA97-9AE0CB7003E3}" type="sibTrans" cxnId="{7DB3CAF0-4092-4E75-97F3-D78889747F99}">
      <dgm:prSet/>
      <dgm:spPr/>
      <dgm:t>
        <a:bodyPr/>
        <a:lstStyle/>
        <a:p>
          <a:endParaRPr lang="en-IN"/>
        </a:p>
      </dgm:t>
    </dgm:pt>
    <dgm:pt modelId="{AD7963C2-7609-4A56-85F6-407824C4E372}">
      <dgm:prSet custT="1"/>
      <dgm:spPr/>
      <dgm:t>
        <a:bodyPr/>
        <a:lstStyle/>
        <a:p>
          <a:r>
            <a:rPr lang="en-US" sz="2000" b="1" dirty="0" err="1" smtClean="0"/>
            <a:t>Metabolisable</a:t>
          </a:r>
          <a:r>
            <a:rPr lang="en-US" sz="2000" b="1" dirty="0" smtClean="0"/>
            <a:t> </a:t>
          </a:r>
          <a:r>
            <a:rPr lang="en-US" sz="2000" b="1" dirty="0"/>
            <a:t>energy (ME)</a:t>
          </a:r>
          <a:endParaRPr lang="en-IN" sz="2000" dirty="0"/>
        </a:p>
      </dgm:t>
    </dgm:pt>
    <dgm:pt modelId="{F44E3EA6-43E9-4CA6-BA43-EBD7C6101655}" type="parTrans" cxnId="{CB038475-D4C2-4E60-96B7-75E28F68D675}">
      <dgm:prSet/>
      <dgm:spPr/>
      <dgm:t>
        <a:bodyPr/>
        <a:lstStyle/>
        <a:p>
          <a:endParaRPr lang="en-IN"/>
        </a:p>
      </dgm:t>
    </dgm:pt>
    <dgm:pt modelId="{09E40B53-A7C5-4D58-90B8-31CDD7236174}" type="sibTrans" cxnId="{CB038475-D4C2-4E60-96B7-75E28F68D675}">
      <dgm:prSet/>
      <dgm:spPr/>
      <dgm:t>
        <a:bodyPr/>
        <a:lstStyle/>
        <a:p>
          <a:endParaRPr lang="en-IN"/>
        </a:p>
      </dgm:t>
    </dgm:pt>
    <dgm:pt modelId="{E68FA4B4-A4A1-4256-9BDF-25876CF16839}">
      <dgm:prSet/>
      <dgm:spPr/>
      <dgm:t>
        <a:bodyPr/>
        <a:lstStyle/>
        <a:p>
          <a:r>
            <a:rPr lang="en-US" b="1" dirty="0"/>
            <a:t>Net energy (NE)</a:t>
          </a:r>
          <a:endParaRPr lang="en-IN" dirty="0"/>
        </a:p>
      </dgm:t>
    </dgm:pt>
    <dgm:pt modelId="{B5E4DB92-0B9B-4D66-80D0-E0F5F70704BA}" type="parTrans" cxnId="{01500BD0-F755-4C0B-8D79-379FE2DB69B8}">
      <dgm:prSet/>
      <dgm:spPr/>
      <dgm:t>
        <a:bodyPr/>
        <a:lstStyle/>
        <a:p>
          <a:endParaRPr lang="en-IN"/>
        </a:p>
      </dgm:t>
    </dgm:pt>
    <dgm:pt modelId="{6D90CEA4-F789-4DDE-AC23-F5BDA3349EF8}" type="sibTrans" cxnId="{01500BD0-F755-4C0B-8D79-379FE2DB69B8}">
      <dgm:prSet/>
      <dgm:spPr/>
      <dgm:t>
        <a:bodyPr/>
        <a:lstStyle/>
        <a:p>
          <a:endParaRPr lang="en-IN"/>
        </a:p>
      </dgm:t>
    </dgm:pt>
    <dgm:pt modelId="{1E8DCB6D-9CFD-4245-8B00-F35A584DA137}">
      <dgm:prSet/>
      <dgm:spPr/>
      <dgm:t>
        <a:bodyPr/>
        <a:lstStyle/>
        <a:p>
          <a:r>
            <a:rPr lang="en-US" b="1" dirty="0"/>
            <a:t>Gross energy (GE) or Heat of combustion</a:t>
          </a:r>
          <a:endParaRPr lang="en-IN" dirty="0"/>
        </a:p>
      </dgm:t>
    </dgm:pt>
    <dgm:pt modelId="{55FCC9BB-FDB9-4551-894F-E9D72F08D2A6}" type="parTrans" cxnId="{2EBFA16C-C5E3-48B6-89BB-B872FE2D5493}">
      <dgm:prSet/>
      <dgm:spPr/>
      <dgm:t>
        <a:bodyPr/>
        <a:lstStyle/>
        <a:p>
          <a:endParaRPr lang="en-IN"/>
        </a:p>
      </dgm:t>
    </dgm:pt>
    <dgm:pt modelId="{EC2B5AD8-DC60-4E05-BB1E-D02AE627DD2F}" type="sibTrans" cxnId="{2EBFA16C-C5E3-48B6-89BB-B872FE2D5493}">
      <dgm:prSet/>
      <dgm:spPr/>
      <dgm:t>
        <a:bodyPr/>
        <a:lstStyle/>
        <a:p>
          <a:endParaRPr lang="en-IN"/>
        </a:p>
      </dgm:t>
    </dgm:pt>
    <dgm:pt modelId="{7938731E-A0B4-418C-8BF3-03B4B79E041C}" type="pres">
      <dgm:prSet presAssocID="{EFD11FEB-EC61-41A6-B1F3-CFCDD90E0E95}" presName="linearFlow" presStyleCnt="0">
        <dgm:presLayoutVars>
          <dgm:resizeHandles val="exact"/>
        </dgm:presLayoutVars>
      </dgm:prSet>
      <dgm:spPr/>
      <dgm:t>
        <a:bodyPr/>
        <a:lstStyle/>
        <a:p>
          <a:endParaRPr lang="en-US"/>
        </a:p>
      </dgm:t>
    </dgm:pt>
    <dgm:pt modelId="{D182A40B-9776-4783-8E31-A6F72DB3E814}" type="pres">
      <dgm:prSet presAssocID="{1E8DCB6D-9CFD-4245-8B00-F35A584DA137}" presName="node" presStyleLbl="node1" presStyleIdx="0" presStyleCnt="4" custScaleX="181796" custLinFactNeighborY="29584">
        <dgm:presLayoutVars>
          <dgm:bulletEnabled val="1"/>
        </dgm:presLayoutVars>
      </dgm:prSet>
      <dgm:spPr/>
      <dgm:t>
        <a:bodyPr/>
        <a:lstStyle/>
        <a:p>
          <a:endParaRPr lang="en-US"/>
        </a:p>
      </dgm:t>
    </dgm:pt>
    <dgm:pt modelId="{EE9D7DD1-7D34-495B-9972-5F3E01E99063}" type="pres">
      <dgm:prSet presAssocID="{EC2B5AD8-DC60-4E05-BB1E-D02AE627DD2F}" presName="sibTrans" presStyleLbl="sibTrans2D1" presStyleIdx="0" presStyleCnt="3" custScaleX="131804" custLinFactNeighborY="20867"/>
      <dgm:spPr/>
      <dgm:t>
        <a:bodyPr/>
        <a:lstStyle/>
        <a:p>
          <a:endParaRPr lang="en-US"/>
        </a:p>
      </dgm:t>
    </dgm:pt>
    <dgm:pt modelId="{7A090D47-D76A-4B37-A1AB-3ADA673EA31B}" type="pres">
      <dgm:prSet presAssocID="{EC2B5AD8-DC60-4E05-BB1E-D02AE627DD2F}" presName="connectorText" presStyleLbl="sibTrans2D1" presStyleIdx="0" presStyleCnt="3"/>
      <dgm:spPr/>
      <dgm:t>
        <a:bodyPr/>
        <a:lstStyle/>
        <a:p>
          <a:endParaRPr lang="en-US"/>
        </a:p>
      </dgm:t>
    </dgm:pt>
    <dgm:pt modelId="{BC778888-6872-4761-AD63-FDE243D89B22}" type="pres">
      <dgm:prSet presAssocID="{76B086A9-354A-422C-8253-28FBFD7A5E69}" presName="node" presStyleLbl="node1" presStyleIdx="1" presStyleCnt="4" custScaleX="174221">
        <dgm:presLayoutVars>
          <dgm:bulletEnabled val="1"/>
        </dgm:presLayoutVars>
      </dgm:prSet>
      <dgm:spPr/>
      <dgm:t>
        <a:bodyPr/>
        <a:lstStyle/>
        <a:p>
          <a:endParaRPr lang="en-US"/>
        </a:p>
      </dgm:t>
    </dgm:pt>
    <dgm:pt modelId="{0F155099-E0FE-4849-BDB8-8581F579933B}" type="pres">
      <dgm:prSet presAssocID="{F04B5203-1B4F-4D45-AA97-9AE0CB7003E3}" presName="sibTrans" presStyleLbl="sibTrans2D1" presStyleIdx="1" presStyleCnt="3" custScaleX="122808"/>
      <dgm:spPr/>
      <dgm:t>
        <a:bodyPr/>
        <a:lstStyle/>
        <a:p>
          <a:endParaRPr lang="en-US"/>
        </a:p>
      </dgm:t>
    </dgm:pt>
    <dgm:pt modelId="{23E6BD5F-05F8-4718-91F4-9D7F0288B3C4}" type="pres">
      <dgm:prSet presAssocID="{F04B5203-1B4F-4D45-AA97-9AE0CB7003E3}" presName="connectorText" presStyleLbl="sibTrans2D1" presStyleIdx="1" presStyleCnt="3"/>
      <dgm:spPr/>
      <dgm:t>
        <a:bodyPr/>
        <a:lstStyle/>
        <a:p>
          <a:endParaRPr lang="en-US"/>
        </a:p>
      </dgm:t>
    </dgm:pt>
    <dgm:pt modelId="{76D81E21-4290-4793-B860-19ABB347CC84}" type="pres">
      <dgm:prSet presAssocID="{AD7963C2-7609-4A56-85F6-407824C4E372}" presName="node" presStyleLbl="node1" presStyleIdx="2" presStyleCnt="4" custScaleX="191731" custScaleY="90909" custLinFactNeighborX="1" custLinFactNeighborY="-8915">
        <dgm:presLayoutVars>
          <dgm:bulletEnabled val="1"/>
        </dgm:presLayoutVars>
      </dgm:prSet>
      <dgm:spPr/>
      <dgm:t>
        <a:bodyPr/>
        <a:lstStyle/>
        <a:p>
          <a:endParaRPr lang="en-US"/>
        </a:p>
      </dgm:t>
    </dgm:pt>
    <dgm:pt modelId="{82FA8C03-7A4A-4727-9AC4-149F6944D55E}" type="pres">
      <dgm:prSet presAssocID="{09E40B53-A7C5-4D58-90B8-31CDD7236174}" presName="sibTrans" presStyleLbl="sibTrans2D1" presStyleIdx="2" presStyleCnt="3" custScaleX="131610"/>
      <dgm:spPr/>
      <dgm:t>
        <a:bodyPr/>
        <a:lstStyle/>
        <a:p>
          <a:endParaRPr lang="en-US"/>
        </a:p>
      </dgm:t>
    </dgm:pt>
    <dgm:pt modelId="{F307C255-C244-4B92-A6E0-D4FF7A9EEC55}" type="pres">
      <dgm:prSet presAssocID="{09E40B53-A7C5-4D58-90B8-31CDD7236174}" presName="connectorText" presStyleLbl="sibTrans2D1" presStyleIdx="2" presStyleCnt="3"/>
      <dgm:spPr/>
      <dgm:t>
        <a:bodyPr/>
        <a:lstStyle/>
        <a:p>
          <a:endParaRPr lang="en-US"/>
        </a:p>
      </dgm:t>
    </dgm:pt>
    <dgm:pt modelId="{A77815DB-E602-4928-B69B-8A8936FAE6D6}" type="pres">
      <dgm:prSet presAssocID="{E68FA4B4-A4A1-4256-9BDF-25876CF16839}" presName="node" presStyleLbl="node1" presStyleIdx="3" presStyleCnt="4" custScaleX="191730">
        <dgm:presLayoutVars>
          <dgm:bulletEnabled val="1"/>
        </dgm:presLayoutVars>
      </dgm:prSet>
      <dgm:spPr/>
      <dgm:t>
        <a:bodyPr/>
        <a:lstStyle/>
        <a:p>
          <a:endParaRPr lang="en-US"/>
        </a:p>
      </dgm:t>
    </dgm:pt>
  </dgm:ptLst>
  <dgm:cxnLst>
    <dgm:cxn modelId="{325891FE-3821-4939-AECE-D5F3D04BB8D4}" type="presOf" srcId="{AD7963C2-7609-4A56-85F6-407824C4E372}" destId="{76D81E21-4290-4793-B860-19ABB347CC84}" srcOrd="0" destOrd="0" presId="urn:microsoft.com/office/officeart/2005/8/layout/process2"/>
    <dgm:cxn modelId="{CB038475-D4C2-4E60-96B7-75E28F68D675}" srcId="{EFD11FEB-EC61-41A6-B1F3-CFCDD90E0E95}" destId="{AD7963C2-7609-4A56-85F6-407824C4E372}" srcOrd="2" destOrd="0" parTransId="{F44E3EA6-43E9-4CA6-BA43-EBD7C6101655}" sibTransId="{09E40B53-A7C5-4D58-90B8-31CDD7236174}"/>
    <dgm:cxn modelId="{EC51B277-9415-4617-AC57-DBFCF0C54B5C}" type="presOf" srcId="{EFD11FEB-EC61-41A6-B1F3-CFCDD90E0E95}" destId="{7938731E-A0B4-418C-8BF3-03B4B79E041C}" srcOrd="0" destOrd="0" presId="urn:microsoft.com/office/officeart/2005/8/layout/process2"/>
    <dgm:cxn modelId="{2EBFA16C-C5E3-48B6-89BB-B872FE2D5493}" srcId="{EFD11FEB-EC61-41A6-B1F3-CFCDD90E0E95}" destId="{1E8DCB6D-9CFD-4245-8B00-F35A584DA137}" srcOrd="0" destOrd="0" parTransId="{55FCC9BB-FDB9-4551-894F-E9D72F08D2A6}" sibTransId="{EC2B5AD8-DC60-4E05-BB1E-D02AE627DD2F}"/>
    <dgm:cxn modelId="{EA858396-A2E0-42C9-91DB-F4B4A7B522A3}" type="presOf" srcId="{1E8DCB6D-9CFD-4245-8B00-F35A584DA137}" destId="{D182A40B-9776-4783-8E31-A6F72DB3E814}" srcOrd="0" destOrd="0" presId="urn:microsoft.com/office/officeart/2005/8/layout/process2"/>
    <dgm:cxn modelId="{D18CBCD0-F7AB-43DD-B424-4160271E62B5}" type="presOf" srcId="{09E40B53-A7C5-4D58-90B8-31CDD7236174}" destId="{82FA8C03-7A4A-4727-9AC4-149F6944D55E}" srcOrd="0" destOrd="0" presId="urn:microsoft.com/office/officeart/2005/8/layout/process2"/>
    <dgm:cxn modelId="{4465CC83-C02F-449E-ABFF-586F176C6496}" type="presOf" srcId="{E68FA4B4-A4A1-4256-9BDF-25876CF16839}" destId="{A77815DB-E602-4928-B69B-8A8936FAE6D6}" srcOrd="0" destOrd="0" presId="urn:microsoft.com/office/officeart/2005/8/layout/process2"/>
    <dgm:cxn modelId="{3AF56C3F-33D8-44DA-A5CD-87FF86C5E1A0}" type="presOf" srcId="{F04B5203-1B4F-4D45-AA97-9AE0CB7003E3}" destId="{0F155099-E0FE-4849-BDB8-8581F579933B}" srcOrd="0" destOrd="0" presId="urn:microsoft.com/office/officeart/2005/8/layout/process2"/>
    <dgm:cxn modelId="{31F2EC83-F3B6-43D5-9083-4F604FE3B21B}" type="presOf" srcId="{09E40B53-A7C5-4D58-90B8-31CDD7236174}" destId="{F307C255-C244-4B92-A6E0-D4FF7A9EEC55}" srcOrd="1" destOrd="0" presId="urn:microsoft.com/office/officeart/2005/8/layout/process2"/>
    <dgm:cxn modelId="{3E7D3F65-6614-4C9B-868D-36A8FC5B8BFE}" type="presOf" srcId="{76B086A9-354A-422C-8253-28FBFD7A5E69}" destId="{BC778888-6872-4761-AD63-FDE243D89B22}" srcOrd="0" destOrd="0" presId="urn:microsoft.com/office/officeart/2005/8/layout/process2"/>
    <dgm:cxn modelId="{01500BD0-F755-4C0B-8D79-379FE2DB69B8}" srcId="{EFD11FEB-EC61-41A6-B1F3-CFCDD90E0E95}" destId="{E68FA4B4-A4A1-4256-9BDF-25876CF16839}" srcOrd="3" destOrd="0" parTransId="{B5E4DB92-0B9B-4D66-80D0-E0F5F70704BA}" sibTransId="{6D90CEA4-F789-4DDE-AC23-F5BDA3349EF8}"/>
    <dgm:cxn modelId="{7DB3CAF0-4092-4E75-97F3-D78889747F99}" srcId="{EFD11FEB-EC61-41A6-B1F3-CFCDD90E0E95}" destId="{76B086A9-354A-422C-8253-28FBFD7A5E69}" srcOrd="1" destOrd="0" parTransId="{76BE8520-A177-4342-8B86-1BE335EC6444}" sibTransId="{F04B5203-1B4F-4D45-AA97-9AE0CB7003E3}"/>
    <dgm:cxn modelId="{329D6908-5489-4F4E-96FD-4E2408E9703D}" type="presOf" srcId="{EC2B5AD8-DC60-4E05-BB1E-D02AE627DD2F}" destId="{EE9D7DD1-7D34-495B-9972-5F3E01E99063}" srcOrd="0" destOrd="0" presId="urn:microsoft.com/office/officeart/2005/8/layout/process2"/>
    <dgm:cxn modelId="{F7DF2091-B4D2-4004-9ABE-8CE4585634F8}" type="presOf" srcId="{F04B5203-1B4F-4D45-AA97-9AE0CB7003E3}" destId="{23E6BD5F-05F8-4718-91F4-9D7F0288B3C4}" srcOrd="1" destOrd="0" presId="urn:microsoft.com/office/officeart/2005/8/layout/process2"/>
    <dgm:cxn modelId="{8BAD9F30-D5DD-40D7-883B-0B4ABDF8B939}" type="presOf" srcId="{EC2B5AD8-DC60-4E05-BB1E-D02AE627DD2F}" destId="{7A090D47-D76A-4B37-A1AB-3ADA673EA31B}" srcOrd="1" destOrd="0" presId="urn:microsoft.com/office/officeart/2005/8/layout/process2"/>
    <dgm:cxn modelId="{7306DBBA-A4F5-4AEB-B51E-11DE4A6879BD}" type="presParOf" srcId="{7938731E-A0B4-418C-8BF3-03B4B79E041C}" destId="{D182A40B-9776-4783-8E31-A6F72DB3E814}" srcOrd="0" destOrd="0" presId="urn:microsoft.com/office/officeart/2005/8/layout/process2"/>
    <dgm:cxn modelId="{80256E3E-B864-4E15-96EA-86BC89713FDB}" type="presParOf" srcId="{7938731E-A0B4-418C-8BF3-03B4B79E041C}" destId="{EE9D7DD1-7D34-495B-9972-5F3E01E99063}" srcOrd="1" destOrd="0" presId="urn:microsoft.com/office/officeart/2005/8/layout/process2"/>
    <dgm:cxn modelId="{E130D3A6-EF21-444C-86A4-68E88BFDA69F}" type="presParOf" srcId="{EE9D7DD1-7D34-495B-9972-5F3E01E99063}" destId="{7A090D47-D76A-4B37-A1AB-3ADA673EA31B}" srcOrd="0" destOrd="0" presId="urn:microsoft.com/office/officeart/2005/8/layout/process2"/>
    <dgm:cxn modelId="{40C31DC4-0E15-4345-8766-AE9E8491D3C9}" type="presParOf" srcId="{7938731E-A0B4-418C-8BF3-03B4B79E041C}" destId="{BC778888-6872-4761-AD63-FDE243D89B22}" srcOrd="2" destOrd="0" presId="urn:microsoft.com/office/officeart/2005/8/layout/process2"/>
    <dgm:cxn modelId="{81A29D42-C909-486C-A39E-7F2CE0C8FD74}" type="presParOf" srcId="{7938731E-A0B4-418C-8BF3-03B4B79E041C}" destId="{0F155099-E0FE-4849-BDB8-8581F579933B}" srcOrd="3" destOrd="0" presId="urn:microsoft.com/office/officeart/2005/8/layout/process2"/>
    <dgm:cxn modelId="{989612EF-95AA-43F2-8E42-BD382CA9D789}" type="presParOf" srcId="{0F155099-E0FE-4849-BDB8-8581F579933B}" destId="{23E6BD5F-05F8-4718-91F4-9D7F0288B3C4}" srcOrd="0" destOrd="0" presId="urn:microsoft.com/office/officeart/2005/8/layout/process2"/>
    <dgm:cxn modelId="{53B19B10-BD51-43A6-B325-969F54A554B0}" type="presParOf" srcId="{7938731E-A0B4-418C-8BF3-03B4B79E041C}" destId="{76D81E21-4290-4793-B860-19ABB347CC84}" srcOrd="4" destOrd="0" presId="urn:microsoft.com/office/officeart/2005/8/layout/process2"/>
    <dgm:cxn modelId="{A7A930EF-C9A3-4805-9B44-7F780F58F365}" type="presParOf" srcId="{7938731E-A0B4-418C-8BF3-03B4B79E041C}" destId="{82FA8C03-7A4A-4727-9AC4-149F6944D55E}" srcOrd="5" destOrd="0" presId="urn:microsoft.com/office/officeart/2005/8/layout/process2"/>
    <dgm:cxn modelId="{00CA341C-D78F-452C-8CF3-0762F3F9F63E}" type="presParOf" srcId="{82FA8C03-7A4A-4727-9AC4-149F6944D55E}" destId="{F307C255-C244-4B92-A6E0-D4FF7A9EEC55}" srcOrd="0" destOrd="0" presId="urn:microsoft.com/office/officeart/2005/8/layout/process2"/>
    <dgm:cxn modelId="{E0B19815-9EA9-4D83-B929-06231ACD578F}" type="presParOf" srcId="{7938731E-A0B4-418C-8BF3-03B4B79E041C}" destId="{A77815DB-E602-4928-B69B-8A8936FAE6D6}"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2A40B-9776-4783-8E31-A6F72DB3E814}">
      <dsp:nvSpPr>
        <dsp:cNvPr id="0" name=""/>
        <dsp:cNvSpPr/>
      </dsp:nvSpPr>
      <dsp:spPr>
        <a:xfrm>
          <a:off x="2078325" y="127689"/>
          <a:ext cx="3130025" cy="8581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t>Gross energy (GE) or Heat of combustion</a:t>
          </a:r>
          <a:endParaRPr lang="en-IN" sz="2000" kern="1200" dirty="0"/>
        </a:p>
      </dsp:txBody>
      <dsp:txXfrm>
        <a:off x="2103460" y="152824"/>
        <a:ext cx="3079755" cy="807910"/>
      </dsp:txXfrm>
    </dsp:sp>
    <dsp:sp modelId="{EE9D7DD1-7D34-495B-9972-5F3E01E99063}">
      <dsp:nvSpPr>
        <dsp:cNvPr id="0" name=""/>
        <dsp:cNvSpPr/>
      </dsp:nvSpPr>
      <dsp:spPr>
        <a:xfrm rot="5400000">
          <a:off x="3493996" y="1024437"/>
          <a:ext cx="298682" cy="3861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IN" sz="1400" kern="1200"/>
        </a:p>
      </dsp:txBody>
      <dsp:txXfrm rot="-5400000">
        <a:off x="3527483" y="1068187"/>
        <a:ext cx="231709" cy="209077"/>
      </dsp:txXfrm>
    </dsp:sp>
    <dsp:sp modelId="{BC778888-6872-4761-AD63-FDE243D89B22}">
      <dsp:nvSpPr>
        <dsp:cNvPr id="0" name=""/>
        <dsp:cNvSpPr/>
      </dsp:nvSpPr>
      <dsp:spPr>
        <a:xfrm>
          <a:off x="2143535" y="1288017"/>
          <a:ext cx="2999604" cy="8581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t>Digestible energy (DE)</a:t>
          </a:r>
          <a:endParaRPr lang="en-IN" sz="2000" kern="1200" dirty="0"/>
        </a:p>
      </dsp:txBody>
      <dsp:txXfrm>
        <a:off x="2168670" y="1313152"/>
        <a:ext cx="2949334" cy="807910"/>
      </dsp:txXfrm>
    </dsp:sp>
    <dsp:sp modelId="{0F155099-E0FE-4849-BDB8-8581F579933B}">
      <dsp:nvSpPr>
        <dsp:cNvPr id="0" name=""/>
        <dsp:cNvSpPr/>
      </dsp:nvSpPr>
      <dsp:spPr>
        <a:xfrm rot="5399951">
          <a:off x="3463354" y="2148525"/>
          <a:ext cx="359984" cy="3861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IN" sz="1600" kern="1200"/>
        </a:p>
      </dsp:txBody>
      <dsp:txXfrm rot="-5400000">
        <a:off x="3527491" y="2161624"/>
        <a:ext cx="231709" cy="251989"/>
      </dsp:txXfrm>
    </dsp:sp>
    <dsp:sp modelId="{76D81E21-4290-4793-B860-19ABB347CC84}">
      <dsp:nvSpPr>
        <dsp:cNvPr id="0" name=""/>
        <dsp:cNvSpPr/>
      </dsp:nvSpPr>
      <dsp:spPr>
        <a:xfrm>
          <a:off x="1992815" y="2537034"/>
          <a:ext cx="3301078" cy="7801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err="1" smtClean="0"/>
            <a:t>Metabolisable</a:t>
          </a:r>
          <a:r>
            <a:rPr lang="en-US" sz="2000" b="1" kern="1200" dirty="0" smtClean="0"/>
            <a:t> </a:t>
          </a:r>
          <a:r>
            <a:rPr lang="en-US" sz="2000" b="1" kern="1200" dirty="0"/>
            <a:t>energy (ME)</a:t>
          </a:r>
          <a:endParaRPr lang="en-IN" sz="2000" kern="1200" dirty="0"/>
        </a:p>
      </dsp:txBody>
      <dsp:txXfrm>
        <a:off x="2015665" y="2559884"/>
        <a:ext cx="3255378" cy="734463"/>
      </dsp:txXfrm>
    </dsp:sp>
    <dsp:sp modelId="{82FA8C03-7A4A-4727-9AC4-149F6944D55E}">
      <dsp:nvSpPr>
        <dsp:cNvPr id="0" name=""/>
        <dsp:cNvSpPr/>
      </dsp:nvSpPr>
      <dsp:spPr>
        <a:xfrm rot="5400046">
          <a:off x="3412695" y="3357778"/>
          <a:ext cx="461303" cy="3861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IN" sz="1600" kern="1200"/>
        </a:p>
      </dsp:txBody>
      <dsp:txXfrm rot="-5400000">
        <a:off x="3527493" y="3320217"/>
        <a:ext cx="231709" cy="345449"/>
      </dsp:txXfrm>
    </dsp:sp>
    <dsp:sp modelId="{A77815DB-E602-4928-B69B-8A8936FAE6D6}">
      <dsp:nvSpPr>
        <dsp:cNvPr id="0" name=""/>
        <dsp:cNvSpPr/>
      </dsp:nvSpPr>
      <dsp:spPr>
        <a:xfrm>
          <a:off x="1992807" y="3784541"/>
          <a:ext cx="3301061" cy="8581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t>Net energy (NE)</a:t>
          </a:r>
          <a:endParaRPr lang="en-IN" sz="2000" kern="1200" dirty="0"/>
        </a:p>
      </dsp:txBody>
      <dsp:txXfrm>
        <a:off x="2017942" y="3809676"/>
        <a:ext cx="3250791" cy="80791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CB8117B-B677-48FF-85BA-40BCBE2D94C9}" type="datetimeFigureOut">
              <a:rPr lang="en-US"/>
              <a:pPr>
                <a:defRPr/>
              </a:pPr>
              <a:t>6/18/2025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F070D00-6D65-4992-82D6-0B6D66324A22}" type="slidenum">
              <a:rPr lang="en-US"/>
              <a:pPr>
                <a:defRPr/>
              </a:pPr>
              <a:t>‹#›</a:t>
            </a:fld>
            <a:endParaRPr lang="en-US"/>
          </a:p>
        </p:txBody>
      </p:sp>
    </p:spTree>
    <p:extLst>
      <p:ext uri="{BB962C8B-B14F-4D97-AF65-F5344CB8AC3E}">
        <p14:creationId xmlns:p14="http://schemas.microsoft.com/office/powerpoint/2010/main" val="30907986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343534-073C-4C54-92E0-D47E1B468672}"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3065482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lvl1pPr>
              <a:defRPr/>
            </a:lvl1pPr>
          </a:lstStyle>
          <a:p>
            <a:pPr>
              <a:defRPr/>
            </a:pPr>
            <a:fld id="{03EBD19E-64B5-49C4-A84A-F8B8A305B2B5}" type="datetimeFigureOut">
              <a:rPr lang="en-US"/>
              <a:pPr>
                <a:defRPr/>
              </a:pPr>
              <a:t>6/18/2025</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03030ECD-E584-4DB4-B07C-BC0141930286}" type="slidenum">
              <a:rPr lang="en-IN"/>
              <a:pPr>
                <a:defRPr/>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EE7B1632-FC5C-4AC1-BA52-00C2EC3356BD}" type="datetimeFigureOut">
              <a:rPr lang="en-US"/>
              <a:pPr>
                <a:defRPr/>
              </a:pPr>
              <a:t>6/18/2025</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F7F1A02-2534-4964-84F9-3FF692EFD5B1}" type="slidenum">
              <a:rPr lang="en-IN"/>
              <a:pPr>
                <a:defRPr/>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6D2E280A-CE90-4C97-B123-5A13F3952E2D}" type="datetimeFigureOut">
              <a:rPr lang="en-US"/>
              <a:pPr>
                <a:defRPr/>
              </a:pPr>
              <a:t>6/18/2025</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BF3A161D-FB56-4A6B-964B-C3EBD23196CC}" type="slidenum">
              <a:rPr lang="en-IN"/>
              <a:pPr>
                <a:defRPr/>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2498501E-6EB1-411A-9C45-57AE11F23C63}" type="datetimeFigureOut">
              <a:rPr lang="en-US"/>
              <a:pPr>
                <a:defRPr/>
              </a:pPr>
              <a:t>6/18/2025</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D12EC0E-0167-4DF7-AAE5-28BD459CC656}" type="slidenum">
              <a:rPr lang="en-IN"/>
              <a:pPr>
                <a:defRPr/>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89848DA-CA8A-4BB9-85B6-B17E9427585D}" type="datetimeFigureOut">
              <a:rPr lang="en-US"/>
              <a:pPr>
                <a:defRPr/>
              </a:pPr>
              <a:t>6/18/2025</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081DCA06-A6A6-4376-A6AE-93E9FB8DFA5B}" type="slidenum">
              <a:rPr lang="en-IN"/>
              <a:pPr>
                <a:defRPr/>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3"/>
          <p:cNvSpPr>
            <a:spLocks noGrp="1"/>
          </p:cNvSpPr>
          <p:nvPr>
            <p:ph type="dt" sz="half" idx="10"/>
          </p:nvPr>
        </p:nvSpPr>
        <p:spPr/>
        <p:txBody>
          <a:bodyPr/>
          <a:lstStyle>
            <a:lvl1pPr>
              <a:defRPr/>
            </a:lvl1pPr>
          </a:lstStyle>
          <a:p>
            <a:pPr>
              <a:defRPr/>
            </a:pPr>
            <a:fld id="{E79D18A3-51B6-40D7-86A8-172E150D0EE0}" type="datetimeFigureOut">
              <a:rPr lang="en-US"/>
              <a:pPr>
                <a:defRPr/>
              </a:pPr>
              <a:t>6/18/2025</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17A57567-9C35-4D8C-9E9A-318C1D58DCFA}" type="slidenum">
              <a:rPr lang="en-IN"/>
              <a:pPr>
                <a:defRPr/>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3"/>
          <p:cNvSpPr>
            <a:spLocks noGrp="1"/>
          </p:cNvSpPr>
          <p:nvPr>
            <p:ph type="dt" sz="half" idx="10"/>
          </p:nvPr>
        </p:nvSpPr>
        <p:spPr/>
        <p:txBody>
          <a:bodyPr/>
          <a:lstStyle>
            <a:lvl1pPr>
              <a:defRPr/>
            </a:lvl1pPr>
          </a:lstStyle>
          <a:p>
            <a:pPr>
              <a:defRPr/>
            </a:pPr>
            <a:fld id="{F7C9A576-36A0-4D2C-9A07-246441CCE017}" type="datetimeFigureOut">
              <a:rPr lang="en-US"/>
              <a:pPr>
                <a:defRPr/>
              </a:pPr>
              <a:t>6/18/2025</a:t>
            </a:fld>
            <a:endParaRPr lang="en-IN"/>
          </a:p>
        </p:txBody>
      </p:sp>
      <p:sp>
        <p:nvSpPr>
          <p:cNvPr id="8" name="Footer Placeholder 4"/>
          <p:cNvSpPr>
            <a:spLocks noGrp="1"/>
          </p:cNvSpPr>
          <p:nvPr>
            <p:ph type="ftr" sz="quarter" idx="11"/>
          </p:nvPr>
        </p:nvSpPr>
        <p:spPr/>
        <p:txBody>
          <a:bodyPr/>
          <a:lstStyle>
            <a:lvl1pPr>
              <a:defRPr/>
            </a:lvl1pPr>
          </a:lstStyle>
          <a:p>
            <a:pPr>
              <a:defRPr/>
            </a:pPr>
            <a:endParaRPr lang="en-IN"/>
          </a:p>
        </p:txBody>
      </p:sp>
      <p:sp>
        <p:nvSpPr>
          <p:cNvPr id="9" name="Slide Number Placeholder 5"/>
          <p:cNvSpPr>
            <a:spLocks noGrp="1"/>
          </p:cNvSpPr>
          <p:nvPr>
            <p:ph type="sldNum" sz="quarter" idx="12"/>
          </p:nvPr>
        </p:nvSpPr>
        <p:spPr/>
        <p:txBody>
          <a:bodyPr/>
          <a:lstStyle>
            <a:lvl1pPr>
              <a:defRPr/>
            </a:lvl1pPr>
          </a:lstStyle>
          <a:p>
            <a:pPr>
              <a:defRPr/>
            </a:pPr>
            <a:fld id="{783942F2-3916-439B-ADF5-7061A80C493F}" type="slidenum">
              <a:rPr lang="en-IN"/>
              <a:pPr>
                <a:defRPr/>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3"/>
          <p:cNvSpPr>
            <a:spLocks noGrp="1"/>
          </p:cNvSpPr>
          <p:nvPr>
            <p:ph type="dt" sz="half" idx="10"/>
          </p:nvPr>
        </p:nvSpPr>
        <p:spPr/>
        <p:txBody>
          <a:bodyPr/>
          <a:lstStyle>
            <a:lvl1pPr>
              <a:defRPr/>
            </a:lvl1pPr>
          </a:lstStyle>
          <a:p>
            <a:pPr>
              <a:defRPr/>
            </a:pPr>
            <a:fld id="{031A756B-BE0C-454C-84FA-DE63B85E4860}" type="datetimeFigureOut">
              <a:rPr lang="en-US"/>
              <a:pPr>
                <a:defRPr/>
              </a:pPr>
              <a:t>6/18/2025</a:t>
            </a:fld>
            <a:endParaRPr lang="en-IN"/>
          </a:p>
        </p:txBody>
      </p:sp>
      <p:sp>
        <p:nvSpPr>
          <p:cNvPr id="4" name="Footer Placeholder 4"/>
          <p:cNvSpPr>
            <a:spLocks noGrp="1"/>
          </p:cNvSpPr>
          <p:nvPr>
            <p:ph type="ftr" sz="quarter" idx="11"/>
          </p:nvPr>
        </p:nvSpPr>
        <p:spPr/>
        <p:txBody>
          <a:bodyPr/>
          <a:lstStyle>
            <a:lvl1pPr>
              <a:defRPr/>
            </a:lvl1pPr>
          </a:lstStyle>
          <a:p>
            <a:pPr>
              <a:defRPr/>
            </a:pPr>
            <a:endParaRPr lang="en-IN"/>
          </a:p>
        </p:txBody>
      </p:sp>
      <p:sp>
        <p:nvSpPr>
          <p:cNvPr id="5" name="Slide Number Placeholder 5"/>
          <p:cNvSpPr>
            <a:spLocks noGrp="1"/>
          </p:cNvSpPr>
          <p:nvPr>
            <p:ph type="sldNum" sz="quarter" idx="12"/>
          </p:nvPr>
        </p:nvSpPr>
        <p:spPr/>
        <p:txBody>
          <a:bodyPr/>
          <a:lstStyle>
            <a:lvl1pPr>
              <a:defRPr/>
            </a:lvl1pPr>
          </a:lstStyle>
          <a:p>
            <a:pPr>
              <a:defRPr/>
            </a:pPr>
            <a:fld id="{A721FFCD-E26B-48B2-9E2E-5E7181A36B35}" type="slidenum">
              <a:rPr lang="en-IN"/>
              <a:pPr>
                <a:defRPr/>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F153D5D-CBAC-4794-91D8-7F9C6CB685A4}" type="datetimeFigureOut">
              <a:rPr lang="en-US"/>
              <a:pPr>
                <a:defRPr/>
              </a:pPr>
              <a:t>6/18/2025</a:t>
            </a:fld>
            <a:endParaRPr lang="en-IN"/>
          </a:p>
        </p:txBody>
      </p:sp>
      <p:sp>
        <p:nvSpPr>
          <p:cNvPr id="3" name="Footer Placeholder 4"/>
          <p:cNvSpPr>
            <a:spLocks noGrp="1"/>
          </p:cNvSpPr>
          <p:nvPr>
            <p:ph type="ftr" sz="quarter" idx="11"/>
          </p:nvPr>
        </p:nvSpPr>
        <p:spPr/>
        <p:txBody>
          <a:bodyPr/>
          <a:lstStyle>
            <a:lvl1pPr>
              <a:defRPr/>
            </a:lvl1pPr>
          </a:lstStyle>
          <a:p>
            <a:pPr>
              <a:defRPr/>
            </a:pPr>
            <a:endParaRPr lang="en-IN"/>
          </a:p>
        </p:txBody>
      </p:sp>
      <p:sp>
        <p:nvSpPr>
          <p:cNvPr id="4" name="Slide Number Placeholder 5"/>
          <p:cNvSpPr>
            <a:spLocks noGrp="1"/>
          </p:cNvSpPr>
          <p:nvPr>
            <p:ph type="sldNum" sz="quarter" idx="12"/>
          </p:nvPr>
        </p:nvSpPr>
        <p:spPr/>
        <p:txBody>
          <a:bodyPr/>
          <a:lstStyle>
            <a:lvl1pPr>
              <a:defRPr/>
            </a:lvl1pPr>
          </a:lstStyle>
          <a:p>
            <a:pPr>
              <a:defRPr/>
            </a:pPr>
            <a:fld id="{326AF83F-8AD2-4F6C-9569-F8B28557B0B0}" type="slidenum">
              <a:rPr lang="en-IN"/>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D6731C6-A836-4732-B1CF-63A5A7375456}" type="datetimeFigureOut">
              <a:rPr lang="en-US"/>
              <a:pPr>
                <a:defRPr/>
              </a:pPr>
              <a:t>6/18/2025</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3D00F543-E149-48B6-9556-7FA737971972}" type="slidenum">
              <a:rPr lang="en-IN"/>
              <a:pPr>
                <a:defRPr/>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5BF626A-A403-46AE-ACD3-7806FB6DA780}" type="datetimeFigureOut">
              <a:rPr lang="en-US"/>
              <a:pPr>
                <a:defRPr/>
              </a:pPr>
              <a:t>6/18/2025</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61C8D44C-BB6A-433A-B2FD-64497239CAC8}" type="slidenum">
              <a:rPr lang="en-IN"/>
              <a:pPr>
                <a:defRPr/>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11D3A99-FB7A-446A-81D1-4E36EA4CF6C6}" type="datetimeFigureOut">
              <a:rPr lang="en-US"/>
              <a:pPr>
                <a:defRPr/>
              </a:pPr>
              <a:t>6/18/2025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9A656FC-879E-411F-A6FE-747B724D3B8A}"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subTitle" idx="1"/>
          </p:nvPr>
        </p:nvSpPr>
        <p:spPr>
          <a:xfrm>
            <a:off x="533400" y="2667000"/>
            <a:ext cx="8382000" cy="1066800"/>
          </a:xfrm>
        </p:spPr>
        <p:txBody>
          <a:bodyPr rtlCol="0">
            <a:noAutofit/>
          </a:bodyPr>
          <a:lstStyle/>
          <a:p>
            <a:pPr eaLnBrk="1" fontAlgn="auto" hangingPunct="1">
              <a:spcAft>
                <a:spcPts val="0"/>
              </a:spcAft>
              <a:defRPr/>
            </a:pPr>
            <a:r>
              <a:rPr lang="en-US" sz="6000" b="1" dirty="0" smtClean="0">
                <a:solidFill>
                  <a:srgbClr val="990033"/>
                </a:solidFill>
                <a:latin typeface="+mj-lt"/>
              </a:rPr>
              <a:t>Measures of Feed Energy</a:t>
            </a:r>
            <a:endParaRPr lang="en-US" sz="5400" b="1" dirty="0" smtClean="0">
              <a:solidFill>
                <a:srgbClr val="990033"/>
              </a:solidFill>
              <a:latin typeface="+mj-lt"/>
            </a:endParaRPr>
          </a:p>
        </p:txBody>
      </p:sp>
      <p:sp>
        <p:nvSpPr>
          <p:cNvPr id="2051" name="Text Box 4"/>
          <p:cNvSpPr txBox="1">
            <a:spLocks noChangeArrowheads="1"/>
          </p:cNvSpPr>
          <p:nvPr/>
        </p:nvSpPr>
        <p:spPr bwMode="auto">
          <a:xfrm>
            <a:off x="914400" y="4191000"/>
            <a:ext cx="7772400" cy="2185214"/>
          </a:xfrm>
          <a:prstGeom prst="rect">
            <a:avLst/>
          </a:prstGeom>
          <a:noFill/>
          <a:ln w="9525">
            <a:noFill/>
            <a:miter lim="800000"/>
            <a:headEnd/>
            <a:tailEnd/>
          </a:ln>
        </p:spPr>
        <p:txBody>
          <a:bodyPr wrap="square">
            <a:spAutoFit/>
          </a:bodyPr>
          <a:lstStyle/>
          <a:p>
            <a:pPr algn="ctr" fontAlgn="auto">
              <a:spcBef>
                <a:spcPts val="0"/>
              </a:spcBef>
              <a:spcAft>
                <a:spcPts val="0"/>
              </a:spcAft>
              <a:defRPr/>
            </a:pPr>
            <a:r>
              <a:rPr lang="en-US" sz="2800" b="1" dirty="0">
                <a:solidFill>
                  <a:srgbClr val="0070C0"/>
                </a:solidFill>
                <a:latin typeface="Times New Roman" pitchFamily="18" charset="0"/>
                <a:cs typeface="Times New Roman" pitchFamily="18" charset="0"/>
              </a:rPr>
              <a:t>Dr. </a:t>
            </a:r>
            <a:r>
              <a:rPr lang="en-US" sz="2800" b="1" dirty="0" err="1">
                <a:solidFill>
                  <a:srgbClr val="0070C0"/>
                </a:solidFill>
                <a:latin typeface="Times New Roman" pitchFamily="18" charset="0"/>
                <a:cs typeface="Times New Roman" pitchFamily="18" charset="0"/>
              </a:rPr>
              <a:t>Pankaj</a:t>
            </a:r>
            <a:r>
              <a:rPr lang="en-US" sz="2800" b="1" dirty="0">
                <a:solidFill>
                  <a:srgbClr val="0070C0"/>
                </a:solidFill>
                <a:latin typeface="Times New Roman" pitchFamily="18" charset="0"/>
                <a:cs typeface="Times New Roman" pitchFamily="18" charset="0"/>
              </a:rPr>
              <a:t> Kumar Singh</a:t>
            </a:r>
          </a:p>
          <a:p>
            <a:pPr algn="ctr" fontAlgn="auto">
              <a:spcBef>
                <a:spcPts val="0"/>
              </a:spcBef>
              <a:spcAft>
                <a:spcPts val="0"/>
              </a:spcAft>
              <a:defRPr/>
            </a:pPr>
            <a:r>
              <a:rPr lang="en-US" sz="2800" i="1" dirty="0" smtClean="0">
                <a:solidFill>
                  <a:schemeClr val="tx1">
                    <a:lumMod val="95000"/>
                    <a:lumOff val="5000"/>
                  </a:schemeClr>
                </a:solidFill>
                <a:latin typeface="Times New Roman" pitchFamily="18" charset="0"/>
                <a:cs typeface="Times New Roman" pitchFamily="18" charset="0"/>
              </a:rPr>
              <a:t>University Professor &amp; Head</a:t>
            </a:r>
          </a:p>
          <a:p>
            <a:pPr algn="ctr" fontAlgn="auto">
              <a:spcBef>
                <a:spcPts val="0"/>
              </a:spcBef>
              <a:spcAft>
                <a:spcPts val="0"/>
              </a:spcAft>
              <a:defRPr/>
            </a:pPr>
            <a:r>
              <a:rPr lang="en-US" sz="2800" dirty="0" smtClean="0">
                <a:solidFill>
                  <a:schemeClr val="tx1">
                    <a:lumMod val="95000"/>
                    <a:lumOff val="5000"/>
                  </a:schemeClr>
                </a:solidFill>
                <a:latin typeface="Times New Roman" pitchFamily="18" charset="0"/>
                <a:cs typeface="Times New Roman" pitchFamily="18" charset="0"/>
              </a:rPr>
              <a:t>Department </a:t>
            </a:r>
            <a:r>
              <a:rPr lang="en-US" sz="2800" dirty="0">
                <a:solidFill>
                  <a:schemeClr val="tx1">
                    <a:lumMod val="95000"/>
                    <a:lumOff val="5000"/>
                  </a:schemeClr>
                </a:solidFill>
                <a:latin typeface="Times New Roman" pitchFamily="18" charset="0"/>
                <a:cs typeface="Times New Roman" pitchFamily="18" charset="0"/>
              </a:rPr>
              <a:t>of Animal Nutrition</a:t>
            </a:r>
          </a:p>
          <a:p>
            <a:pPr algn="ctr" fontAlgn="auto">
              <a:spcBef>
                <a:spcPts val="0"/>
              </a:spcBef>
              <a:spcAft>
                <a:spcPts val="0"/>
              </a:spcAft>
              <a:defRPr/>
            </a:pPr>
            <a:r>
              <a:rPr lang="en-US" sz="2800" dirty="0">
                <a:solidFill>
                  <a:schemeClr val="tx1">
                    <a:lumMod val="95000"/>
                    <a:lumOff val="5000"/>
                  </a:schemeClr>
                </a:solidFill>
                <a:latin typeface="Times New Roman" pitchFamily="18" charset="0"/>
                <a:cs typeface="Times New Roman" pitchFamily="18" charset="0"/>
              </a:rPr>
              <a:t>Bihar Animal Sciences University, Patna, India</a:t>
            </a:r>
          </a:p>
          <a:p>
            <a:pPr algn="ctr" fontAlgn="auto">
              <a:spcBef>
                <a:spcPts val="0"/>
              </a:spcBef>
              <a:spcAft>
                <a:spcPts val="0"/>
              </a:spcAft>
              <a:defRPr/>
            </a:pPr>
            <a:r>
              <a:rPr lang="en-US" sz="2400" dirty="0">
                <a:solidFill>
                  <a:schemeClr val="tx1">
                    <a:lumMod val="95000"/>
                    <a:lumOff val="5000"/>
                  </a:schemeClr>
                </a:solidFill>
                <a:latin typeface="Times New Roman" pitchFamily="18" charset="0"/>
                <a:cs typeface="Times New Roman" pitchFamily="18" charset="0"/>
              </a:rPr>
              <a:t>e-mail: vetpank@gmail.com</a:t>
            </a:r>
            <a:r>
              <a:rPr lang="en-US" sz="2400" dirty="0">
                <a:solidFill>
                  <a:schemeClr val="tx1">
                    <a:lumMod val="95000"/>
                    <a:lumOff val="5000"/>
                  </a:schemeClr>
                </a:solidFill>
                <a:latin typeface="+mn-lt"/>
                <a:cs typeface="+mn-cs"/>
              </a:rPr>
              <a:t> ; 7909079625</a:t>
            </a:r>
          </a:p>
        </p:txBody>
      </p:sp>
      <p:sp>
        <p:nvSpPr>
          <p:cNvPr id="4" name="Rectangle 3"/>
          <p:cNvSpPr txBox="1">
            <a:spLocks noChangeArrowheads="1"/>
          </p:cNvSpPr>
          <p:nvPr/>
        </p:nvSpPr>
        <p:spPr bwMode="auto">
          <a:xfrm>
            <a:off x="609600" y="381000"/>
            <a:ext cx="8382000" cy="1524000"/>
          </a:xfrm>
          <a:prstGeom prst="rect">
            <a:avLst/>
          </a:prstGeom>
          <a:noFill/>
          <a:ln w="9525">
            <a:noFill/>
            <a:miter lim="800000"/>
            <a:headEnd/>
            <a:tailEnd/>
          </a:ln>
        </p:spPr>
        <p:txBody>
          <a:bodyPr/>
          <a:lstStyle/>
          <a:p>
            <a:pPr algn="ctr">
              <a:spcBef>
                <a:spcPts val="0"/>
              </a:spcBef>
              <a:defRPr/>
            </a:pPr>
            <a:r>
              <a:rPr lang="en-US" sz="3600" b="1" kern="0" dirty="0">
                <a:solidFill>
                  <a:srgbClr val="336600"/>
                </a:solidFill>
                <a:latin typeface="+mj-lt"/>
                <a:cs typeface="+mn-cs"/>
              </a:rPr>
              <a:t>BIHAR ANIMAL SCIENCES UNIVERSITY</a:t>
            </a:r>
          </a:p>
          <a:p>
            <a:pPr algn="ctr">
              <a:spcBef>
                <a:spcPts val="0"/>
              </a:spcBef>
              <a:defRPr/>
            </a:pPr>
            <a:r>
              <a:rPr lang="en-US" sz="3600" b="1" kern="0" dirty="0">
                <a:solidFill>
                  <a:srgbClr val="990033"/>
                </a:solidFill>
                <a:latin typeface="+mj-lt"/>
                <a:cs typeface="+mn-cs"/>
              </a:rPr>
              <a:t>Bihar Veterinary College, Patna</a:t>
            </a:r>
          </a:p>
          <a:p>
            <a:pPr algn="ctr">
              <a:spcBef>
                <a:spcPts val="0"/>
              </a:spcBef>
              <a:defRPr/>
            </a:pPr>
            <a:r>
              <a:rPr lang="en-US" sz="3200" b="1" kern="0" dirty="0">
                <a:solidFill>
                  <a:srgbClr val="0000FF"/>
                </a:solidFill>
                <a:latin typeface="+mj-lt"/>
                <a:cs typeface="+mn-cs"/>
              </a:rPr>
              <a:t>Department of Animal Nutrition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8"/>
            <a:ext cx="8229600" cy="614362"/>
          </a:xfrm>
        </p:spPr>
        <p:txBody>
          <a:bodyPr rtlCol="0">
            <a:noAutofit/>
          </a:bodyPr>
          <a:lstStyle/>
          <a:p>
            <a:pPr eaLnBrk="1" fontAlgn="auto" hangingPunct="1">
              <a:spcAft>
                <a:spcPts val="0"/>
              </a:spcAft>
              <a:defRPr/>
            </a:pPr>
            <a:r>
              <a:rPr lang="en-US" sz="3600" dirty="0">
                <a:solidFill>
                  <a:srgbClr val="C00000"/>
                </a:solidFill>
              </a:rPr>
              <a:t> </a:t>
            </a:r>
            <a:r>
              <a:rPr lang="en-IN" sz="3600" dirty="0">
                <a:solidFill>
                  <a:srgbClr val="C00000"/>
                </a:solidFill>
              </a:rPr>
              <a:t/>
            </a:r>
            <a:br>
              <a:rPr lang="en-IN" sz="3600" dirty="0">
                <a:solidFill>
                  <a:srgbClr val="C00000"/>
                </a:solidFill>
              </a:rPr>
            </a:br>
            <a:r>
              <a:rPr lang="en-US" sz="3600" b="1" dirty="0" smtClean="0">
                <a:solidFill>
                  <a:srgbClr val="C00000"/>
                </a:solidFill>
              </a:rPr>
              <a:t>Measurement of Gross Energy</a:t>
            </a:r>
            <a:br>
              <a:rPr lang="en-US" sz="3600" b="1" dirty="0" smtClean="0">
                <a:solidFill>
                  <a:srgbClr val="C00000"/>
                </a:solidFill>
              </a:rPr>
            </a:br>
            <a:endParaRPr lang="en-IN" sz="3600" dirty="0">
              <a:solidFill>
                <a:srgbClr val="C00000"/>
              </a:solidFill>
            </a:endParaRPr>
          </a:p>
        </p:txBody>
      </p:sp>
      <p:sp>
        <p:nvSpPr>
          <p:cNvPr id="3" name="Content Placeholder 2"/>
          <p:cNvSpPr>
            <a:spLocks noGrp="1"/>
          </p:cNvSpPr>
          <p:nvPr>
            <p:ph idx="1"/>
          </p:nvPr>
        </p:nvSpPr>
        <p:spPr>
          <a:xfrm>
            <a:off x="304800" y="914400"/>
            <a:ext cx="8686800" cy="5211763"/>
          </a:xfrm>
        </p:spPr>
        <p:txBody>
          <a:bodyPr rtlCol="0">
            <a:noAutofit/>
          </a:bodyPr>
          <a:lstStyle/>
          <a:p>
            <a:pPr eaLnBrk="1" fontAlgn="auto" hangingPunct="1">
              <a:spcAft>
                <a:spcPts val="0"/>
              </a:spcAft>
              <a:defRPr/>
            </a:pPr>
            <a:r>
              <a:rPr lang="en-US" sz="2400" dirty="0">
                <a:latin typeface="Times New Roman" pitchFamily="18" charset="0"/>
                <a:cs typeface="Times New Roman" pitchFamily="18" charset="0"/>
              </a:rPr>
              <a:t>Gross energy is measured in </a:t>
            </a:r>
            <a:r>
              <a:rPr lang="en-US" dirty="0" smtClean="0">
                <a:latin typeface="Times New Roman" pitchFamily="18" charset="0"/>
                <a:cs typeface="Times New Roman" pitchFamily="18" charset="0"/>
              </a:rPr>
              <a:t>a </a:t>
            </a:r>
            <a:r>
              <a:rPr lang="en-US" b="1" dirty="0">
                <a:solidFill>
                  <a:srgbClr val="C00000"/>
                </a:solidFill>
                <a:latin typeface="Times New Roman" pitchFamily="18" charset="0"/>
                <a:cs typeface="Times New Roman" pitchFamily="18" charset="0"/>
              </a:rPr>
              <a:t>bomb calorimeter</a:t>
            </a:r>
            <a:r>
              <a:rPr lang="en-US" sz="2400" dirty="0">
                <a:latin typeface="Times New Roman" pitchFamily="18" charset="0"/>
                <a:cs typeface="Times New Roman" pitchFamily="18" charset="0"/>
              </a:rPr>
              <a:t>.</a:t>
            </a:r>
          </a:p>
          <a:p>
            <a:pPr marL="0" indent="0" eaLnBrk="1" fontAlgn="auto" hangingPunct="1">
              <a:spcAft>
                <a:spcPts val="0"/>
              </a:spcAft>
              <a:buFont typeface="Arial" pitchFamily="34" charset="0"/>
              <a:buNone/>
              <a:defRPr/>
            </a:pP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eaLnBrk="1" fontAlgn="auto" hangingPunct="1">
              <a:spcAft>
                <a:spcPts val="0"/>
              </a:spcAft>
              <a:defRPr/>
            </a:pPr>
            <a:r>
              <a:rPr lang="en-US" sz="2400" dirty="0" smtClean="0">
                <a:latin typeface="Times New Roman" pitchFamily="18" charset="0"/>
                <a:cs typeface="Times New Roman" pitchFamily="18" charset="0"/>
              </a:rPr>
              <a:t>Bomb calorimeter contains a </a:t>
            </a:r>
            <a:r>
              <a:rPr lang="en-US" sz="2400" b="1" dirty="0" smtClean="0">
                <a:latin typeface="Times New Roman" pitchFamily="18" charset="0"/>
                <a:cs typeface="Times New Roman" pitchFamily="18" charset="0"/>
              </a:rPr>
              <a:t>strong metal chamber (bomb</a:t>
            </a:r>
            <a:r>
              <a:rPr lang="en-US" sz="2400" dirty="0" smtClean="0">
                <a:latin typeface="Times New Roman" pitchFamily="18" charset="0"/>
                <a:cs typeface="Times New Roman" pitchFamily="18" charset="0"/>
              </a:rPr>
              <a:t>) resting in an insulated tank of water (a thermodynamically closed system). </a:t>
            </a:r>
          </a:p>
          <a:p>
            <a:pPr marL="0" indent="0" eaLnBrk="1" fontAlgn="auto" hangingPunct="1">
              <a:spcAft>
                <a:spcPts val="0"/>
              </a:spcAft>
              <a:buFont typeface="Arial" pitchFamily="34" charset="0"/>
              <a:buNone/>
              <a:defRPr/>
            </a:pPr>
            <a:endParaRPr lang="en-US" sz="2400" dirty="0">
              <a:latin typeface="Times New Roman" pitchFamily="18" charset="0"/>
              <a:cs typeface="Times New Roman" pitchFamily="18" charset="0"/>
            </a:endParaRPr>
          </a:p>
          <a:p>
            <a:pPr eaLnBrk="1" fontAlgn="auto" hangingPunct="1">
              <a:spcAft>
                <a:spcPts val="0"/>
              </a:spcAft>
              <a:defRPr/>
            </a:pPr>
            <a:r>
              <a:rPr lang="en-US" sz="2400" dirty="0">
                <a:latin typeface="Times New Roman" pitchFamily="18" charset="0"/>
                <a:cs typeface="Times New Roman" pitchFamily="18" charset="0"/>
              </a:rPr>
              <a:t>The food sample is dried, weighed, pelleted and placed in the bomb, which is then completely burned by igniting electrically it in a high pressure (</a:t>
            </a:r>
            <a:r>
              <a:rPr lang="en-US" sz="2400" dirty="0" smtClean="0">
                <a:latin typeface="Times New Roman" pitchFamily="18" charset="0"/>
                <a:cs typeface="Times New Roman" pitchFamily="18" charset="0"/>
              </a:rPr>
              <a:t>25-30 </a:t>
            </a:r>
            <a:r>
              <a:rPr lang="en-US" sz="2400" dirty="0">
                <a:latin typeface="Times New Roman" pitchFamily="18" charset="0"/>
                <a:cs typeface="Times New Roman" pitchFamily="18" charset="0"/>
              </a:rPr>
              <a:t>atmospheres of oxygen) with oxygen. </a:t>
            </a:r>
          </a:p>
          <a:p>
            <a:pPr marL="0" indent="0" eaLnBrk="1" fontAlgn="auto" hangingPunct="1">
              <a:spcAft>
                <a:spcPts val="0"/>
              </a:spcAft>
              <a:buFont typeface="Arial" pitchFamily="34" charset="0"/>
              <a:buNone/>
              <a:defRPr/>
            </a:pPr>
            <a:endParaRPr lang="en-US" sz="2400" dirty="0">
              <a:latin typeface="Times New Roman" pitchFamily="18" charset="0"/>
              <a:cs typeface="Times New Roman" pitchFamily="18" charset="0"/>
            </a:endParaRPr>
          </a:p>
          <a:p>
            <a:pPr eaLnBrk="1" fontAlgn="auto" hangingPunct="1">
              <a:spcAft>
                <a:spcPts val="0"/>
              </a:spcAft>
              <a:defRPr/>
            </a:pPr>
            <a:r>
              <a:rPr lang="en-US" sz="2400" dirty="0">
                <a:latin typeface="Times New Roman" pitchFamily="18" charset="0"/>
                <a:cs typeface="Times New Roman" pitchFamily="18" charset="0"/>
              </a:rPr>
              <a:t>The initial temperature of the water in the bucket is recorded before the sample is electrically ignited. The heat produced during oxidation is dissipated through the wall of the bomb, causing the temperature of the water in the bucket to rise.</a:t>
            </a:r>
          </a:p>
          <a:p>
            <a:pPr eaLnBrk="1" fontAlgn="auto" hangingPunct="1">
              <a:spcAft>
                <a:spcPts val="0"/>
              </a:spcAft>
              <a:defRPr/>
            </a:pPr>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p:cNvPr>
          <p:cNvSpPr>
            <a:spLocks noGrp="1"/>
          </p:cNvSpPr>
          <p:nvPr>
            <p:ph idx="1"/>
          </p:nvPr>
        </p:nvSpPr>
        <p:spPr>
          <a:xfrm>
            <a:off x="457200" y="914400"/>
            <a:ext cx="8229600" cy="3124200"/>
          </a:xfrm>
        </p:spPr>
        <p:txBody>
          <a:bodyPr rtlCol="0">
            <a:normAutofit/>
          </a:bodyPr>
          <a:lstStyle/>
          <a:p>
            <a:pPr eaLnBrk="1" fontAlgn="auto" hangingPunct="1">
              <a:spcAft>
                <a:spcPts val="0"/>
              </a:spcAft>
              <a:defRPr/>
            </a:pPr>
            <a:r>
              <a:rPr lang="en-US" sz="2000" dirty="0">
                <a:latin typeface="Times New Roman" pitchFamily="18" charset="0"/>
                <a:cs typeface="Times New Roman" pitchFamily="18" charset="0"/>
              </a:rPr>
              <a:t>When equilibrium is reached, the final temperature is recorded. </a:t>
            </a:r>
          </a:p>
          <a:p>
            <a:pPr marL="0" indent="0" eaLnBrk="1" fontAlgn="auto" hangingPunct="1">
              <a:spcAft>
                <a:spcPts val="0"/>
              </a:spcAft>
              <a:buFont typeface="Arial" pitchFamily="34" charset="0"/>
              <a:buNone/>
              <a:defRPr/>
            </a:pPr>
            <a:endParaRPr lang="en-US" sz="1100" dirty="0">
              <a:latin typeface="Times New Roman" pitchFamily="18" charset="0"/>
              <a:cs typeface="Times New Roman" pitchFamily="18" charset="0"/>
            </a:endParaRPr>
          </a:p>
          <a:p>
            <a:pPr eaLnBrk="1" fontAlgn="auto" hangingPunct="1">
              <a:spcAft>
                <a:spcPts val="0"/>
              </a:spcAft>
              <a:defRPr/>
            </a:pPr>
            <a:r>
              <a:rPr lang="en-US" sz="2000" dirty="0">
                <a:latin typeface="Times New Roman" pitchFamily="18" charset="0"/>
                <a:cs typeface="Times New Roman" pitchFamily="18" charset="0"/>
              </a:rPr>
              <a:t>The quantity of heat produced (H) is then calculated from the rise in temperature (∆T) and the weights (M) and specific heats (S) of the water and the bomb (H= MS∆T) and compared with that produced by burning a substance of known energy content. </a:t>
            </a:r>
          </a:p>
          <a:p>
            <a:pPr marL="0" indent="0" eaLnBrk="1" fontAlgn="auto" hangingPunct="1">
              <a:spcAft>
                <a:spcPts val="0"/>
              </a:spcAft>
              <a:buFont typeface="Arial" pitchFamily="34" charset="0"/>
              <a:buNone/>
              <a:defRPr/>
            </a:pPr>
            <a:endParaRPr lang="en-US" sz="2000" dirty="0">
              <a:latin typeface="Times New Roman" pitchFamily="18" charset="0"/>
              <a:cs typeface="Times New Roman" pitchFamily="18" charset="0"/>
            </a:endParaRPr>
          </a:p>
          <a:p>
            <a:pPr eaLnBrk="1" fontAlgn="auto" hangingPunct="1">
              <a:spcAft>
                <a:spcPts val="0"/>
              </a:spcAft>
              <a:defRPr/>
            </a:pPr>
            <a:r>
              <a:rPr lang="en-US" sz="2000" dirty="0">
                <a:latin typeface="Times New Roman" pitchFamily="18" charset="0"/>
                <a:cs typeface="Times New Roman" pitchFamily="18" charset="0"/>
              </a:rPr>
              <a:t>Bomb calorimeter is calibrated by </a:t>
            </a:r>
            <a:r>
              <a:rPr lang="en-US" sz="2800" b="1" dirty="0">
                <a:latin typeface="Times New Roman" pitchFamily="18" charset="0"/>
                <a:cs typeface="Times New Roman" pitchFamily="18" charset="0"/>
              </a:rPr>
              <a:t>benzoic acid. </a:t>
            </a:r>
            <a:endParaRPr lang="en-IN" sz="2000" b="1" dirty="0">
              <a:latin typeface="Times New Roman" pitchFamily="18" charset="0"/>
              <a:cs typeface="Times New Roman" pitchFamily="18" charset="0"/>
            </a:endParaRPr>
          </a:p>
          <a:p>
            <a:pPr eaLnBrk="1" fontAlgn="auto" hangingPunct="1">
              <a:spcAft>
                <a:spcPts val="0"/>
              </a:spcAft>
              <a:defRPr/>
            </a:pPr>
            <a:endParaRPr lang="en-IN" dirty="0"/>
          </a:p>
        </p:txBody>
      </p:sp>
      <p:sp>
        <p:nvSpPr>
          <p:cNvPr id="11267" name="TextBox 3"/>
          <p:cNvSpPr txBox="1">
            <a:spLocks noChangeArrowheads="1"/>
          </p:cNvSpPr>
          <p:nvPr/>
        </p:nvSpPr>
        <p:spPr bwMode="auto">
          <a:xfrm>
            <a:off x="381000" y="152400"/>
            <a:ext cx="8439150" cy="708025"/>
          </a:xfrm>
          <a:prstGeom prst="rect">
            <a:avLst/>
          </a:prstGeom>
          <a:noFill/>
          <a:ln w="9525">
            <a:noFill/>
            <a:miter lim="800000"/>
            <a:headEnd/>
            <a:tailEnd/>
          </a:ln>
        </p:spPr>
        <p:txBody>
          <a:bodyPr>
            <a:spAutoFit/>
          </a:bodyPr>
          <a:lstStyle/>
          <a:p>
            <a:r>
              <a:rPr lang="en-US" sz="4000">
                <a:solidFill>
                  <a:srgbClr val="C00000"/>
                </a:solidFill>
                <a:latin typeface="Times New Roman" pitchFamily="18" charset="0"/>
                <a:cs typeface="Times New Roman" pitchFamily="18" charset="0"/>
              </a:rPr>
              <a:t>Bomb calorimeter </a:t>
            </a:r>
            <a:r>
              <a:rPr lang="en-IN" sz="4000">
                <a:solidFill>
                  <a:srgbClr val="C00000"/>
                </a:solidFill>
                <a:latin typeface="Calibri" pitchFamily="34" charset="0"/>
              </a:rPr>
              <a:t>…</a:t>
            </a:r>
          </a:p>
        </p:txBody>
      </p:sp>
      <p:pic>
        <p:nvPicPr>
          <p:cNvPr id="11268" name="Picture 3"/>
          <p:cNvPicPr>
            <a:picLocks noChangeAspect="1" noChangeArrowheads="1"/>
          </p:cNvPicPr>
          <p:nvPr/>
        </p:nvPicPr>
        <p:blipFill>
          <a:blip r:embed="rId2"/>
          <a:srcRect/>
          <a:stretch>
            <a:fillRect/>
          </a:stretch>
        </p:blipFill>
        <p:spPr bwMode="auto">
          <a:xfrm>
            <a:off x="457200" y="3733800"/>
            <a:ext cx="3609975" cy="2895600"/>
          </a:xfrm>
          <a:prstGeom prst="rect">
            <a:avLst/>
          </a:prstGeom>
          <a:noFill/>
          <a:ln w="9525">
            <a:noFill/>
            <a:miter lim="800000"/>
            <a:headEnd/>
            <a:tailEnd/>
          </a:ln>
        </p:spPr>
      </p:pic>
      <p:pic>
        <p:nvPicPr>
          <p:cNvPr id="11269" name="Picture 4"/>
          <p:cNvPicPr>
            <a:picLocks noChangeAspect="1" noChangeArrowheads="1"/>
          </p:cNvPicPr>
          <p:nvPr/>
        </p:nvPicPr>
        <p:blipFill>
          <a:blip r:embed="rId3"/>
          <a:srcRect/>
          <a:stretch>
            <a:fillRect/>
          </a:stretch>
        </p:blipFill>
        <p:spPr bwMode="auto">
          <a:xfrm>
            <a:off x="4419600" y="3657600"/>
            <a:ext cx="3657600" cy="294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8"/>
            <a:ext cx="8229600" cy="690562"/>
          </a:xfrm>
        </p:spPr>
        <p:txBody>
          <a:bodyPr rtlCol="0">
            <a:normAutofit/>
          </a:bodyPr>
          <a:lstStyle/>
          <a:p>
            <a:pPr eaLnBrk="1" fontAlgn="auto" hangingPunct="1">
              <a:spcAft>
                <a:spcPts val="0"/>
              </a:spcAft>
              <a:defRPr/>
            </a:pPr>
            <a:r>
              <a:rPr lang="en-US" sz="3600" b="1" dirty="0" smtClean="0">
                <a:solidFill>
                  <a:srgbClr val="C00000"/>
                </a:solidFill>
                <a:latin typeface="Times New Roman" pitchFamily="18" charset="0"/>
                <a:cs typeface="Times New Roman" pitchFamily="18" charset="0"/>
              </a:rPr>
              <a:t>Digestible Energy (</a:t>
            </a:r>
            <a:r>
              <a:rPr lang="en-US" sz="3600" b="1" dirty="0">
                <a:solidFill>
                  <a:srgbClr val="C00000"/>
                </a:solidFill>
                <a:latin typeface="Times New Roman" pitchFamily="18" charset="0"/>
                <a:cs typeface="Times New Roman" pitchFamily="18" charset="0"/>
              </a:rPr>
              <a:t>DE)</a:t>
            </a:r>
            <a:endParaRPr lang="en-IN" sz="3600" dirty="0">
              <a:solidFill>
                <a:srgbClr val="C00000"/>
              </a:solidFill>
              <a:latin typeface="Times New Roman" pitchFamily="18" charset="0"/>
              <a:cs typeface="Times New Roman" pitchFamily="18" charset="0"/>
            </a:endParaRPr>
          </a:p>
        </p:txBody>
      </p:sp>
      <p:sp>
        <p:nvSpPr>
          <p:cNvPr id="12291" name="Content Placeholder 2"/>
          <p:cNvSpPr>
            <a:spLocks noGrp="1"/>
          </p:cNvSpPr>
          <p:nvPr>
            <p:ph idx="1"/>
          </p:nvPr>
        </p:nvSpPr>
        <p:spPr>
          <a:xfrm>
            <a:off x="304800" y="838200"/>
            <a:ext cx="8839200" cy="5791201"/>
          </a:xfrm>
        </p:spPr>
        <p:txBody>
          <a:bodyPr/>
          <a:lstStyle/>
          <a:p>
            <a:pPr eaLnBrk="1" hangingPunct="1"/>
            <a:r>
              <a:rPr lang="en-US" sz="2400" dirty="0" smtClean="0">
                <a:solidFill>
                  <a:srgbClr val="000000"/>
                </a:solidFill>
                <a:latin typeface="Times New Roman" pitchFamily="18" charset="0"/>
                <a:cs typeface="Times New Roman" pitchFamily="18" charset="0"/>
              </a:rPr>
              <a:t>Digestible energy is the energy remaining after subtracting the gross energy of </a:t>
            </a:r>
            <a:r>
              <a:rPr lang="en-US" sz="2400" b="1" dirty="0" smtClean="0">
                <a:solidFill>
                  <a:srgbClr val="000000"/>
                </a:solidFill>
                <a:latin typeface="Times New Roman" pitchFamily="18" charset="0"/>
                <a:cs typeface="Times New Roman" pitchFamily="18" charset="0"/>
              </a:rPr>
              <a:t>feces from the gross energy of food</a:t>
            </a:r>
            <a:r>
              <a:rPr lang="en-US" sz="2400" dirty="0" smtClean="0">
                <a:solidFill>
                  <a:srgbClr val="000000"/>
                </a:solidFill>
                <a:latin typeface="Times New Roman" pitchFamily="18" charset="0"/>
                <a:cs typeface="Times New Roman" pitchFamily="18" charset="0"/>
              </a:rPr>
              <a:t>.</a:t>
            </a:r>
          </a:p>
          <a:p>
            <a:pPr eaLnBrk="1" hangingPunct="1"/>
            <a:endParaRPr lang="en-US" sz="1200"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Not all of the gross energy in foods is available for use by the animal. Some is lost from the animal in </a:t>
            </a:r>
            <a:r>
              <a:rPr lang="en-US" sz="2400" dirty="0" err="1" smtClean="0">
                <a:latin typeface="Times New Roman" pitchFamily="18" charset="0"/>
                <a:cs typeface="Times New Roman" pitchFamily="18" charset="0"/>
              </a:rPr>
              <a:t>faeces</a:t>
            </a:r>
            <a:r>
              <a:rPr lang="en-US" sz="2400" dirty="0" smtClean="0">
                <a:latin typeface="Times New Roman" pitchFamily="18" charset="0"/>
                <a:cs typeface="Times New Roman" pitchFamily="18" charset="0"/>
              </a:rPr>
              <a:t>, urine or gaseous excretory products, and some is lost as heat. </a:t>
            </a:r>
          </a:p>
          <a:p>
            <a:pPr eaLnBrk="1" hangingPunct="1"/>
            <a:endParaRPr lang="en-US" sz="1400"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The first loss of the GE occurs in digestion through </a:t>
            </a:r>
            <a:r>
              <a:rPr lang="en-US" sz="2400" dirty="0" err="1" smtClean="0">
                <a:latin typeface="Times New Roman" pitchFamily="18" charset="0"/>
                <a:cs typeface="Times New Roman" pitchFamily="18" charset="0"/>
              </a:rPr>
              <a:t>faeces</a:t>
            </a:r>
            <a:r>
              <a:rPr lang="en-US" sz="2400" dirty="0" smtClean="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eaLnBrk="1" hangingPunct="1"/>
            <a:r>
              <a:rPr lang="en-US" sz="2400" b="1" dirty="0" smtClean="0">
                <a:solidFill>
                  <a:srgbClr val="FF0000"/>
                </a:solidFill>
                <a:latin typeface="Times New Roman" pitchFamily="18" charset="0"/>
                <a:cs typeface="Times New Roman" pitchFamily="18" charset="0"/>
              </a:rPr>
              <a:t>Digestible energy = Gross energy -Fecal energy</a:t>
            </a:r>
            <a:endParaRPr lang="en-IN" sz="2400" b="1" dirty="0" smtClean="0">
              <a:solidFill>
                <a:srgbClr val="FF0000"/>
              </a:solidFill>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This value is </a:t>
            </a:r>
            <a:r>
              <a:rPr lang="en-US" sz="2400" dirty="0" smtClean="0">
                <a:solidFill>
                  <a:srgbClr val="7030A0"/>
                </a:solidFill>
                <a:latin typeface="Times New Roman" pitchFamily="18" charset="0"/>
                <a:cs typeface="Times New Roman" pitchFamily="18" charset="0"/>
              </a:rPr>
              <a:t>‘apparent digestible energy’ </a:t>
            </a:r>
            <a:r>
              <a:rPr lang="en-US" sz="2400" dirty="0" smtClean="0">
                <a:latin typeface="Times New Roman" pitchFamily="18" charset="0"/>
                <a:cs typeface="Times New Roman" pitchFamily="18" charset="0"/>
              </a:rPr>
              <a:t>because the fecal energy includes that of undigested feed as well as metabolic products of the body (digestive fluid and abraded intestinal mucosa).</a:t>
            </a:r>
          </a:p>
          <a:p>
            <a:pPr eaLnBrk="1" hangingPunct="1"/>
            <a:r>
              <a:rPr lang="en-US" sz="2400" dirty="0" smtClean="0">
                <a:solidFill>
                  <a:srgbClr val="FF0000"/>
                </a:solidFill>
                <a:latin typeface="Times New Roman" pitchFamily="18" charset="0"/>
                <a:cs typeface="Times New Roman" pitchFamily="18" charset="0"/>
              </a:rPr>
              <a:t>Apparent digestible energy = Gross energy -Fecal energy</a:t>
            </a:r>
            <a:endParaRPr lang="en-IN" sz="2400" dirty="0" smtClean="0">
              <a:solidFill>
                <a:srgbClr val="FF0000"/>
              </a:solidFill>
              <a:latin typeface="Times New Roman" pitchFamily="18" charset="0"/>
              <a:cs typeface="Times New Roman" pitchFamily="18" charset="0"/>
            </a:endParaRPr>
          </a:p>
          <a:p>
            <a:pPr eaLnBrk="1" hangingPunct="1"/>
            <a:r>
              <a:rPr lang="en-US" sz="2400" dirty="0" smtClean="0">
                <a:solidFill>
                  <a:srgbClr val="FF0000"/>
                </a:solidFill>
                <a:latin typeface="Times New Roman" pitchFamily="18" charset="0"/>
                <a:cs typeface="Times New Roman" pitchFamily="18" charset="0"/>
              </a:rPr>
              <a:t>True digestible energy= Gross energy-Fecal energy </a:t>
            </a:r>
            <a:r>
              <a:rPr lang="en-US" sz="1800" dirty="0" smtClean="0">
                <a:solidFill>
                  <a:srgbClr val="FF0000"/>
                </a:solidFill>
                <a:latin typeface="Times New Roman" pitchFamily="18" charset="0"/>
                <a:cs typeface="Times New Roman" pitchFamily="18" charset="0"/>
              </a:rPr>
              <a:t>(of feed origin only) </a:t>
            </a:r>
            <a:endParaRPr lang="en-IN" sz="2400" dirty="0" smtClean="0">
              <a:solidFill>
                <a:srgbClr val="FF0000"/>
              </a:solidFill>
              <a:latin typeface="Times New Roman" pitchFamily="18" charset="0"/>
              <a:cs typeface="Times New Roman" pitchFamily="18" charset="0"/>
            </a:endParaRPr>
          </a:p>
          <a:p>
            <a:pPr eaLnBrk="1" hangingPunct="1"/>
            <a:endParaRPr lang="en-IN"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28625"/>
            <a:ext cx="8382000" cy="6200775"/>
          </a:xfrm>
        </p:spPr>
        <p:txBody>
          <a:bodyPr rtlCol="0">
            <a:noAutofit/>
          </a:bodyPr>
          <a:lstStyle/>
          <a:p>
            <a:pPr eaLnBrk="1" fontAlgn="auto" hangingPunct="1">
              <a:spcAft>
                <a:spcPts val="0"/>
              </a:spcAft>
              <a:defRPr/>
            </a:pPr>
            <a:r>
              <a:rPr lang="en-US" sz="2600" dirty="0" err="1">
                <a:latin typeface="Times New Roman" pitchFamily="18" charset="0"/>
                <a:cs typeface="Times New Roman" pitchFamily="18" charset="0"/>
              </a:rPr>
              <a:t>Faecal</a:t>
            </a:r>
            <a:r>
              <a:rPr lang="en-US" sz="2600" dirty="0">
                <a:latin typeface="Times New Roman" pitchFamily="18" charset="0"/>
                <a:cs typeface="Times New Roman" pitchFamily="18" charset="0"/>
              </a:rPr>
              <a:t> energy loss </a:t>
            </a:r>
            <a:r>
              <a:rPr lang="en-US" sz="2600" dirty="0" smtClean="0">
                <a:latin typeface="Times New Roman" pitchFamily="18" charset="0"/>
                <a:cs typeface="Times New Roman" pitchFamily="18" charset="0"/>
              </a:rPr>
              <a:t>is variable </a:t>
            </a:r>
            <a:r>
              <a:rPr lang="en-US" sz="2600" dirty="0">
                <a:latin typeface="Times New Roman" pitchFamily="18" charset="0"/>
                <a:cs typeface="Times New Roman" pitchFamily="18" charset="0"/>
              </a:rPr>
              <a:t>loss of energy from animal foods. </a:t>
            </a:r>
          </a:p>
          <a:p>
            <a:pPr eaLnBrk="1" fontAlgn="auto" hangingPunct="1">
              <a:spcAft>
                <a:spcPts val="0"/>
              </a:spcAft>
              <a:defRPr/>
            </a:pPr>
            <a:r>
              <a:rPr lang="en-US" sz="2600" dirty="0" smtClean="0">
                <a:latin typeface="Times New Roman" pitchFamily="18" charset="0"/>
                <a:cs typeface="Times New Roman" pitchFamily="18" charset="0"/>
              </a:rPr>
              <a:t>Cattle </a:t>
            </a:r>
            <a:r>
              <a:rPr lang="en-US" sz="2600" dirty="0">
                <a:latin typeface="Times New Roman" pitchFamily="18" charset="0"/>
                <a:cs typeface="Times New Roman" pitchFamily="18" charset="0"/>
              </a:rPr>
              <a:t>and </a:t>
            </a:r>
            <a:r>
              <a:rPr lang="en-US" sz="2600" dirty="0" smtClean="0">
                <a:latin typeface="Times New Roman" pitchFamily="18" charset="0"/>
                <a:cs typeface="Times New Roman" pitchFamily="18" charset="0"/>
              </a:rPr>
              <a:t>sheep- 40 </a:t>
            </a:r>
            <a:r>
              <a:rPr lang="en-US" sz="2600" dirty="0">
                <a:latin typeface="Times New Roman" pitchFamily="18" charset="0"/>
                <a:cs typeface="Times New Roman" pitchFamily="18" charset="0"/>
              </a:rPr>
              <a:t>to 50</a:t>
            </a:r>
            <a:r>
              <a:rPr lang="en-US" sz="2600" dirty="0" smtClean="0">
                <a:latin typeface="Times New Roman" pitchFamily="18" charset="0"/>
                <a:cs typeface="Times New Roman" pitchFamily="18" charset="0"/>
              </a:rPr>
              <a:t>%, Horses- 35 to 40 %,  </a:t>
            </a:r>
          </a:p>
          <a:p>
            <a:pPr eaLnBrk="1" fontAlgn="auto" hangingPunct="1">
              <a:spcAft>
                <a:spcPts val="0"/>
              </a:spcAft>
              <a:buFont typeface="Arial" pitchFamily="34" charset="0"/>
              <a:buNone/>
              <a:defRPr/>
            </a:pPr>
            <a:r>
              <a:rPr lang="en-US" sz="2600" dirty="0" smtClean="0">
                <a:latin typeface="Times New Roman" pitchFamily="18" charset="0"/>
                <a:cs typeface="Times New Roman" pitchFamily="18" charset="0"/>
              </a:rPr>
              <a:t>	Pigs &amp; Poultry- 20%. </a:t>
            </a:r>
            <a:endParaRPr lang="en-US" sz="2600" dirty="0">
              <a:latin typeface="Times New Roman" pitchFamily="18" charset="0"/>
              <a:cs typeface="Times New Roman" pitchFamily="18" charset="0"/>
            </a:endParaRPr>
          </a:p>
          <a:p>
            <a:pPr eaLnBrk="1" fontAlgn="auto" hangingPunct="1">
              <a:spcAft>
                <a:spcPts val="0"/>
              </a:spcAft>
              <a:defRPr/>
            </a:pPr>
            <a:r>
              <a:rPr lang="en-US" sz="2600" dirty="0">
                <a:latin typeface="Times New Roman" pitchFamily="18" charset="0"/>
                <a:cs typeface="Times New Roman" pitchFamily="18" charset="0"/>
              </a:rPr>
              <a:t>Digestible energy represents energy absorbed by the animal.</a:t>
            </a:r>
            <a:endParaRPr lang="en-IN" sz="2600" dirty="0">
              <a:latin typeface="Times New Roman" pitchFamily="18" charset="0"/>
              <a:cs typeface="Times New Roman" pitchFamily="18" charset="0"/>
            </a:endParaRPr>
          </a:p>
          <a:p>
            <a:pPr eaLnBrk="1" fontAlgn="auto" hangingPunct="1">
              <a:spcAft>
                <a:spcPts val="0"/>
              </a:spcAft>
              <a:defRPr/>
            </a:pPr>
            <a:r>
              <a:rPr lang="en-US" sz="2600" dirty="0">
                <a:latin typeface="Times New Roman" pitchFamily="18" charset="0"/>
                <a:cs typeface="Times New Roman" pitchFamily="18" charset="0"/>
              </a:rPr>
              <a:t>DE is a far better measure of the energy available to support animal production than GE. </a:t>
            </a:r>
          </a:p>
          <a:p>
            <a:pPr eaLnBrk="1" fontAlgn="auto" hangingPunct="1">
              <a:spcAft>
                <a:spcPts val="0"/>
              </a:spcAft>
              <a:defRPr/>
            </a:pPr>
            <a:r>
              <a:rPr lang="en-US" sz="2600" dirty="0">
                <a:solidFill>
                  <a:srgbClr val="C00000"/>
                </a:solidFill>
                <a:latin typeface="Times New Roman" pitchFamily="18" charset="0"/>
                <a:cs typeface="Times New Roman" pitchFamily="18" charset="0"/>
              </a:rPr>
              <a:t>DE and TDN (total digestible nutrients) have similar variables which affect digestion and the same additional losses. </a:t>
            </a:r>
          </a:p>
          <a:p>
            <a:pPr eaLnBrk="1" fontAlgn="auto" hangingPunct="1">
              <a:spcAft>
                <a:spcPts val="0"/>
              </a:spcAft>
              <a:defRPr/>
            </a:pPr>
            <a:r>
              <a:rPr lang="en-US" sz="2600" dirty="0">
                <a:latin typeface="Times New Roman" pitchFamily="18" charset="0"/>
                <a:cs typeface="Times New Roman" pitchFamily="18" charset="0"/>
              </a:rPr>
              <a:t>DE varies with gross energy and digestibility of feed.</a:t>
            </a:r>
            <a:r>
              <a:rPr lang="es-ES_tradnl" sz="2600" dirty="0">
                <a:latin typeface="Times New Roman" pitchFamily="18" charset="0"/>
                <a:cs typeface="Times New Roman" pitchFamily="18" charset="0"/>
              </a:rPr>
              <a:t> </a:t>
            </a:r>
            <a:endParaRPr lang="en-IN" sz="2600" dirty="0">
              <a:latin typeface="Times New Roman" pitchFamily="18" charset="0"/>
              <a:cs typeface="Times New Roman" pitchFamily="18" charset="0"/>
            </a:endParaRPr>
          </a:p>
          <a:p>
            <a:pPr eaLnBrk="1" fontAlgn="auto" hangingPunct="1">
              <a:spcAft>
                <a:spcPts val="0"/>
              </a:spcAft>
              <a:defRPr/>
            </a:pPr>
            <a:r>
              <a:rPr lang="es-ES_tradnl" sz="2600" dirty="0">
                <a:solidFill>
                  <a:srgbClr val="FF0000"/>
                </a:solidFill>
                <a:latin typeface="Times New Roman" pitchFamily="18" charset="0"/>
                <a:cs typeface="Times New Roman" pitchFamily="18" charset="0"/>
              </a:rPr>
              <a:t>DE (</a:t>
            </a:r>
            <a:r>
              <a:rPr lang="es-ES_tradnl" sz="2600" b="1" dirty="0">
                <a:solidFill>
                  <a:srgbClr val="FF0000"/>
                </a:solidFill>
                <a:latin typeface="Times New Roman" pitchFamily="18" charset="0"/>
                <a:cs typeface="Times New Roman" pitchFamily="18" charset="0"/>
              </a:rPr>
              <a:t>Kcal/g) = TDN x 4.41</a:t>
            </a:r>
            <a:endParaRPr lang="en-IN" sz="26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9"/>
            <a:ext cx="8229600" cy="842962"/>
          </a:xfrm>
        </p:spPr>
        <p:txBody>
          <a:bodyPr>
            <a:normAutofit/>
          </a:bodyPr>
          <a:lstStyle/>
          <a:p>
            <a:pPr eaLnBrk="1" hangingPunct="1">
              <a:defRPr/>
            </a:pPr>
            <a:r>
              <a:rPr lang="en-US" sz="3600" b="1" dirty="0" err="1" smtClean="0">
                <a:solidFill>
                  <a:srgbClr val="C00000"/>
                </a:solidFill>
              </a:rPr>
              <a:t>Metabolizable</a:t>
            </a:r>
            <a:r>
              <a:rPr lang="en-US" sz="3600" b="1" dirty="0" smtClean="0">
                <a:solidFill>
                  <a:srgbClr val="C00000"/>
                </a:solidFill>
              </a:rPr>
              <a:t> Energy </a:t>
            </a:r>
            <a:r>
              <a:rPr lang="en-US" sz="3600" b="1" dirty="0">
                <a:solidFill>
                  <a:srgbClr val="C00000"/>
                </a:solidFill>
              </a:rPr>
              <a:t>(ME</a:t>
            </a:r>
            <a:r>
              <a:rPr lang="en-US" sz="4000" b="1" dirty="0">
                <a:solidFill>
                  <a:schemeClr val="accent6">
                    <a:lumMod val="50000"/>
                  </a:schemeClr>
                </a:solidFill>
              </a:rPr>
              <a:t>)</a:t>
            </a:r>
            <a:endParaRPr lang="en-IN" sz="4000" dirty="0">
              <a:solidFill>
                <a:schemeClr val="accent6">
                  <a:lumMod val="50000"/>
                </a:schemeClr>
              </a:solidFill>
            </a:endParaRPr>
          </a:p>
        </p:txBody>
      </p:sp>
      <p:sp>
        <p:nvSpPr>
          <p:cNvPr id="3" name="Content Placeholder 2"/>
          <p:cNvSpPr>
            <a:spLocks noGrp="1"/>
          </p:cNvSpPr>
          <p:nvPr>
            <p:ph idx="1"/>
          </p:nvPr>
        </p:nvSpPr>
        <p:spPr>
          <a:xfrm>
            <a:off x="381000" y="990601"/>
            <a:ext cx="8305800" cy="5653088"/>
          </a:xfrm>
        </p:spPr>
        <p:txBody>
          <a:bodyPr>
            <a:normAutofit fontScale="40000" lnSpcReduction="20000"/>
          </a:bodyPr>
          <a:lstStyle/>
          <a:p>
            <a:pPr eaLnBrk="1" hangingPunct="1">
              <a:defRPr/>
            </a:pPr>
            <a:r>
              <a:rPr lang="en-US" sz="5000" dirty="0" err="1">
                <a:solidFill>
                  <a:srgbClr val="000000"/>
                </a:solidFill>
                <a:latin typeface="Times New Roman" pitchFamily="18" charset="0"/>
                <a:cs typeface="Times New Roman" pitchFamily="18" charset="0"/>
              </a:rPr>
              <a:t>Metabolizable</a:t>
            </a:r>
            <a:r>
              <a:rPr lang="en-US" sz="5000" dirty="0">
                <a:solidFill>
                  <a:srgbClr val="000000"/>
                </a:solidFill>
                <a:latin typeface="Times New Roman" pitchFamily="18" charset="0"/>
                <a:cs typeface="Times New Roman" pitchFamily="18" charset="0"/>
              </a:rPr>
              <a:t> energy is the energy remaining after </a:t>
            </a:r>
            <a:r>
              <a:rPr lang="en-US" sz="5000" dirty="0">
                <a:solidFill>
                  <a:srgbClr val="FF0000"/>
                </a:solidFill>
                <a:latin typeface="Times New Roman" pitchFamily="18" charset="0"/>
                <a:cs typeface="Times New Roman" pitchFamily="18" charset="0"/>
              </a:rPr>
              <a:t>subtracting the gross energy of urine and the gross energy of gaseous products of fermentation from digestible energy.</a:t>
            </a:r>
          </a:p>
          <a:p>
            <a:pPr eaLnBrk="1" hangingPunct="1">
              <a:buFont typeface="Arial" pitchFamily="34" charset="0"/>
              <a:buNone/>
              <a:defRPr/>
            </a:pPr>
            <a:endParaRPr lang="en-US" sz="5000" dirty="0">
              <a:latin typeface="Times New Roman" pitchFamily="18" charset="0"/>
              <a:cs typeface="Times New Roman" pitchFamily="18" charset="0"/>
            </a:endParaRPr>
          </a:p>
          <a:p>
            <a:pPr eaLnBrk="1" hangingPunct="1">
              <a:defRPr/>
            </a:pPr>
            <a:r>
              <a:rPr lang="en-US" sz="5000" dirty="0">
                <a:latin typeface="Times New Roman" pitchFamily="18" charset="0"/>
                <a:cs typeface="Times New Roman" pitchFamily="18" charset="0"/>
              </a:rPr>
              <a:t>In addition to energy lost in </a:t>
            </a:r>
            <a:r>
              <a:rPr lang="en-US" sz="5000" dirty="0" err="1">
                <a:latin typeface="Times New Roman" pitchFamily="18" charset="0"/>
                <a:cs typeface="Times New Roman" pitchFamily="18" charset="0"/>
              </a:rPr>
              <a:t>faeces</a:t>
            </a:r>
            <a:r>
              <a:rPr lang="en-US" sz="5000" dirty="0">
                <a:latin typeface="Times New Roman" pitchFamily="18" charset="0"/>
                <a:cs typeface="Times New Roman" pitchFamily="18" charset="0"/>
              </a:rPr>
              <a:t>, energy is also lost as energy-containing compounds in urine, and as combustible gases such as methane produced as a consequence of microbial fermentation in either the rumen or hind gut. </a:t>
            </a:r>
          </a:p>
          <a:p>
            <a:pPr eaLnBrk="1" hangingPunct="1">
              <a:buFont typeface="Arial" pitchFamily="34" charset="0"/>
              <a:buNone/>
              <a:defRPr/>
            </a:pPr>
            <a:endParaRPr lang="en-IN" dirty="0">
              <a:latin typeface="Times New Roman" panose="02020603050405020304" pitchFamily="18" charset="0"/>
              <a:cs typeface="Times New Roman" panose="02020603050405020304" pitchFamily="18" charset="0"/>
            </a:endParaRPr>
          </a:p>
          <a:p>
            <a:pPr eaLnBrk="1" hangingPunct="1">
              <a:buFont typeface="Arial" pitchFamily="34" charset="0"/>
              <a:buNone/>
              <a:defRPr/>
            </a:pPr>
            <a:r>
              <a:rPr lang="en-IN" b="1" i="1" dirty="0">
                <a:latin typeface="Times New Roman" panose="02020603050405020304" pitchFamily="18" charset="0"/>
                <a:cs typeface="Times New Roman" panose="02020603050405020304" pitchFamily="18" charset="0"/>
              </a:rPr>
              <a:t>                                                               </a:t>
            </a:r>
            <a:r>
              <a:rPr lang="en-IN" sz="4500" b="1" i="1" dirty="0">
                <a:latin typeface="Times New Roman" panose="02020603050405020304" pitchFamily="18" charset="0"/>
                <a:cs typeface="Times New Roman" panose="02020603050405020304" pitchFamily="18" charset="0"/>
              </a:rPr>
              <a:t> </a:t>
            </a:r>
            <a:r>
              <a:rPr lang="en-US" sz="8000" b="1" dirty="0">
                <a:solidFill>
                  <a:srgbClr val="C00000"/>
                </a:solidFill>
                <a:latin typeface="Times New Roman" panose="02020603050405020304" pitchFamily="18" charset="0"/>
                <a:cs typeface="Times New Roman" panose="02020603050405020304" pitchFamily="18" charset="0"/>
              </a:rPr>
              <a:t>Urinary energy (UE)</a:t>
            </a:r>
          </a:p>
          <a:p>
            <a:pPr eaLnBrk="1" hangingPunct="1">
              <a:buFont typeface="Arial" pitchFamily="34" charset="0"/>
              <a:buNone/>
              <a:defRPr/>
            </a:pPr>
            <a:endParaRPr lang="en-IN" dirty="0">
              <a:solidFill>
                <a:schemeClr val="accent6">
                  <a:lumMod val="50000"/>
                </a:schemeClr>
              </a:solidFill>
              <a:latin typeface="Times New Roman" panose="02020603050405020304" pitchFamily="18" charset="0"/>
              <a:cs typeface="Times New Roman" panose="02020603050405020304" pitchFamily="18" charset="0"/>
            </a:endParaRPr>
          </a:p>
          <a:p>
            <a:pPr eaLnBrk="1" hangingPunct="1">
              <a:defRPr/>
            </a:pPr>
            <a:r>
              <a:rPr lang="en-US" sz="5000" dirty="0">
                <a:latin typeface="Times New Roman" pitchFamily="18" charset="0"/>
                <a:cs typeface="Times New Roman" pitchFamily="18" charset="0"/>
              </a:rPr>
              <a:t>Urinary energy (UE)  includes the energy content of the non-</a:t>
            </a:r>
            <a:r>
              <a:rPr lang="en-US" sz="5000" dirty="0" err="1">
                <a:latin typeface="Times New Roman" pitchFamily="18" charset="0"/>
                <a:cs typeface="Times New Roman" pitchFamily="18" charset="0"/>
              </a:rPr>
              <a:t>oxidised</a:t>
            </a:r>
            <a:r>
              <a:rPr lang="en-US" sz="5000" dirty="0">
                <a:latin typeface="Times New Roman" pitchFamily="18" charset="0"/>
                <a:cs typeface="Times New Roman" pitchFamily="18" charset="0"/>
              </a:rPr>
              <a:t> portion of the absorbed nitrogen products, primarily </a:t>
            </a:r>
            <a:r>
              <a:rPr lang="en-US" sz="5000" b="1" dirty="0">
                <a:latin typeface="Times New Roman" pitchFamily="18" charset="0"/>
                <a:cs typeface="Times New Roman" pitchFamily="18" charset="0"/>
              </a:rPr>
              <a:t>urea in mammals </a:t>
            </a:r>
            <a:r>
              <a:rPr lang="en-US" sz="5000" dirty="0">
                <a:latin typeface="Times New Roman" pitchFamily="18" charset="0"/>
                <a:cs typeface="Times New Roman" pitchFamily="18" charset="0"/>
              </a:rPr>
              <a:t>and </a:t>
            </a:r>
            <a:r>
              <a:rPr lang="en-US" sz="5000" b="1" dirty="0">
                <a:latin typeface="Times New Roman" pitchFamily="18" charset="0"/>
                <a:cs typeface="Times New Roman" pitchFamily="18" charset="0"/>
              </a:rPr>
              <a:t>uric acid in birds </a:t>
            </a:r>
            <a:r>
              <a:rPr lang="en-US" sz="5000" dirty="0">
                <a:latin typeface="Times New Roman" pitchFamily="18" charset="0"/>
                <a:cs typeface="Times New Roman" pitchFamily="18" charset="0"/>
              </a:rPr>
              <a:t>and the energy contained in the endogenous fraction of the urine.</a:t>
            </a:r>
          </a:p>
          <a:p>
            <a:pPr eaLnBrk="1" hangingPunct="1">
              <a:defRPr/>
            </a:pPr>
            <a:r>
              <a:rPr lang="en-US" sz="5000" dirty="0">
                <a:latin typeface="Times New Roman" pitchFamily="18" charset="0"/>
                <a:cs typeface="Times New Roman" pitchFamily="18" charset="0"/>
              </a:rPr>
              <a:t> Losses of energy in the urine are proportional to the protein content of the feed.</a:t>
            </a:r>
          </a:p>
          <a:p>
            <a:pPr eaLnBrk="1" hangingPunct="1">
              <a:defRPr/>
            </a:pPr>
            <a:r>
              <a:rPr lang="en-US" sz="5000" dirty="0">
                <a:latin typeface="Times New Roman" pitchFamily="18" charset="0"/>
                <a:cs typeface="Times New Roman" pitchFamily="18" charset="0"/>
              </a:rPr>
              <a:t>The urine contains energy of the order of 2 to 3 percent of the gross energy in the case of pigs and 4 to 5 percent in the case of cattle.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57200"/>
          </a:xfrm>
        </p:spPr>
        <p:txBody>
          <a:bodyPr>
            <a:noAutofit/>
          </a:bodyPr>
          <a:lstStyle/>
          <a:p>
            <a:pPr eaLnBrk="1" hangingPunct="1">
              <a:defRPr/>
            </a:pPr>
            <a:r>
              <a:rPr lang="en-US" sz="2800" b="1" dirty="0" err="1" smtClean="0">
                <a:solidFill>
                  <a:srgbClr val="C00000"/>
                </a:solidFill>
                <a:latin typeface="Times New Roman" panose="02020603050405020304" pitchFamily="18" charset="0"/>
                <a:cs typeface="Times New Roman" panose="02020603050405020304" pitchFamily="18" charset="0"/>
              </a:rPr>
              <a:t>Metabolisable</a:t>
            </a:r>
            <a:r>
              <a:rPr lang="en-US" sz="2800" b="1" dirty="0" smtClean="0">
                <a:solidFill>
                  <a:srgbClr val="C00000"/>
                </a:solidFill>
                <a:latin typeface="Times New Roman" panose="02020603050405020304" pitchFamily="18" charset="0"/>
                <a:cs typeface="Times New Roman" panose="02020603050405020304" pitchFamily="18" charset="0"/>
              </a:rPr>
              <a:t> energy (ME) for Poultry</a:t>
            </a:r>
            <a:endParaRPr lang="en-US" sz="28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 y="762000"/>
            <a:ext cx="8686800" cy="6096000"/>
          </a:xfrm>
        </p:spPr>
        <p:txBody>
          <a:bodyPr>
            <a:noAutofit/>
          </a:bodyPr>
          <a:lstStyle/>
          <a:p>
            <a:pPr eaLnBrk="1" hangingPunct="1">
              <a:buFont typeface="Arial" pitchFamily="34" charset="0"/>
              <a:buNone/>
              <a:defRPr/>
            </a:pPr>
            <a:r>
              <a:rPr lang="en-US" sz="1800" dirty="0" smtClean="0">
                <a:latin typeface="Times New Roman" pitchFamily="18" charset="0"/>
                <a:cs typeface="Times New Roman" pitchFamily="18" charset="0"/>
              </a:rPr>
              <a:t>In poultry ME can be further categorized into apparent ME (AME), True ME (TME), nitrogen corrected AME (</a:t>
            </a:r>
            <a:r>
              <a:rPr lang="en-US" sz="1800" dirty="0" err="1" smtClean="0">
                <a:latin typeface="Times New Roman" pitchFamily="18" charset="0"/>
                <a:cs typeface="Times New Roman" pitchFamily="18" charset="0"/>
              </a:rPr>
              <a:t>AME</a:t>
            </a:r>
            <a:r>
              <a:rPr lang="en-US" sz="1800" baseline="-25000" dirty="0" err="1" smtClean="0">
                <a:latin typeface="Times New Roman" pitchFamily="18" charset="0"/>
                <a:cs typeface="Times New Roman" pitchFamily="18" charset="0"/>
              </a:rPr>
              <a:t>n</a:t>
            </a:r>
            <a:r>
              <a:rPr lang="en-US" sz="1800" dirty="0" smtClean="0">
                <a:latin typeface="Times New Roman" pitchFamily="18" charset="0"/>
                <a:cs typeface="Times New Roman" pitchFamily="18" charset="0"/>
              </a:rPr>
              <a:t>), and nitrogen corrected TME (</a:t>
            </a:r>
            <a:r>
              <a:rPr lang="en-US" sz="1800" dirty="0" err="1" smtClean="0">
                <a:latin typeface="Times New Roman" pitchFamily="18" charset="0"/>
                <a:cs typeface="Times New Roman" pitchFamily="18" charset="0"/>
              </a:rPr>
              <a:t>TME</a:t>
            </a:r>
            <a:r>
              <a:rPr lang="en-US" sz="1800" baseline="-25000" dirty="0" err="1" smtClean="0">
                <a:latin typeface="Times New Roman" pitchFamily="18" charset="0"/>
                <a:cs typeface="Times New Roman" pitchFamily="18" charset="0"/>
              </a:rPr>
              <a:t>n</a:t>
            </a:r>
            <a:r>
              <a:rPr lang="en-US" sz="1800" dirty="0" smtClean="0">
                <a:latin typeface="Times New Roman" pitchFamily="18" charset="0"/>
                <a:cs typeface="Times New Roman" pitchFamily="18" charset="0"/>
              </a:rPr>
              <a:t>).</a:t>
            </a:r>
          </a:p>
          <a:p>
            <a:pPr eaLnBrk="1" hangingPunct="1">
              <a:buFont typeface="Arial" pitchFamily="34" charset="0"/>
              <a:buNone/>
              <a:defRPr/>
            </a:pPr>
            <a:endParaRPr lang="en-US" sz="1050" dirty="0" smtClean="0">
              <a:latin typeface="Times New Roman" pitchFamily="18" charset="0"/>
              <a:cs typeface="Times New Roman" pitchFamily="18" charset="0"/>
            </a:endParaRPr>
          </a:p>
          <a:p>
            <a:pPr eaLnBrk="1" hangingPunct="1">
              <a:buFont typeface="Arial" pitchFamily="34" charset="0"/>
              <a:buNone/>
              <a:defRPr/>
            </a:pPr>
            <a:r>
              <a:rPr lang="en-US" sz="1800"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Apparent </a:t>
            </a:r>
            <a:r>
              <a:rPr lang="en-US" sz="1800" b="1" dirty="0" err="1" smtClean="0">
                <a:latin typeface="Times New Roman" pitchFamily="18" charset="0"/>
                <a:cs typeface="Times New Roman" pitchFamily="18" charset="0"/>
              </a:rPr>
              <a:t>Metabolisable</a:t>
            </a:r>
            <a:r>
              <a:rPr lang="en-US" sz="1800" b="1" dirty="0" smtClean="0">
                <a:latin typeface="Times New Roman" pitchFamily="18" charset="0"/>
                <a:cs typeface="Times New Roman" pitchFamily="18" charset="0"/>
              </a:rPr>
              <a:t> Energy (AME or ME): </a:t>
            </a:r>
            <a:endParaRPr lang="en-US" sz="1800" dirty="0" smtClean="0">
              <a:latin typeface="Times New Roman" pitchFamily="18" charset="0"/>
              <a:cs typeface="Times New Roman" pitchFamily="18" charset="0"/>
            </a:endParaRPr>
          </a:p>
          <a:p>
            <a:pPr eaLnBrk="1" hangingPunct="1">
              <a:buFont typeface="Arial" pitchFamily="34" charset="0"/>
              <a:buNone/>
              <a:defRPr/>
            </a:pPr>
            <a:r>
              <a:rPr lang="en-US" sz="1800" dirty="0" smtClean="0">
                <a:latin typeface="Times New Roman" pitchFamily="18" charset="0"/>
                <a:cs typeface="Times New Roman" pitchFamily="18" charset="0"/>
              </a:rPr>
              <a:t>	AME is measured as the difference between the energy of the feed and the energy of the </a:t>
            </a:r>
            <a:r>
              <a:rPr lang="en-US" sz="1800" dirty="0" err="1" smtClean="0">
                <a:latin typeface="Times New Roman" pitchFamily="18" charset="0"/>
                <a:cs typeface="Times New Roman" pitchFamily="18" charset="0"/>
              </a:rPr>
              <a:t>faeces</a:t>
            </a:r>
            <a:r>
              <a:rPr lang="en-US" sz="1800" dirty="0" smtClean="0">
                <a:latin typeface="Times New Roman" pitchFamily="18" charset="0"/>
                <a:cs typeface="Times New Roman" pitchFamily="18" charset="0"/>
              </a:rPr>
              <a:t> plus urine which, in poultry, are combined as single excreta. </a:t>
            </a:r>
          </a:p>
          <a:p>
            <a:pPr eaLnBrk="1" hangingPunct="1">
              <a:buFont typeface="Arial" pitchFamily="34" charset="0"/>
              <a:buNone/>
              <a:defRPr/>
            </a:pPr>
            <a:r>
              <a:rPr lang="en-US" sz="1800" dirty="0" smtClean="0">
                <a:latin typeface="Times New Roman" pitchFamily="18" charset="0"/>
                <a:cs typeface="Times New Roman" pitchFamily="18" charset="0"/>
              </a:rPr>
              <a:t> </a:t>
            </a:r>
          </a:p>
          <a:p>
            <a:pPr eaLnBrk="1" hangingPunct="1">
              <a:buFont typeface="Arial" pitchFamily="34" charset="0"/>
              <a:buNone/>
              <a:defRPr/>
            </a:pPr>
            <a:r>
              <a:rPr lang="en-US" sz="1800" b="1" dirty="0" smtClean="0">
                <a:latin typeface="Times New Roman" pitchFamily="18" charset="0"/>
                <a:cs typeface="Times New Roman" pitchFamily="18" charset="0"/>
              </a:rPr>
              <a:t> True </a:t>
            </a:r>
            <a:r>
              <a:rPr lang="en-US" sz="1800" b="1" dirty="0" err="1" smtClean="0">
                <a:latin typeface="Times New Roman" pitchFamily="18" charset="0"/>
                <a:cs typeface="Times New Roman" pitchFamily="18" charset="0"/>
              </a:rPr>
              <a:t>Metabolisable</a:t>
            </a:r>
            <a:r>
              <a:rPr lang="en-US" sz="1800" b="1" dirty="0" smtClean="0">
                <a:latin typeface="Times New Roman" pitchFamily="18" charset="0"/>
                <a:cs typeface="Times New Roman" pitchFamily="18" charset="0"/>
              </a:rPr>
              <a:t> Energy (TME)</a:t>
            </a:r>
            <a:r>
              <a:rPr lang="en-US" sz="1800" dirty="0" smtClean="0">
                <a:latin typeface="Times New Roman" pitchFamily="18" charset="0"/>
                <a:cs typeface="Times New Roman" pitchFamily="18" charset="0"/>
              </a:rPr>
              <a:t>: </a:t>
            </a:r>
          </a:p>
          <a:p>
            <a:pPr eaLnBrk="1" hangingPunct="1">
              <a:buFont typeface="Arial" pitchFamily="34" charset="0"/>
              <a:buNone/>
              <a:defRPr/>
            </a:pPr>
            <a:r>
              <a:rPr lang="en-US" sz="1800" dirty="0" smtClean="0">
                <a:latin typeface="Times New Roman" pitchFamily="18" charset="0"/>
                <a:cs typeface="Times New Roman" pitchFamily="18" charset="0"/>
              </a:rPr>
              <a:t>	An estimation of ME in which correction is made for metabolic </a:t>
            </a:r>
            <a:r>
              <a:rPr lang="en-US" sz="1800" dirty="0" err="1" smtClean="0">
                <a:latin typeface="Times New Roman" pitchFamily="18" charset="0"/>
                <a:cs typeface="Times New Roman" pitchFamily="18" charset="0"/>
              </a:rPr>
              <a:t>faecal</a:t>
            </a:r>
            <a:r>
              <a:rPr lang="en-US" sz="1800" dirty="0" smtClean="0">
                <a:latin typeface="Times New Roman" pitchFamily="18" charset="0"/>
                <a:cs typeface="Times New Roman" pitchFamily="18" charset="0"/>
              </a:rPr>
              <a:t> and endogenous urinary energy losses (Endogenous Energy Loss, EEL). TME system argue that EEL represents a maintenance cost, which should not be charged against the feed. </a:t>
            </a:r>
          </a:p>
          <a:p>
            <a:pPr eaLnBrk="1" hangingPunct="1">
              <a:buFont typeface="Arial" pitchFamily="34" charset="0"/>
              <a:buNone/>
              <a:defRPr/>
            </a:pPr>
            <a:r>
              <a:rPr lang="en-US" sz="1800" dirty="0" smtClean="0">
                <a:latin typeface="Times New Roman" pitchFamily="18" charset="0"/>
                <a:cs typeface="Times New Roman" pitchFamily="18" charset="0"/>
              </a:rPr>
              <a:t> </a:t>
            </a:r>
          </a:p>
          <a:p>
            <a:pPr eaLnBrk="1" hangingPunct="1">
              <a:buFont typeface="Arial" pitchFamily="34" charset="0"/>
              <a:buNone/>
              <a:defRPr/>
            </a:pPr>
            <a:r>
              <a:rPr lang="en-US" sz="1800" b="1" dirty="0" smtClean="0">
                <a:latin typeface="Times New Roman" pitchFamily="18" charset="0"/>
                <a:cs typeface="Times New Roman" pitchFamily="18" charset="0"/>
              </a:rPr>
              <a:t>Nitrogen corrected AME (</a:t>
            </a:r>
            <a:r>
              <a:rPr lang="en-US" sz="1800" b="1" dirty="0" err="1" smtClean="0">
                <a:latin typeface="Times New Roman" pitchFamily="18" charset="0"/>
                <a:cs typeface="Times New Roman" pitchFamily="18" charset="0"/>
              </a:rPr>
              <a:t>AMEn</a:t>
            </a:r>
            <a:r>
              <a:rPr lang="en-US" sz="1800" b="1" dirty="0" smtClean="0">
                <a:latin typeface="Times New Roman" pitchFamily="18" charset="0"/>
                <a:cs typeface="Times New Roman" pitchFamily="18" charset="0"/>
              </a:rPr>
              <a:t>):</a:t>
            </a:r>
            <a:r>
              <a:rPr lang="en-US" sz="1800" dirty="0" smtClean="0">
                <a:latin typeface="Times New Roman" pitchFamily="18" charset="0"/>
                <a:cs typeface="Times New Roman" pitchFamily="18" charset="0"/>
              </a:rPr>
              <a:t> </a:t>
            </a:r>
          </a:p>
          <a:p>
            <a:pPr eaLnBrk="1" hangingPunct="1">
              <a:defRPr/>
            </a:pPr>
            <a:r>
              <a:rPr lang="en-US" sz="1800" dirty="0" smtClean="0">
                <a:latin typeface="Times New Roman" pitchFamily="18" charset="0"/>
                <a:cs typeface="Times New Roman" pitchFamily="18" charset="0"/>
              </a:rPr>
              <a:t>A correction is made on AME for nitrogen retention by the chickens</a:t>
            </a:r>
          </a:p>
          <a:p>
            <a:pPr eaLnBrk="1" hangingPunct="1">
              <a:defRPr/>
            </a:pPr>
            <a:r>
              <a:rPr lang="en-US" sz="1800" dirty="0" smtClean="0">
                <a:latin typeface="Times New Roman" pitchFamily="18" charset="0"/>
                <a:cs typeface="Times New Roman" pitchFamily="18" charset="0"/>
              </a:rPr>
              <a:t>Nitrogen, when </a:t>
            </a:r>
            <a:r>
              <a:rPr lang="en-US" sz="1800" dirty="0" err="1" smtClean="0">
                <a:latin typeface="Times New Roman" pitchFamily="18" charset="0"/>
                <a:cs typeface="Times New Roman" pitchFamily="18" charset="0"/>
              </a:rPr>
              <a:t>catabolised</a:t>
            </a:r>
            <a:r>
              <a:rPr lang="en-US" sz="1800" dirty="0" smtClean="0">
                <a:latin typeface="Times New Roman" pitchFamily="18" charset="0"/>
                <a:cs typeface="Times New Roman" pitchFamily="18" charset="0"/>
              </a:rPr>
              <a:t>, is excreted as energy containing products like uric acid. </a:t>
            </a:r>
          </a:p>
          <a:p>
            <a:pPr eaLnBrk="1" hangingPunct="1">
              <a:defRPr/>
            </a:pPr>
            <a:r>
              <a:rPr lang="en-US" sz="1800" dirty="0" smtClean="0">
                <a:latin typeface="Times New Roman" pitchFamily="18" charset="0"/>
                <a:cs typeface="Times New Roman" pitchFamily="18" charset="0"/>
              </a:rPr>
              <a:t>To correct nitrogen retention, a factor of 34.36kJ/g, or 8.21kcal/g, of nitrogen retained is often used. </a:t>
            </a:r>
          </a:p>
          <a:p>
            <a:pPr eaLnBrk="1" hangingPunct="1">
              <a:defRPr/>
            </a:pPr>
            <a:r>
              <a:rPr lang="en-US" sz="1800" dirty="0" smtClean="0">
                <a:latin typeface="Times New Roman" pitchFamily="18" charset="0"/>
                <a:cs typeface="Times New Roman" pitchFamily="18" charset="0"/>
              </a:rPr>
              <a:t>When the test diets are relatively balanced in protein and energy, nitrogen retention of bird could be assumed to be 20% of body weight gain divided by 6.25. </a:t>
            </a:r>
          </a:p>
          <a:p>
            <a:pPr eaLnBrk="1" hangingPunct="1">
              <a:buFont typeface="Arial" pitchFamily="34" charset="0"/>
              <a:buNone/>
              <a:defRPr/>
            </a:pPr>
            <a:r>
              <a:rPr lang="en-US" sz="1800" dirty="0" smtClean="0">
                <a:latin typeface="Times New Roman" pitchFamily="18" charset="0"/>
                <a:cs typeface="Times New Roman" pitchFamily="18" charset="0"/>
              </a:rPr>
              <a:t> </a:t>
            </a:r>
          </a:p>
          <a:p>
            <a:pPr eaLnBrk="1" hangingPunct="1">
              <a:buFont typeface="Arial" pitchFamily="34" charset="0"/>
              <a:buNone/>
              <a:defRPr/>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88"/>
            <a:ext cx="8229600" cy="6215062"/>
          </a:xfrm>
        </p:spPr>
        <p:txBody>
          <a:bodyPr>
            <a:normAutofit fontScale="25000" lnSpcReduction="20000"/>
          </a:bodyPr>
          <a:lstStyle/>
          <a:p>
            <a:pPr eaLnBrk="1" hangingPunct="1">
              <a:buFont typeface="Arial" pitchFamily="34" charset="0"/>
              <a:buNone/>
              <a:defRPr/>
            </a:pPr>
            <a:r>
              <a:rPr lang="en-US" sz="8400" b="1" dirty="0">
                <a:solidFill>
                  <a:srgbClr val="C00000"/>
                </a:solidFill>
                <a:latin typeface="Times New Roman" panose="02020603050405020304" pitchFamily="18" charset="0"/>
                <a:cs typeface="Times New Roman" panose="02020603050405020304" pitchFamily="18" charset="0"/>
              </a:rPr>
              <a:t>                           </a:t>
            </a:r>
            <a:r>
              <a:rPr lang="en-US" sz="9800" b="1" dirty="0">
                <a:solidFill>
                  <a:srgbClr val="C00000"/>
                </a:solidFill>
                <a:latin typeface="Times New Roman" panose="02020603050405020304" pitchFamily="18" charset="0"/>
                <a:cs typeface="Times New Roman" panose="02020603050405020304" pitchFamily="18" charset="0"/>
              </a:rPr>
              <a:t>Gaseous Products of Digestion (GPD) </a:t>
            </a:r>
            <a:endParaRPr lang="en-US" sz="5100" b="1" dirty="0">
              <a:solidFill>
                <a:srgbClr val="C00000"/>
              </a:solidFill>
              <a:latin typeface="Times New Roman" panose="02020603050405020304" pitchFamily="18" charset="0"/>
              <a:cs typeface="Times New Roman" panose="02020603050405020304" pitchFamily="18" charset="0"/>
            </a:endParaRPr>
          </a:p>
          <a:p>
            <a:pPr eaLnBrk="1" hangingPunct="1">
              <a:buFont typeface="Arial" pitchFamily="34" charset="0"/>
              <a:buNone/>
              <a:defRPr/>
            </a:pPr>
            <a:endParaRPr lang="en-IN" sz="5900" dirty="0">
              <a:solidFill>
                <a:schemeClr val="accent6">
                  <a:lumMod val="50000"/>
                </a:schemeClr>
              </a:solidFill>
            </a:endParaRPr>
          </a:p>
          <a:p>
            <a:pPr eaLnBrk="1" hangingPunct="1">
              <a:defRPr/>
            </a:pPr>
            <a:r>
              <a:rPr lang="en-US" sz="8000" dirty="0">
                <a:latin typeface="Times New Roman" pitchFamily="18" charset="0"/>
                <a:cs typeface="Times New Roman" pitchFamily="18" charset="0"/>
              </a:rPr>
              <a:t>Gaseous</a:t>
            </a:r>
            <a:r>
              <a:rPr lang="en-US" sz="8000" i="1" dirty="0">
                <a:latin typeface="Times New Roman" pitchFamily="18" charset="0"/>
                <a:cs typeface="Times New Roman" pitchFamily="18" charset="0"/>
              </a:rPr>
              <a:t> </a:t>
            </a:r>
            <a:r>
              <a:rPr lang="en-US" sz="8000" dirty="0">
                <a:latin typeface="Times New Roman" pitchFamily="18" charset="0"/>
                <a:cs typeface="Times New Roman" pitchFamily="18" charset="0"/>
              </a:rPr>
              <a:t>Products of Digestion (GPD) includes the combustible gases produced in the digestive tract by the fermentation of the ration such as methane, hydrogen, carbon dioxide, hydrogen </a:t>
            </a:r>
            <a:r>
              <a:rPr lang="en-US" sz="8000" dirty="0" err="1">
                <a:latin typeface="Times New Roman" pitchFamily="18" charset="0"/>
                <a:cs typeface="Times New Roman" pitchFamily="18" charset="0"/>
              </a:rPr>
              <a:t>sulphide</a:t>
            </a:r>
            <a:r>
              <a:rPr lang="en-US" sz="8000" dirty="0">
                <a:latin typeface="Times New Roman" pitchFamily="18" charset="0"/>
                <a:cs typeface="Times New Roman" pitchFamily="18" charset="0"/>
              </a:rPr>
              <a:t> etc.</a:t>
            </a:r>
          </a:p>
          <a:p>
            <a:pPr marL="0" indent="0" eaLnBrk="1" hangingPunct="1">
              <a:buFont typeface="Arial" pitchFamily="34" charset="0"/>
              <a:buNone/>
              <a:defRPr/>
            </a:pPr>
            <a:endParaRPr lang="en-US" sz="8000" dirty="0">
              <a:latin typeface="Times New Roman" pitchFamily="18" charset="0"/>
              <a:cs typeface="Times New Roman" pitchFamily="18" charset="0"/>
            </a:endParaRPr>
          </a:p>
          <a:p>
            <a:pPr eaLnBrk="1" hangingPunct="1">
              <a:defRPr/>
            </a:pPr>
            <a:r>
              <a:rPr lang="en-US" sz="8000" dirty="0">
                <a:latin typeface="Times New Roman" pitchFamily="18" charset="0"/>
                <a:cs typeface="Times New Roman" pitchFamily="18" charset="0"/>
              </a:rPr>
              <a:t>Energy losses are proportional to the apparent digestibility of the diet and the purpose for which the energy is used by animals.</a:t>
            </a:r>
          </a:p>
          <a:p>
            <a:pPr marL="0" indent="0" eaLnBrk="1" hangingPunct="1">
              <a:buFont typeface="Arial" pitchFamily="34" charset="0"/>
              <a:buNone/>
              <a:defRPr/>
            </a:pPr>
            <a:endParaRPr lang="en-US" sz="8000" dirty="0">
              <a:latin typeface="Times New Roman" pitchFamily="18" charset="0"/>
              <a:cs typeface="Times New Roman" pitchFamily="18" charset="0"/>
            </a:endParaRPr>
          </a:p>
          <a:p>
            <a:pPr eaLnBrk="1" hangingPunct="1">
              <a:defRPr/>
            </a:pPr>
            <a:r>
              <a:rPr lang="en-US" sz="8000" dirty="0">
                <a:latin typeface="Times New Roman" pitchFamily="18" charset="0"/>
                <a:cs typeface="Times New Roman" pitchFamily="18" charset="0"/>
              </a:rPr>
              <a:t> </a:t>
            </a:r>
            <a:r>
              <a:rPr lang="en-US" sz="8000" dirty="0">
                <a:solidFill>
                  <a:srgbClr val="FF0000"/>
                </a:solidFill>
                <a:latin typeface="Times New Roman" pitchFamily="18" charset="0"/>
                <a:cs typeface="Times New Roman" pitchFamily="18" charset="0"/>
              </a:rPr>
              <a:t>Methane contains 13.34 kcal per gram energy. </a:t>
            </a:r>
          </a:p>
          <a:p>
            <a:pPr eaLnBrk="1" hangingPunct="1">
              <a:defRPr/>
            </a:pPr>
            <a:r>
              <a:rPr lang="en-US" sz="8000" dirty="0">
                <a:latin typeface="Times New Roman" pitchFamily="18" charset="0"/>
                <a:cs typeface="Times New Roman" pitchFamily="18" charset="0"/>
              </a:rPr>
              <a:t>In the non-ruminants GPD is negligible.</a:t>
            </a:r>
            <a:endParaRPr lang="en-IN" sz="8000" dirty="0">
              <a:latin typeface="Times New Roman" pitchFamily="18" charset="0"/>
              <a:cs typeface="Times New Roman" pitchFamily="18" charset="0"/>
            </a:endParaRPr>
          </a:p>
          <a:p>
            <a:pPr eaLnBrk="1" hangingPunct="1">
              <a:defRPr/>
            </a:pPr>
            <a:r>
              <a:rPr lang="en-US" sz="8000" dirty="0">
                <a:latin typeface="Times New Roman" pitchFamily="18" charset="0"/>
                <a:cs typeface="Times New Roman" pitchFamily="18" charset="0"/>
              </a:rPr>
              <a:t>Metabolisable energy represents energy that is available for use by the animal. </a:t>
            </a:r>
            <a:endParaRPr lang="en-IN" sz="8000" dirty="0">
              <a:latin typeface="Times New Roman" pitchFamily="18" charset="0"/>
              <a:cs typeface="Times New Roman" pitchFamily="18" charset="0"/>
            </a:endParaRPr>
          </a:p>
          <a:p>
            <a:pPr eaLnBrk="1" hangingPunct="1">
              <a:defRPr/>
            </a:pPr>
            <a:r>
              <a:rPr lang="en-US" sz="8000" b="1" dirty="0">
                <a:solidFill>
                  <a:srgbClr val="FF0000"/>
                </a:solidFill>
                <a:latin typeface="Times New Roman" pitchFamily="18" charset="0"/>
                <a:cs typeface="Times New Roman" pitchFamily="18" charset="0"/>
              </a:rPr>
              <a:t>ME</a:t>
            </a:r>
            <a:r>
              <a:rPr lang="en-US" sz="8000" dirty="0">
                <a:solidFill>
                  <a:srgbClr val="FF0000"/>
                </a:solidFill>
                <a:latin typeface="Times New Roman" pitchFamily="18" charset="0"/>
                <a:cs typeface="Times New Roman" pitchFamily="18" charset="0"/>
              </a:rPr>
              <a:t>= DE-FE-UE- GPD</a:t>
            </a:r>
            <a:endParaRPr lang="en-IN" sz="8000" dirty="0">
              <a:solidFill>
                <a:srgbClr val="FF0000"/>
              </a:solidFill>
              <a:latin typeface="Times New Roman" pitchFamily="18" charset="0"/>
              <a:cs typeface="Times New Roman" pitchFamily="18" charset="0"/>
            </a:endParaRPr>
          </a:p>
          <a:p>
            <a:pPr eaLnBrk="1" hangingPunct="1">
              <a:defRPr/>
            </a:pPr>
            <a:r>
              <a:rPr lang="en-US" sz="8000" dirty="0">
                <a:latin typeface="Times New Roman" pitchFamily="18" charset="0"/>
                <a:cs typeface="Times New Roman" pitchFamily="18" charset="0"/>
              </a:rPr>
              <a:t>On average, about 18 per cent of the apparently digestible energy is excreted in the urine and as methane. </a:t>
            </a:r>
            <a:endParaRPr lang="en-US" sz="8000" dirty="0" smtClean="0">
              <a:latin typeface="Times New Roman" pitchFamily="18" charset="0"/>
              <a:cs typeface="Times New Roman" pitchFamily="18" charset="0"/>
            </a:endParaRPr>
          </a:p>
          <a:p>
            <a:pPr eaLnBrk="1" hangingPunct="1">
              <a:defRPr/>
            </a:pPr>
            <a:endParaRPr lang="en-IN" sz="8000" dirty="0">
              <a:latin typeface="Times New Roman" pitchFamily="18" charset="0"/>
              <a:cs typeface="Times New Roman" pitchFamily="18" charset="0"/>
            </a:endParaRPr>
          </a:p>
          <a:p>
            <a:pPr eaLnBrk="1" hangingPunct="1">
              <a:defRPr/>
            </a:pPr>
            <a:r>
              <a:rPr lang="en-US" sz="8000" b="1" dirty="0">
                <a:solidFill>
                  <a:srgbClr val="FF0000"/>
                </a:solidFill>
                <a:latin typeface="Times New Roman" pitchFamily="18" charset="0"/>
                <a:cs typeface="Times New Roman" pitchFamily="18" charset="0"/>
              </a:rPr>
              <a:t>ME</a:t>
            </a:r>
            <a:r>
              <a:rPr lang="en-US" sz="8000" dirty="0">
                <a:solidFill>
                  <a:srgbClr val="FF0000"/>
                </a:solidFill>
                <a:latin typeface="Times New Roman" pitchFamily="18" charset="0"/>
                <a:cs typeface="Times New Roman" pitchFamily="18" charset="0"/>
              </a:rPr>
              <a:t>=DE× 0.82</a:t>
            </a:r>
          </a:p>
          <a:p>
            <a:pPr marL="0" indent="0" eaLnBrk="1" hangingPunct="1">
              <a:buFont typeface="Arial" pitchFamily="34" charset="0"/>
              <a:buNone/>
              <a:defRPr/>
            </a:pPr>
            <a:endParaRPr lang="en-IN" sz="8000" dirty="0">
              <a:solidFill>
                <a:srgbClr val="FF0000"/>
              </a:solidFill>
              <a:latin typeface="Times New Roman" pitchFamily="18" charset="0"/>
              <a:cs typeface="Times New Roman" pitchFamily="18" charset="0"/>
            </a:endParaRPr>
          </a:p>
          <a:p>
            <a:pPr eaLnBrk="1" hangingPunct="1">
              <a:defRPr/>
            </a:pPr>
            <a:r>
              <a:rPr lang="en-US" sz="8000" dirty="0">
                <a:latin typeface="Times New Roman" pitchFamily="18" charset="0"/>
                <a:cs typeface="Times New Roman" pitchFamily="18" charset="0"/>
              </a:rPr>
              <a:t>In poultry, metabolisable energy is measured more easily than digestible energy, because the </a:t>
            </a:r>
            <a:r>
              <a:rPr lang="en-US" sz="8000" dirty="0" err="1">
                <a:latin typeface="Times New Roman" pitchFamily="18" charset="0"/>
                <a:cs typeface="Times New Roman" pitchFamily="18" charset="0"/>
              </a:rPr>
              <a:t>faeces</a:t>
            </a:r>
            <a:r>
              <a:rPr lang="en-US" sz="8000" dirty="0">
                <a:latin typeface="Times New Roman" pitchFamily="18" charset="0"/>
                <a:cs typeface="Times New Roman" pitchFamily="18" charset="0"/>
              </a:rPr>
              <a:t> and urine are voided together. </a:t>
            </a:r>
            <a:endParaRPr lang="en-IN" sz="8000" dirty="0">
              <a:latin typeface="Times New Roman" pitchFamily="18" charset="0"/>
              <a:cs typeface="Times New Roman" pitchFamily="18" charset="0"/>
            </a:endParaRPr>
          </a:p>
          <a:p>
            <a:pPr eaLnBrk="1" hangingPunct="1">
              <a:defRPr/>
            </a:pP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411162"/>
          </a:xfrm>
        </p:spPr>
        <p:txBody>
          <a:bodyPr>
            <a:noAutofit/>
          </a:bodyPr>
          <a:lstStyle/>
          <a:p>
            <a:pPr eaLnBrk="1" hangingPunct="1">
              <a:defRPr/>
            </a:pPr>
            <a:r>
              <a:rPr lang="en-US" sz="2400" b="1" dirty="0" smtClean="0">
                <a:solidFill>
                  <a:srgbClr val="C00000"/>
                </a:solidFill>
                <a:latin typeface="Times New Roman" pitchFamily="18" charset="0"/>
                <a:cs typeface="Times New Roman" pitchFamily="18" charset="0"/>
              </a:rPr>
              <a:t>Factors affecting ME value of feeds</a:t>
            </a:r>
            <a:endParaRPr lang="en-IN" sz="2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487362"/>
            <a:ext cx="8534400" cy="5761038"/>
          </a:xfrm>
        </p:spPr>
        <p:txBody>
          <a:bodyPr>
            <a:normAutofit/>
          </a:bodyPr>
          <a:lstStyle/>
          <a:p>
            <a:pPr algn="just" eaLnBrk="1" hangingPunct="1">
              <a:defRPr/>
            </a:pPr>
            <a:r>
              <a:rPr lang="en-US" sz="1800" b="1" i="1" dirty="0" smtClean="0">
                <a:solidFill>
                  <a:srgbClr val="00B050"/>
                </a:solidFill>
                <a:latin typeface="Times New Roman" pitchFamily="18" charset="0"/>
                <a:cs typeface="Times New Roman" pitchFamily="18" charset="0"/>
              </a:rPr>
              <a:t>Nature </a:t>
            </a:r>
            <a:r>
              <a:rPr lang="en-US" sz="1800" b="1" i="1" dirty="0">
                <a:solidFill>
                  <a:srgbClr val="00B050"/>
                </a:solidFill>
                <a:latin typeface="Times New Roman" pitchFamily="18" charset="0"/>
                <a:cs typeface="Times New Roman" pitchFamily="18" charset="0"/>
              </a:rPr>
              <a:t>of feed</a:t>
            </a:r>
            <a:r>
              <a:rPr lang="en-US" sz="1800" dirty="0">
                <a:solidFill>
                  <a:srgbClr val="00B050"/>
                </a:solidFill>
                <a:latin typeface="Times New Roman" pitchFamily="18" charset="0"/>
                <a:cs typeface="Times New Roman" pitchFamily="18" charset="0"/>
              </a:rPr>
              <a:t>: </a:t>
            </a:r>
            <a:r>
              <a:rPr lang="en-US" sz="1800" dirty="0">
                <a:latin typeface="Times New Roman" pitchFamily="18" charset="0"/>
                <a:cs typeface="Times New Roman" pitchFamily="18" charset="0"/>
              </a:rPr>
              <a:t>Structural carbohydrate like cellulose need more energy for their digestion and metabolism than any other nutrients. Proteins need less </a:t>
            </a:r>
            <a:r>
              <a:rPr lang="en-US" sz="1800" dirty="0" smtClean="0">
                <a:latin typeface="Times New Roman" pitchFamily="18" charset="0"/>
                <a:cs typeface="Times New Roman" pitchFamily="18" charset="0"/>
              </a:rPr>
              <a:t>than cellulose</a:t>
            </a:r>
            <a:r>
              <a:rPr lang="en-US" sz="1800" dirty="0">
                <a:latin typeface="Times New Roman" pitchFamily="18" charset="0"/>
                <a:cs typeface="Times New Roman" pitchFamily="18" charset="0"/>
              </a:rPr>
              <a:t>, but still more than sugars and starch, while fats and oils generate the least heat increment.  </a:t>
            </a:r>
            <a:endParaRPr lang="en-US" sz="1800" dirty="0" smtClean="0">
              <a:latin typeface="Times New Roman" pitchFamily="18" charset="0"/>
              <a:cs typeface="Times New Roman" pitchFamily="18" charset="0"/>
            </a:endParaRPr>
          </a:p>
          <a:p>
            <a:pPr lvl="1" algn="just" eaLnBrk="1" hangingPunct="1">
              <a:defRPr/>
            </a:pPr>
            <a:r>
              <a:rPr lang="en-US" sz="1800" dirty="0" smtClean="0">
                <a:solidFill>
                  <a:srgbClr val="002060"/>
                </a:solidFill>
                <a:latin typeface="Times New Roman" pitchFamily="18" charset="0"/>
                <a:cs typeface="Times New Roman" pitchFamily="18" charset="0"/>
              </a:rPr>
              <a:t>This </a:t>
            </a:r>
            <a:r>
              <a:rPr lang="en-US" sz="1800" dirty="0">
                <a:solidFill>
                  <a:srgbClr val="002060"/>
                </a:solidFill>
                <a:latin typeface="Times New Roman" pitchFamily="18" charset="0"/>
                <a:cs typeface="Times New Roman" pitchFamily="18" charset="0"/>
              </a:rPr>
              <a:t>is the reason of recommendations of feeding diets high in fiber during winter and rich in fat during summer</a:t>
            </a:r>
            <a:r>
              <a:rPr lang="en-US" sz="1800" dirty="0">
                <a:latin typeface="Times New Roman" pitchFamily="18" charset="0"/>
                <a:cs typeface="Times New Roman" pitchFamily="18" charset="0"/>
              </a:rPr>
              <a:t>. </a:t>
            </a:r>
          </a:p>
          <a:p>
            <a:pPr marL="0" indent="0" algn="just" eaLnBrk="1" hangingPunct="1">
              <a:buFont typeface="Arial" pitchFamily="34" charset="0"/>
              <a:buNone/>
              <a:defRPr/>
            </a:pPr>
            <a:endParaRPr lang="en-IN" sz="1800" dirty="0">
              <a:latin typeface="Times New Roman" pitchFamily="18" charset="0"/>
              <a:cs typeface="Times New Roman" pitchFamily="18" charset="0"/>
            </a:endParaRPr>
          </a:p>
          <a:p>
            <a:pPr algn="just" eaLnBrk="1" hangingPunct="1">
              <a:defRPr/>
            </a:pPr>
            <a:r>
              <a:rPr lang="en-US" sz="1800" b="1" i="1" dirty="0" smtClean="0">
                <a:solidFill>
                  <a:srgbClr val="7030A0"/>
                </a:solidFill>
                <a:latin typeface="Times New Roman" pitchFamily="18" charset="0"/>
                <a:cs typeface="Times New Roman" pitchFamily="18" charset="0"/>
              </a:rPr>
              <a:t>Digestibility</a:t>
            </a:r>
            <a:r>
              <a:rPr lang="en-US" sz="1800" dirty="0" smtClean="0">
                <a:latin typeface="Times New Roman" pitchFamily="18" charset="0"/>
                <a:cs typeface="Times New Roman" pitchFamily="18" charset="0"/>
              </a:rPr>
              <a:t>: Digestibility is the </a:t>
            </a:r>
            <a:r>
              <a:rPr lang="en-US" sz="1800" dirty="0">
                <a:latin typeface="Times New Roman" pitchFamily="18" charset="0"/>
                <a:cs typeface="Times New Roman" pitchFamily="18" charset="0"/>
              </a:rPr>
              <a:t>main </a:t>
            </a:r>
            <a:r>
              <a:rPr lang="en-US" sz="1800" dirty="0" smtClean="0">
                <a:latin typeface="Times New Roman" pitchFamily="18" charset="0"/>
                <a:cs typeface="Times New Roman" pitchFamily="18" charset="0"/>
              </a:rPr>
              <a:t>factor </a:t>
            </a:r>
            <a:r>
              <a:rPr lang="en-US" sz="1800" dirty="0">
                <a:latin typeface="Times New Roman" pitchFamily="18" charset="0"/>
                <a:cs typeface="Times New Roman" pitchFamily="18" charset="0"/>
              </a:rPr>
              <a:t>affecting the ME value of a </a:t>
            </a:r>
            <a:r>
              <a:rPr lang="en-US" sz="1800" dirty="0" smtClean="0">
                <a:latin typeface="Times New Roman" pitchFamily="18" charset="0"/>
                <a:cs typeface="Times New Roman" pitchFamily="18" charset="0"/>
              </a:rPr>
              <a:t>feed. </a:t>
            </a:r>
            <a:r>
              <a:rPr lang="en-US" sz="1800" dirty="0" smtClean="0">
                <a:solidFill>
                  <a:srgbClr val="FF0000"/>
                </a:solidFill>
                <a:latin typeface="Times New Roman" pitchFamily="18" charset="0"/>
                <a:cs typeface="Times New Roman" pitchFamily="18" charset="0"/>
              </a:rPr>
              <a:t>Losses </a:t>
            </a:r>
            <a:r>
              <a:rPr lang="en-US" sz="1800" dirty="0">
                <a:solidFill>
                  <a:srgbClr val="FF0000"/>
                </a:solidFill>
                <a:latin typeface="Times New Roman" pitchFamily="18" charset="0"/>
                <a:cs typeface="Times New Roman" pitchFamily="18" charset="0"/>
              </a:rPr>
              <a:t>of energy in methane and in urine are greater for ruminants than for non ruminants, and so foods such as concentrates will have a higher ME value for </a:t>
            </a:r>
            <a:r>
              <a:rPr lang="en-US" sz="1800" dirty="0" smtClean="0">
                <a:solidFill>
                  <a:srgbClr val="FF0000"/>
                </a:solidFill>
                <a:latin typeface="Times New Roman" pitchFamily="18" charset="0"/>
                <a:cs typeface="Times New Roman" pitchFamily="18" charset="0"/>
              </a:rPr>
              <a:t>non-ruminants.</a:t>
            </a:r>
          </a:p>
          <a:p>
            <a:pPr algn="just" eaLnBrk="1" hangingPunct="1">
              <a:defRPr/>
            </a:pPr>
            <a:endParaRPr lang="en-US" sz="1800" dirty="0" smtClean="0">
              <a:solidFill>
                <a:srgbClr val="FF0000"/>
              </a:solidFill>
              <a:latin typeface="Times New Roman" pitchFamily="18" charset="0"/>
              <a:cs typeface="Times New Roman" pitchFamily="18" charset="0"/>
            </a:endParaRPr>
          </a:p>
          <a:p>
            <a:pPr algn="just" eaLnBrk="1" hangingPunct="1">
              <a:defRPr/>
            </a:pPr>
            <a:r>
              <a:rPr lang="en-US" sz="1800" b="1" i="1" dirty="0" smtClean="0">
                <a:solidFill>
                  <a:srgbClr val="7030A0"/>
                </a:solidFill>
                <a:latin typeface="Times New Roman" pitchFamily="18" charset="0"/>
                <a:cs typeface="Times New Roman" pitchFamily="18" charset="0"/>
              </a:rPr>
              <a:t>Feed processing</a:t>
            </a:r>
            <a:r>
              <a:rPr lang="en-US" sz="1800" dirty="0" smtClean="0">
                <a:latin typeface="Times New Roman" pitchFamily="18" charset="0"/>
                <a:cs typeface="Times New Roman" pitchFamily="18" charset="0"/>
              </a:rPr>
              <a:t>: In </a:t>
            </a:r>
            <a:r>
              <a:rPr lang="en-US" sz="1800" dirty="0">
                <a:latin typeface="Times New Roman" pitchFamily="18" charset="0"/>
                <a:cs typeface="Times New Roman" pitchFamily="18" charset="0"/>
              </a:rPr>
              <a:t>ruminants, foods such as silages that have been fermented before consumption by the animal will incur smaller energy losses in digestion but will already have incurred losses in the silo. Thus, silages are said to contain less fermentable </a:t>
            </a:r>
            <a:r>
              <a:rPr lang="en-US" sz="1800" dirty="0" err="1">
                <a:latin typeface="Times New Roman" pitchFamily="18" charset="0"/>
                <a:cs typeface="Times New Roman" pitchFamily="18" charset="0"/>
              </a:rPr>
              <a:t>metabolisable</a:t>
            </a:r>
            <a:r>
              <a:rPr lang="en-US" sz="1800" dirty="0">
                <a:latin typeface="Times New Roman" pitchFamily="18" charset="0"/>
                <a:cs typeface="Times New Roman" pitchFamily="18" charset="0"/>
              </a:rPr>
              <a:t> energy (FME) than comparable foods such as hays.</a:t>
            </a:r>
          </a:p>
          <a:p>
            <a:pPr marL="0" indent="0" algn="just" eaLnBrk="1" hangingPunct="1">
              <a:buNone/>
              <a:defRPr/>
            </a:pPr>
            <a:endParaRPr lang="en-IN" sz="1800" dirty="0">
              <a:latin typeface="Times New Roman" pitchFamily="18" charset="0"/>
              <a:cs typeface="Times New Roman" pitchFamily="18" charset="0"/>
            </a:endParaRPr>
          </a:p>
          <a:p>
            <a:pPr algn="just" eaLnBrk="1" hangingPunct="1">
              <a:defRPr/>
            </a:pPr>
            <a:r>
              <a:rPr lang="en-US" sz="1800" b="1" i="1" dirty="0" smtClean="0">
                <a:solidFill>
                  <a:srgbClr val="7030A0"/>
                </a:solidFill>
                <a:latin typeface="Times New Roman" pitchFamily="18" charset="0"/>
                <a:cs typeface="Times New Roman" pitchFamily="18" charset="0"/>
              </a:rPr>
              <a:t>Physiological stage of animals</a:t>
            </a:r>
            <a:r>
              <a:rPr lang="en-US" sz="1800" b="1"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Efficiency </a:t>
            </a:r>
            <a:r>
              <a:rPr lang="en-US" sz="1800" dirty="0">
                <a:latin typeface="Times New Roman" pitchFamily="18" charset="0"/>
                <a:cs typeface="Times New Roman" pitchFamily="18" charset="0"/>
              </a:rPr>
              <a:t>of utilization of ME is higher for maintenance (80%) as compared to milk production (72%) and growth (70%).</a:t>
            </a:r>
            <a:endParaRPr lang="en-IN" sz="1800" dirty="0">
              <a:latin typeface="Times New Roman" pitchFamily="18" charset="0"/>
              <a:cs typeface="Times New Roman" pitchFamily="18" charset="0"/>
            </a:endParaRPr>
          </a:p>
          <a:p>
            <a:pPr algn="just" eaLnBrk="1" hangingPunct="1">
              <a:defRPr/>
            </a:pPr>
            <a:endParaRPr lang="en-IN" sz="1800" dirty="0"/>
          </a:p>
          <a:p>
            <a:pPr algn="just" eaLnBrk="1" hangingPunct="1">
              <a:defRPr/>
            </a:pPr>
            <a:endParaRPr lang="en-IN" sz="1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069" y="34834"/>
            <a:ext cx="8229600" cy="487362"/>
          </a:xfrm>
        </p:spPr>
        <p:txBody>
          <a:bodyPr>
            <a:noAutofit/>
          </a:bodyPr>
          <a:lstStyle/>
          <a:p>
            <a:pPr eaLnBrk="1" hangingPunct="1">
              <a:defRPr/>
            </a:pPr>
            <a:r>
              <a:rPr lang="en-US" sz="2800" b="1" dirty="0" smtClean="0">
                <a:solidFill>
                  <a:srgbClr val="C00000"/>
                </a:solidFill>
                <a:latin typeface="Times New Roman" panose="02020603050405020304" pitchFamily="18" charset="0"/>
                <a:cs typeface="Times New Roman" panose="02020603050405020304" pitchFamily="18" charset="0"/>
              </a:rPr>
              <a:t>Heat Increment (</a:t>
            </a:r>
            <a:r>
              <a:rPr lang="en-US" sz="2800" b="1" dirty="0">
                <a:solidFill>
                  <a:srgbClr val="C00000"/>
                </a:solidFill>
                <a:latin typeface="Times New Roman" panose="02020603050405020304" pitchFamily="18" charset="0"/>
                <a:cs typeface="Times New Roman" panose="02020603050405020304" pitchFamily="18" charset="0"/>
              </a:rPr>
              <a:t>HI) </a:t>
            </a:r>
            <a:r>
              <a:rPr lang="en-US" sz="2800" b="1" dirty="0" smtClean="0">
                <a:solidFill>
                  <a:srgbClr val="C00000"/>
                </a:solidFill>
                <a:latin typeface="Times New Roman" panose="02020603050405020304" pitchFamily="18" charset="0"/>
                <a:cs typeface="Times New Roman" panose="02020603050405020304" pitchFamily="18" charset="0"/>
              </a:rPr>
              <a:t>of Feeds:</a:t>
            </a:r>
            <a:endParaRPr lang="en-IN" sz="28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685800"/>
            <a:ext cx="8839200" cy="5943600"/>
          </a:xfrm>
        </p:spPr>
        <p:txBody>
          <a:bodyPr>
            <a:noAutofit/>
          </a:bodyPr>
          <a:lstStyle/>
          <a:p>
            <a:pPr eaLnBrk="1" hangingPunct="1">
              <a:spcAft>
                <a:spcPts val="1200"/>
              </a:spcAft>
              <a:defRPr/>
            </a:pPr>
            <a:r>
              <a:rPr lang="en-US" sz="2000" dirty="0">
                <a:solidFill>
                  <a:srgbClr val="000000"/>
                </a:solidFill>
                <a:latin typeface="Times New Roman" pitchFamily="18" charset="0"/>
                <a:cs typeface="Times New Roman" pitchFamily="18" charset="0"/>
              </a:rPr>
              <a:t>Heat increment is the energy expenditure associated with ingestion, digestion, assimilation, and metabolism of food. Heat increment is also called </a:t>
            </a:r>
            <a:r>
              <a:rPr lang="en-US" sz="2000" dirty="0" smtClean="0">
                <a:solidFill>
                  <a:srgbClr val="000000"/>
                </a:solidFill>
                <a:latin typeface="Times New Roman" pitchFamily="18" charset="0"/>
                <a:cs typeface="Times New Roman" pitchFamily="18" charset="0"/>
              </a:rPr>
              <a:t>‘</a:t>
            </a:r>
            <a:r>
              <a:rPr lang="en-US" sz="2000" b="1" dirty="0" smtClean="0">
                <a:solidFill>
                  <a:srgbClr val="7030A0"/>
                </a:solidFill>
                <a:latin typeface="Times New Roman" pitchFamily="18" charset="0"/>
                <a:cs typeface="Times New Roman" pitchFamily="18" charset="0"/>
              </a:rPr>
              <a:t>Thermic </a:t>
            </a:r>
            <a:r>
              <a:rPr lang="en-US" sz="2000" b="1" dirty="0">
                <a:solidFill>
                  <a:srgbClr val="7030A0"/>
                </a:solidFill>
                <a:latin typeface="Times New Roman" pitchFamily="18" charset="0"/>
                <a:cs typeface="Times New Roman" pitchFamily="18" charset="0"/>
              </a:rPr>
              <a:t>effect of </a:t>
            </a:r>
            <a:r>
              <a:rPr lang="en-US" sz="2000" b="1" dirty="0" smtClean="0">
                <a:solidFill>
                  <a:srgbClr val="7030A0"/>
                </a:solidFill>
                <a:latin typeface="Times New Roman" pitchFamily="18" charset="0"/>
                <a:cs typeface="Times New Roman" pitchFamily="18" charset="0"/>
              </a:rPr>
              <a:t>feeding’ or diet-induced </a:t>
            </a:r>
            <a:r>
              <a:rPr lang="en-US" sz="2000" b="1" dirty="0">
                <a:solidFill>
                  <a:srgbClr val="7030A0"/>
                </a:solidFill>
                <a:latin typeface="Times New Roman" pitchFamily="18" charset="0"/>
                <a:cs typeface="Times New Roman" pitchFamily="18" charset="0"/>
              </a:rPr>
              <a:t>thermogenesis, or meal-induced thermogenesis.</a:t>
            </a:r>
          </a:p>
          <a:p>
            <a:pPr eaLnBrk="1" hangingPunct="1">
              <a:spcAft>
                <a:spcPts val="1200"/>
              </a:spcAft>
              <a:defRPr/>
            </a:pPr>
            <a:r>
              <a:rPr lang="en-US" sz="2000" dirty="0" smtClean="0">
                <a:latin typeface="Times New Roman" pitchFamily="18" charset="0"/>
                <a:cs typeface="Times New Roman" pitchFamily="18" charset="0"/>
              </a:rPr>
              <a:t>If </a:t>
            </a:r>
            <a:r>
              <a:rPr lang="en-US" sz="2000" dirty="0">
                <a:latin typeface="Times New Roman" pitchFamily="18" charset="0"/>
                <a:cs typeface="Times New Roman" pitchFamily="18" charset="0"/>
              </a:rPr>
              <a:t>a fasting animal is given food, then within a few hours its heat production will increase above the level represented by basal metabolism. This increase is known as the heat increment of the feed. </a:t>
            </a:r>
          </a:p>
          <a:p>
            <a:pPr eaLnBrk="1" hangingPunct="1">
              <a:spcAft>
                <a:spcPts val="1200"/>
              </a:spcAft>
              <a:defRPr/>
            </a:pPr>
            <a:r>
              <a:rPr lang="en-US" sz="2000" dirty="0" smtClean="0">
                <a:solidFill>
                  <a:srgbClr val="FF0000"/>
                </a:solidFill>
                <a:latin typeface="Times New Roman" pitchFamily="18" charset="0"/>
                <a:cs typeface="Times New Roman" pitchFamily="18" charset="0"/>
              </a:rPr>
              <a:t>Heat </a:t>
            </a:r>
            <a:r>
              <a:rPr lang="en-US" sz="2000" dirty="0">
                <a:solidFill>
                  <a:srgbClr val="FF0000"/>
                </a:solidFill>
                <a:latin typeface="Times New Roman" pitchFamily="18" charset="0"/>
                <a:cs typeface="Times New Roman" pitchFamily="18" charset="0"/>
              </a:rPr>
              <a:t>increment increases with the amount of feed consumed. </a:t>
            </a:r>
            <a:endParaRPr lang="en-US" sz="2000" dirty="0" smtClean="0">
              <a:solidFill>
                <a:srgbClr val="FF0000"/>
              </a:solidFill>
              <a:latin typeface="Times New Roman" pitchFamily="18" charset="0"/>
              <a:cs typeface="Times New Roman" pitchFamily="18" charset="0"/>
            </a:endParaRPr>
          </a:p>
          <a:p>
            <a:pPr eaLnBrk="1" hangingPunct="1">
              <a:spcAft>
                <a:spcPts val="1200"/>
              </a:spcAft>
              <a:defRPr/>
            </a:pPr>
            <a:r>
              <a:rPr lang="en-US" sz="2000" dirty="0" smtClean="0">
                <a:solidFill>
                  <a:srgbClr val="0070C0"/>
                </a:solidFill>
                <a:latin typeface="Times New Roman" pitchFamily="18" charset="0"/>
                <a:cs typeface="Times New Roman" pitchFamily="18" charset="0"/>
              </a:rPr>
              <a:t>Heat increment= Heat </a:t>
            </a:r>
            <a:r>
              <a:rPr lang="en-US" sz="2000" dirty="0">
                <a:solidFill>
                  <a:srgbClr val="0070C0"/>
                </a:solidFill>
                <a:latin typeface="Times New Roman" pitchFamily="18" charset="0"/>
                <a:cs typeface="Times New Roman" pitchFamily="18" charset="0"/>
              </a:rPr>
              <a:t>of fermentation (HF) and heat of nutrient metabolism (HNM). </a:t>
            </a:r>
          </a:p>
          <a:p>
            <a:pPr eaLnBrk="1" hangingPunct="1">
              <a:spcAft>
                <a:spcPts val="1200"/>
              </a:spcAft>
              <a:defRPr/>
            </a:pPr>
            <a:r>
              <a:rPr lang="en-US" sz="2000" b="1" i="1" dirty="0" smtClean="0">
                <a:solidFill>
                  <a:srgbClr val="C00000"/>
                </a:solidFill>
                <a:latin typeface="Times New Roman" pitchFamily="18" charset="0"/>
                <a:cs typeface="Times New Roman" pitchFamily="18" charset="0"/>
              </a:rPr>
              <a:t>Heat </a:t>
            </a:r>
            <a:r>
              <a:rPr lang="en-US" sz="2000" b="1" i="1" dirty="0">
                <a:solidFill>
                  <a:srgbClr val="C00000"/>
                </a:solidFill>
                <a:latin typeface="Times New Roman" pitchFamily="18" charset="0"/>
                <a:cs typeface="Times New Roman" pitchFamily="18" charset="0"/>
              </a:rPr>
              <a:t>of fermentation </a:t>
            </a:r>
            <a:r>
              <a:rPr lang="en-US" sz="2000" dirty="0">
                <a:latin typeface="Times New Roman" pitchFamily="18" charset="0"/>
                <a:cs typeface="Times New Roman" pitchFamily="18" charset="0"/>
              </a:rPr>
              <a:t>is the heat produced in the digestive tract as a result of microbial action, whereas, </a:t>
            </a:r>
            <a:r>
              <a:rPr lang="en-US" sz="2000" b="1" i="1" dirty="0">
                <a:solidFill>
                  <a:srgbClr val="7030A0"/>
                </a:solidFill>
                <a:latin typeface="Times New Roman" pitchFamily="18" charset="0"/>
                <a:cs typeface="Times New Roman" pitchFamily="18" charset="0"/>
              </a:rPr>
              <a:t>H</a:t>
            </a:r>
            <a:r>
              <a:rPr lang="en-US" sz="2000" b="1" i="1" dirty="0" smtClean="0">
                <a:solidFill>
                  <a:srgbClr val="7030A0"/>
                </a:solidFill>
                <a:latin typeface="Times New Roman" pitchFamily="18" charset="0"/>
                <a:cs typeface="Times New Roman" pitchFamily="18" charset="0"/>
              </a:rPr>
              <a:t>eat </a:t>
            </a:r>
            <a:r>
              <a:rPr lang="en-US" sz="2000" b="1" i="1" dirty="0">
                <a:solidFill>
                  <a:srgbClr val="7030A0"/>
                </a:solidFill>
                <a:latin typeface="Times New Roman" pitchFamily="18" charset="0"/>
                <a:cs typeface="Times New Roman" pitchFamily="18" charset="0"/>
              </a:rPr>
              <a:t>of nutrient metabolism </a:t>
            </a:r>
            <a:r>
              <a:rPr lang="en-US" sz="2000" dirty="0">
                <a:latin typeface="Times New Roman" pitchFamily="18" charset="0"/>
                <a:cs typeface="Times New Roman" pitchFamily="18" charset="0"/>
              </a:rPr>
              <a:t>is the heat produced from the ingestion, digestion, absorption, and assimilation of food</a:t>
            </a:r>
            <a:r>
              <a:rPr lang="en-US" sz="2000" dirty="0" smtClean="0">
                <a:latin typeface="Times New Roman" pitchFamily="18" charset="0"/>
                <a:cs typeface="Times New Roman" pitchFamily="18" charset="0"/>
              </a:rPr>
              <a:t>.</a:t>
            </a:r>
          </a:p>
          <a:p>
            <a:pPr eaLnBrk="1" hangingPunct="1">
              <a:spcAft>
                <a:spcPts val="1200"/>
              </a:spcAft>
              <a:defRPr/>
            </a:pPr>
            <a:r>
              <a:rPr lang="en-US" sz="2000" b="1" dirty="0">
                <a:solidFill>
                  <a:srgbClr val="7030A0"/>
                </a:solidFill>
                <a:latin typeface="Times New Roman" pitchFamily="18" charset="0"/>
                <a:cs typeface="Times New Roman" pitchFamily="18" charset="0"/>
              </a:rPr>
              <a:t>Heat of fermentation </a:t>
            </a:r>
            <a:r>
              <a:rPr lang="en-US" sz="2000" dirty="0">
                <a:latin typeface="Times New Roman" pitchFamily="18" charset="0"/>
                <a:cs typeface="Times New Roman" pitchFamily="18" charset="0"/>
              </a:rPr>
              <a:t>is much larger in ruminants than in other species due to microbial fermentation in the digestive tract in ruminants. </a:t>
            </a:r>
          </a:p>
          <a:p>
            <a:pPr eaLnBrk="1" hangingPunct="1">
              <a:spcAft>
                <a:spcPts val="1200"/>
              </a:spcAft>
              <a:defRPr/>
            </a:pPr>
            <a:endParaRPr lang="en-IN"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228600" y="914400"/>
            <a:ext cx="8686800" cy="5486400"/>
          </a:xfrm>
        </p:spPr>
        <p:txBody>
          <a:bodyPr/>
          <a:lstStyle/>
          <a:p>
            <a:pPr eaLnBrk="1" hangingPunct="1">
              <a:spcAft>
                <a:spcPts val="1200"/>
              </a:spcAft>
            </a:pPr>
            <a:r>
              <a:rPr lang="en-US" sz="2000" dirty="0" smtClean="0">
                <a:latin typeface="Times New Roman" pitchFamily="18" charset="0"/>
                <a:cs typeface="Times New Roman" pitchFamily="18" charset="0"/>
              </a:rPr>
              <a:t>Max </a:t>
            </a:r>
            <a:r>
              <a:rPr lang="en-US" sz="2000" dirty="0" err="1" smtClean="0">
                <a:latin typeface="Times New Roman" pitchFamily="18" charset="0"/>
                <a:cs typeface="Times New Roman" pitchFamily="18" charset="0"/>
              </a:rPr>
              <a:t>Rubner</a:t>
            </a:r>
            <a:r>
              <a:rPr lang="en-US" sz="2000" dirty="0" smtClean="0">
                <a:latin typeface="Times New Roman" pitchFamily="18" charset="0"/>
                <a:cs typeface="Times New Roman" pitchFamily="18" charset="0"/>
              </a:rPr>
              <a:t> coined the term ‘specific dynamic action’ to denote the increase in metabolic rate following food intake and showed that protein resulted in larger increase in heat production than either carbohydrate or fat. </a:t>
            </a:r>
          </a:p>
          <a:p>
            <a:pPr eaLnBrk="1" hangingPunct="1">
              <a:spcAft>
                <a:spcPts val="1200"/>
              </a:spcAft>
            </a:pPr>
            <a:r>
              <a:rPr lang="en-US" sz="2000" dirty="0" smtClean="0">
                <a:latin typeface="Times New Roman" pitchFamily="18" charset="0"/>
                <a:cs typeface="Times New Roman" pitchFamily="18" charset="0"/>
              </a:rPr>
              <a:t>The largest specific dynamic action is exerted by protein followed by carbohydrate and fat. </a:t>
            </a:r>
          </a:p>
          <a:p>
            <a:pPr eaLnBrk="1" hangingPunct="1">
              <a:spcAft>
                <a:spcPts val="1200"/>
              </a:spcAft>
            </a:pPr>
            <a:r>
              <a:rPr lang="en-US" sz="2000" dirty="0" smtClean="0">
                <a:latin typeface="Times New Roman" pitchFamily="18" charset="0"/>
                <a:cs typeface="Times New Roman" pitchFamily="18" charset="0"/>
              </a:rPr>
              <a:t>High protein feeds were considered ‘hot’ because of larger amount of SDE.</a:t>
            </a:r>
            <a:endParaRPr lang="en-IN" sz="2000" dirty="0" smtClean="0">
              <a:latin typeface="Times New Roman" pitchFamily="18" charset="0"/>
              <a:cs typeface="Times New Roman" pitchFamily="18" charset="0"/>
            </a:endParaRPr>
          </a:p>
          <a:p>
            <a:pPr eaLnBrk="1" hangingPunct="1">
              <a:spcAft>
                <a:spcPts val="1200"/>
              </a:spcAft>
            </a:pPr>
            <a:r>
              <a:rPr lang="en-US" sz="2000" dirty="0" smtClean="0">
                <a:latin typeface="Times New Roman" pitchFamily="18" charset="0"/>
                <a:cs typeface="Times New Roman" pitchFamily="18" charset="0"/>
              </a:rPr>
              <a:t>Heat increment is subject to many variables. The heat increment varies depending on the nature of the food, the type of animal consuming it and the various processes for which nutrients are used (</a:t>
            </a:r>
            <a:r>
              <a:rPr lang="en-US" sz="2000" i="1" dirty="0" smtClean="0">
                <a:latin typeface="Times New Roman" pitchFamily="18" charset="0"/>
                <a:cs typeface="Times New Roman" pitchFamily="18" charset="0"/>
              </a:rPr>
              <a:t>viz. </a:t>
            </a:r>
            <a:r>
              <a:rPr lang="en-US" sz="2000" dirty="0" smtClean="0">
                <a:latin typeface="Times New Roman" pitchFamily="18" charset="0"/>
                <a:cs typeface="Times New Roman" pitchFamily="18" charset="0"/>
              </a:rPr>
              <a:t>maintenance, growth, lactation etc.). </a:t>
            </a:r>
          </a:p>
          <a:p>
            <a:pPr eaLnBrk="1" hangingPunct="1">
              <a:spcAft>
                <a:spcPts val="1200"/>
              </a:spcAft>
            </a:pPr>
            <a:r>
              <a:rPr lang="en-US" sz="2000" dirty="0" smtClean="0">
                <a:latin typeface="Times New Roman" pitchFamily="18" charset="0"/>
                <a:cs typeface="Times New Roman" pitchFamily="18" charset="0"/>
              </a:rPr>
              <a:t>HI is larger in roughages than for concentrates. </a:t>
            </a:r>
          </a:p>
          <a:p>
            <a:pPr eaLnBrk="1" hangingPunct="1">
              <a:spcAft>
                <a:spcPts val="1200"/>
              </a:spcAft>
            </a:pPr>
            <a:r>
              <a:rPr lang="en-US" sz="2000" dirty="0" smtClean="0">
                <a:solidFill>
                  <a:srgbClr val="FF0000"/>
                </a:solidFill>
                <a:latin typeface="Times New Roman" pitchFamily="18" charset="0"/>
                <a:cs typeface="Times New Roman" pitchFamily="18" charset="0"/>
              </a:rPr>
              <a:t>The heat lost by the animal can be regarded as a direct tax on the food energy.</a:t>
            </a:r>
            <a:endParaRPr lang="en-IN" sz="1400" dirty="0" smtClean="0"/>
          </a:p>
        </p:txBody>
      </p:sp>
      <p:sp>
        <p:nvSpPr>
          <p:cNvPr id="2" name="Rectangle 1"/>
          <p:cNvSpPr/>
          <p:nvPr/>
        </p:nvSpPr>
        <p:spPr>
          <a:xfrm>
            <a:off x="2286000" y="304800"/>
            <a:ext cx="5165038" cy="461665"/>
          </a:xfrm>
          <a:prstGeom prst="rect">
            <a:avLst/>
          </a:prstGeom>
        </p:spPr>
        <p:txBody>
          <a:bodyPr wrap="square">
            <a:spAutoFit/>
          </a:bodyPr>
          <a:lstStyle/>
          <a:p>
            <a:r>
              <a:rPr lang="en-US" sz="2400" b="1" dirty="0">
                <a:solidFill>
                  <a:srgbClr val="C00000"/>
                </a:solidFill>
                <a:latin typeface="Times New Roman" panose="02020603050405020304" pitchFamily="18" charset="0"/>
                <a:cs typeface="Times New Roman" panose="02020603050405020304" pitchFamily="18" charset="0"/>
              </a:rPr>
              <a:t>Heat Increment (HI) of </a:t>
            </a:r>
            <a:r>
              <a:rPr lang="en-US" sz="2400" b="1" dirty="0" smtClean="0">
                <a:solidFill>
                  <a:srgbClr val="C00000"/>
                </a:solidFill>
                <a:latin typeface="Times New Roman" panose="02020603050405020304" pitchFamily="18" charset="0"/>
                <a:cs typeface="Times New Roman" panose="02020603050405020304" pitchFamily="18" charset="0"/>
              </a:rPr>
              <a:t>Feeds    </a:t>
            </a:r>
            <a:r>
              <a:rPr lang="en-US" b="1" dirty="0" err="1" smtClean="0">
                <a:solidFill>
                  <a:srgbClr val="C00000"/>
                </a:solidFill>
                <a:latin typeface="Times New Roman" panose="02020603050405020304" pitchFamily="18" charset="0"/>
                <a:cs typeface="Times New Roman" panose="02020603050405020304" pitchFamily="18" charset="0"/>
              </a:rPr>
              <a:t>Cont</a:t>
            </a:r>
            <a:r>
              <a:rPr lang="en-US" b="1" dirty="0" smtClean="0">
                <a:solidFill>
                  <a:srgbClr val="C00000"/>
                </a:solidFill>
                <a:latin typeface="Times New Roman" panose="02020603050405020304" pitchFamily="18" charset="0"/>
                <a:cs typeface="Times New Roman" panose="02020603050405020304" pitchFamily="18" charset="0"/>
              </a:rPr>
              <a:t>….</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a:solidFill>
            <a:schemeClr val="accent3">
              <a:lumMod val="50000"/>
            </a:schemeClr>
          </a:solidFill>
          <a:effectLst>
            <a:glow rad="228600">
              <a:schemeClr val="accent2">
                <a:satMod val="175000"/>
                <a:alpha val="40000"/>
              </a:schemeClr>
            </a:glow>
            <a:innerShdw blurRad="63500" dist="50800" dir="16200000">
              <a:prstClr val="black">
                <a:alpha val="50000"/>
              </a:prstClr>
            </a:innerShdw>
          </a:effectLst>
        </p:spPr>
        <p:txBody>
          <a:bodyPr rtlCol="0">
            <a:noAutofit/>
          </a:bodyPr>
          <a:lstStyle/>
          <a:p>
            <a:pPr eaLnBrk="1" fontAlgn="auto" hangingPunct="1">
              <a:spcAft>
                <a:spcPts val="0"/>
              </a:spcAft>
              <a:defRPr/>
            </a:pPr>
            <a:r>
              <a:rPr lang="en-US" sz="5400" b="1" dirty="0">
                <a:solidFill>
                  <a:schemeClr val="bg1"/>
                </a:solidFill>
              </a:rPr>
              <a:t>Objectives of the </a:t>
            </a:r>
            <a:r>
              <a:rPr lang="en-US" sz="5400" b="1" dirty="0" smtClean="0">
                <a:solidFill>
                  <a:schemeClr val="bg1"/>
                </a:solidFill>
              </a:rPr>
              <a:t>Lecture</a:t>
            </a:r>
            <a:endParaRPr lang="en-US" sz="5400" dirty="0">
              <a:solidFill>
                <a:schemeClr val="bg1"/>
              </a:solidFill>
            </a:endParaRPr>
          </a:p>
        </p:txBody>
      </p:sp>
      <p:sp>
        <p:nvSpPr>
          <p:cNvPr id="3" name="Content Placeholder 2"/>
          <p:cNvSpPr>
            <a:spLocks noGrp="1"/>
          </p:cNvSpPr>
          <p:nvPr>
            <p:ph idx="1"/>
          </p:nvPr>
        </p:nvSpPr>
        <p:spPr>
          <a:xfrm>
            <a:off x="533400" y="2667000"/>
            <a:ext cx="7924800" cy="3459163"/>
          </a:xfrm>
        </p:spPr>
        <p:txBody>
          <a:bodyPr rtlCol="0">
            <a:normAutofit/>
          </a:bodyPr>
          <a:lstStyle/>
          <a:p>
            <a:pPr marL="0" indent="0" eaLnBrk="1" fontAlgn="auto" hangingPunct="1">
              <a:spcAft>
                <a:spcPts val="0"/>
              </a:spcAft>
              <a:buFont typeface="Arial" pitchFamily="34" charset="0"/>
              <a:buNone/>
              <a:defRPr/>
            </a:pPr>
            <a:r>
              <a:rPr lang="en-US" dirty="0" smtClean="0">
                <a:latin typeface="Arial" pitchFamily="34" charset="0"/>
                <a:cs typeface="Arial" pitchFamily="34" charset="0"/>
              </a:rPr>
              <a:t>To </a:t>
            </a:r>
            <a:r>
              <a:rPr lang="en-US" dirty="0">
                <a:latin typeface="Arial" pitchFamily="34" charset="0"/>
                <a:cs typeface="Arial" pitchFamily="34" charset="0"/>
              </a:rPr>
              <a:t>impart knowledge on partitioning of feed energy for  </a:t>
            </a:r>
            <a:r>
              <a:rPr lang="en-US" dirty="0" smtClean="0">
                <a:latin typeface="Arial" pitchFamily="34" charset="0"/>
                <a:cs typeface="Arial" pitchFamily="34" charset="0"/>
              </a:rPr>
              <a:t>livestock.</a:t>
            </a:r>
            <a:endParaRPr lang="en-US" dirty="0">
              <a:latin typeface="Arial" pitchFamily="34" charset="0"/>
              <a:cs typeface="Arial" pitchFamily="34" charset="0"/>
            </a:endParaRPr>
          </a:p>
          <a:p>
            <a:pPr eaLnBrk="1" fontAlgn="auto" hangingPunct="1">
              <a:spcAft>
                <a:spcPts val="0"/>
              </a:spcAft>
              <a:defRP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pPr eaLnBrk="1" hangingPunct="1">
              <a:defRPr/>
            </a:pPr>
            <a:r>
              <a:rPr lang="en-US" sz="2800" b="1" dirty="0">
                <a:solidFill>
                  <a:srgbClr val="C00000"/>
                </a:solidFill>
                <a:latin typeface="Times New Roman" pitchFamily="18" charset="0"/>
                <a:cs typeface="Times New Roman" pitchFamily="18" charset="0"/>
              </a:rPr>
              <a:t>Net energy (NE</a:t>
            </a:r>
            <a:r>
              <a:rPr lang="en-US" sz="2800" b="1" dirty="0" smtClean="0">
                <a:solidFill>
                  <a:srgbClr val="C00000"/>
                </a:solidFill>
                <a:latin typeface="Times New Roman" pitchFamily="18" charset="0"/>
                <a:cs typeface="Times New Roman" pitchFamily="18" charset="0"/>
              </a:rPr>
              <a:t>)</a:t>
            </a:r>
            <a:endParaRPr lang="en-IN" sz="2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610600" cy="5391150"/>
          </a:xfrm>
        </p:spPr>
        <p:txBody>
          <a:bodyPr>
            <a:normAutofit fontScale="92500" lnSpcReduction="10000"/>
          </a:bodyPr>
          <a:lstStyle/>
          <a:p>
            <a:pPr eaLnBrk="1" hangingPunct="1">
              <a:defRPr/>
            </a:pPr>
            <a:r>
              <a:rPr lang="en-US" sz="2600" dirty="0">
                <a:solidFill>
                  <a:srgbClr val="FF0000"/>
                </a:solidFill>
                <a:latin typeface="Times New Roman" pitchFamily="18" charset="0"/>
                <a:cs typeface="Times New Roman" pitchFamily="18" charset="0"/>
              </a:rPr>
              <a:t>H B </a:t>
            </a:r>
            <a:r>
              <a:rPr lang="en-US" sz="2600" dirty="0" err="1">
                <a:solidFill>
                  <a:srgbClr val="FF0000"/>
                </a:solidFill>
                <a:latin typeface="Times New Roman" pitchFamily="18" charset="0"/>
                <a:cs typeface="Times New Roman" pitchFamily="18" charset="0"/>
              </a:rPr>
              <a:t>Armsby</a:t>
            </a:r>
            <a:r>
              <a:rPr lang="en-US" sz="2600" dirty="0">
                <a:solidFill>
                  <a:srgbClr val="FF0000"/>
                </a:solidFill>
                <a:latin typeface="Times New Roman" pitchFamily="18" charset="0"/>
                <a:cs typeface="Times New Roman" pitchFamily="18" charset="0"/>
              </a:rPr>
              <a:t> (1921) </a:t>
            </a:r>
            <a:r>
              <a:rPr lang="en-US" sz="2600" dirty="0">
                <a:latin typeface="Times New Roman" pitchFamily="18" charset="0"/>
                <a:cs typeface="Times New Roman" pitchFamily="18" charset="0"/>
              </a:rPr>
              <a:t>coined this term Net energy as the metabolisable energy (ME) minus  heat increment (HI). </a:t>
            </a:r>
          </a:p>
          <a:p>
            <a:pPr marL="0" indent="0" eaLnBrk="1" hangingPunct="1">
              <a:buFont typeface="Arial" pitchFamily="34" charset="0"/>
              <a:buNone/>
              <a:defRPr/>
            </a:pPr>
            <a:endParaRPr lang="en-US" sz="2600" dirty="0">
              <a:latin typeface="Times New Roman" pitchFamily="18" charset="0"/>
              <a:cs typeface="Times New Roman" pitchFamily="18" charset="0"/>
            </a:endParaRPr>
          </a:p>
          <a:p>
            <a:pPr eaLnBrk="1" hangingPunct="1">
              <a:defRPr/>
            </a:pPr>
            <a:r>
              <a:rPr lang="en-US" sz="2600" dirty="0">
                <a:solidFill>
                  <a:srgbClr val="FF0000"/>
                </a:solidFill>
                <a:latin typeface="Times New Roman" pitchFamily="18" charset="0"/>
                <a:cs typeface="Times New Roman" pitchFamily="18" charset="0"/>
              </a:rPr>
              <a:t>NE= ME-HI</a:t>
            </a:r>
          </a:p>
          <a:p>
            <a:pPr marL="0" indent="0" eaLnBrk="1" hangingPunct="1">
              <a:buFont typeface="Arial" pitchFamily="34" charset="0"/>
              <a:buNone/>
              <a:defRPr/>
            </a:pPr>
            <a:endParaRPr lang="en-IN" sz="2600" dirty="0">
              <a:solidFill>
                <a:srgbClr val="FF0000"/>
              </a:solidFill>
              <a:latin typeface="Times New Roman" pitchFamily="18" charset="0"/>
              <a:cs typeface="Times New Roman" pitchFamily="18" charset="0"/>
            </a:endParaRPr>
          </a:p>
          <a:p>
            <a:pPr eaLnBrk="1" hangingPunct="1">
              <a:defRPr/>
            </a:pPr>
            <a:r>
              <a:rPr lang="en-US" sz="2600" dirty="0">
                <a:latin typeface="Times New Roman" pitchFamily="18" charset="0"/>
                <a:cs typeface="Times New Roman" pitchFamily="18" charset="0"/>
              </a:rPr>
              <a:t>NE content of a food is not a fixed value but varies depending on the species of animal, the productive process and the nature of energy supply.</a:t>
            </a:r>
          </a:p>
          <a:p>
            <a:pPr marL="0" indent="0" eaLnBrk="1" hangingPunct="1">
              <a:buFont typeface="Arial" pitchFamily="34" charset="0"/>
              <a:buNone/>
              <a:defRPr/>
            </a:pPr>
            <a:endParaRPr lang="en-US" sz="2600" dirty="0">
              <a:latin typeface="Times New Roman" pitchFamily="18" charset="0"/>
              <a:cs typeface="Times New Roman" pitchFamily="18" charset="0"/>
            </a:endParaRPr>
          </a:p>
          <a:p>
            <a:pPr eaLnBrk="1" hangingPunct="1">
              <a:defRPr/>
            </a:pPr>
            <a:r>
              <a:rPr lang="en-US" sz="2600" dirty="0">
                <a:latin typeface="Times New Roman" pitchFamily="18" charset="0"/>
                <a:cs typeface="Times New Roman" pitchFamily="18" charset="0"/>
              </a:rPr>
              <a:t>The net energy system separates the energy requirements into their fractional components to such as net energy for maintenance (</a:t>
            </a:r>
            <a:r>
              <a:rPr lang="en-US" sz="2600" dirty="0" err="1">
                <a:latin typeface="Times New Roman" pitchFamily="18" charset="0"/>
                <a:cs typeface="Times New Roman" pitchFamily="18" charset="0"/>
              </a:rPr>
              <a:t>NE</a:t>
            </a:r>
            <a:r>
              <a:rPr lang="en-US" sz="2600" baseline="-25000" dirty="0" err="1">
                <a:latin typeface="Times New Roman" pitchFamily="18" charset="0"/>
                <a:cs typeface="Times New Roman" pitchFamily="18" charset="0"/>
              </a:rPr>
              <a:t>m</a:t>
            </a:r>
            <a:r>
              <a:rPr lang="en-US" sz="2600" dirty="0">
                <a:latin typeface="Times New Roman" pitchFamily="18" charset="0"/>
                <a:cs typeface="Times New Roman" pitchFamily="18" charset="0"/>
              </a:rPr>
              <a:t>), net energy for gain (</a:t>
            </a:r>
            <a:r>
              <a:rPr lang="en-US" sz="2600" dirty="0" err="1">
                <a:latin typeface="Times New Roman" pitchFamily="18" charset="0"/>
                <a:cs typeface="Times New Roman" pitchFamily="18" charset="0"/>
              </a:rPr>
              <a:t>NE</a:t>
            </a:r>
            <a:r>
              <a:rPr lang="en-US" sz="2600" baseline="-25000" dirty="0" err="1">
                <a:latin typeface="Times New Roman" pitchFamily="18" charset="0"/>
                <a:cs typeface="Times New Roman" pitchFamily="18" charset="0"/>
              </a:rPr>
              <a:t>g</a:t>
            </a:r>
            <a:r>
              <a:rPr lang="en-US" sz="2600" dirty="0">
                <a:latin typeface="Times New Roman" pitchFamily="18" charset="0"/>
                <a:cs typeface="Times New Roman" pitchFamily="18" charset="0"/>
              </a:rPr>
              <a:t>), and net energy for lactation (</a:t>
            </a:r>
            <a:r>
              <a:rPr lang="en-US" sz="2600" dirty="0" err="1">
                <a:latin typeface="Times New Roman" pitchFamily="18" charset="0"/>
                <a:cs typeface="Times New Roman" pitchFamily="18" charset="0"/>
              </a:rPr>
              <a:t>NE</a:t>
            </a:r>
            <a:r>
              <a:rPr lang="en-US" sz="2600" baseline="-25000" dirty="0" err="1">
                <a:latin typeface="Times New Roman" pitchFamily="18" charset="0"/>
                <a:cs typeface="Times New Roman" pitchFamily="18" charset="0"/>
              </a:rPr>
              <a:t>l</a:t>
            </a:r>
            <a:r>
              <a:rPr lang="en-US" sz="2600" dirty="0">
                <a:latin typeface="Times New Roman" pitchFamily="18" charset="0"/>
                <a:cs typeface="Times New Roman" pitchFamily="18" charset="0"/>
              </a:rPr>
              <a:t>). </a:t>
            </a:r>
            <a:r>
              <a:rPr lang="en-US" sz="2600" b="1" dirty="0">
                <a:latin typeface="Times New Roman" pitchFamily="18" charset="0"/>
                <a:cs typeface="Times New Roman" pitchFamily="18" charset="0"/>
              </a:rPr>
              <a:t/>
            </a:r>
            <a:br>
              <a:rPr lang="en-US" sz="2600" b="1" dirty="0">
                <a:latin typeface="Times New Roman" pitchFamily="18" charset="0"/>
                <a:cs typeface="Times New Roman" pitchFamily="18" charset="0"/>
              </a:rPr>
            </a:br>
            <a:r>
              <a:rPr lang="en-US" b="1" dirty="0">
                <a:latin typeface="Times New Roman" pitchFamily="18" charset="0"/>
                <a:cs typeface="Times New Roman" pitchFamily="18" charset="0"/>
              </a:rPr>
              <a:t> </a:t>
            </a:r>
            <a:endParaRPr lang="en-IN" dirty="0">
              <a:latin typeface="Times New Roman" pitchFamily="18" charset="0"/>
              <a:cs typeface="Times New Roman" pitchFamily="18" charset="0"/>
            </a:endParaRPr>
          </a:p>
          <a:p>
            <a:pPr eaLnBrk="1" hangingPunct="1">
              <a:defRPr/>
            </a:pP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subTitle" idx="1"/>
          </p:nvPr>
        </p:nvSpPr>
        <p:spPr>
          <a:xfrm>
            <a:off x="228600" y="1066800"/>
            <a:ext cx="8915400" cy="4038600"/>
          </a:xfrm>
        </p:spPr>
        <p:txBody>
          <a:bodyPr/>
          <a:lstStyle/>
          <a:p>
            <a:pPr eaLnBrk="1" hangingPunct="1"/>
            <a:r>
              <a:rPr lang="en-US" sz="5400" b="1" smtClean="0">
                <a:solidFill>
                  <a:srgbClr val="990033"/>
                </a:solidFill>
                <a:latin typeface="Times New Roman" pitchFamily="18" charset="0"/>
                <a:cs typeface="Times New Roman" pitchFamily="18" charset="0"/>
              </a:rPr>
              <a:t>Vibrate  good energy into others soul; </a:t>
            </a:r>
          </a:p>
          <a:p>
            <a:pPr eaLnBrk="1" hangingPunct="1"/>
            <a:r>
              <a:rPr lang="en-US" sz="5400" b="1" smtClean="0">
                <a:solidFill>
                  <a:srgbClr val="0070C0"/>
                </a:solidFill>
                <a:latin typeface="Times New Roman" pitchFamily="18" charset="0"/>
                <a:cs typeface="Times New Roman" pitchFamily="18" charset="0"/>
              </a:rPr>
              <a:t>making them never forget the beauty of yours….</a:t>
            </a:r>
          </a:p>
          <a:p>
            <a:pPr eaLnBrk="1" hangingPunct="1"/>
            <a:endParaRPr lang="en-US" sz="5400" b="1" smtClean="0">
              <a:solidFill>
                <a:srgbClr val="0070C0"/>
              </a:solidFill>
              <a:latin typeface="Times New Roman" pitchFamily="18" charset="0"/>
              <a:cs typeface="Times New Roman" pitchFamily="18" charset="0"/>
            </a:endParaRPr>
          </a:p>
          <a:p>
            <a:pPr eaLnBrk="1" hangingPunct="1"/>
            <a:r>
              <a:rPr lang="en-US" b="1" smtClean="0">
                <a:solidFill>
                  <a:srgbClr val="7030A0"/>
                </a:solidFill>
                <a:latin typeface="Times New Roman" pitchFamily="18" charset="0"/>
                <a:cs typeface="Times New Roman" pitchFamily="18" charset="0"/>
              </a:rPr>
              <a:t>Enjoy the beauty of positive energy….</a:t>
            </a:r>
            <a:endParaRPr lang="en-US" sz="4000" b="1" smtClean="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642938" y="928688"/>
            <a:ext cx="8229600" cy="4525962"/>
          </a:xfrm>
        </p:spPr>
        <p:txBody>
          <a:bodyPr/>
          <a:lstStyle/>
          <a:p>
            <a:pPr eaLnBrk="1" hangingPunct="1">
              <a:buFont typeface="Arial" pitchFamily="34" charset="0"/>
              <a:buNone/>
            </a:pPr>
            <a:endParaRPr lang="en-US" sz="8800" smtClean="0"/>
          </a:p>
          <a:p>
            <a:pPr eaLnBrk="1" hangingPunct="1">
              <a:buFont typeface="Arial" pitchFamily="34" charset="0"/>
              <a:buNone/>
            </a:pPr>
            <a:r>
              <a:rPr lang="en-US" sz="8800" smtClean="0"/>
              <a:t>      THANK YOU</a:t>
            </a:r>
            <a:endParaRPr lang="en-IN" sz="88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B38B8-DFDB-4F4E-9972-67BE6BDD2265}"/>
              </a:ext>
            </a:extLst>
          </p:cNvPr>
          <p:cNvSpPr>
            <a:spLocks noGrp="1"/>
          </p:cNvSpPr>
          <p:nvPr>
            <p:ph type="title"/>
          </p:nvPr>
        </p:nvSpPr>
        <p:spPr>
          <a:xfrm>
            <a:off x="628650" y="365126"/>
            <a:ext cx="7886700" cy="934286"/>
          </a:xfrm>
          <a:solidFill>
            <a:schemeClr val="accent3">
              <a:lumMod val="50000"/>
            </a:schemeClr>
          </a:solidFill>
        </p:spPr>
        <p:style>
          <a:lnRef idx="0">
            <a:schemeClr val="accent6"/>
          </a:lnRef>
          <a:fillRef idx="3">
            <a:schemeClr val="accent6"/>
          </a:fillRef>
          <a:effectRef idx="3">
            <a:schemeClr val="accent6"/>
          </a:effectRef>
          <a:fontRef idx="minor">
            <a:schemeClr val="lt1"/>
          </a:fontRef>
        </p:style>
        <p:txBody>
          <a:bodyPr/>
          <a:lstStyle/>
          <a:p>
            <a:pPr algn="ctr"/>
            <a:r>
              <a:rPr lang="en-IN" b="1" dirty="0">
                <a:latin typeface="Times New Roman" panose="02020603050405020304" pitchFamily="18" charset="0"/>
                <a:cs typeface="Times New Roman" panose="02020603050405020304" pitchFamily="18" charset="0"/>
              </a:rPr>
              <a:t>Energy</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F2ACDB2-3360-4E3F-A041-189CC4672741}"/>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Greek words “</a:t>
            </a:r>
            <a:r>
              <a:rPr lang="en-US" i="1" dirty="0">
                <a:latin typeface="Times New Roman" panose="02020603050405020304" pitchFamily="18" charset="0"/>
                <a:cs typeface="Times New Roman" panose="02020603050405020304" pitchFamily="18" charset="0"/>
              </a:rPr>
              <a:t>en ergon</a:t>
            </a:r>
            <a:r>
              <a:rPr lang="en-US" dirty="0">
                <a:latin typeface="Times New Roman" panose="02020603050405020304" pitchFamily="18" charset="0"/>
                <a:cs typeface="Times New Roman" panose="02020603050405020304" pitchFamily="18" charset="0"/>
              </a:rPr>
              <a:t>” which means “in work</a:t>
            </a:r>
            <a:r>
              <a:rPr lang="en-US"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Carbohydrates, lipids, protein, and amino acids are the primary sources of dietary energy </a:t>
            </a:r>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Livestock require energy for maintenance, growth, production and reproduction.</a:t>
            </a:r>
          </a:p>
        </p:txBody>
      </p:sp>
    </p:spTree>
    <p:extLst>
      <p:ext uri="{BB962C8B-B14F-4D97-AF65-F5344CB8AC3E}">
        <p14:creationId xmlns:p14="http://schemas.microsoft.com/office/powerpoint/2010/main" val="1476510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590668130"/>
              </p:ext>
            </p:extLst>
          </p:nvPr>
        </p:nvGraphicFramePr>
        <p:xfrm>
          <a:off x="357158" y="385731"/>
          <a:ext cx="7286676" cy="46434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ounded Rectangle 12"/>
          <p:cNvSpPr/>
          <p:nvPr/>
        </p:nvSpPr>
        <p:spPr>
          <a:xfrm>
            <a:off x="6429375" y="857250"/>
            <a:ext cx="2214563"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err="1">
                <a:latin typeface="Arial" pitchFamily="34" charset="0"/>
                <a:cs typeface="Arial" pitchFamily="34" charset="0"/>
              </a:rPr>
              <a:t>Faecal</a:t>
            </a:r>
            <a:r>
              <a:rPr lang="en-US" b="1" dirty="0">
                <a:latin typeface="Arial" pitchFamily="34" charset="0"/>
                <a:cs typeface="Arial" pitchFamily="34" charset="0"/>
              </a:rPr>
              <a:t> energy</a:t>
            </a:r>
            <a:endParaRPr lang="en-IN" b="1" dirty="0">
              <a:latin typeface="Arial" pitchFamily="34" charset="0"/>
              <a:cs typeface="Arial" pitchFamily="34" charset="0"/>
            </a:endParaRPr>
          </a:p>
        </p:txBody>
      </p:sp>
      <p:sp>
        <p:nvSpPr>
          <p:cNvPr id="35" name="Rounded Rectangle 34"/>
          <p:cNvSpPr/>
          <p:nvPr/>
        </p:nvSpPr>
        <p:spPr>
          <a:xfrm>
            <a:off x="6643688" y="1714500"/>
            <a:ext cx="214312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latin typeface="Arial" pitchFamily="34" charset="0"/>
                <a:cs typeface="Arial" pitchFamily="34" charset="0"/>
              </a:rPr>
              <a:t>Urinary energy</a:t>
            </a:r>
            <a:endParaRPr lang="en-IN" b="1" dirty="0">
              <a:latin typeface="Arial" pitchFamily="34" charset="0"/>
              <a:cs typeface="Arial" pitchFamily="34" charset="0"/>
            </a:endParaRPr>
          </a:p>
        </p:txBody>
      </p:sp>
      <p:sp>
        <p:nvSpPr>
          <p:cNvPr id="36" name="Rounded Rectangle 35"/>
          <p:cNvSpPr/>
          <p:nvPr/>
        </p:nvSpPr>
        <p:spPr>
          <a:xfrm>
            <a:off x="6715125" y="2643188"/>
            <a:ext cx="2071688"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latin typeface="Arial" pitchFamily="34" charset="0"/>
                <a:cs typeface="Arial" pitchFamily="34" charset="0"/>
              </a:rPr>
              <a:t>Gaseous energy</a:t>
            </a:r>
            <a:endParaRPr lang="en-IN" b="1" dirty="0">
              <a:latin typeface="Arial" pitchFamily="34" charset="0"/>
              <a:cs typeface="Arial" pitchFamily="34" charset="0"/>
            </a:endParaRPr>
          </a:p>
        </p:txBody>
      </p:sp>
      <p:sp>
        <p:nvSpPr>
          <p:cNvPr id="37" name="Right Arrow 36"/>
          <p:cNvSpPr/>
          <p:nvPr/>
        </p:nvSpPr>
        <p:spPr>
          <a:xfrm flipV="1">
            <a:off x="4214813" y="1285875"/>
            <a:ext cx="2071687" cy="1889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38" name="Right Arrow 37"/>
          <p:cNvSpPr/>
          <p:nvPr/>
        </p:nvSpPr>
        <p:spPr>
          <a:xfrm>
            <a:off x="4214813" y="2571750"/>
            <a:ext cx="1571625"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43" name="Right Arrow 42"/>
          <p:cNvSpPr/>
          <p:nvPr/>
        </p:nvSpPr>
        <p:spPr>
          <a:xfrm rot="1864503">
            <a:off x="5699125" y="2898775"/>
            <a:ext cx="1000125"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44" name="Right Arrow 43"/>
          <p:cNvSpPr/>
          <p:nvPr/>
        </p:nvSpPr>
        <p:spPr>
          <a:xfrm rot="19786584" flipV="1">
            <a:off x="5794375" y="2257425"/>
            <a:ext cx="787400" cy="177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45" name="Right Arrow 44"/>
          <p:cNvSpPr/>
          <p:nvPr/>
        </p:nvSpPr>
        <p:spPr>
          <a:xfrm>
            <a:off x="4214813" y="3786188"/>
            <a:ext cx="2286000" cy="2143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46" name="Rounded Rectangle 45"/>
          <p:cNvSpPr/>
          <p:nvPr/>
        </p:nvSpPr>
        <p:spPr>
          <a:xfrm>
            <a:off x="6572250" y="3643313"/>
            <a:ext cx="2143125" cy="714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latin typeface="Arial" pitchFamily="34" charset="0"/>
                <a:cs typeface="Arial" pitchFamily="34" charset="0"/>
              </a:rPr>
              <a:t>Heat of Increment energy</a:t>
            </a:r>
            <a:endParaRPr lang="en-IN" b="1" dirty="0">
              <a:latin typeface="Arial" pitchFamily="34" charset="0"/>
              <a:cs typeface="Arial" pitchFamily="34" charset="0"/>
            </a:endParaRPr>
          </a:p>
        </p:txBody>
      </p:sp>
      <p:sp>
        <p:nvSpPr>
          <p:cNvPr id="47" name="Right Arrow 46"/>
          <p:cNvSpPr/>
          <p:nvPr/>
        </p:nvSpPr>
        <p:spPr>
          <a:xfrm rot="9179447">
            <a:off x="2638425" y="5189538"/>
            <a:ext cx="876300" cy="1889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48" name="Right Arrow 47"/>
          <p:cNvSpPr/>
          <p:nvPr/>
        </p:nvSpPr>
        <p:spPr>
          <a:xfrm rot="1821181">
            <a:off x="4067175" y="5149850"/>
            <a:ext cx="928688" cy="196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latin typeface="Arial" pitchFamily="34" charset="0"/>
              <a:cs typeface="Arial" pitchFamily="34" charset="0"/>
            </a:endParaRPr>
          </a:p>
        </p:txBody>
      </p:sp>
      <p:sp>
        <p:nvSpPr>
          <p:cNvPr id="49" name="Rounded Rectangle 48"/>
          <p:cNvSpPr/>
          <p:nvPr/>
        </p:nvSpPr>
        <p:spPr>
          <a:xfrm>
            <a:off x="685800" y="5572125"/>
            <a:ext cx="2819400" cy="447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latin typeface="Arial" pitchFamily="34" charset="0"/>
                <a:cs typeface="Arial" pitchFamily="34" charset="0"/>
              </a:rPr>
              <a:t>Maintenance energy</a:t>
            </a:r>
            <a:endParaRPr lang="en-IN" b="1" dirty="0">
              <a:latin typeface="Arial" pitchFamily="34" charset="0"/>
              <a:cs typeface="Arial" pitchFamily="34" charset="0"/>
            </a:endParaRPr>
          </a:p>
        </p:txBody>
      </p:sp>
      <p:sp>
        <p:nvSpPr>
          <p:cNvPr id="50" name="Rounded Rectangle 49"/>
          <p:cNvSpPr/>
          <p:nvPr/>
        </p:nvSpPr>
        <p:spPr>
          <a:xfrm>
            <a:off x="4286250" y="5572125"/>
            <a:ext cx="3181350" cy="447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latin typeface="Arial" pitchFamily="34" charset="0"/>
                <a:cs typeface="Arial" pitchFamily="34" charset="0"/>
              </a:rPr>
              <a:t>Production energy</a:t>
            </a:r>
            <a:endParaRPr lang="en-IN" b="1" dirty="0">
              <a:latin typeface="Arial" pitchFamily="34" charset="0"/>
              <a:cs typeface="Arial" pitchFamily="34" charset="0"/>
            </a:endParaRPr>
          </a:p>
        </p:txBody>
      </p:sp>
      <p:sp>
        <p:nvSpPr>
          <p:cNvPr id="4112" name="Title 1"/>
          <p:cNvSpPr>
            <a:spLocks noGrp="1"/>
          </p:cNvSpPr>
          <p:nvPr>
            <p:ph type="title"/>
          </p:nvPr>
        </p:nvSpPr>
        <p:spPr>
          <a:xfrm>
            <a:off x="1104900" y="6324600"/>
            <a:ext cx="6134100" cy="457200"/>
          </a:xfrm>
        </p:spPr>
        <p:txBody>
          <a:bodyPr/>
          <a:lstStyle/>
          <a:p>
            <a:pPr eaLnBrk="1" hangingPunct="1"/>
            <a:r>
              <a:rPr lang="en-US" sz="2000" b="1" i="1" dirty="0" smtClean="0">
                <a:solidFill>
                  <a:srgbClr val="C00000"/>
                </a:solidFill>
                <a:latin typeface="Arial" pitchFamily="34" charset="0"/>
                <a:cs typeface="Arial" pitchFamily="34" charset="0"/>
              </a:rPr>
              <a:t>Figure</a:t>
            </a:r>
            <a:r>
              <a:rPr lang="en-US" sz="2000" b="1" dirty="0" smtClean="0">
                <a:solidFill>
                  <a:srgbClr val="C00000"/>
                </a:solidFill>
                <a:latin typeface="Arial" pitchFamily="34" charset="0"/>
                <a:cs typeface="Arial" pitchFamily="34" charset="0"/>
              </a:rPr>
              <a:t> </a:t>
            </a:r>
            <a:r>
              <a:rPr lang="en-US" sz="2400" b="1" dirty="0" smtClean="0">
                <a:solidFill>
                  <a:srgbClr val="C00000"/>
                </a:solidFill>
                <a:latin typeface="Arial" pitchFamily="34" charset="0"/>
                <a:cs typeface="Arial" pitchFamily="34" charset="0"/>
              </a:rPr>
              <a:t>: Partitioning of Feed Energy</a:t>
            </a:r>
            <a:r>
              <a:rPr lang="en-US" sz="2400" dirty="0" smtClean="0">
                <a:solidFill>
                  <a:srgbClr val="C00000"/>
                </a:solidFill>
                <a:latin typeface="Arial" pitchFamily="34" charset="0"/>
                <a:cs typeface="Arial" pitchFamily="34" charset="0"/>
              </a:rPr>
              <a:t/>
            </a:r>
            <a:br>
              <a:rPr lang="en-US" sz="2400" dirty="0" smtClean="0">
                <a:solidFill>
                  <a:srgbClr val="C00000"/>
                </a:solidFill>
                <a:latin typeface="Arial" pitchFamily="34" charset="0"/>
                <a:cs typeface="Arial" pitchFamily="34" charset="0"/>
              </a:rPr>
            </a:br>
            <a:endParaRPr lang="en-US" sz="2400" dirty="0" smtClean="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81000" y="457200"/>
            <a:ext cx="8229600" cy="533400"/>
          </a:xfrm>
        </p:spPr>
        <p:txBody>
          <a:bodyPr/>
          <a:lstStyle/>
          <a:p>
            <a:pPr eaLnBrk="1" hangingPunct="1"/>
            <a:r>
              <a:rPr lang="en-US" sz="3200" b="1" dirty="0" smtClean="0"/>
              <a:t> </a:t>
            </a:r>
            <a:r>
              <a:rPr lang="en-US" sz="3200" b="1" dirty="0" smtClean="0">
                <a:solidFill>
                  <a:srgbClr val="C00000"/>
                </a:solidFill>
              </a:rPr>
              <a:t>Partitioning of Feed Energy</a:t>
            </a:r>
            <a:r>
              <a:rPr lang="en-US" sz="3200" dirty="0" smtClean="0">
                <a:solidFill>
                  <a:srgbClr val="C00000"/>
                </a:solidFill>
              </a:rPr>
              <a:t/>
            </a:r>
            <a:br>
              <a:rPr lang="en-US" sz="3200" dirty="0" smtClean="0">
                <a:solidFill>
                  <a:srgbClr val="C00000"/>
                </a:solidFill>
              </a:rPr>
            </a:br>
            <a:endParaRPr lang="en-US" sz="3200" dirty="0" smtClean="0">
              <a:solidFill>
                <a:srgbClr val="C00000"/>
              </a:solidFill>
            </a:endParaRPr>
          </a:p>
        </p:txBody>
      </p:sp>
      <p:sp>
        <p:nvSpPr>
          <p:cNvPr id="3" name="Content Placeholder 2"/>
          <p:cNvSpPr>
            <a:spLocks noGrp="1"/>
          </p:cNvSpPr>
          <p:nvPr>
            <p:ph idx="1"/>
          </p:nvPr>
        </p:nvSpPr>
        <p:spPr>
          <a:xfrm>
            <a:off x="304800" y="838200"/>
            <a:ext cx="8382000" cy="5791200"/>
          </a:xfrm>
        </p:spPr>
        <p:txBody>
          <a:bodyPr rtlCol="0">
            <a:noAutofit/>
          </a:bodyPr>
          <a:lstStyle/>
          <a:p>
            <a:pPr marL="0" indent="0" eaLnBrk="1" fontAlgn="auto" hangingPunct="1">
              <a:spcAft>
                <a:spcPts val="0"/>
              </a:spcAft>
              <a:buFont typeface="Arial" pitchFamily="34" charset="0"/>
              <a:buNone/>
              <a:defRPr/>
            </a:pPr>
            <a:r>
              <a:rPr lang="en-US" sz="1400" b="1" dirty="0">
                <a:latin typeface="Times New Roman" panose="02020603050405020304" pitchFamily="18" charset="0"/>
                <a:cs typeface="Times New Roman" panose="02020603050405020304" pitchFamily="18" charset="0"/>
              </a:rPr>
              <a:t>Gross energy (GE) or Heat of combustion</a:t>
            </a:r>
            <a:endParaRPr lang="en-US" sz="1400" dirty="0">
              <a:latin typeface="Times New Roman" panose="02020603050405020304" pitchFamily="18" charset="0"/>
              <a:cs typeface="Times New Roman" panose="02020603050405020304" pitchFamily="18" charset="0"/>
            </a:endParaRP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Fecal Energy (FE)</a:t>
            </a: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a. Undigested feed residues and enzymes</a:t>
            </a: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b. Gastrointestinal microbes and their products</a:t>
            </a: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c. Cellular debris from the gastrointestinal </a:t>
            </a:r>
            <a:r>
              <a:rPr lang="en-US" sz="1400" dirty="0" smtClean="0">
                <a:latin typeface="Times New Roman" panose="02020603050405020304" pitchFamily="18" charset="0"/>
                <a:cs typeface="Times New Roman" panose="02020603050405020304" pitchFamily="18" charset="0"/>
              </a:rPr>
              <a:t>tract</a:t>
            </a:r>
          </a:p>
          <a:p>
            <a:pPr marL="0" indent="0" eaLnBrk="1" fontAlgn="auto" hangingPunct="1">
              <a:spcAft>
                <a:spcPts val="0"/>
              </a:spcAft>
              <a:buFont typeface="Arial" pitchFamily="34" charset="0"/>
              <a:buNone/>
              <a:defRPr/>
            </a:pPr>
            <a:r>
              <a:rPr lang="en-US" sz="1400" b="1" dirty="0" smtClean="0">
                <a:latin typeface="Times New Roman" panose="02020603050405020304" pitchFamily="18" charset="0"/>
                <a:cs typeface="Times New Roman" panose="02020603050405020304" pitchFamily="18" charset="0"/>
              </a:rPr>
              <a:t>Digestible </a:t>
            </a:r>
            <a:r>
              <a:rPr lang="en-US" sz="1400" b="1" dirty="0">
                <a:latin typeface="Times New Roman" panose="02020603050405020304" pitchFamily="18" charset="0"/>
                <a:cs typeface="Times New Roman" panose="02020603050405020304" pitchFamily="18" charset="0"/>
              </a:rPr>
              <a:t>energy (DE)</a:t>
            </a:r>
            <a:endParaRPr lang="en-US" sz="1400" dirty="0">
              <a:latin typeface="Times New Roman" panose="02020603050405020304" pitchFamily="18" charset="0"/>
              <a:cs typeface="Times New Roman" panose="02020603050405020304" pitchFamily="18" charset="0"/>
            </a:endParaRP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Urinary energy (UE</a:t>
            </a:r>
            <a:r>
              <a:rPr lang="en-US" sz="1400" dirty="0" smtClean="0">
                <a:latin typeface="Times New Roman" panose="02020603050405020304" pitchFamily="18" charset="0"/>
                <a:cs typeface="Times New Roman" panose="02020603050405020304" pitchFamily="18" charset="0"/>
              </a:rPr>
              <a:t>)</a:t>
            </a:r>
          </a:p>
          <a:p>
            <a:pPr lvl="1" eaLnBrk="1" fontAlgn="auto" hangingPunct="1">
              <a:spcAft>
                <a:spcPts val="0"/>
              </a:spcAft>
              <a:defRPr/>
            </a:pP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Gaseous energy (Products of fermentation </a:t>
            </a:r>
            <a:r>
              <a:rPr lang="en-US" sz="1400" i="1" dirty="0">
                <a:latin typeface="Times New Roman" panose="02020603050405020304" pitchFamily="18" charset="0"/>
                <a:cs typeface="Times New Roman" panose="02020603050405020304" pitchFamily="18" charset="0"/>
              </a:rPr>
              <a:t>viz. </a:t>
            </a:r>
            <a:r>
              <a:rPr lang="en-US" sz="1400" dirty="0">
                <a:latin typeface="Times New Roman" panose="02020603050405020304" pitchFamily="18" charset="0"/>
                <a:cs typeface="Times New Roman" panose="02020603050405020304" pitchFamily="18" charset="0"/>
              </a:rPr>
              <a:t>methane</a:t>
            </a: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a:t>
            </a:r>
            <a:r>
              <a:rPr lang="en-US" sz="1400" b="1" dirty="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p>
            <a:pPr marL="0" indent="0" eaLnBrk="1" fontAlgn="auto" hangingPunct="1">
              <a:spcAft>
                <a:spcPts val="0"/>
              </a:spcAft>
              <a:buFont typeface="Arial" pitchFamily="34" charset="0"/>
              <a:buNone/>
              <a:defRPr/>
            </a:pPr>
            <a:r>
              <a:rPr lang="en-US" sz="1400" b="1" dirty="0" err="1">
                <a:latin typeface="Times New Roman" panose="02020603050405020304" pitchFamily="18" charset="0"/>
                <a:cs typeface="Times New Roman" panose="02020603050405020304" pitchFamily="18" charset="0"/>
              </a:rPr>
              <a:t>Metabolizable</a:t>
            </a:r>
            <a:r>
              <a:rPr lang="en-US" sz="1400" b="1" dirty="0">
                <a:latin typeface="Times New Roman" panose="02020603050405020304" pitchFamily="18" charset="0"/>
                <a:cs typeface="Times New Roman" panose="02020603050405020304" pitchFamily="18" charset="0"/>
              </a:rPr>
              <a:t> energy (ME)</a:t>
            </a:r>
            <a:endParaRPr lang="en-US" sz="1400" dirty="0">
              <a:latin typeface="Times New Roman" panose="02020603050405020304" pitchFamily="18" charset="0"/>
              <a:cs typeface="Times New Roman" panose="02020603050405020304" pitchFamily="18" charset="0"/>
            </a:endParaRPr>
          </a:p>
          <a:p>
            <a:pPr lvl="1" eaLnBrk="1" fontAlgn="auto" hangingPunct="1">
              <a:spcAft>
                <a:spcPts val="0"/>
              </a:spcAft>
              <a:defRPr/>
            </a:pP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Heat of increment energy (HI)</a:t>
            </a: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  a. Heat of nutrient metabolism (HNM)</a:t>
            </a:r>
          </a:p>
          <a:p>
            <a:pPr lvl="1" eaLnBrk="1" fontAlgn="auto" hangingPunct="1">
              <a:spcAft>
                <a:spcPts val="0"/>
              </a:spcAft>
              <a:defRPr/>
            </a:pPr>
            <a:r>
              <a:rPr lang="en-US" sz="1400" dirty="0">
                <a:latin typeface="Times New Roman" panose="02020603050405020304" pitchFamily="18" charset="0"/>
                <a:cs typeface="Times New Roman" panose="02020603050405020304" pitchFamily="18" charset="0"/>
              </a:rPr>
              <a:t>  b. Heat of fermentation (HF</a:t>
            </a:r>
            <a:r>
              <a:rPr lang="en-US" sz="1400" dirty="0" smtClean="0">
                <a:latin typeface="Times New Roman" panose="02020603050405020304" pitchFamily="18" charset="0"/>
                <a:cs typeface="Times New Roman" panose="02020603050405020304" pitchFamily="18" charset="0"/>
              </a:rPr>
              <a:t>)</a:t>
            </a:r>
            <a:endParaRPr lang="en-US" sz="1400" b="1"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Font typeface="Arial" pitchFamily="34" charset="0"/>
              <a:buNone/>
              <a:defRPr/>
            </a:pPr>
            <a:r>
              <a:rPr lang="en-US" sz="1400" b="1" dirty="0" smtClean="0">
                <a:latin typeface="Times New Roman" panose="02020603050405020304" pitchFamily="18" charset="0"/>
                <a:cs typeface="Times New Roman" panose="02020603050405020304" pitchFamily="18" charset="0"/>
              </a:rPr>
              <a:t>Net </a:t>
            </a:r>
            <a:r>
              <a:rPr lang="en-US" sz="1400" b="1" dirty="0">
                <a:latin typeface="Times New Roman" panose="02020603050405020304" pitchFamily="18" charset="0"/>
                <a:cs typeface="Times New Roman" panose="02020603050405020304" pitchFamily="18" charset="0"/>
              </a:rPr>
              <a:t>energy (NE</a:t>
            </a:r>
            <a:r>
              <a:rPr lang="en-US" sz="1400" b="1"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 </a:t>
            </a:r>
            <a:endParaRPr lang="en-US" sz="1400" dirty="0" smtClean="0">
              <a:latin typeface="Times New Roman" panose="02020603050405020304" pitchFamily="18" charset="0"/>
              <a:cs typeface="Times New Roman" panose="02020603050405020304" pitchFamily="18" charset="0"/>
            </a:endParaRPr>
          </a:p>
          <a:p>
            <a:pPr eaLnBrk="1" fontAlgn="auto" hangingPunct="1">
              <a:spcAft>
                <a:spcPts val="0"/>
              </a:spcAft>
              <a:defRPr/>
            </a:pPr>
            <a:r>
              <a:rPr lang="en-US" sz="1400" dirty="0" smtClean="0">
                <a:latin typeface="Times New Roman" panose="02020603050405020304" pitchFamily="18" charset="0"/>
                <a:cs typeface="Times New Roman" panose="02020603050405020304" pitchFamily="18" charset="0"/>
              </a:rPr>
              <a:t>Maintenance </a:t>
            </a:r>
            <a:r>
              <a:rPr lang="en-US" sz="1400" dirty="0">
                <a:latin typeface="Times New Roman" panose="02020603050405020304" pitchFamily="18" charset="0"/>
                <a:cs typeface="Times New Roman" panose="02020603050405020304" pitchFamily="18" charset="0"/>
              </a:rPr>
              <a:t>energy (</a:t>
            </a:r>
            <a:r>
              <a:rPr lang="en-US" sz="1400" dirty="0" err="1">
                <a:latin typeface="Times New Roman" panose="02020603050405020304" pitchFamily="18" charset="0"/>
                <a:cs typeface="Times New Roman" panose="02020603050405020304" pitchFamily="18" charset="0"/>
              </a:rPr>
              <a:t>NEm</a:t>
            </a:r>
            <a:r>
              <a:rPr lang="en-US" sz="1400" dirty="0" smtClean="0">
                <a:latin typeface="Times New Roman" panose="02020603050405020304" pitchFamily="18" charset="0"/>
                <a:cs typeface="Times New Roman" panose="02020603050405020304" pitchFamily="18" charset="0"/>
              </a:rPr>
              <a:t>)</a:t>
            </a:r>
          </a:p>
          <a:p>
            <a:pPr marL="400050" lvl="1" indent="0" eaLnBrk="1" fontAlgn="auto" hangingPunct="1">
              <a:spcAft>
                <a:spcPts val="0"/>
              </a:spcAft>
              <a:buFont typeface="Arial" pitchFamily="34" charset="0"/>
              <a:buNone/>
              <a:defRPr/>
            </a:pPr>
            <a:r>
              <a:rPr lang="en-US" sz="1400" dirty="0" smtClean="0">
                <a:latin typeface="Times New Roman" panose="02020603050405020304" pitchFamily="18" charset="0"/>
                <a:cs typeface="Times New Roman" panose="02020603050405020304" pitchFamily="18" charset="0"/>
              </a:rPr>
              <a:t>            a</a:t>
            </a:r>
            <a:r>
              <a:rPr lang="en-US" sz="1400" dirty="0">
                <a:latin typeface="Times New Roman" panose="02020603050405020304" pitchFamily="18" charset="0"/>
                <a:cs typeface="Times New Roman" panose="02020603050405020304" pitchFamily="18" charset="0"/>
              </a:rPr>
              <a:t>. Basal </a:t>
            </a:r>
            <a:r>
              <a:rPr lang="en-US" sz="1400" dirty="0" smtClean="0">
                <a:latin typeface="Times New Roman" panose="02020603050405020304" pitchFamily="18" charset="0"/>
                <a:cs typeface="Times New Roman" panose="02020603050405020304" pitchFamily="18" charset="0"/>
              </a:rPr>
              <a:t>metabolism</a:t>
            </a:r>
          </a:p>
          <a:p>
            <a:pPr marL="400050" lvl="1" indent="0" eaLnBrk="1" fontAlgn="auto" hangingPunct="1">
              <a:spcAft>
                <a:spcPts val="0"/>
              </a:spcAft>
              <a:buFont typeface="Arial" pitchFamily="34" charset="0"/>
              <a:buNone/>
              <a:defRPr/>
            </a:pP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b. Activity at maintenance</a:t>
            </a: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endParaRPr lang="en-US" sz="1400" dirty="0" smtClean="0">
              <a:latin typeface="Times New Roman" panose="02020603050405020304" pitchFamily="18" charset="0"/>
              <a:cs typeface="Times New Roman" panose="02020603050405020304" pitchFamily="18" charset="0"/>
            </a:endParaRPr>
          </a:p>
          <a:p>
            <a:pPr marL="400050" lvl="1" indent="0" eaLnBrk="1" fontAlgn="auto" hangingPunct="1">
              <a:spcAft>
                <a:spcPts val="0"/>
              </a:spcAft>
              <a:buFont typeface="Arial" pitchFamily="34" charset="0"/>
              <a:buNone/>
              <a:defRPr/>
            </a:pPr>
            <a:r>
              <a:rPr lang="en-US" sz="1400" dirty="0" smtClean="0">
                <a:latin typeface="Times New Roman" panose="02020603050405020304" pitchFamily="18" charset="0"/>
                <a:cs typeface="Times New Roman" panose="02020603050405020304" pitchFamily="18" charset="0"/>
              </a:rPr>
              <a:t>            c</a:t>
            </a:r>
            <a:r>
              <a:rPr lang="en-US" sz="1400" dirty="0">
                <a:latin typeface="Times New Roman" panose="02020603050405020304" pitchFamily="18" charset="0"/>
                <a:cs typeface="Times New Roman" panose="02020603050405020304" pitchFamily="18" charset="0"/>
              </a:rPr>
              <a:t>. Sustaining body </a:t>
            </a:r>
            <a:r>
              <a:rPr lang="en-US" sz="1400" dirty="0" smtClean="0">
                <a:latin typeface="Times New Roman" panose="02020603050405020304" pitchFamily="18" charset="0"/>
                <a:cs typeface="Times New Roman" panose="02020603050405020304" pitchFamily="18" charset="0"/>
              </a:rPr>
              <a:t>temperature</a:t>
            </a:r>
          </a:p>
          <a:p>
            <a:pPr eaLnBrk="1" fontAlgn="auto" hangingPunct="1">
              <a:spcAft>
                <a:spcPts val="0"/>
              </a:spcAft>
              <a:defRPr/>
            </a:pPr>
            <a:r>
              <a:rPr lang="en-US" sz="1400" dirty="0">
                <a:latin typeface="Times New Roman" panose="02020603050405020304" pitchFamily="18" charset="0"/>
                <a:cs typeface="Times New Roman" panose="02020603050405020304" pitchFamily="18" charset="0"/>
              </a:rPr>
              <a:t>Production energy (</a:t>
            </a:r>
            <a:r>
              <a:rPr lang="en-US" sz="1400" dirty="0" err="1" smtClean="0">
                <a:latin typeface="Times New Roman" panose="02020603050405020304" pitchFamily="18" charset="0"/>
                <a:cs typeface="Times New Roman" panose="02020603050405020304" pitchFamily="18" charset="0"/>
              </a:rPr>
              <a:t>NEp</a:t>
            </a:r>
            <a:r>
              <a:rPr lang="en-US" sz="1400" dirty="0" smtClean="0">
                <a:latin typeface="Times New Roman" panose="02020603050405020304" pitchFamily="18" charset="0"/>
                <a:cs typeface="Times New Roman" panose="02020603050405020304" pitchFamily="18" charset="0"/>
              </a:rPr>
              <a:t>)</a:t>
            </a:r>
          </a:p>
          <a:p>
            <a:pPr marL="400050" lvl="1" indent="0" eaLnBrk="1" fontAlgn="auto" hangingPunct="1">
              <a:spcAft>
                <a:spcPts val="0"/>
              </a:spcAft>
              <a:buFont typeface="Arial" pitchFamily="34" charset="0"/>
              <a:buNone/>
              <a:defRPr/>
            </a:pPr>
            <a:r>
              <a:rPr lang="en-US" sz="1400" dirty="0" smtClean="0">
                <a:latin typeface="Times New Roman" panose="02020603050405020304" pitchFamily="18" charset="0"/>
                <a:cs typeface="Times New Roman" panose="02020603050405020304" pitchFamily="18" charset="0"/>
              </a:rPr>
              <a:t>             a</a:t>
            </a:r>
            <a:r>
              <a:rPr lang="en-US" sz="1400" dirty="0">
                <a:latin typeface="Times New Roman" panose="02020603050405020304" pitchFamily="18" charset="0"/>
                <a:cs typeface="Times New Roman" panose="02020603050405020304" pitchFamily="18" charset="0"/>
              </a:rPr>
              <a:t>. Growth </a:t>
            </a:r>
            <a:endParaRPr lang="en-US" sz="1400" dirty="0" smtClean="0">
              <a:latin typeface="Times New Roman" panose="02020603050405020304" pitchFamily="18" charset="0"/>
              <a:cs typeface="Times New Roman" panose="02020603050405020304" pitchFamily="18" charset="0"/>
            </a:endParaRPr>
          </a:p>
          <a:p>
            <a:pPr marL="400050" lvl="1" indent="0" eaLnBrk="1" fontAlgn="auto" hangingPunct="1">
              <a:spcAft>
                <a:spcPts val="0"/>
              </a:spcAft>
              <a:buFont typeface="Arial" pitchFamily="34" charset="0"/>
              <a:buNone/>
              <a:defRPr/>
            </a:pPr>
            <a:r>
              <a:rPr lang="en-US" sz="1400" dirty="0" smtClean="0">
                <a:latin typeface="Times New Roman" panose="02020603050405020304" pitchFamily="18" charset="0"/>
                <a:cs typeface="Times New Roman" panose="02020603050405020304" pitchFamily="18" charset="0"/>
              </a:rPr>
              <a:t>             b</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Work</a:t>
            </a:r>
          </a:p>
          <a:p>
            <a:pPr marL="400050" lvl="1" indent="0" eaLnBrk="1" fontAlgn="auto" hangingPunct="1">
              <a:spcAft>
                <a:spcPts val="0"/>
              </a:spcAft>
              <a:buFont typeface="Arial" pitchFamily="34" charset="0"/>
              <a:buNone/>
              <a:defRPr/>
            </a:pPr>
            <a:r>
              <a:rPr lang="en-US" sz="1400" dirty="0" smtClean="0">
                <a:latin typeface="Times New Roman" panose="02020603050405020304" pitchFamily="18" charset="0"/>
                <a:cs typeface="Times New Roman" panose="02020603050405020304" pitchFamily="18" charset="0"/>
              </a:rPr>
              <a:t>             c</a:t>
            </a:r>
            <a:r>
              <a:rPr lang="en-US" sz="1400" dirty="0">
                <a:latin typeface="Times New Roman" panose="02020603050405020304" pitchFamily="18" charset="0"/>
                <a:cs typeface="Times New Roman" panose="02020603050405020304" pitchFamily="18" charset="0"/>
              </a:rPr>
              <a:t>. Stored in products (milk, wool etc</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marL="0" indent="0" eaLnBrk="1" fontAlgn="auto" hangingPunct="1">
              <a:spcAft>
                <a:spcPts val="0"/>
              </a:spcAft>
              <a:buFont typeface="Arial" pitchFamily="34" charset="0"/>
              <a:buNone/>
              <a:defRPr/>
            </a:pPr>
            <a:endParaRPr lang="en-US" sz="1400" dirty="0">
              <a:latin typeface="Times New Roman" panose="02020603050405020304" pitchFamily="18" charset="0"/>
              <a:cs typeface="Times New Roman" panose="02020603050405020304" pitchFamily="18" charset="0"/>
            </a:endParaRPr>
          </a:p>
          <a:p>
            <a:pPr marL="0" indent="0" eaLnBrk="1" fontAlgn="auto" hangingPunct="1">
              <a:spcAft>
                <a:spcPts val="0"/>
              </a:spcAft>
              <a:buFont typeface="Arial" pitchFamily="34" charset="0"/>
              <a:buNone/>
              <a:defRPr/>
            </a:pPr>
            <a:r>
              <a:rPr lang="en-US" sz="1400" dirty="0" smtClean="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rtlCol="0">
            <a:noAutofit/>
          </a:bodyPr>
          <a:lstStyle/>
          <a:p>
            <a:pPr eaLnBrk="1" fontAlgn="auto" hangingPunct="1">
              <a:spcAft>
                <a:spcPts val="0"/>
              </a:spcAft>
              <a:defRPr/>
            </a:pPr>
            <a:r>
              <a:rPr lang="en-US" sz="2800" b="1" u="sng" dirty="0">
                <a:solidFill>
                  <a:srgbClr val="C00000"/>
                </a:solidFill>
                <a:latin typeface="Arial" pitchFamily="34" charset="0"/>
                <a:cs typeface="Arial" pitchFamily="34" charset="0"/>
              </a:rPr>
              <a:t>Glossary of </a:t>
            </a:r>
            <a:r>
              <a:rPr lang="en-US" sz="2800" b="1" u="sng" dirty="0" smtClean="0">
                <a:solidFill>
                  <a:srgbClr val="C00000"/>
                </a:solidFill>
                <a:latin typeface="Arial" pitchFamily="34" charset="0"/>
                <a:cs typeface="Arial" pitchFamily="34" charset="0"/>
              </a:rPr>
              <a:t>terms</a:t>
            </a:r>
            <a:endParaRPr lang="en-US" sz="2800" u="sng" dirty="0">
              <a:solidFill>
                <a:srgbClr val="C00000"/>
              </a:solidFill>
              <a:latin typeface="Arial" pitchFamily="34" charset="0"/>
              <a:cs typeface="Arial" pitchFamily="34" charset="0"/>
            </a:endParaRPr>
          </a:p>
        </p:txBody>
      </p:sp>
      <p:sp>
        <p:nvSpPr>
          <p:cNvPr id="3" name="Content Placeholder 2"/>
          <p:cNvSpPr>
            <a:spLocks noGrp="1"/>
          </p:cNvSpPr>
          <p:nvPr>
            <p:ph idx="1"/>
          </p:nvPr>
        </p:nvSpPr>
        <p:spPr>
          <a:xfrm>
            <a:off x="228600" y="838200"/>
            <a:ext cx="8458200" cy="5791200"/>
          </a:xfrm>
        </p:spPr>
        <p:txBody>
          <a:bodyPr rtlCol="0">
            <a:normAutofit fontScale="55000" lnSpcReduction="20000"/>
          </a:bodyPr>
          <a:lstStyle/>
          <a:p>
            <a:pPr marL="0" indent="0" eaLnBrk="1" fontAlgn="auto" hangingPunct="1">
              <a:spcAft>
                <a:spcPts val="0"/>
              </a:spcAft>
              <a:buFont typeface="Arial" pitchFamily="34" charset="0"/>
              <a:buNone/>
              <a:defRPr/>
            </a:pPr>
            <a:r>
              <a:rPr lang="en-US" b="1" dirty="0">
                <a:latin typeface="Arial" pitchFamily="34" charset="0"/>
                <a:cs typeface="Arial" pitchFamily="34" charset="0"/>
              </a:rPr>
              <a:t> </a:t>
            </a:r>
            <a:endParaRPr lang="en-US" dirty="0">
              <a:latin typeface="Arial" pitchFamily="34" charset="0"/>
              <a:cs typeface="Arial" pitchFamily="34" charset="0"/>
            </a:endParaRPr>
          </a:p>
          <a:p>
            <a:pPr algn="just" eaLnBrk="1" fontAlgn="auto" hangingPunct="1">
              <a:lnSpc>
                <a:spcPct val="120000"/>
              </a:lnSpc>
              <a:spcAft>
                <a:spcPts val="0"/>
              </a:spcAft>
              <a:defRPr/>
            </a:pPr>
            <a:r>
              <a:rPr lang="en-US" b="1" dirty="0">
                <a:solidFill>
                  <a:srgbClr val="FF0000"/>
                </a:solidFill>
                <a:latin typeface="Arial" pitchFamily="34" charset="0"/>
                <a:cs typeface="Arial" pitchFamily="34" charset="0"/>
              </a:rPr>
              <a:t>Gross energy (GE)</a:t>
            </a:r>
            <a:r>
              <a:rPr lang="en-US" dirty="0">
                <a:solidFill>
                  <a:srgbClr val="FF0000"/>
                </a:solidFill>
                <a:latin typeface="Arial" pitchFamily="34" charset="0"/>
                <a:cs typeface="Arial" pitchFamily="34" charset="0"/>
              </a:rPr>
              <a:t>:</a:t>
            </a:r>
            <a:r>
              <a:rPr lang="en-US" dirty="0">
                <a:latin typeface="Arial" pitchFamily="34" charset="0"/>
                <a:cs typeface="Arial" pitchFamily="34" charset="0"/>
              </a:rPr>
              <a:t> Gross energy is the amount of heat that is released from a given amount of food following complete combustion in a bomb calorimeter</a:t>
            </a:r>
            <a:r>
              <a:rPr lang="en-US" dirty="0" smtClean="0">
                <a:latin typeface="Arial" pitchFamily="34" charset="0"/>
                <a:cs typeface="Arial" pitchFamily="34" charset="0"/>
              </a:rPr>
              <a:t>.</a:t>
            </a:r>
          </a:p>
          <a:p>
            <a:pPr algn="just" eaLnBrk="1" fontAlgn="auto" hangingPunct="1">
              <a:lnSpc>
                <a:spcPct val="120000"/>
              </a:lnSpc>
              <a:spcAft>
                <a:spcPts val="0"/>
              </a:spcAft>
              <a:buNone/>
              <a:defRPr/>
            </a:pPr>
            <a:r>
              <a:rPr lang="en-US" dirty="0" smtClean="0">
                <a:latin typeface="Arial" pitchFamily="34" charset="0"/>
                <a:cs typeface="Arial" pitchFamily="34" charset="0"/>
              </a:rPr>
              <a:t> </a:t>
            </a:r>
            <a:endParaRPr lang="en-US" dirty="0">
              <a:latin typeface="Arial" pitchFamily="34" charset="0"/>
              <a:cs typeface="Arial" pitchFamily="34" charset="0"/>
            </a:endParaRPr>
          </a:p>
          <a:p>
            <a:pPr algn="just" eaLnBrk="1" fontAlgn="auto" hangingPunct="1">
              <a:lnSpc>
                <a:spcPct val="120000"/>
              </a:lnSpc>
              <a:spcAft>
                <a:spcPts val="0"/>
              </a:spcAft>
              <a:defRPr/>
            </a:pPr>
            <a:r>
              <a:rPr lang="en-US" b="1" dirty="0">
                <a:solidFill>
                  <a:srgbClr val="00B050"/>
                </a:solidFill>
                <a:latin typeface="Arial" pitchFamily="34" charset="0"/>
                <a:cs typeface="Arial" pitchFamily="34" charset="0"/>
              </a:rPr>
              <a:t>Digestible energy (DE):</a:t>
            </a:r>
            <a:r>
              <a:rPr lang="en-US" dirty="0">
                <a:solidFill>
                  <a:srgbClr val="00B050"/>
                </a:solidFill>
                <a:latin typeface="Arial" pitchFamily="34" charset="0"/>
                <a:cs typeface="Arial" pitchFamily="34" charset="0"/>
              </a:rPr>
              <a:t> </a:t>
            </a:r>
            <a:r>
              <a:rPr lang="en-US" dirty="0">
                <a:latin typeface="Arial" pitchFamily="34" charset="0"/>
                <a:cs typeface="Arial" pitchFamily="34" charset="0"/>
              </a:rPr>
              <a:t>Digestible energy is the energy remaining after subtracting the </a:t>
            </a:r>
            <a:r>
              <a:rPr lang="en-US" dirty="0">
                <a:solidFill>
                  <a:srgbClr val="FF0000"/>
                </a:solidFill>
                <a:latin typeface="Arial" pitchFamily="34" charset="0"/>
                <a:cs typeface="Arial" pitchFamily="34" charset="0"/>
              </a:rPr>
              <a:t>gross energy of feces from the gross energy </a:t>
            </a:r>
            <a:r>
              <a:rPr lang="en-US" dirty="0">
                <a:latin typeface="Arial" pitchFamily="34" charset="0"/>
                <a:cs typeface="Arial" pitchFamily="34" charset="0"/>
              </a:rPr>
              <a:t>of food</a:t>
            </a:r>
            <a:r>
              <a:rPr lang="en-US" dirty="0" smtClean="0">
                <a:latin typeface="Arial" pitchFamily="34" charset="0"/>
                <a:cs typeface="Arial" pitchFamily="34" charset="0"/>
              </a:rPr>
              <a:t>.</a:t>
            </a:r>
          </a:p>
          <a:p>
            <a:pPr algn="just" eaLnBrk="1" fontAlgn="auto" hangingPunct="1">
              <a:lnSpc>
                <a:spcPct val="120000"/>
              </a:lnSpc>
              <a:spcAft>
                <a:spcPts val="0"/>
              </a:spcAft>
              <a:defRPr/>
            </a:pPr>
            <a:endParaRPr lang="en-US" dirty="0">
              <a:latin typeface="Arial" pitchFamily="34" charset="0"/>
              <a:cs typeface="Arial" pitchFamily="34" charset="0"/>
            </a:endParaRPr>
          </a:p>
          <a:p>
            <a:pPr algn="just" eaLnBrk="1" fontAlgn="auto" hangingPunct="1">
              <a:lnSpc>
                <a:spcPct val="120000"/>
              </a:lnSpc>
              <a:spcAft>
                <a:spcPts val="0"/>
              </a:spcAft>
              <a:defRPr/>
            </a:pPr>
            <a:r>
              <a:rPr lang="en-US" b="1" dirty="0" err="1">
                <a:solidFill>
                  <a:srgbClr val="00B0F0"/>
                </a:solidFill>
                <a:latin typeface="Arial" pitchFamily="34" charset="0"/>
                <a:cs typeface="Arial" pitchFamily="34" charset="0"/>
              </a:rPr>
              <a:t>Metabolizable</a:t>
            </a:r>
            <a:r>
              <a:rPr lang="en-US" b="1" dirty="0">
                <a:solidFill>
                  <a:srgbClr val="00B0F0"/>
                </a:solidFill>
                <a:latin typeface="Arial" pitchFamily="34" charset="0"/>
                <a:cs typeface="Arial" pitchFamily="34" charset="0"/>
              </a:rPr>
              <a:t> energy (ME):</a:t>
            </a:r>
            <a:r>
              <a:rPr lang="en-US" dirty="0">
                <a:solidFill>
                  <a:srgbClr val="00B0F0"/>
                </a:solidFill>
                <a:latin typeface="Arial" pitchFamily="34" charset="0"/>
                <a:cs typeface="Arial" pitchFamily="34" charset="0"/>
              </a:rPr>
              <a:t> </a:t>
            </a:r>
            <a:r>
              <a:rPr lang="en-US" dirty="0" err="1">
                <a:latin typeface="Arial" pitchFamily="34" charset="0"/>
                <a:cs typeface="Arial" pitchFamily="34" charset="0"/>
              </a:rPr>
              <a:t>Metabolizable</a:t>
            </a:r>
            <a:r>
              <a:rPr lang="en-US" dirty="0">
                <a:latin typeface="Arial" pitchFamily="34" charset="0"/>
                <a:cs typeface="Arial" pitchFamily="34" charset="0"/>
              </a:rPr>
              <a:t> energy is the energy remaining after subtracting the </a:t>
            </a:r>
            <a:r>
              <a:rPr lang="en-US" dirty="0">
                <a:solidFill>
                  <a:srgbClr val="FF0000"/>
                </a:solidFill>
                <a:latin typeface="Arial" pitchFamily="34" charset="0"/>
                <a:cs typeface="Arial" pitchFamily="34" charset="0"/>
              </a:rPr>
              <a:t>gross energy of urine and the gross energy of gaseous products of fermentation from digestible energy</a:t>
            </a:r>
            <a:r>
              <a:rPr lang="en-US" dirty="0" smtClean="0">
                <a:solidFill>
                  <a:srgbClr val="FF0000"/>
                </a:solidFill>
                <a:latin typeface="Arial" pitchFamily="34" charset="0"/>
                <a:cs typeface="Arial" pitchFamily="34" charset="0"/>
              </a:rPr>
              <a:t>.</a:t>
            </a:r>
          </a:p>
          <a:p>
            <a:pPr algn="just" eaLnBrk="1" fontAlgn="auto" hangingPunct="1">
              <a:lnSpc>
                <a:spcPct val="120000"/>
              </a:lnSpc>
              <a:spcAft>
                <a:spcPts val="0"/>
              </a:spcAft>
              <a:defRPr/>
            </a:pPr>
            <a:endParaRPr lang="en-US" dirty="0">
              <a:latin typeface="Arial" pitchFamily="34" charset="0"/>
              <a:cs typeface="Arial" pitchFamily="34" charset="0"/>
            </a:endParaRPr>
          </a:p>
          <a:p>
            <a:pPr algn="just" eaLnBrk="1" fontAlgn="auto" hangingPunct="1">
              <a:lnSpc>
                <a:spcPct val="120000"/>
              </a:lnSpc>
              <a:spcAft>
                <a:spcPts val="0"/>
              </a:spcAft>
              <a:defRPr/>
            </a:pPr>
            <a:r>
              <a:rPr lang="en-US" b="1" dirty="0">
                <a:solidFill>
                  <a:srgbClr val="C00000"/>
                </a:solidFill>
                <a:latin typeface="Arial" pitchFamily="34" charset="0"/>
                <a:cs typeface="Arial" pitchFamily="34" charset="0"/>
              </a:rPr>
              <a:t>Net energy (NE):</a:t>
            </a:r>
            <a:r>
              <a:rPr lang="en-US" dirty="0">
                <a:solidFill>
                  <a:srgbClr val="C00000"/>
                </a:solidFill>
                <a:latin typeface="Arial" pitchFamily="34" charset="0"/>
                <a:cs typeface="Arial" pitchFamily="34" charset="0"/>
              </a:rPr>
              <a:t> </a:t>
            </a:r>
            <a:r>
              <a:rPr lang="en-US" dirty="0">
                <a:latin typeface="Arial" pitchFamily="34" charset="0"/>
                <a:cs typeface="Arial" pitchFamily="34" charset="0"/>
              </a:rPr>
              <a:t>Net energy is the energy remaining after subtracting heat increment (heat production associated with the consumption of food from </a:t>
            </a:r>
            <a:r>
              <a:rPr lang="en-US" dirty="0" err="1">
                <a:latin typeface="Arial" pitchFamily="34" charset="0"/>
                <a:cs typeface="Arial" pitchFamily="34" charset="0"/>
              </a:rPr>
              <a:t>metabolisable</a:t>
            </a:r>
            <a:r>
              <a:rPr lang="en-US" dirty="0">
                <a:latin typeface="Arial" pitchFamily="34" charset="0"/>
                <a:cs typeface="Arial" pitchFamily="34" charset="0"/>
              </a:rPr>
              <a:t> energy</a:t>
            </a:r>
            <a:r>
              <a:rPr lang="en-US" dirty="0" smtClean="0">
                <a:latin typeface="Arial" pitchFamily="34" charset="0"/>
                <a:cs typeface="Arial" pitchFamily="34" charset="0"/>
              </a:rPr>
              <a:t>.</a:t>
            </a:r>
          </a:p>
          <a:p>
            <a:pPr algn="just" eaLnBrk="1" fontAlgn="auto" hangingPunct="1">
              <a:lnSpc>
                <a:spcPct val="120000"/>
              </a:lnSpc>
              <a:spcAft>
                <a:spcPts val="0"/>
              </a:spcAft>
              <a:defRPr/>
            </a:pPr>
            <a:endParaRPr lang="en-US" dirty="0">
              <a:latin typeface="Arial" pitchFamily="34" charset="0"/>
              <a:cs typeface="Arial" pitchFamily="34" charset="0"/>
            </a:endParaRPr>
          </a:p>
          <a:p>
            <a:pPr algn="just" eaLnBrk="1" fontAlgn="auto" hangingPunct="1">
              <a:lnSpc>
                <a:spcPct val="120000"/>
              </a:lnSpc>
              <a:spcAft>
                <a:spcPts val="0"/>
              </a:spcAft>
              <a:defRPr/>
            </a:pPr>
            <a:r>
              <a:rPr lang="en-US" dirty="0">
                <a:latin typeface="Arial" pitchFamily="34" charset="0"/>
                <a:cs typeface="Arial" pitchFamily="34" charset="0"/>
              </a:rPr>
              <a:t> </a:t>
            </a:r>
            <a:r>
              <a:rPr lang="en-US" b="1" dirty="0">
                <a:solidFill>
                  <a:srgbClr val="FF0000"/>
                </a:solidFill>
                <a:latin typeface="Arial" pitchFamily="34" charset="0"/>
                <a:cs typeface="Arial" pitchFamily="34" charset="0"/>
              </a:rPr>
              <a:t>Heat increment (HI):</a:t>
            </a:r>
            <a:r>
              <a:rPr lang="en-US" dirty="0">
                <a:solidFill>
                  <a:srgbClr val="FF0000"/>
                </a:solidFill>
                <a:latin typeface="Arial" pitchFamily="34" charset="0"/>
                <a:cs typeface="Arial" pitchFamily="34" charset="0"/>
              </a:rPr>
              <a:t> </a:t>
            </a:r>
            <a:r>
              <a:rPr lang="en-US" dirty="0">
                <a:latin typeface="Arial" pitchFamily="34" charset="0"/>
                <a:cs typeface="Arial" pitchFamily="34" charset="0"/>
              </a:rPr>
              <a:t>Heat increment is the energy expenditure associated with ingestion, digestion, assimilation, and metabolism of food. Heat increment is also called </a:t>
            </a:r>
            <a:r>
              <a:rPr lang="en-US" b="1" dirty="0">
                <a:solidFill>
                  <a:srgbClr val="FF0000"/>
                </a:solidFill>
                <a:latin typeface="Arial" pitchFamily="34" charset="0"/>
                <a:cs typeface="Arial" pitchFamily="34" charset="0"/>
              </a:rPr>
              <a:t>thermic effect of feeding</a:t>
            </a:r>
            <a:r>
              <a:rPr lang="en-US" dirty="0">
                <a:solidFill>
                  <a:srgbClr val="FF0000"/>
                </a:solidFill>
                <a:latin typeface="Arial" pitchFamily="34" charset="0"/>
                <a:cs typeface="Arial" pitchFamily="34" charset="0"/>
              </a:rPr>
              <a:t>, </a:t>
            </a:r>
            <a:r>
              <a:rPr lang="en-US" b="1" dirty="0">
                <a:solidFill>
                  <a:srgbClr val="FF0000"/>
                </a:solidFill>
                <a:latin typeface="Arial" pitchFamily="34" charset="0"/>
                <a:cs typeface="Arial" pitchFamily="34" charset="0"/>
              </a:rPr>
              <a:t>diet-induced thermogenesis</a:t>
            </a:r>
            <a:r>
              <a:rPr lang="en-US" dirty="0">
                <a:solidFill>
                  <a:srgbClr val="FF0000"/>
                </a:solidFill>
                <a:latin typeface="Arial" pitchFamily="34" charset="0"/>
                <a:cs typeface="Arial" pitchFamily="34" charset="0"/>
              </a:rPr>
              <a:t>, or </a:t>
            </a:r>
            <a:r>
              <a:rPr lang="en-US" b="1" dirty="0">
                <a:solidFill>
                  <a:srgbClr val="FF0000"/>
                </a:solidFill>
                <a:latin typeface="Arial" pitchFamily="34" charset="0"/>
                <a:cs typeface="Arial" pitchFamily="34" charset="0"/>
              </a:rPr>
              <a:t>meal-induced </a:t>
            </a:r>
            <a:r>
              <a:rPr lang="en-US" b="1" dirty="0" err="1" smtClean="0">
                <a:solidFill>
                  <a:srgbClr val="FF0000"/>
                </a:solidFill>
                <a:latin typeface="Arial" pitchFamily="34" charset="0"/>
                <a:cs typeface="Arial" pitchFamily="34" charset="0"/>
              </a:rPr>
              <a:t>thermogenesis</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rtlCol="0">
            <a:normAutofit/>
          </a:bodyPr>
          <a:lstStyle/>
          <a:p>
            <a:pPr eaLnBrk="1" fontAlgn="auto" hangingPunct="1">
              <a:spcAft>
                <a:spcPts val="0"/>
              </a:spcAft>
              <a:defRPr/>
            </a:pPr>
            <a:r>
              <a:rPr lang="en-US" sz="2800" b="1" dirty="0">
                <a:solidFill>
                  <a:schemeClr val="accent6">
                    <a:lumMod val="50000"/>
                  </a:schemeClr>
                </a:solidFill>
              </a:rPr>
              <a:t>GROSS ENERGY (GE)</a:t>
            </a:r>
            <a:endParaRPr lang="en-IN" sz="2800" dirty="0">
              <a:solidFill>
                <a:schemeClr val="accent6">
                  <a:lumMod val="50000"/>
                </a:schemeClr>
              </a:solidFill>
            </a:endParaRPr>
          </a:p>
        </p:txBody>
      </p:sp>
      <p:sp>
        <p:nvSpPr>
          <p:cNvPr id="7171" name="Content Placeholder 2"/>
          <p:cNvSpPr>
            <a:spLocks noGrp="1"/>
          </p:cNvSpPr>
          <p:nvPr>
            <p:ph idx="1"/>
          </p:nvPr>
        </p:nvSpPr>
        <p:spPr>
          <a:xfrm>
            <a:off x="304800" y="838200"/>
            <a:ext cx="8382000" cy="5791200"/>
          </a:xfrm>
        </p:spPr>
        <p:txBody>
          <a:bodyPr/>
          <a:lstStyle/>
          <a:p>
            <a:pPr eaLnBrk="1" hangingPunct="1"/>
            <a:r>
              <a:rPr lang="en-US" sz="2000" b="1" dirty="0" smtClean="0">
                <a:solidFill>
                  <a:srgbClr val="FF0000"/>
                </a:solidFill>
                <a:latin typeface="Times New Roman" pitchFamily="18" charset="0"/>
                <a:cs typeface="Times New Roman" pitchFamily="18" charset="0"/>
              </a:rPr>
              <a:t>Gross energy (GE)</a:t>
            </a:r>
            <a:r>
              <a:rPr lang="en-US" sz="2000" dirty="0" smtClean="0">
                <a:solidFill>
                  <a:srgbClr val="FF0000"/>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Gross energy is the amount of heat that is released from a given amount of food following </a:t>
            </a:r>
            <a:r>
              <a:rPr lang="en-US" sz="2000" dirty="0" smtClean="0">
                <a:solidFill>
                  <a:srgbClr val="C00000"/>
                </a:solidFill>
                <a:latin typeface="Times New Roman" pitchFamily="18" charset="0"/>
                <a:cs typeface="Times New Roman" pitchFamily="18" charset="0"/>
              </a:rPr>
              <a:t>complete combustion in a bomb calorimeter</a:t>
            </a:r>
            <a:r>
              <a:rPr lang="en-US" sz="2000" dirty="0" smtClean="0">
                <a:latin typeface="Times New Roman" pitchFamily="18" charset="0"/>
                <a:cs typeface="Times New Roman" pitchFamily="18" charset="0"/>
              </a:rPr>
              <a:t>. </a:t>
            </a:r>
          </a:p>
          <a:p>
            <a:pPr eaLnBrk="1" hangingPunct="1"/>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Energy is stored in the chemical components of feed as chemical energy. </a:t>
            </a:r>
          </a:p>
          <a:p>
            <a:pPr eaLnBrk="1" hangingPunct="1"/>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Primary sources of dietary energy - Carbohydrates, lipids, protein, and amino acids.</a:t>
            </a:r>
          </a:p>
          <a:p>
            <a:pPr eaLnBrk="1" hangingPunct="1"/>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When a substance is </a:t>
            </a:r>
            <a:r>
              <a:rPr lang="en-US" sz="2000" b="1" dirty="0" smtClean="0">
                <a:solidFill>
                  <a:srgbClr val="C00000"/>
                </a:solidFill>
                <a:latin typeface="Times New Roman" pitchFamily="18" charset="0"/>
                <a:cs typeface="Times New Roman" pitchFamily="18" charset="0"/>
              </a:rPr>
              <a:t>completely burned </a:t>
            </a:r>
            <a:r>
              <a:rPr lang="en-US" sz="2000" dirty="0" smtClean="0">
                <a:latin typeface="Times New Roman" pitchFamily="18" charset="0"/>
                <a:cs typeface="Times New Roman" pitchFamily="18" charset="0"/>
              </a:rPr>
              <a:t>to its ultimate oxidation products, </a:t>
            </a:r>
            <a:r>
              <a:rPr lang="en-US" sz="2000" i="1" dirty="0" smtClean="0">
                <a:latin typeface="Times New Roman" pitchFamily="18" charset="0"/>
                <a:cs typeface="Times New Roman" pitchFamily="18" charset="0"/>
              </a:rPr>
              <a:t>viz</a:t>
            </a:r>
            <a:r>
              <a:rPr lang="en-US" sz="2000" dirty="0" smtClean="0">
                <a:latin typeface="Times New Roman" pitchFamily="18" charset="0"/>
                <a:cs typeface="Times New Roman" pitchFamily="18" charset="0"/>
              </a:rPr>
              <a:t>. carbon dioxide, water, and other gases, the heat given off is considered as its gross energy, or ‘heat of combustion’. </a:t>
            </a:r>
          </a:p>
          <a:p>
            <a:pPr eaLnBrk="1" hangingPunct="1"/>
            <a:endParaRPr lang="en-IN"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0"/>
            <a:ext cx="8229600" cy="1143000"/>
          </a:xfrm>
        </p:spPr>
        <p:txBody>
          <a:bodyPr rtlCol="0">
            <a:normAutofit/>
          </a:bodyPr>
          <a:lstStyle/>
          <a:p>
            <a:pPr eaLnBrk="1" fontAlgn="auto" hangingPunct="1">
              <a:spcAft>
                <a:spcPts val="0"/>
              </a:spcAft>
              <a:defRPr/>
            </a:pPr>
            <a:r>
              <a:rPr lang="en-US" sz="3600" b="1" dirty="0" smtClean="0">
                <a:solidFill>
                  <a:srgbClr val="C00000"/>
                </a:solidFill>
              </a:rPr>
              <a:t>Difference in GE of nutrients </a:t>
            </a:r>
            <a:endParaRPr lang="en-IN" sz="3600" dirty="0">
              <a:solidFill>
                <a:srgbClr val="C00000"/>
              </a:solidFill>
            </a:endParaRPr>
          </a:p>
        </p:txBody>
      </p:sp>
      <p:sp>
        <p:nvSpPr>
          <p:cNvPr id="3" name="Content Placeholder 2"/>
          <p:cNvSpPr>
            <a:spLocks noGrp="1"/>
          </p:cNvSpPr>
          <p:nvPr>
            <p:ph idx="1"/>
          </p:nvPr>
        </p:nvSpPr>
        <p:spPr>
          <a:xfrm>
            <a:off x="381000" y="990600"/>
            <a:ext cx="8305800" cy="5581650"/>
          </a:xfrm>
        </p:spPr>
        <p:txBody>
          <a:bodyPr rtlCol="0">
            <a:noAutofit/>
          </a:bodyPr>
          <a:lstStyle/>
          <a:p>
            <a:pPr eaLnBrk="1" fontAlgn="auto" hangingPunct="1">
              <a:spcAft>
                <a:spcPts val="0"/>
              </a:spcAft>
              <a:defRPr/>
            </a:pPr>
            <a:r>
              <a:rPr lang="en-US" sz="2400" dirty="0">
                <a:latin typeface="Times New Roman" pitchFamily="18" charset="0"/>
                <a:cs typeface="Times New Roman" pitchFamily="18" charset="0"/>
              </a:rPr>
              <a:t>Different nutrients - difference in gross energy value.</a:t>
            </a:r>
          </a:p>
          <a:p>
            <a:pPr eaLnBrk="1" fontAlgn="auto" hangingPunct="1">
              <a:spcAft>
                <a:spcPts val="0"/>
              </a:spcAft>
              <a:defRPr/>
            </a:pPr>
            <a:endParaRPr lang="en-US" sz="2400" dirty="0">
              <a:latin typeface="Times New Roman" pitchFamily="18" charset="0"/>
              <a:cs typeface="Times New Roman" pitchFamily="18" charset="0"/>
            </a:endParaRPr>
          </a:p>
          <a:p>
            <a:pPr eaLnBrk="1" fontAlgn="auto" hangingPunct="1">
              <a:spcAft>
                <a:spcPts val="0"/>
              </a:spcAft>
              <a:defRPr/>
            </a:pPr>
            <a:r>
              <a:rPr lang="en-US" sz="2400" dirty="0"/>
              <a:t>The gross energy (GE) of </a:t>
            </a:r>
            <a:endParaRPr lang="en-US" sz="2400" dirty="0" smtClean="0"/>
          </a:p>
          <a:p>
            <a:pPr lvl="1" eaLnBrk="1" fontAlgn="auto" hangingPunct="1">
              <a:spcAft>
                <a:spcPts val="0"/>
              </a:spcAft>
              <a:defRPr/>
            </a:pPr>
            <a:r>
              <a:rPr lang="en-US" sz="2000" dirty="0" smtClean="0">
                <a:latin typeface="Arial" panose="020B0604020202020204" pitchFamily="34" charset="0"/>
                <a:cs typeface="Arial" panose="020B0604020202020204" pitchFamily="34" charset="0"/>
              </a:rPr>
              <a:t>Carbohydrates: </a:t>
            </a:r>
            <a:r>
              <a:rPr lang="en-US" sz="2000" dirty="0">
                <a:latin typeface="Arial" panose="020B0604020202020204" pitchFamily="34" charset="0"/>
                <a:cs typeface="Arial" panose="020B0604020202020204" pitchFamily="34" charset="0"/>
              </a:rPr>
              <a:t> 4.3 Kcal/g, </a:t>
            </a:r>
            <a:endParaRPr lang="en-US" sz="2000" dirty="0" smtClean="0">
              <a:latin typeface="Arial" panose="020B0604020202020204" pitchFamily="34" charset="0"/>
              <a:cs typeface="Arial" panose="020B0604020202020204" pitchFamily="34" charset="0"/>
            </a:endParaRPr>
          </a:p>
          <a:p>
            <a:pPr lvl="1" eaLnBrk="1" fontAlgn="auto" hangingPunct="1">
              <a:spcAft>
                <a:spcPts val="0"/>
              </a:spcAft>
              <a:defRPr/>
            </a:pPr>
            <a:r>
              <a:rPr lang="en-US" sz="2000" dirty="0" smtClean="0">
                <a:latin typeface="Arial" panose="020B0604020202020204" pitchFamily="34" charset="0"/>
                <a:cs typeface="Arial" panose="020B0604020202020204" pitchFamily="34" charset="0"/>
              </a:rPr>
              <a:t>Protein: </a:t>
            </a:r>
            <a:r>
              <a:rPr lang="en-US" sz="2000" dirty="0">
                <a:latin typeface="Arial" panose="020B0604020202020204" pitchFamily="34" charset="0"/>
                <a:cs typeface="Arial" panose="020B0604020202020204" pitchFamily="34" charset="0"/>
              </a:rPr>
              <a:t>5.6 Kcal/g </a:t>
            </a:r>
            <a:endParaRPr lang="en-US" sz="2000" dirty="0" smtClean="0">
              <a:latin typeface="Arial" panose="020B0604020202020204" pitchFamily="34" charset="0"/>
              <a:cs typeface="Arial" panose="020B0604020202020204" pitchFamily="34" charset="0"/>
            </a:endParaRPr>
          </a:p>
          <a:p>
            <a:pPr lvl="1" eaLnBrk="1" fontAlgn="auto" hangingPunct="1">
              <a:spcAft>
                <a:spcPts val="0"/>
              </a:spcAft>
              <a:defRPr/>
            </a:pPr>
            <a:r>
              <a:rPr lang="en-US" sz="2000" dirty="0" smtClean="0">
                <a:latin typeface="Arial" panose="020B0604020202020204" pitchFamily="34" charset="0"/>
                <a:cs typeface="Arial" panose="020B0604020202020204" pitchFamily="34" charset="0"/>
              </a:rPr>
              <a:t>Fat: </a:t>
            </a:r>
            <a:r>
              <a:rPr lang="en-US" sz="2000" dirty="0">
                <a:latin typeface="Arial" panose="020B0604020202020204" pitchFamily="34" charset="0"/>
                <a:cs typeface="Arial" panose="020B0604020202020204" pitchFamily="34" charset="0"/>
              </a:rPr>
              <a:t>9.2 Kcal/g</a:t>
            </a:r>
            <a:r>
              <a:rPr lang="en-US" sz="2000" dirty="0" smtClean="0">
                <a:latin typeface="Arial" panose="020B0604020202020204" pitchFamily="34" charset="0"/>
                <a:cs typeface="Arial" panose="020B0604020202020204" pitchFamily="34" charset="0"/>
              </a:rPr>
              <a:t>.</a:t>
            </a:r>
          </a:p>
          <a:p>
            <a:pPr lvl="1" eaLnBrk="1" fontAlgn="auto" hangingPunct="1">
              <a:spcAft>
                <a:spcPts val="0"/>
              </a:spcAft>
              <a:defRPr/>
            </a:pPr>
            <a:endParaRPr lang="en-US" sz="2000" dirty="0" smtClean="0">
              <a:latin typeface="Arial" panose="020B0604020202020204" pitchFamily="34" charset="0"/>
              <a:cs typeface="Arial" panose="020B0604020202020204" pitchFamily="34" charset="0"/>
            </a:endParaRPr>
          </a:p>
          <a:p>
            <a:pPr eaLnBrk="1" fontAlgn="auto" hangingPunct="1">
              <a:spcAft>
                <a:spcPts val="0"/>
              </a:spcAft>
              <a:defRPr/>
            </a:pPr>
            <a:r>
              <a:rPr lang="en-US" sz="2400" dirty="0" smtClean="0">
                <a:latin typeface="Times New Roman" pitchFamily="18" charset="0"/>
                <a:cs typeface="Times New Roman" pitchFamily="18" charset="0"/>
              </a:rPr>
              <a:t>GE </a:t>
            </a:r>
            <a:r>
              <a:rPr lang="en-US" sz="2400" dirty="0">
                <a:latin typeface="Times New Roman" pitchFamily="18" charset="0"/>
                <a:cs typeface="Times New Roman" pitchFamily="18" charset="0"/>
              </a:rPr>
              <a:t>of the fats has </a:t>
            </a:r>
            <a:r>
              <a:rPr lang="en-US" sz="2400" dirty="0" smtClean="0">
                <a:latin typeface="Times New Roman" pitchFamily="18" charset="0"/>
                <a:cs typeface="Times New Roman" pitchFamily="18" charset="0"/>
              </a:rPr>
              <a:t>approx. </a:t>
            </a:r>
            <a:r>
              <a:rPr lang="en-US" sz="2400" dirty="0">
                <a:latin typeface="Times New Roman" pitchFamily="18" charset="0"/>
                <a:cs typeface="Times New Roman" pitchFamily="18" charset="0"/>
              </a:rPr>
              <a:t>twice </a:t>
            </a:r>
            <a:r>
              <a:rPr lang="en-US" sz="2400" dirty="0" smtClean="0">
                <a:latin typeface="Times New Roman" pitchFamily="18" charset="0"/>
                <a:cs typeface="Times New Roman" pitchFamily="18" charset="0"/>
              </a:rPr>
              <a:t>(2.25) the </a:t>
            </a:r>
            <a:r>
              <a:rPr lang="en-US" sz="2400" dirty="0">
                <a:latin typeface="Times New Roman" pitchFamily="18" charset="0"/>
                <a:cs typeface="Times New Roman" pitchFamily="18" charset="0"/>
              </a:rPr>
              <a:t>energy value of the </a:t>
            </a:r>
            <a:r>
              <a:rPr lang="en-US" sz="2400" dirty="0" smtClean="0">
                <a:latin typeface="Times New Roman" pitchFamily="18" charset="0"/>
                <a:cs typeface="Times New Roman" pitchFamily="18" charset="0"/>
              </a:rPr>
              <a:t>carbohydrates.</a:t>
            </a:r>
          </a:p>
          <a:p>
            <a:pPr eaLnBrk="1" fontAlgn="auto" hangingPunct="1">
              <a:spcAft>
                <a:spcPts val="0"/>
              </a:spcAft>
              <a:defRPr/>
            </a:pPr>
            <a:endParaRPr lang="en-US" sz="2400" dirty="0">
              <a:latin typeface="Times New Roman" pitchFamily="18" charset="0"/>
              <a:cs typeface="Times New Roman" pitchFamily="18" charset="0"/>
            </a:endParaRPr>
          </a:p>
          <a:p>
            <a:pPr eaLnBrk="1" fontAlgn="auto" hangingPunct="1">
              <a:spcAft>
                <a:spcPts val="0"/>
              </a:spcAft>
              <a:defRPr/>
            </a:pPr>
            <a:r>
              <a:rPr lang="en-US" sz="2400" b="1" dirty="0">
                <a:latin typeface="Times New Roman" pitchFamily="18" charset="0"/>
                <a:cs typeface="Times New Roman" pitchFamily="18" charset="0"/>
              </a:rPr>
              <a:t>Proteins occupy an intermediate position in energy value.</a:t>
            </a:r>
          </a:p>
          <a:p>
            <a:pPr marL="0" indent="0" eaLnBrk="1" fontAlgn="auto" hangingPunct="1">
              <a:spcAft>
                <a:spcPts val="0"/>
              </a:spcAft>
              <a:buFont typeface="Arial" pitchFamily="34" charset="0"/>
              <a:buNone/>
              <a:defRPr/>
            </a:pPr>
            <a:endParaRPr lang="en-IN" sz="2400" dirty="0">
              <a:latin typeface="Times New Roman" pitchFamily="18" charset="0"/>
              <a:cs typeface="Times New Roman" pitchFamily="18" charset="0"/>
            </a:endParaRPr>
          </a:p>
          <a:p>
            <a:pPr eaLnBrk="1" fontAlgn="auto" hangingPunct="1">
              <a:spcAft>
                <a:spcPts val="0"/>
              </a:spcAft>
              <a:defRPr/>
            </a:pPr>
            <a:r>
              <a:rPr lang="en-IN" sz="2400" b="1" dirty="0" smtClean="0">
                <a:solidFill>
                  <a:srgbClr val="C00000"/>
                </a:solidFill>
                <a:latin typeface="Times New Roman" pitchFamily="18" charset="0"/>
                <a:cs typeface="Times New Roman" pitchFamily="18" charset="0"/>
              </a:rPr>
              <a:t>Why?</a:t>
            </a:r>
            <a:endParaRPr lang="en-IN" sz="24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400800"/>
          </a:xfrm>
        </p:spPr>
        <p:txBody>
          <a:bodyPr rtlCol="0">
            <a:noAutofit/>
          </a:bodyPr>
          <a:lstStyle/>
          <a:p>
            <a:pPr eaLnBrk="1" fontAlgn="auto" hangingPunct="1">
              <a:spcAft>
                <a:spcPts val="0"/>
              </a:spcAft>
              <a:buFont typeface="Arial" pitchFamily="34" charset="0"/>
              <a:buNone/>
              <a:defRPr/>
            </a:pPr>
            <a:r>
              <a:rPr lang="en-US" sz="2800" b="1" dirty="0">
                <a:solidFill>
                  <a:srgbClr val="C00000"/>
                </a:solidFill>
                <a:cs typeface="Times New Roman" pitchFamily="18" charset="0"/>
              </a:rPr>
              <a:t>                                     </a:t>
            </a:r>
            <a:r>
              <a:rPr lang="en-US" b="1" dirty="0">
                <a:solidFill>
                  <a:srgbClr val="C00000"/>
                </a:solidFill>
                <a:latin typeface="+mj-lt"/>
                <a:cs typeface="Times New Roman" pitchFamily="18" charset="0"/>
              </a:rPr>
              <a:t>Benefits of Gross energy</a:t>
            </a:r>
          </a:p>
          <a:p>
            <a:pPr eaLnBrk="1" fontAlgn="auto" hangingPunct="1">
              <a:spcAft>
                <a:spcPts val="0"/>
              </a:spcAft>
              <a:defRPr/>
            </a:pPr>
            <a:r>
              <a:rPr lang="en-US" sz="2400" dirty="0" smtClean="0">
                <a:latin typeface="Times New Roman" pitchFamily="18" charset="0"/>
                <a:cs typeface="Times New Roman" pitchFamily="18" charset="0"/>
              </a:rPr>
              <a:t>GE </a:t>
            </a:r>
            <a:r>
              <a:rPr lang="en-US" sz="2400" dirty="0">
                <a:latin typeface="Times New Roman" pitchFamily="18" charset="0"/>
                <a:cs typeface="Times New Roman" pitchFamily="18" charset="0"/>
              </a:rPr>
              <a:t>is simple and is precisely defined attributes of a feed. </a:t>
            </a:r>
          </a:p>
          <a:p>
            <a:pPr marL="0" indent="0" eaLnBrk="1" fontAlgn="auto" hangingPunct="1">
              <a:spcAft>
                <a:spcPts val="0"/>
              </a:spcAft>
              <a:buFont typeface="Arial" pitchFamily="34" charset="0"/>
              <a:buNone/>
              <a:defRPr/>
            </a:pPr>
            <a:endParaRPr lang="en-IN" sz="1400" dirty="0">
              <a:latin typeface="Times New Roman" pitchFamily="18" charset="0"/>
              <a:cs typeface="Times New Roman" pitchFamily="18" charset="0"/>
            </a:endParaRPr>
          </a:p>
          <a:p>
            <a:pPr eaLnBrk="1" fontAlgn="auto" hangingPunct="1">
              <a:spcAft>
                <a:spcPts val="0"/>
              </a:spcAft>
              <a:defRPr/>
            </a:pPr>
            <a:r>
              <a:rPr lang="en-US" sz="2400" dirty="0">
                <a:latin typeface="Times New Roman" pitchFamily="18" charset="0"/>
                <a:cs typeface="Times New Roman" pitchFamily="18" charset="0"/>
              </a:rPr>
              <a:t>GE is the starting point for estimating various feed energy values.</a:t>
            </a:r>
          </a:p>
          <a:p>
            <a:pPr eaLnBrk="1" fontAlgn="auto" hangingPunct="1">
              <a:spcAft>
                <a:spcPts val="0"/>
              </a:spcAft>
              <a:buFont typeface="Arial" pitchFamily="34" charset="0"/>
              <a:buNone/>
              <a:defRPr/>
            </a:pPr>
            <a:r>
              <a:rPr lang="en-US" sz="4000" b="1" dirty="0">
                <a:solidFill>
                  <a:srgbClr val="C00000"/>
                </a:solidFill>
                <a:latin typeface="Times New Roman" pitchFamily="18" charset="0"/>
                <a:cs typeface="Times New Roman" pitchFamily="18" charset="0"/>
              </a:rPr>
              <a:t>			   </a:t>
            </a:r>
            <a:r>
              <a:rPr lang="en-US" b="1" dirty="0">
                <a:solidFill>
                  <a:srgbClr val="C00000"/>
                </a:solidFill>
                <a:latin typeface="+mj-lt"/>
                <a:cs typeface="Times New Roman" pitchFamily="18" charset="0"/>
              </a:rPr>
              <a:t>Limitations of Gross energy</a:t>
            </a:r>
          </a:p>
          <a:p>
            <a:pPr eaLnBrk="1" fontAlgn="auto" hangingPunct="1">
              <a:spcAft>
                <a:spcPts val="0"/>
              </a:spcAft>
              <a:defRPr/>
            </a:pPr>
            <a:r>
              <a:rPr lang="en-US" sz="2400" b="1" dirty="0" smtClean="0">
                <a:latin typeface="Times New Roman" pitchFamily="18" charset="0"/>
                <a:cs typeface="Times New Roman" pitchFamily="18" charset="0"/>
              </a:rPr>
              <a:t>GE </a:t>
            </a:r>
            <a:r>
              <a:rPr lang="en-US" sz="2400" b="1" dirty="0">
                <a:latin typeface="Times New Roman" pitchFamily="18" charset="0"/>
                <a:cs typeface="Times New Roman" pitchFamily="18" charset="0"/>
              </a:rPr>
              <a:t>depends on nutrient composition but doesn’t tell anything about the contribution of the energy.</a:t>
            </a:r>
          </a:p>
          <a:p>
            <a:pPr marL="0" indent="0" eaLnBrk="1" fontAlgn="auto" hangingPunct="1">
              <a:spcAft>
                <a:spcPts val="0"/>
              </a:spcAft>
              <a:buFont typeface="Arial" pitchFamily="34" charset="0"/>
              <a:buNone/>
              <a:defRPr/>
            </a:pPr>
            <a:r>
              <a:rPr lang="en-US" sz="2400" dirty="0">
                <a:latin typeface="Times New Roman" pitchFamily="18" charset="0"/>
                <a:cs typeface="Times New Roman" pitchFamily="18" charset="0"/>
              </a:rPr>
              <a:t> </a:t>
            </a:r>
          </a:p>
          <a:p>
            <a:pPr eaLnBrk="1" fontAlgn="auto" hangingPunct="1">
              <a:spcAft>
                <a:spcPts val="0"/>
              </a:spcAft>
              <a:defRPr/>
            </a:pPr>
            <a:r>
              <a:rPr lang="en-US" sz="2400" b="1" dirty="0">
                <a:latin typeface="Times New Roman" pitchFamily="18" charset="0"/>
                <a:cs typeface="Times New Roman" pitchFamily="18" charset="0"/>
              </a:rPr>
              <a:t>GE value varies little between feeds (</a:t>
            </a:r>
            <a:r>
              <a:rPr lang="en-US" sz="2400" b="1" dirty="0" err="1">
                <a:latin typeface="Times New Roman" pitchFamily="18" charset="0"/>
                <a:cs typeface="Times New Roman" pitchFamily="18" charset="0"/>
              </a:rPr>
              <a:t>e.g</a:t>
            </a:r>
            <a:r>
              <a:rPr lang="en-US" sz="2400" b="1" dirty="0">
                <a:latin typeface="Times New Roman" pitchFamily="18" charset="0"/>
                <a:cs typeface="Times New Roman" pitchFamily="18" charset="0"/>
              </a:rPr>
              <a:t> Lucerne hay and saw dust have GE value of 20 and 18 MJ/kg dry matters, </a:t>
            </a:r>
            <a:r>
              <a:rPr lang="en-US" sz="2400" b="1" dirty="0" smtClean="0">
                <a:latin typeface="Times New Roman" pitchFamily="18" charset="0"/>
                <a:cs typeface="Times New Roman" pitchFamily="18" charset="0"/>
              </a:rPr>
              <a:t>respectively</a:t>
            </a:r>
            <a:r>
              <a:rPr lang="en-US" sz="2400" b="1" dirty="0">
                <a:latin typeface="Times New Roman" pitchFamily="18" charset="0"/>
                <a:cs typeface="Times New Roman" pitchFamily="18" charset="0"/>
              </a:rPr>
              <a:t>).</a:t>
            </a:r>
          </a:p>
          <a:p>
            <a:pPr marL="0" indent="0" eaLnBrk="1" fontAlgn="auto" hangingPunct="1">
              <a:spcAft>
                <a:spcPts val="0"/>
              </a:spcAft>
              <a:buFont typeface="Arial" pitchFamily="34" charset="0"/>
              <a:buNone/>
              <a:defRPr/>
            </a:pPr>
            <a:endParaRPr lang="en-IN" sz="2400" dirty="0">
              <a:latin typeface="Times New Roman" pitchFamily="18" charset="0"/>
              <a:cs typeface="Times New Roman" pitchFamily="18" charset="0"/>
            </a:endParaRPr>
          </a:p>
          <a:p>
            <a:pPr eaLnBrk="1" fontAlgn="auto" hangingPunct="1">
              <a:spcAft>
                <a:spcPts val="0"/>
              </a:spcAft>
              <a:defRPr/>
            </a:pPr>
            <a:r>
              <a:rPr lang="en-US" sz="2400" dirty="0">
                <a:latin typeface="Times New Roman" pitchFamily="18" charset="0"/>
                <a:cs typeface="Times New Roman" pitchFamily="18" charset="0"/>
              </a:rPr>
              <a:t>GE gives little information about </a:t>
            </a:r>
            <a:r>
              <a:rPr lang="en-US" sz="2400" b="1" dirty="0">
                <a:latin typeface="Times New Roman" pitchFamily="18" charset="0"/>
                <a:cs typeface="Times New Roman" pitchFamily="18" charset="0"/>
              </a:rPr>
              <a:t>the energy available to the animal </a:t>
            </a:r>
            <a:r>
              <a:rPr lang="en-US" sz="2400" dirty="0">
                <a:latin typeface="Times New Roman" pitchFamily="18" charset="0"/>
                <a:cs typeface="Times New Roman" pitchFamily="18" charset="0"/>
              </a:rPr>
              <a:t>since foods are not entirely digested and energy is lost in feces, urine, and as heat produced during </a:t>
            </a:r>
            <a:r>
              <a:rPr lang="en-US" sz="2400" dirty="0" smtClean="0">
                <a:latin typeface="Times New Roman" pitchFamily="18" charset="0"/>
                <a:cs typeface="Times New Roman" pitchFamily="18" charset="0"/>
              </a:rPr>
              <a:t>metabolism of </a:t>
            </a:r>
            <a:r>
              <a:rPr lang="en-US" sz="2400" dirty="0">
                <a:latin typeface="Times New Roman" pitchFamily="18" charset="0"/>
                <a:cs typeface="Times New Roman" pitchFamily="18" charset="0"/>
              </a:rPr>
              <a:t>dietary nutrients.</a:t>
            </a:r>
            <a:endParaRPr lang="en-IN" sz="2400" dirty="0">
              <a:latin typeface="Times New Roman" pitchFamily="18" charset="0"/>
              <a:cs typeface="Times New Roman" pitchFamily="18" charset="0"/>
            </a:endParaRPr>
          </a:p>
          <a:p>
            <a:pPr eaLnBrk="1" fontAlgn="auto" hangingPunct="1">
              <a:spcAft>
                <a:spcPts val="0"/>
              </a:spcAft>
              <a:defRPr/>
            </a:pPr>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1698</Words>
  <Application>Microsoft Office PowerPoint</Application>
  <PresentationFormat>On-screen Show (4:3)</PresentationFormat>
  <Paragraphs>204</Paragraphs>
  <Slides>22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Office Theme</vt:lpstr>
      <vt:lpstr>PowerPoint Presentation</vt:lpstr>
      <vt:lpstr>Objectives of the Lecture</vt:lpstr>
      <vt:lpstr>Energy</vt:lpstr>
      <vt:lpstr>Figure : Partitioning of Feed Energy </vt:lpstr>
      <vt:lpstr> Partitioning of Feed Energy </vt:lpstr>
      <vt:lpstr>Glossary of terms</vt:lpstr>
      <vt:lpstr>GROSS ENERGY (GE)</vt:lpstr>
      <vt:lpstr>Difference in GE of nutrients </vt:lpstr>
      <vt:lpstr>PowerPoint Presentation</vt:lpstr>
      <vt:lpstr>  Measurement of Gross Energy </vt:lpstr>
      <vt:lpstr>PowerPoint Presentation</vt:lpstr>
      <vt:lpstr>Digestible Energy (DE)</vt:lpstr>
      <vt:lpstr>PowerPoint Presentation</vt:lpstr>
      <vt:lpstr>Metabolizable Energy (ME)</vt:lpstr>
      <vt:lpstr>Metabolisable energy (ME) for Poultry</vt:lpstr>
      <vt:lpstr>PowerPoint Presentation</vt:lpstr>
      <vt:lpstr>Factors affecting ME value of feeds</vt:lpstr>
      <vt:lpstr>Heat Increment (HI) of Feeds:</vt:lpstr>
      <vt:lpstr>PowerPoint Presentation</vt:lpstr>
      <vt:lpstr>Net energy (NE)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IMPART KNOWLEDGE ON PARTITIONING OF FEED ENERGY FOR  LIVESTOCK  Animal Nutrition-Energy and Protein (ANN 601)</dc:title>
  <dc:creator>G.S. PATWAL</dc:creator>
  <cp:lastModifiedBy>sankha nath koley</cp:lastModifiedBy>
  <cp:revision>54</cp:revision>
  <dcterms:created xsi:type="dcterms:W3CDTF">2020-04-25T13:44:59Z</dcterms:created>
  <dcterms:modified xsi:type="dcterms:W3CDTF">2025-06-18T05:09:03Z</dcterms:modified>
</cp:coreProperties>
</file>