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6/30/2025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6/30/2025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6/30/2025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91590" y="6807"/>
            <a:ext cx="7971383" cy="69143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1090392"/>
            <a:ext cx="8414385" cy="33420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vetpank@gmail.com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50873" y="4992370"/>
            <a:ext cx="5763260" cy="14236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100"/>
              </a:spcBef>
            </a:pPr>
            <a:r>
              <a:rPr sz="2400" b="1" spc="-45" dirty="0">
                <a:solidFill>
                  <a:srgbClr val="0D0D0D"/>
                </a:solidFill>
                <a:latin typeface="Times New Roman"/>
                <a:cs typeface="Times New Roman"/>
              </a:rPr>
              <a:t>Dr.</a:t>
            </a:r>
            <a:r>
              <a:rPr sz="2400" b="1" spc="-65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0D0D0D"/>
                </a:solidFill>
                <a:latin typeface="Times New Roman"/>
                <a:cs typeface="Times New Roman"/>
              </a:rPr>
              <a:t>Pankaj</a:t>
            </a:r>
            <a:r>
              <a:rPr sz="2400" b="1" spc="-65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0D0D0D"/>
                </a:solidFill>
                <a:latin typeface="Times New Roman"/>
                <a:cs typeface="Times New Roman"/>
              </a:rPr>
              <a:t>Kumar</a:t>
            </a:r>
            <a:r>
              <a:rPr sz="2400" b="1" spc="-105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2400" b="1" spc="-20" dirty="0">
                <a:solidFill>
                  <a:srgbClr val="0D0D0D"/>
                </a:solidFill>
                <a:latin typeface="Times New Roman"/>
                <a:cs typeface="Times New Roman"/>
              </a:rPr>
              <a:t>Singh</a:t>
            </a:r>
            <a:endParaRPr sz="2400">
              <a:latin typeface="Times New Roman"/>
              <a:cs typeface="Times New Roman"/>
            </a:endParaRPr>
          </a:p>
          <a:p>
            <a:pPr marL="6350" algn="ctr">
              <a:lnSpc>
                <a:spcPct val="100000"/>
              </a:lnSpc>
            </a:pPr>
            <a:r>
              <a:rPr sz="2400" dirty="0">
                <a:solidFill>
                  <a:srgbClr val="0D0D0D"/>
                </a:solidFill>
                <a:latin typeface="Times New Roman"/>
                <a:cs typeface="Times New Roman"/>
              </a:rPr>
              <a:t>Department</a:t>
            </a:r>
            <a:r>
              <a:rPr sz="2400" spc="-25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0D0D0D"/>
                </a:solidFill>
                <a:latin typeface="Times New Roman"/>
                <a:cs typeface="Times New Roman"/>
              </a:rPr>
              <a:t>of</a:t>
            </a:r>
            <a:r>
              <a:rPr sz="2400" spc="-140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D0D0D"/>
                </a:solidFill>
                <a:latin typeface="Times New Roman"/>
                <a:cs typeface="Times New Roman"/>
              </a:rPr>
              <a:t>Animal </a:t>
            </a:r>
            <a:r>
              <a:rPr sz="2400" spc="-10" dirty="0">
                <a:solidFill>
                  <a:srgbClr val="0D0D0D"/>
                </a:solidFill>
                <a:latin typeface="Times New Roman"/>
                <a:cs typeface="Times New Roman"/>
              </a:rPr>
              <a:t>Nutrition</a:t>
            </a:r>
            <a:endParaRPr sz="2400">
              <a:latin typeface="Times New Roman"/>
              <a:cs typeface="Times New Roman"/>
            </a:endParaRPr>
          </a:p>
          <a:p>
            <a:pPr algn="ctr">
              <a:lnSpc>
                <a:spcPts val="2865"/>
              </a:lnSpc>
            </a:pPr>
            <a:r>
              <a:rPr sz="2400" dirty="0">
                <a:solidFill>
                  <a:srgbClr val="0D0D0D"/>
                </a:solidFill>
                <a:latin typeface="Times New Roman"/>
                <a:cs typeface="Times New Roman"/>
              </a:rPr>
              <a:t>Bihar</a:t>
            </a:r>
            <a:r>
              <a:rPr sz="2400" spc="-150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D0D0D"/>
                </a:solidFill>
                <a:latin typeface="Times New Roman"/>
                <a:cs typeface="Times New Roman"/>
              </a:rPr>
              <a:t>Animal</a:t>
            </a:r>
            <a:r>
              <a:rPr sz="2400" spc="-15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D0D0D"/>
                </a:solidFill>
                <a:latin typeface="Times New Roman"/>
                <a:cs typeface="Times New Roman"/>
              </a:rPr>
              <a:t>Sciences</a:t>
            </a:r>
            <a:r>
              <a:rPr sz="2400" spc="-35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0D0D0D"/>
                </a:solidFill>
                <a:latin typeface="Times New Roman"/>
                <a:cs typeface="Times New Roman"/>
              </a:rPr>
              <a:t>University,</a:t>
            </a:r>
            <a:r>
              <a:rPr sz="2400" spc="-50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D0D0D"/>
                </a:solidFill>
                <a:latin typeface="Times New Roman"/>
                <a:cs typeface="Times New Roman"/>
              </a:rPr>
              <a:t>Patna,</a:t>
            </a:r>
            <a:r>
              <a:rPr sz="2400" spc="-10" dirty="0">
                <a:solidFill>
                  <a:srgbClr val="0D0D0D"/>
                </a:solidFill>
                <a:latin typeface="Times New Roman"/>
                <a:cs typeface="Times New Roman"/>
              </a:rPr>
              <a:t> India</a:t>
            </a:r>
            <a:endParaRPr sz="2400">
              <a:latin typeface="Times New Roman"/>
              <a:cs typeface="Times New Roman"/>
            </a:endParaRPr>
          </a:p>
          <a:p>
            <a:pPr marL="2540" algn="ctr">
              <a:lnSpc>
                <a:spcPts val="2385"/>
              </a:lnSpc>
            </a:pPr>
            <a:r>
              <a:rPr sz="2000" spc="-10" dirty="0">
                <a:solidFill>
                  <a:srgbClr val="0D0D0D"/>
                </a:solidFill>
                <a:latin typeface="Times New Roman"/>
                <a:cs typeface="Times New Roman"/>
              </a:rPr>
              <a:t>e-</a:t>
            </a:r>
            <a:r>
              <a:rPr sz="2000" dirty="0">
                <a:solidFill>
                  <a:srgbClr val="0D0D0D"/>
                </a:solidFill>
                <a:latin typeface="Times New Roman"/>
                <a:cs typeface="Times New Roman"/>
              </a:rPr>
              <a:t>mail:</a:t>
            </a:r>
            <a:r>
              <a:rPr sz="2000" spc="-25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D0D0D"/>
                </a:solidFill>
                <a:latin typeface="Times New Roman"/>
                <a:cs typeface="Times New Roman"/>
                <a:hlinkClick r:id="rId2"/>
              </a:rPr>
              <a:t>vetpank@gmail.com</a:t>
            </a:r>
            <a:r>
              <a:rPr sz="2000" spc="-135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D0D0D"/>
                </a:solidFill>
                <a:latin typeface="Calibri"/>
                <a:cs typeface="Calibri"/>
              </a:rPr>
              <a:t>; </a:t>
            </a:r>
            <a:r>
              <a:rPr sz="2000" spc="-10" dirty="0">
                <a:solidFill>
                  <a:srgbClr val="0D0D0D"/>
                </a:solidFill>
                <a:latin typeface="Calibri"/>
                <a:cs typeface="Calibri"/>
              </a:rPr>
              <a:t>7909079625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16558" y="385317"/>
            <a:ext cx="716978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dirty="0">
                <a:solidFill>
                  <a:srgbClr val="336600"/>
                </a:solidFill>
                <a:latin typeface="Calibri"/>
                <a:cs typeface="Calibri"/>
              </a:rPr>
              <a:t>BIHAR</a:t>
            </a:r>
            <a:r>
              <a:rPr sz="3600" b="1" spc="-80" dirty="0">
                <a:solidFill>
                  <a:srgbClr val="336600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336600"/>
                </a:solidFill>
                <a:latin typeface="Calibri"/>
                <a:cs typeface="Calibri"/>
              </a:rPr>
              <a:t>ANIMAL</a:t>
            </a:r>
            <a:r>
              <a:rPr sz="3600" b="1" spc="-65" dirty="0">
                <a:solidFill>
                  <a:srgbClr val="336600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336600"/>
                </a:solidFill>
                <a:latin typeface="Calibri"/>
                <a:cs typeface="Calibri"/>
              </a:rPr>
              <a:t>SCIENCES</a:t>
            </a:r>
            <a:r>
              <a:rPr sz="3600" b="1" spc="-90" dirty="0">
                <a:solidFill>
                  <a:srgbClr val="336600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336600"/>
                </a:solidFill>
                <a:latin typeface="Calibri"/>
                <a:cs typeface="Calibri"/>
              </a:rPr>
              <a:t>UNIVERSITY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35914" y="933958"/>
            <a:ext cx="8176895" cy="273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8590" algn="ctr">
              <a:lnSpc>
                <a:spcPct val="100000"/>
              </a:lnSpc>
              <a:spcBef>
                <a:spcPts val="100"/>
              </a:spcBef>
            </a:pP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Bihar</a:t>
            </a:r>
            <a:r>
              <a:rPr sz="3600" b="1" spc="-7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Veterinary</a:t>
            </a:r>
            <a:r>
              <a:rPr sz="3600" b="1" spc="-7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College,</a:t>
            </a:r>
            <a:r>
              <a:rPr sz="3600" b="1" spc="-6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990033"/>
                </a:solidFill>
                <a:latin typeface="Calibri"/>
                <a:cs typeface="Calibri"/>
              </a:rPr>
              <a:t>Patna</a:t>
            </a:r>
            <a:endParaRPr sz="3600">
              <a:latin typeface="Calibri"/>
              <a:cs typeface="Calibri"/>
            </a:endParaRPr>
          </a:p>
          <a:p>
            <a:pPr marL="153670" algn="ctr">
              <a:lnSpc>
                <a:spcPct val="100000"/>
              </a:lnSpc>
              <a:spcBef>
                <a:spcPts val="25"/>
              </a:spcBef>
            </a:pP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Department</a:t>
            </a:r>
            <a:r>
              <a:rPr sz="3200" b="1" spc="-5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of</a:t>
            </a:r>
            <a:r>
              <a:rPr sz="3200" b="1" spc="-1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Animal</a:t>
            </a:r>
            <a:r>
              <a:rPr sz="3200" b="1" spc="-3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spc="-10" dirty="0">
                <a:solidFill>
                  <a:srgbClr val="0000FF"/>
                </a:solidFill>
                <a:latin typeface="Calibri"/>
                <a:cs typeface="Calibri"/>
              </a:rPr>
              <a:t>Nutrition</a:t>
            </a:r>
            <a:endParaRPr sz="3200">
              <a:latin typeface="Calibri"/>
              <a:cs typeface="Calibri"/>
            </a:endParaRPr>
          </a:p>
          <a:p>
            <a:pPr marL="1435735" marR="5080" indent="-1423670">
              <a:lnSpc>
                <a:spcPct val="100000"/>
              </a:lnSpc>
              <a:spcBef>
                <a:spcPts val="2570"/>
              </a:spcBef>
            </a:pPr>
            <a:r>
              <a:rPr sz="4400" b="1" dirty="0">
                <a:solidFill>
                  <a:srgbClr val="C00000"/>
                </a:solidFill>
                <a:latin typeface="Times New Roman"/>
                <a:cs typeface="Times New Roman"/>
              </a:rPr>
              <a:t>Importance,</a:t>
            </a:r>
            <a:r>
              <a:rPr sz="4400" b="1" spc="-5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4400" b="1" dirty="0">
                <a:solidFill>
                  <a:srgbClr val="C00000"/>
                </a:solidFill>
                <a:latin typeface="Times New Roman"/>
                <a:cs typeface="Times New Roman"/>
              </a:rPr>
              <a:t>of</a:t>
            </a:r>
            <a:r>
              <a:rPr sz="4400" b="1" spc="-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4400" b="1" dirty="0">
                <a:solidFill>
                  <a:srgbClr val="C00000"/>
                </a:solidFill>
                <a:latin typeface="Times New Roman"/>
                <a:cs typeface="Times New Roman"/>
              </a:rPr>
              <a:t>minerals</a:t>
            </a:r>
            <a:r>
              <a:rPr sz="4400" b="1" spc="-3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4400" b="1" dirty="0">
                <a:solidFill>
                  <a:srgbClr val="C00000"/>
                </a:solidFill>
                <a:latin typeface="Times New Roman"/>
                <a:cs typeface="Times New Roman"/>
              </a:rPr>
              <a:t>in</a:t>
            </a:r>
            <a:r>
              <a:rPr sz="4400" b="1" spc="-10" dirty="0">
                <a:solidFill>
                  <a:srgbClr val="C00000"/>
                </a:solidFill>
                <a:latin typeface="Times New Roman"/>
                <a:cs typeface="Times New Roman"/>
              </a:rPr>
              <a:t> animal </a:t>
            </a:r>
            <a:r>
              <a:rPr sz="4400" b="1" dirty="0">
                <a:solidFill>
                  <a:srgbClr val="C00000"/>
                </a:solidFill>
                <a:latin typeface="Times New Roman"/>
                <a:cs typeface="Times New Roman"/>
              </a:rPr>
              <a:t>health</a:t>
            </a:r>
            <a:r>
              <a:rPr sz="4400" b="1" spc="-1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4400" b="1" dirty="0">
                <a:solidFill>
                  <a:srgbClr val="C00000"/>
                </a:solidFill>
                <a:latin typeface="Times New Roman"/>
                <a:cs typeface="Times New Roman"/>
              </a:rPr>
              <a:t>and </a:t>
            </a:r>
            <a:r>
              <a:rPr sz="4400" b="1" spc="-10" dirty="0">
                <a:solidFill>
                  <a:srgbClr val="C00000"/>
                </a:solidFill>
                <a:latin typeface="Times New Roman"/>
                <a:cs typeface="Times New Roman"/>
              </a:rPr>
              <a:t>production</a:t>
            </a:r>
            <a:endParaRPr sz="4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470662"/>
            <a:ext cx="8985885" cy="486029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2400" b="1" dirty="0">
                <a:latin typeface="Calibri"/>
                <a:cs typeface="Calibri"/>
              </a:rPr>
              <a:t>Ca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&amp;</a:t>
            </a:r>
            <a:r>
              <a:rPr sz="2400" b="1" spc="-2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P</a:t>
            </a:r>
            <a:r>
              <a:rPr sz="2400" b="1" spc="-1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in</a:t>
            </a:r>
            <a:r>
              <a:rPr sz="2400" b="1" spc="-1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bones:</a:t>
            </a:r>
            <a:endParaRPr sz="24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600"/>
              </a:spcBef>
              <a:buFont typeface="Arial MT"/>
              <a:buChar char="•"/>
              <a:tabLst>
                <a:tab pos="354965" algn="l"/>
              </a:tabLst>
            </a:pPr>
            <a:r>
              <a:rPr sz="2400" spc="-35" dirty="0">
                <a:solidFill>
                  <a:srgbClr val="C00000"/>
                </a:solidFill>
                <a:latin typeface="Calibri"/>
                <a:cs typeface="Calibri"/>
              </a:rPr>
              <a:t>Total</a:t>
            </a:r>
            <a:r>
              <a:rPr sz="2400" spc="-5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mineral</a:t>
            </a:r>
            <a:r>
              <a:rPr sz="2400" spc="-6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animal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body</a:t>
            </a:r>
            <a:r>
              <a:rPr sz="2400" dirty="0">
                <a:latin typeface="Wingdings"/>
                <a:cs typeface="Wingdings"/>
              </a:rPr>
              <a:t></a:t>
            </a:r>
            <a:r>
              <a:rPr sz="2400" spc="-114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Calibri"/>
                <a:cs typeface="Calibri"/>
              </a:rPr>
              <a:t>3%</a:t>
            </a:r>
            <a:endParaRPr sz="24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354965" algn="l"/>
              </a:tabLst>
            </a:pPr>
            <a:r>
              <a:rPr sz="2400" dirty="0">
                <a:latin typeface="Calibri"/>
                <a:cs typeface="Calibri"/>
              </a:rPr>
              <a:t>Out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of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total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mineral</a:t>
            </a:r>
            <a:r>
              <a:rPr sz="2400" spc="-10" dirty="0">
                <a:latin typeface="Wingdings"/>
                <a:cs typeface="Wingdings"/>
              </a:rPr>
              <a:t></a:t>
            </a:r>
            <a:r>
              <a:rPr sz="2400" spc="-95" dirty="0"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70%</a:t>
            </a:r>
            <a:r>
              <a:rPr sz="2400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Ca</a:t>
            </a:r>
            <a:r>
              <a:rPr sz="2400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&amp;</a:t>
            </a:r>
            <a:r>
              <a:rPr sz="2400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spc="-50" dirty="0">
                <a:solidFill>
                  <a:srgbClr val="C00000"/>
                </a:solidFill>
                <a:latin typeface="Calibri"/>
                <a:cs typeface="Calibri"/>
              </a:rPr>
              <a:t>P</a:t>
            </a:r>
            <a:endParaRPr sz="24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550"/>
              </a:spcBef>
              <a:buFont typeface="Arial MT"/>
              <a:buChar char="•"/>
              <a:tabLst>
                <a:tab pos="354965" algn="l"/>
              </a:tabLst>
            </a:pPr>
            <a:r>
              <a:rPr sz="2400" dirty="0">
                <a:latin typeface="Calibri"/>
                <a:cs typeface="Calibri"/>
              </a:rPr>
              <a:t>Majority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of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Ca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(99%)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(80%)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bones</a:t>
            </a:r>
            <a:r>
              <a:rPr sz="2400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(store</a:t>
            </a:r>
            <a:r>
              <a:rPr sz="2400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of</a:t>
            </a:r>
            <a:r>
              <a:rPr sz="2400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Ca</a:t>
            </a:r>
            <a:r>
              <a:rPr sz="2400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&amp;</a:t>
            </a:r>
            <a:r>
              <a:rPr sz="2400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P)</a:t>
            </a:r>
            <a:r>
              <a:rPr sz="2400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teeth.</a:t>
            </a:r>
            <a:endParaRPr sz="24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580"/>
              </a:spcBef>
              <a:buFont typeface="Arial MT"/>
              <a:buChar char="•"/>
              <a:tabLst>
                <a:tab pos="354965" algn="l"/>
              </a:tabLst>
            </a:pPr>
            <a:r>
              <a:rPr sz="2400" dirty="0">
                <a:latin typeface="Calibri"/>
                <a:cs typeface="Calibri"/>
              </a:rPr>
              <a:t>In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bones</a:t>
            </a:r>
            <a:r>
              <a:rPr sz="2400" spc="-5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exist</a:t>
            </a:r>
            <a:r>
              <a:rPr sz="2400" spc="-7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in</a:t>
            </a:r>
            <a:r>
              <a:rPr sz="2400" spc="-5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ratio</a:t>
            </a:r>
            <a:r>
              <a:rPr sz="2400" spc="-6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of</a:t>
            </a:r>
            <a:r>
              <a:rPr sz="2400" spc="-5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2:</a:t>
            </a:r>
            <a:r>
              <a:rPr sz="2400" spc="-5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spc="-50" dirty="0">
                <a:solidFill>
                  <a:srgbClr val="C00000"/>
                </a:solidFill>
                <a:latin typeface="Calibri"/>
                <a:cs typeface="Calibri"/>
              </a:rPr>
              <a:t>1</a:t>
            </a:r>
            <a:endParaRPr sz="2400">
              <a:latin typeface="Calibri"/>
              <a:cs typeface="Calibri"/>
            </a:endParaRPr>
          </a:p>
          <a:p>
            <a:pPr marL="12700" marR="2814320" indent="342265">
              <a:lnSpc>
                <a:spcPct val="120000"/>
              </a:lnSpc>
              <a:buFont typeface="Arial MT"/>
              <a:buChar char="•"/>
              <a:tabLst>
                <a:tab pos="354965" algn="l"/>
              </a:tabLst>
            </a:pPr>
            <a:r>
              <a:rPr sz="2400" dirty="0">
                <a:latin typeface="Calibri"/>
                <a:cs typeface="Calibri"/>
              </a:rPr>
              <a:t>Moisture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fat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free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bone=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36%</a:t>
            </a:r>
            <a:r>
              <a:rPr sz="2400" spc="-5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Ca</a:t>
            </a:r>
            <a:r>
              <a:rPr sz="2400" spc="-6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and</a:t>
            </a:r>
            <a:r>
              <a:rPr sz="2400" spc="-5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17%</a:t>
            </a:r>
            <a:r>
              <a:rPr sz="2400" spc="-50" dirty="0">
                <a:solidFill>
                  <a:srgbClr val="C00000"/>
                </a:solidFill>
                <a:latin typeface="Calibri"/>
                <a:cs typeface="Calibri"/>
              </a:rPr>
              <a:t> P </a:t>
            </a:r>
            <a:r>
              <a:rPr sz="2400" dirty="0">
                <a:latin typeface="Calibri"/>
                <a:cs typeface="Calibri"/>
              </a:rPr>
              <a:t>Adult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bone</a:t>
            </a:r>
            <a:endParaRPr sz="2400">
              <a:latin typeface="Calibri"/>
              <a:cs typeface="Calibri"/>
            </a:endParaRPr>
          </a:p>
          <a:p>
            <a:pPr marL="927100">
              <a:lnSpc>
                <a:spcPct val="100000"/>
              </a:lnSpc>
              <a:spcBef>
                <a:spcPts val="600"/>
              </a:spcBef>
            </a:pPr>
            <a:r>
              <a:rPr sz="2400" spc="-25" dirty="0">
                <a:latin typeface="Calibri"/>
                <a:cs typeface="Calibri"/>
              </a:rPr>
              <a:t>Water</a:t>
            </a:r>
            <a:r>
              <a:rPr sz="2400" spc="-25" dirty="0">
                <a:latin typeface="Wingdings"/>
                <a:cs typeface="Wingdings"/>
              </a:rPr>
              <a:t></a:t>
            </a:r>
            <a:r>
              <a:rPr sz="2400" spc="-11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Calibri"/>
                <a:cs typeface="Calibri"/>
              </a:rPr>
              <a:t>45%</a:t>
            </a:r>
            <a:endParaRPr sz="2400">
              <a:latin typeface="Calibri"/>
              <a:cs typeface="Calibri"/>
            </a:endParaRPr>
          </a:p>
          <a:p>
            <a:pPr marL="927100">
              <a:lnSpc>
                <a:spcPct val="100000"/>
              </a:lnSpc>
              <a:spcBef>
                <a:spcPts val="580"/>
              </a:spcBef>
            </a:pPr>
            <a:r>
              <a:rPr sz="2400" dirty="0">
                <a:latin typeface="Calibri"/>
                <a:cs typeface="Calibri"/>
              </a:rPr>
              <a:t>Ash</a:t>
            </a:r>
            <a:r>
              <a:rPr sz="2400" spc="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(minerals)</a:t>
            </a:r>
            <a:r>
              <a:rPr sz="2400" spc="-10" dirty="0">
                <a:latin typeface="Wingdings"/>
                <a:cs typeface="Wingdings"/>
              </a:rPr>
              <a:t>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Calibri"/>
                <a:cs typeface="Calibri"/>
              </a:rPr>
              <a:t>25%</a:t>
            </a:r>
            <a:endParaRPr sz="2400">
              <a:latin typeface="Calibri"/>
              <a:cs typeface="Calibri"/>
            </a:endParaRPr>
          </a:p>
          <a:p>
            <a:pPr marL="927100">
              <a:lnSpc>
                <a:spcPct val="100000"/>
              </a:lnSpc>
              <a:spcBef>
                <a:spcPts val="575"/>
              </a:spcBef>
            </a:pPr>
            <a:r>
              <a:rPr sz="2400" spc="-10" dirty="0">
                <a:latin typeface="Calibri"/>
                <a:cs typeface="Calibri"/>
              </a:rPr>
              <a:t>Protein</a:t>
            </a:r>
            <a:r>
              <a:rPr sz="2400" spc="-10" dirty="0">
                <a:latin typeface="Wingdings"/>
                <a:cs typeface="Wingdings"/>
              </a:rPr>
              <a:t></a:t>
            </a:r>
            <a:r>
              <a:rPr sz="2400" spc="-10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Calibri"/>
                <a:cs typeface="Calibri"/>
              </a:rPr>
              <a:t>20%</a:t>
            </a:r>
            <a:endParaRPr sz="2400">
              <a:latin typeface="Calibri"/>
              <a:cs typeface="Calibri"/>
            </a:endParaRPr>
          </a:p>
          <a:p>
            <a:pPr marL="927100">
              <a:lnSpc>
                <a:spcPct val="100000"/>
              </a:lnSpc>
              <a:spcBef>
                <a:spcPts val="575"/>
              </a:spcBef>
            </a:pPr>
            <a:r>
              <a:rPr sz="2400" spc="-10" dirty="0">
                <a:latin typeface="Calibri"/>
                <a:cs typeface="Calibri"/>
              </a:rPr>
              <a:t>Fat</a:t>
            </a:r>
            <a:r>
              <a:rPr sz="2400" spc="-10" dirty="0">
                <a:latin typeface="Wingdings"/>
                <a:cs typeface="Wingdings"/>
              </a:rPr>
              <a:t></a:t>
            </a:r>
            <a:r>
              <a:rPr sz="2400" spc="-12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Calibri"/>
                <a:cs typeface="Calibri"/>
              </a:rPr>
              <a:t>10%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238369" y="6807"/>
            <a:ext cx="3824604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1" dirty="0">
                <a:latin typeface="Calibri"/>
                <a:cs typeface="Calibri"/>
              </a:rPr>
              <a:t>Calcium</a:t>
            </a:r>
            <a:r>
              <a:rPr b="1" spc="-5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&amp;</a:t>
            </a:r>
            <a:r>
              <a:rPr b="1" spc="-15" dirty="0">
                <a:latin typeface="Calibri"/>
                <a:cs typeface="Calibri"/>
              </a:rPr>
              <a:t> </a:t>
            </a:r>
            <a:r>
              <a:rPr b="1" spc="-10" dirty="0">
                <a:latin typeface="Calibri"/>
                <a:cs typeface="Calibri"/>
              </a:rPr>
              <a:t>Phosphorus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534909" y="2590800"/>
            <a:ext cx="1537970" cy="4267196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5290" y="758190"/>
            <a:ext cx="8728710" cy="466534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473709"/>
            <a:ext cx="8872855" cy="426910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675"/>
              </a:spcBef>
              <a:buClr>
                <a:srgbClr val="C00000"/>
              </a:buClr>
              <a:buFont typeface="Arial MT"/>
              <a:buChar char="•"/>
              <a:tabLst>
                <a:tab pos="354965" algn="l"/>
              </a:tabLst>
            </a:pP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Blood</a:t>
            </a:r>
            <a:r>
              <a:rPr sz="2400" spc="-5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cells</a:t>
            </a:r>
            <a:r>
              <a:rPr sz="2400" spc="-7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are</a:t>
            </a:r>
            <a:r>
              <a:rPr sz="2400" spc="-5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devoid</a:t>
            </a:r>
            <a:r>
              <a:rPr sz="2400" spc="-5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of</a:t>
            </a:r>
            <a:r>
              <a:rPr sz="2400" spc="-4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spc="-35" dirty="0">
                <a:solidFill>
                  <a:srgbClr val="C00000"/>
                </a:solidFill>
                <a:latin typeface="Calibri"/>
                <a:cs typeface="Calibri"/>
              </a:rPr>
              <a:t>Ca</a:t>
            </a:r>
            <a:endParaRPr sz="2400">
              <a:latin typeface="Calibri"/>
              <a:cs typeface="Calibri"/>
            </a:endParaRPr>
          </a:p>
          <a:p>
            <a:pPr marL="355600" marR="681355" indent="-342900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355600" algn="l"/>
              </a:tabLst>
            </a:pPr>
            <a:r>
              <a:rPr sz="2400" dirty="0">
                <a:latin typeface="Calibri"/>
                <a:cs typeface="Calibri"/>
              </a:rPr>
              <a:t>Plasma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Ca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two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forms: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soluble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ionised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form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(60%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of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total)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and </a:t>
            </a:r>
            <a:r>
              <a:rPr sz="2400" dirty="0">
                <a:latin typeface="Calibri"/>
                <a:cs typeface="Calibri"/>
              </a:rPr>
              <a:t>bound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with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proteins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(albumin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plasma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protein)</a:t>
            </a:r>
            <a:endParaRPr sz="24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600"/>
              </a:spcBef>
              <a:buFont typeface="Arial MT"/>
              <a:buChar char="•"/>
              <a:tabLst>
                <a:tab pos="354965" algn="l"/>
              </a:tabLst>
            </a:pP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Blood</a:t>
            </a:r>
            <a:r>
              <a:rPr sz="2400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C00000"/>
                </a:solidFill>
                <a:latin typeface="Calibri"/>
                <a:cs typeface="Calibri"/>
              </a:rPr>
              <a:t>Ca</a:t>
            </a:r>
            <a:r>
              <a:rPr sz="2400" spc="-10" dirty="0">
                <a:solidFill>
                  <a:srgbClr val="C00000"/>
                </a:solidFill>
                <a:latin typeface="Wingdings"/>
                <a:cs typeface="Wingdings"/>
              </a:rPr>
              <a:t></a:t>
            </a:r>
            <a:r>
              <a:rPr sz="2400" spc="-10" dirty="0">
                <a:solidFill>
                  <a:srgbClr val="C00000"/>
                </a:solidFill>
                <a:latin typeface="Calibri"/>
                <a:cs typeface="Calibri"/>
              </a:rPr>
              <a:t>9-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11</a:t>
            </a:r>
            <a:r>
              <a:rPr sz="2400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C00000"/>
                </a:solidFill>
                <a:latin typeface="Calibri"/>
                <a:cs typeface="Calibri"/>
              </a:rPr>
              <a:t>mg/dl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105"/>
              </a:spcBef>
              <a:buFont typeface="Arial MT"/>
              <a:buChar char="•"/>
            </a:pPr>
            <a:endParaRPr sz="24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Font typeface="Arial MT"/>
              <a:buChar char="•"/>
              <a:tabLst>
                <a:tab pos="354965" algn="l"/>
              </a:tabLst>
            </a:pPr>
            <a:r>
              <a:rPr sz="2400" dirty="0">
                <a:latin typeface="Calibri"/>
                <a:cs typeface="Calibri"/>
              </a:rPr>
              <a:t>Whole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blood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</a:t>
            </a:r>
            <a:r>
              <a:rPr sz="2400" dirty="0">
                <a:latin typeface="Wingdings"/>
                <a:cs typeface="Wingdings"/>
              </a:rPr>
              <a:t></a:t>
            </a:r>
            <a:r>
              <a:rPr sz="2400" spc="-9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Calibri"/>
                <a:cs typeface="Calibri"/>
              </a:rPr>
              <a:t>35-</a:t>
            </a:r>
            <a:r>
              <a:rPr sz="2400" dirty="0">
                <a:latin typeface="Calibri"/>
                <a:cs typeface="Calibri"/>
              </a:rPr>
              <a:t>45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mg/dl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(most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of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it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present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cells</a:t>
            </a:r>
            <a:endParaRPr sz="24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354965" algn="l"/>
              </a:tabLst>
            </a:pP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Plasma</a:t>
            </a:r>
            <a:r>
              <a:rPr sz="2400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iP</a:t>
            </a:r>
            <a:r>
              <a:rPr sz="2400" dirty="0">
                <a:solidFill>
                  <a:srgbClr val="C00000"/>
                </a:solidFill>
                <a:latin typeface="Wingdings"/>
                <a:cs typeface="Wingdings"/>
              </a:rPr>
              <a:t></a:t>
            </a:r>
            <a:r>
              <a:rPr sz="2400" spc="-7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C00000"/>
                </a:solidFill>
                <a:latin typeface="Calibri"/>
                <a:cs typeface="Calibri"/>
              </a:rPr>
              <a:t>4-9mg/dl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80"/>
              </a:spcBef>
              <a:buFont typeface="Arial MT"/>
              <a:buChar char="•"/>
            </a:pPr>
            <a:endParaRPr sz="24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buFont typeface="Arial MT"/>
              <a:buChar char="•"/>
              <a:tabLst>
                <a:tab pos="355600" algn="l"/>
              </a:tabLst>
            </a:pPr>
            <a:r>
              <a:rPr sz="2400" dirty="0">
                <a:latin typeface="Calibri"/>
                <a:cs typeface="Calibri"/>
              </a:rPr>
              <a:t>Blood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concentration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of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is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more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dependent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on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dietary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manipulation </a:t>
            </a:r>
            <a:r>
              <a:rPr sz="2400" dirty="0">
                <a:latin typeface="Calibri"/>
                <a:cs typeface="Calibri"/>
              </a:rPr>
              <a:t>as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compared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to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that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of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Ca.?????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238369" y="6807"/>
            <a:ext cx="3824604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1" dirty="0">
                <a:latin typeface="Calibri"/>
                <a:cs typeface="Calibri"/>
              </a:rPr>
              <a:t>Calcium</a:t>
            </a:r>
            <a:r>
              <a:rPr b="1" spc="-5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&amp;</a:t>
            </a:r>
            <a:r>
              <a:rPr b="1" spc="-15" dirty="0">
                <a:latin typeface="Calibri"/>
                <a:cs typeface="Calibri"/>
              </a:rPr>
              <a:t> </a:t>
            </a:r>
            <a:r>
              <a:rPr b="1" spc="-10" dirty="0">
                <a:latin typeface="Calibri"/>
                <a:cs typeface="Calibri"/>
              </a:rPr>
              <a:t>Phosphorus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854710"/>
            <a:ext cx="8917305" cy="470852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400" b="1" spc="-10" dirty="0">
                <a:latin typeface="Calibri"/>
                <a:cs typeface="Calibri"/>
              </a:rPr>
              <a:t>Regulation</a:t>
            </a:r>
            <a:r>
              <a:rPr sz="2400" b="1" spc="-3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of</a:t>
            </a:r>
            <a:r>
              <a:rPr sz="2400" b="1" spc="-4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calcium</a:t>
            </a:r>
            <a:r>
              <a:rPr sz="2400" b="1" spc="-7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metabolism</a:t>
            </a:r>
            <a:endParaRPr sz="2400">
              <a:latin typeface="Calibri"/>
              <a:cs typeface="Calibri"/>
            </a:endParaRPr>
          </a:p>
          <a:p>
            <a:pPr marL="355600" marR="923925" indent="-342900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355600" algn="l"/>
              </a:tabLst>
            </a:pPr>
            <a:r>
              <a:rPr sz="2400" dirty="0">
                <a:latin typeface="Calibri"/>
                <a:cs typeface="Calibri"/>
              </a:rPr>
              <a:t>Whenever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blood</a:t>
            </a:r>
            <a:r>
              <a:rPr sz="2400" spc="-8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calcium</a:t>
            </a:r>
            <a:r>
              <a:rPr sz="2400" spc="-9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level</a:t>
            </a:r>
            <a:r>
              <a:rPr sz="2400" spc="-7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decreases</a:t>
            </a:r>
            <a:r>
              <a:rPr sz="2400" spc="-6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below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normal, </a:t>
            </a:r>
            <a:r>
              <a:rPr sz="2400" spc="-10" dirty="0">
                <a:solidFill>
                  <a:srgbClr val="C00000"/>
                </a:solidFill>
                <a:latin typeface="Calibri"/>
                <a:cs typeface="Calibri"/>
              </a:rPr>
              <a:t>parathyroid</a:t>
            </a:r>
            <a:r>
              <a:rPr sz="2400" spc="-7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gland</a:t>
            </a:r>
            <a:r>
              <a:rPr sz="2400" spc="-5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is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stimulated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to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secrete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parathormone.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This </a:t>
            </a:r>
            <a:r>
              <a:rPr sz="2400" dirty="0">
                <a:latin typeface="Calibri"/>
                <a:cs typeface="Calibri"/>
              </a:rPr>
              <a:t>hormone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mobilizes</a:t>
            </a:r>
            <a:r>
              <a:rPr sz="2400" spc="-5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calcium</a:t>
            </a:r>
            <a:r>
              <a:rPr sz="2400" spc="-6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from</a:t>
            </a:r>
            <a:r>
              <a:rPr sz="2400" spc="-5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the</a:t>
            </a:r>
            <a:r>
              <a:rPr sz="2400" spc="-4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bone</a:t>
            </a:r>
            <a:r>
              <a:rPr sz="2400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and</a:t>
            </a:r>
            <a:r>
              <a:rPr sz="2400" spc="-4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also</a:t>
            </a:r>
            <a:r>
              <a:rPr sz="2400" spc="-4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C00000"/>
                </a:solidFill>
                <a:latin typeface="Calibri"/>
                <a:cs typeface="Calibri"/>
              </a:rPr>
              <a:t>facilitates reabsorption</a:t>
            </a:r>
            <a:r>
              <a:rPr sz="2400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of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calcium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kidney.</a:t>
            </a:r>
            <a:endParaRPr sz="24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580"/>
              </a:spcBef>
              <a:buFont typeface="Arial MT"/>
              <a:buChar char="•"/>
              <a:tabLst>
                <a:tab pos="355600" algn="l"/>
              </a:tabLst>
            </a:pPr>
            <a:r>
              <a:rPr sz="2400" dirty="0">
                <a:latin typeface="Calibri"/>
                <a:cs typeface="Calibri"/>
              </a:rPr>
              <a:t>It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also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increases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calcium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absorption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small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intestine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by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increasing</a:t>
            </a:r>
            <a:r>
              <a:rPr sz="2400" spc="-4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the</a:t>
            </a:r>
            <a:r>
              <a:rPr sz="2400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C00000"/>
                </a:solidFill>
                <a:latin typeface="Calibri"/>
                <a:cs typeface="Calibri"/>
              </a:rPr>
              <a:t>synthesis</a:t>
            </a:r>
            <a:r>
              <a:rPr sz="2400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of</a:t>
            </a:r>
            <a:r>
              <a:rPr sz="2400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1,25</a:t>
            </a:r>
            <a:r>
              <a:rPr sz="2400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spc="-20" dirty="0">
                <a:solidFill>
                  <a:srgbClr val="C00000"/>
                </a:solidFill>
                <a:latin typeface="Calibri"/>
                <a:cs typeface="Calibri"/>
              </a:rPr>
              <a:t>dihydroxy</a:t>
            </a:r>
            <a:r>
              <a:rPr sz="2400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C00000"/>
                </a:solidFill>
                <a:latin typeface="Calibri"/>
                <a:cs typeface="Calibri"/>
              </a:rPr>
              <a:t>cholecalciferol</a:t>
            </a:r>
            <a:r>
              <a:rPr sz="2400" spc="-5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(active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form </a:t>
            </a:r>
            <a:r>
              <a:rPr sz="2400" dirty="0">
                <a:latin typeface="Calibri"/>
                <a:cs typeface="Calibri"/>
              </a:rPr>
              <a:t>of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vitamin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D)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from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25</a:t>
            </a:r>
            <a:r>
              <a:rPr sz="2400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spc="-20" dirty="0">
                <a:solidFill>
                  <a:srgbClr val="C00000"/>
                </a:solidFill>
                <a:latin typeface="Calibri"/>
                <a:cs typeface="Calibri"/>
              </a:rPr>
              <a:t>hydroxy</a:t>
            </a:r>
            <a:r>
              <a:rPr sz="2400" spc="-5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C00000"/>
                </a:solidFill>
                <a:latin typeface="Calibri"/>
                <a:cs typeface="Calibri"/>
              </a:rPr>
              <a:t>cholecalciferol</a:t>
            </a:r>
            <a:r>
              <a:rPr sz="2400" spc="-6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kidneys,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which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in </a:t>
            </a:r>
            <a:r>
              <a:rPr sz="2400" dirty="0">
                <a:latin typeface="Calibri"/>
                <a:cs typeface="Calibri"/>
              </a:rPr>
              <a:t>turn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increases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synthesis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of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calcium</a:t>
            </a:r>
            <a:r>
              <a:rPr sz="2400" spc="-7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binding</a:t>
            </a:r>
            <a:r>
              <a:rPr sz="2400" spc="-5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protein</a:t>
            </a:r>
            <a:r>
              <a:rPr sz="2400" spc="-5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resulting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in </a:t>
            </a:r>
            <a:r>
              <a:rPr sz="2400" dirty="0">
                <a:latin typeface="Calibri"/>
                <a:cs typeface="Calibri"/>
              </a:rPr>
              <a:t>increased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calcium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absorption.</a:t>
            </a:r>
            <a:endParaRPr sz="24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354965" algn="l"/>
              </a:tabLst>
            </a:pP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High</a:t>
            </a:r>
            <a:r>
              <a:rPr sz="2400" spc="-4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level</a:t>
            </a:r>
            <a:r>
              <a:rPr sz="2400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of</a:t>
            </a:r>
            <a:r>
              <a:rPr sz="2400" spc="-4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blood</a:t>
            </a:r>
            <a:r>
              <a:rPr sz="2400" spc="-4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calcium</a:t>
            </a:r>
            <a:r>
              <a:rPr sz="2400" spc="-4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stimulates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secretion</a:t>
            </a:r>
            <a:r>
              <a:rPr sz="2400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of</a:t>
            </a:r>
            <a:r>
              <a:rPr sz="2400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C00000"/>
                </a:solidFill>
                <a:latin typeface="Calibri"/>
                <a:cs typeface="Calibri"/>
              </a:rPr>
              <a:t>calcitonin</a:t>
            </a:r>
            <a:r>
              <a:rPr sz="2400" spc="-10" dirty="0">
                <a:latin typeface="Calibri"/>
                <a:cs typeface="Calibri"/>
              </a:rPr>
              <a:t>,</a:t>
            </a:r>
            <a:endParaRPr sz="24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2400" dirty="0">
                <a:latin typeface="Calibri"/>
                <a:cs typeface="Calibri"/>
              </a:rPr>
              <a:t>which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has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antagonistic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action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to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that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of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parathormone.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01777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Calcium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747127" y="2629661"/>
            <a:ext cx="2966085" cy="1955800"/>
          </a:xfrm>
          <a:custGeom>
            <a:avLst/>
            <a:gdLst/>
            <a:ahLst/>
            <a:cxnLst/>
            <a:rect l="l" t="t" r="r" b="b"/>
            <a:pathLst>
              <a:path w="2966085" h="1955800">
                <a:moveTo>
                  <a:pt x="309381" y="1447800"/>
                </a:moveTo>
                <a:lnTo>
                  <a:pt x="291601" y="1447800"/>
                </a:lnTo>
                <a:lnTo>
                  <a:pt x="4200" y="1625600"/>
                </a:lnTo>
                <a:lnTo>
                  <a:pt x="148853" y="1625600"/>
                </a:lnTo>
                <a:lnTo>
                  <a:pt x="358530" y="1955800"/>
                </a:lnTo>
                <a:lnTo>
                  <a:pt x="393582" y="1955800"/>
                </a:lnTo>
                <a:lnTo>
                  <a:pt x="400313" y="1943100"/>
                </a:lnTo>
                <a:lnTo>
                  <a:pt x="416188" y="1943100"/>
                </a:lnTo>
                <a:lnTo>
                  <a:pt x="422665" y="1930400"/>
                </a:lnTo>
                <a:lnTo>
                  <a:pt x="432444" y="1930400"/>
                </a:lnTo>
                <a:lnTo>
                  <a:pt x="436127" y="1917700"/>
                </a:lnTo>
                <a:lnTo>
                  <a:pt x="442477" y="1917700"/>
                </a:lnTo>
                <a:lnTo>
                  <a:pt x="442985" y="1905000"/>
                </a:lnTo>
                <a:lnTo>
                  <a:pt x="441207" y="1905000"/>
                </a:lnTo>
                <a:lnTo>
                  <a:pt x="231530" y="1574800"/>
                </a:lnTo>
                <a:lnTo>
                  <a:pt x="333003" y="1511300"/>
                </a:lnTo>
                <a:lnTo>
                  <a:pt x="336178" y="1511300"/>
                </a:lnTo>
                <a:lnTo>
                  <a:pt x="337702" y="1498600"/>
                </a:lnTo>
                <a:lnTo>
                  <a:pt x="336559" y="1498600"/>
                </a:lnTo>
                <a:lnTo>
                  <a:pt x="335035" y="1485900"/>
                </a:lnTo>
                <a:lnTo>
                  <a:pt x="330590" y="1485900"/>
                </a:lnTo>
                <a:lnTo>
                  <a:pt x="327542" y="1473200"/>
                </a:lnTo>
                <a:lnTo>
                  <a:pt x="323732" y="1473200"/>
                </a:lnTo>
                <a:lnTo>
                  <a:pt x="319668" y="1460500"/>
                </a:lnTo>
                <a:lnTo>
                  <a:pt x="315985" y="1460500"/>
                </a:lnTo>
                <a:lnTo>
                  <a:pt x="309381" y="1447800"/>
                </a:lnTo>
                <a:close/>
              </a:path>
              <a:path w="2966085" h="1955800">
                <a:moveTo>
                  <a:pt x="412251" y="1333500"/>
                </a:moveTo>
                <a:lnTo>
                  <a:pt x="390661" y="1333500"/>
                </a:lnTo>
                <a:lnTo>
                  <a:pt x="385200" y="1346200"/>
                </a:lnTo>
                <a:lnTo>
                  <a:pt x="373262" y="1346200"/>
                </a:lnTo>
                <a:lnTo>
                  <a:pt x="357768" y="1358900"/>
                </a:lnTo>
                <a:lnTo>
                  <a:pt x="351672" y="1358900"/>
                </a:lnTo>
                <a:lnTo>
                  <a:pt x="346973" y="1371600"/>
                </a:lnTo>
                <a:lnTo>
                  <a:pt x="338972" y="1371600"/>
                </a:lnTo>
                <a:lnTo>
                  <a:pt x="334400" y="1384300"/>
                </a:lnTo>
                <a:lnTo>
                  <a:pt x="333384" y="1384300"/>
                </a:lnTo>
                <a:lnTo>
                  <a:pt x="334654" y="1397000"/>
                </a:lnTo>
                <a:lnTo>
                  <a:pt x="599068" y="1803400"/>
                </a:lnTo>
                <a:lnTo>
                  <a:pt x="632215" y="1803400"/>
                </a:lnTo>
                <a:lnTo>
                  <a:pt x="638819" y="1790700"/>
                </a:lnTo>
                <a:lnTo>
                  <a:pt x="654186" y="1790700"/>
                </a:lnTo>
                <a:lnTo>
                  <a:pt x="660409" y="1778000"/>
                </a:lnTo>
                <a:lnTo>
                  <a:pt x="669807" y="1778000"/>
                </a:lnTo>
                <a:lnTo>
                  <a:pt x="673236" y="1765300"/>
                </a:lnTo>
                <a:lnTo>
                  <a:pt x="679332" y="1765300"/>
                </a:lnTo>
                <a:lnTo>
                  <a:pt x="679840" y="1752600"/>
                </a:lnTo>
                <a:lnTo>
                  <a:pt x="677935" y="1752600"/>
                </a:lnTo>
                <a:lnTo>
                  <a:pt x="558682" y="1562100"/>
                </a:lnTo>
                <a:lnTo>
                  <a:pt x="560611" y="1549400"/>
                </a:lnTo>
                <a:lnTo>
                  <a:pt x="563159" y="1536700"/>
                </a:lnTo>
                <a:lnTo>
                  <a:pt x="566326" y="1524000"/>
                </a:lnTo>
                <a:lnTo>
                  <a:pt x="570112" y="1511300"/>
                </a:lnTo>
                <a:lnTo>
                  <a:pt x="574710" y="1511300"/>
                </a:lnTo>
                <a:lnTo>
                  <a:pt x="580129" y="1498600"/>
                </a:lnTo>
                <a:lnTo>
                  <a:pt x="512708" y="1498600"/>
                </a:lnTo>
                <a:lnTo>
                  <a:pt x="412251" y="1333500"/>
                </a:lnTo>
                <a:close/>
              </a:path>
              <a:path w="2966085" h="1955800">
                <a:moveTo>
                  <a:pt x="148853" y="1625600"/>
                </a:moveTo>
                <a:lnTo>
                  <a:pt x="771" y="1625600"/>
                </a:lnTo>
                <a:lnTo>
                  <a:pt x="0" y="1638459"/>
                </a:lnTo>
                <a:lnTo>
                  <a:pt x="535" y="1638459"/>
                </a:lnTo>
                <a:lnTo>
                  <a:pt x="1914" y="1651000"/>
                </a:lnTo>
                <a:lnTo>
                  <a:pt x="4200" y="1651000"/>
                </a:lnTo>
                <a:lnTo>
                  <a:pt x="6486" y="1663700"/>
                </a:lnTo>
                <a:lnTo>
                  <a:pt x="13725" y="1663700"/>
                </a:lnTo>
                <a:lnTo>
                  <a:pt x="17662" y="1676400"/>
                </a:lnTo>
                <a:lnTo>
                  <a:pt x="21218" y="1676400"/>
                </a:lnTo>
                <a:lnTo>
                  <a:pt x="24393" y="1689100"/>
                </a:lnTo>
                <a:lnTo>
                  <a:pt x="33410" y="1689100"/>
                </a:lnTo>
                <a:lnTo>
                  <a:pt x="36204" y="1701800"/>
                </a:lnTo>
                <a:lnTo>
                  <a:pt x="45348" y="1701800"/>
                </a:lnTo>
                <a:lnTo>
                  <a:pt x="47380" y="1689100"/>
                </a:lnTo>
                <a:lnTo>
                  <a:pt x="148853" y="1625600"/>
                </a:lnTo>
                <a:close/>
              </a:path>
              <a:path w="2966085" h="1955800">
                <a:moveTo>
                  <a:pt x="763642" y="1473200"/>
                </a:moveTo>
                <a:lnTo>
                  <a:pt x="640089" y="1473200"/>
                </a:lnTo>
                <a:lnTo>
                  <a:pt x="645494" y="1485900"/>
                </a:lnTo>
                <a:lnTo>
                  <a:pt x="656162" y="1485900"/>
                </a:lnTo>
                <a:lnTo>
                  <a:pt x="661425" y="1498600"/>
                </a:lnTo>
                <a:lnTo>
                  <a:pt x="666811" y="1498600"/>
                </a:lnTo>
                <a:lnTo>
                  <a:pt x="672506" y="1511300"/>
                </a:lnTo>
                <a:lnTo>
                  <a:pt x="678534" y="1511300"/>
                </a:lnTo>
                <a:lnTo>
                  <a:pt x="684920" y="1524000"/>
                </a:lnTo>
                <a:lnTo>
                  <a:pt x="788552" y="1689100"/>
                </a:lnTo>
                <a:lnTo>
                  <a:pt x="809507" y="1689100"/>
                </a:lnTo>
                <a:lnTo>
                  <a:pt x="820429" y="1676400"/>
                </a:lnTo>
                <a:lnTo>
                  <a:pt x="826906" y="1676400"/>
                </a:lnTo>
                <a:lnTo>
                  <a:pt x="834653" y="1663700"/>
                </a:lnTo>
                <a:lnTo>
                  <a:pt x="848369" y="1663700"/>
                </a:lnTo>
                <a:lnTo>
                  <a:pt x="853068" y="1651000"/>
                </a:lnTo>
                <a:lnTo>
                  <a:pt x="863609" y="1651000"/>
                </a:lnTo>
                <a:lnTo>
                  <a:pt x="865785" y="1638459"/>
                </a:lnTo>
                <a:lnTo>
                  <a:pt x="857912" y="1625600"/>
                </a:lnTo>
                <a:lnTo>
                  <a:pt x="763642" y="1473200"/>
                </a:lnTo>
                <a:close/>
              </a:path>
              <a:path w="2966085" h="1955800">
                <a:moveTo>
                  <a:pt x="994165" y="1562100"/>
                </a:moveTo>
                <a:lnTo>
                  <a:pt x="940545" y="1562100"/>
                </a:lnTo>
                <a:lnTo>
                  <a:pt x="950858" y="1574800"/>
                </a:lnTo>
                <a:lnTo>
                  <a:pt x="983041" y="1574800"/>
                </a:lnTo>
                <a:lnTo>
                  <a:pt x="994165" y="1562100"/>
                </a:lnTo>
                <a:close/>
              </a:path>
              <a:path w="2966085" h="1955800">
                <a:moveTo>
                  <a:pt x="1027598" y="1549400"/>
                </a:moveTo>
                <a:lnTo>
                  <a:pt x="911488" y="1549400"/>
                </a:lnTo>
                <a:lnTo>
                  <a:pt x="920872" y="1562100"/>
                </a:lnTo>
                <a:lnTo>
                  <a:pt x="1016454" y="1562100"/>
                </a:lnTo>
                <a:lnTo>
                  <a:pt x="1027598" y="1549400"/>
                </a:lnTo>
                <a:close/>
              </a:path>
              <a:path w="2966085" h="1955800">
                <a:moveTo>
                  <a:pt x="1027185" y="1358900"/>
                </a:moveTo>
                <a:lnTo>
                  <a:pt x="919481" y="1358900"/>
                </a:lnTo>
                <a:lnTo>
                  <a:pt x="906408" y="1371600"/>
                </a:lnTo>
                <a:lnTo>
                  <a:pt x="876886" y="1409700"/>
                </a:lnTo>
                <a:lnTo>
                  <a:pt x="862355" y="1447800"/>
                </a:lnTo>
                <a:lnTo>
                  <a:pt x="860821" y="1460500"/>
                </a:lnTo>
                <a:lnTo>
                  <a:pt x="860942" y="1473200"/>
                </a:lnTo>
                <a:lnTo>
                  <a:pt x="871693" y="1511300"/>
                </a:lnTo>
                <a:lnTo>
                  <a:pt x="886199" y="1536700"/>
                </a:lnTo>
                <a:lnTo>
                  <a:pt x="894153" y="1536700"/>
                </a:lnTo>
                <a:lnTo>
                  <a:pt x="902582" y="1549400"/>
                </a:lnTo>
                <a:lnTo>
                  <a:pt x="1038742" y="1549400"/>
                </a:lnTo>
                <a:lnTo>
                  <a:pt x="1051458" y="1536700"/>
                </a:lnTo>
                <a:lnTo>
                  <a:pt x="1062745" y="1524000"/>
                </a:lnTo>
                <a:lnTo>
                  <a:pt x="1072603" y="1511300"/>
                </a:lnTo>
                <a:lnTo>
                  <a:pt x="1081033" y="1498600"/>
                </a:lnTo>
                <a:lnTo>
                  <a:pt x="1088181" y="1485900"/>
                </a:lnTo>
                <a:lnTo>
                  <a:pt x="966924" y="1485900"/>
                </a:lnTo>
                <a:lnTo>
                  <a:pt x="960109" y="1473200"/>
                </a:lnTo>
                <a:lnTo>
                  <a:pt x="954033" y="1473200"/>
                </a:lnTo>
                <a:lnTo>
                  <a:pt x="949715" y="1460500"/>
                </a:lnTo>
                <a:lnTo>
                  <a:pt x="947048" y="1460500"/>
                </a:lnTo>
                <a:lnTo>
                  <a:pt x="946286" y="1447800"/>
                </a:lnTo>
                <a:lnTo>
                  <a:pt x="945397" y="1435100"/>
                </a:lnTo>
                <a:lnTo>
                  <a:pt x="946667" y="1435100"/>
                </a:lnTo>
                <a:lnTo>
                  <a:pt x="949842" y="1422400"/>
                </a:lnTo>
                <a:lnTo>
                  <a:pt x="952725" y="1422400"/>
                </a:lnTo>
                <a:lnTo>
                  <a:pt x="956430" y="1409700"/>
                </a:lnTo>
                <a:lnTo>
                  <a:pt x="966352" y="1409700"/>
                </a:lnTo>
                <a:lnTo>
                  <a:pt x="972637" y="1397000"/>
                </a:lnTo>
                <a:lnTo>
                  <a:pt x="979862" y="1397000"/>
                </a:lnTo>
                <a:lnTo>
                  <a:pt x="988015" y="1384300"/>
                </a:lnTo>
                <a:lnTo>
                  <a:pt x="997086" y="1384300"/>
                </a:lnTo>
                <a:lnTo>
                  <a:pt x="1027185" y="1358900"/>
                </a:lnTo>
                <a:close/>
              </a:path>
              <a:path w="2966085" h="1955800">
                <a:moveTo>
                  <a:pt x="706837" y="1397000"/>
                </a:moveTo>
                <a:lnTo>
                  <a:pt x="572652" y="1397000"/>
                </a:lnTo>
                <a:lnTo>
                  <a:pt x="561722" y="1409700"/>
                </a:lnTo>
                <a:lnTo>
                  <a:pt x="551792" y="1422400"/>
                </a:lnTo>
                <a:lnTo>
                  <a:pt x="542863" y="1422400"/>
                </a:lnTo>
                <a:lnTo>
                  <a:pt x="522011" y="1460500"/>
                </a:lnTo>
                <a:lnTo>
                  <a:pt x="512708" y="1498600"/>
                </a:lnTo>
                <a:lnTo>
                  <a:pt x="580129" y="1498600"/>
                </a:lnTo>
                <a:lnTo>
                  <a:pt x="586382" y="1485900"/>
                </a:lnTo>
                <a:lnTo>
                  <a:pt x="593480" y="1485900"/>
                </a:lnTo>
                <a:lnTo>
                  <a:pt x="601481" y="1473200"/>
                </a:lnTo>
                <a:lnTo>
                  <a:pt x="763642" y="1473200"/>
                </a:lnTo>
                <a:lnTo>
                  <a:pt x="755786" y="1460500"/>
                </a:lnTo>
                <a:lnTo>
                  <a:pt x="736085" y="1435100"/>
                </a:lnTo>
                <a:lnTo>
                  <a:pt x="726336" y="1422400"/>
                </a:lnTo>
                <a:lnTo>
                  <a:pt x="716670" y="1409700"/>
                </a:lnTo>
                <a:lnTo>
                  <a:pt x="706837" y="1397000"/>
                </a:lnTo>
                <a:close/>
              </a:path>
              <a:path w="2966085" h="1955800">
                <a:moveTo>
                  <a:pt x="1101861" y="1447800"/>
                </a:moveTo>
                <a:lnTo>
                  <a:pt x="1045219" y="1447800"/>
                </a:lnTo>
                <a:lnTo>
                  <a:pt x="1040506" y="1460500"/>
                </a:lnTo>
                <a:lnTo>
                  <a:pt x="1034757" y="1473200"/>
                </a:lnTo>
                <a:lnTo>
                  <a:pt x="1027985" y="1473200"/>
                </a:lnTo>
                <a:lnTo>
                  <a:pt x="1020200" y="1485900"/>
                </a:lnTo>
                <a:lnTo>
                  <a:pt x="1088181" y="1485900"/>
                </a:lnTo>
                <a:lnTo>
                  <a:pt x="1094019" y="1473200"/>
                </a:lnTo>
                <a:lnTo>
                  <a:pt x="1098571" y="1460500"/>
                </a:lnTo>
                <a:lnTo>
                  <a:pt x="1101861" y="1447800"/>
                </a:lnTo>
                <a:close/>
              </a:path>
              <a:path w="2966085" h="1955800">
                <a:moveTo>
                  <a:pt x="1171076" y="1447800"/>
                </a:moveTo>
                <a:lnTo>
                  <a:pt x="1101861" y="1447800"/>
                </a:lnTo>
                <a:lnTo>
                  <a:pt x="1116212" y="1473200"/>
                </a:lnTo>
                <a:lnTo>
                  <a:pt x="1146438" y="1473200"/>
                </a:lnTo>
                <a:lnTo>
                  <a:pt x="1155836" y="1460500"/>
                </a:lnTo>
                <a:lnTo>
                  <a:pt x="1164599" y="1460500"/>
                </a:lnTo>
                <a:lnTo>
                  <a:pt x="1171076" y="1447800"/>
                </a:lnTo>
                <a:close/>
              </a:path>
              <a:path w="2966085" h="1955800">
                <a:moveTo>
                  <a:pt x="1021851" y="1193800"/>
                </a:moveTo>
                <a:lnTo>
                  <a:pt x="898074" y="1193800"/>
                </a:lnTo>
                <a:lnTo>
                  <a:pt x="882653" y="1206500"/>
                </a:lnTo>
                <a:lnTo>
                  <a:pt x="866530" y="1206500"/>
                </a:lnTo>
                <a:lnTo>
                  <a:pt x="857481" y="1219200"/>
                </a:lnTo>
                <a:lnTo>
                  <a:pt x="848814" y="1219200"/>
                </a:lnTo>
                <a:lnTo>
                  <a:pt x="840527" y="1231900"/>
                </a:lnTo>
                <a:lnTo>
                  <a:pt x="832621" y="1231900"/>
                </a:lnTo>
                <a:lnTo>
                  <a:pt x="825142" y="1244600"/>
                </a:lnTo>
                <a:lnTo>
                  <a:pt x="818127" y="1257300"/>
                </a:lnTo>
                <a:lnTo>
                  <a:pt x="947810" y="1257300"/>
                </a:lnTo>
                <a:lnTo>
                  <a:pt x="954668" y="1270000"/>
                </a:lnTo>
                <a:lnTo>
                  <a:pt x="967114" y="1270000"/>
                </a:lnTo>
                <a:lnTo>
                  <a:pt x="971565" y="1282700"/>
                </a:lnTo>
                <a:lnTo>
                  <a:pt x="980276" y="1282700"/>
                </a:lnTo>
                <a:lnTo>
                  <a:pt x="984513" y="1295400"/>
                </a:lnTo>
                <a:lnTo>
                  <a:pt x="995435" y="1308100"/>
                </a:lnTo>
                <a:lnTo>
                  <a:pt x="968130" y="1333500"/>
                </a:lnTo>
                <a:lnTo>
                  <a:pt x="950342" y="1346200"/>
                </a:lnTo>
                <a:lnTo>
                  <a:pt x="934126" y="1358900"/>
                </a:lnTo>
                <a:lnTo>
                  <a:pt x="1027185" y="1358900"/>
                </a:lnTo>
                <a:lnTo>
                  <a:pt x="1057665" y="1409700"/>
                </a:lnTo>
                <a:lnTo>
                  <a:pt x="1055452" y="1422400"/>
                </a:lnTo>
                <a:lnTo>
                  <a:pt x="1052633" y="1435100"/>
                </a:lnTo>
                <a:lnTo>
                  <a:pt x="1049218" y="1447800"/>
                </a:lnTo>
                <a:lnTo>
                  <a:pt x="1181617" y="1447800"/>
                </a:lnTo>
                <a:lnTo>
                  <a:pt x="1183649" y="1435100"/>
                </a:lnTo>
                <a:lnTo>
                  <a:pt x="1181236" y="1435100"/>
                </a:lnTo>
                <a:lnTo>
                  <a:pt x="1060713" y="1244600"/>
                </a:lnTo>
                <a:lnTo>
                  <a:pt x="1051355" y="1231900"/>
                </a:lnTo>
                <a:lnTo>
                  <a:pt x="1041758" y="1219200"/>
                </a:lnTo>
                <a:lnTo>
                  <a:pt x="1031924" y="1206500"/>
                </a:lnTo>
                <a:lnTo>
                  <a:pt x="1021851" y="1193800"/>
                </a:lnTo>
                <a:close/>
              </a:path>
              <a:path w="2966085" h="1955800">
                <a:moveTo>
                  <a:pt x="685934" y="1384300"/>
                </a:moveTo>
                <a:lnTo>
                  <a:pt x="600465" y="1384300"/>
                </a:lnTo>
                <a:lnTo>
                  <a:pt x="586749" y="1397000"/>
                </a:lnTo>
                <a:lnTo>
                  <a:pt x="696588" y="1397000"/>
                </a:lnTo>
                <a:lnTo>
                  <a:pt x="685934" y="1384300"/>
                </a:lnTo>
                <a:close/>
              </a:path>
              <a:path w="2966085" h="1955800">
                <a:moveTo>
                  <a:pt x="1356861" y="965200"/>
                </a:moveTo>
                <a:lnTo>
                  <a:pt x="1247205" y="965200"/>
                </a:lnTo>
                <a:lnTo>
                  <a:pt x="1233179" y="977900"/>
                </a:lnTo>
                <a:lnTo>
                  <a:pt x="1220773" y="990600"/>
                </a:lnTo>
                <a:lnTo>
                  <a:pt x="1209652" y="990600"/>
                </a:lnTo>
                <a:lnTo>
                  <a:pt x="1199818" y="1003300"/>
                </a:lnTo>
                <a:lnTo>
                  <a:pt x="1191269" y="1016000"/>
                </a:lnTo>
                <a:lnTo>
                  <a:pt x="1183838" y="1041400"/>
                </a:lnTo>
                <a:lnTo>
                  <a:pt x="1177537" y="1054100"/>
                </a:lnTo>
                <a:lnTo>
                  <a:pt x="1172356" y="1066800"/>
                </a:lnTo>
                <a:lnTo>
                  <a:pt x="1168282" y="1092200"/>
                </a:lnTo>
                <a:lnTo>
                  <a:pt x="1078874" y="1092200"/>
                </a:lnTo>
                <a:lnTo>
                  <a:pt x="1080271" y="1104900"/>
                </a:lnTo>
                <a:lnTo>
                  <a:pt x="1260865" y="1384300"/>
                </a:lnTo>
                <a:lnTo>
                  <a:pt x="1282074" y="1384300"/>
                </a:lnTo>
                <a:lnTo>
                  <a:pt x="1292742" y="1371600"/>
                </a:lnTo>
                <a:lnTo>
                  <a:pt x="1299219" y="1371600"/>
                </a:lnTo>
                <a:lnTo>
                  <a:pt x="1314713" y="1358900"/>
                </a:lnTo>
                <a:lnTo>
                  <a:pt x="1325635" y="1358900"/>
                </a:lnTo>
                <a:lnTo>
                  <a:pt x="1330207" y="1346200"/>
                </a:lnTo>
                <a:lnTo>
                  <a:pt x="1338462" y="1346200"/>
                </a:lnTo>
                <a:lnTo>
                  <a:pt x="1339859" y="1333500"/>
                </a:lnTo>
                <a:lnTo>
                  <a:pt x="1338462" y="1333500"/>
                </a:lnTo>
                <a:lnTo>
                  <a:pt x="1219209" y="1143000"/>
                </a:lnTo>
                <a:lnTo>
                  <a:pt x="1226853" y="1104900"/>
                </a:lnTo>
                <a:lnTo>
                  <a:pt x="1240656" y="1066800"/>
                </a:lnTo>
                <a:lnTo>
                  <a:pt x="1246909" y="1066800"/>
                </a:lnTo>
                <a:lnTo>
                  <a:pt x="1254007" y="1054100"/>
                </a:lnTo>
                <a:lnTo>
                  <a:pt x="1424070" y="1054100"/>
                </a:lnTo>
                <a:lnTo>
                  <a:pt x="1415551" y="1041400"/>
                </a:lnTo>
                <a:lnTo>
                  <a:pt x="1405838" y="1016000"/>
                </a:lnTo>
                <a:lnTo>
                  <a:pt x="1396136" y="1003300"/>
                </a:lnTo>
                <a:lnTo>
                  <a:pt x="1386458" y="1003300"/>
                </a:lnTo>
                <a:lnTo>
                  <a:pt x="1376816" y="990600"/>
                </a:lnTo>
                <a:lnTo>
                  <a:pt x="1367059" y="977900"/>
                </a:lnTo>
                <a:lnTo>
                  <a:pt x="1356861" y="965200"/>
                </a:lnTo>
                <a:close/>
              </a:path>
              <a:path w="2966085" h="1955800">
                <a:moveTo>
                  <a:pt x="823985" y="1358900"/>
                </a:moveTo>
                <a:lnTo>
                  <a:pt x="804808" y="1358900"/>
                </a:lnTo>
                <a:lnTo>
                  <a:pt x="807602" y="1371600"/>
                </a:lnTo>
                <a:lnTo>
                  <a:pt x="820683" y="1371600"/>
                </a:lnTo>
                <a:lnTo>
                  <a:pt x="823985" y="1358900"/>
                </a:lnTo>
                <a:close/>
              </a:path>
              <a:path w="2966085" h="1955800">
                <a:moveTo>
                  <a:pt x="833629" y="1346200"/>
                </a:moveTo>
                <a:lnTo>
                  <a:pt x="792489" y="1346200"/>
                </a:lnTo>
                <a:lnTo>
                  <a:pt x="798839" y="1358900"/>
                </a:lnTo>
                <a:lnTo>
                  <a:pt x="830843" y="1358900"/>
                </a:lnTo>
                <a:lnTo>
                  <a:pt x="833629" y="1346200"/>
                </a:lnTo>
                <a:close/>
              </a:path>
              <a:path w="2966085" h="1955800">
                <a:moveTo>
                  <a:pt x="840487" y="1333500"/>
                </a:moveTo>
                <a:lnTo>
                  <a:pt x="782075" y="1333500"/>
                </a:lnTo>
                <a:lnTo>
                  <a:pt x="786266" y="1346200"/>
                </a:lnTo>
                <a:lnTo>
                  <a:pt x="836844" y="1346200"/>
                </a:lnTo>
                <a:lnTo>
                  <a:pt x="840487" y="1333500"/>
                </a:lnTo>
                <a:close/>
              </a:path>
              <a:path w="2966085" h="1955800">
                <a:moveTo>
                  <a:pt x="859597" y="1308100"/>
                </a:moveTo>
                <a:lnTo>
                  <a:pt x="777376" y="1308100"/>
                </a:lnTo>
                <a:lnTo>
                  <a:pt x="776487" y="1320800"/>
                </a:lnTo>
                <a:lnTo>
                  <a:pt x="779408" y="1333500"/>
                </a:lnTo>
                <a:lnTo>
                  <a:pt x="844559" y="1333500"/>
                </a:lnTo>
                <a:lnTo>
                  <a:pt x="849032" y="1320800"/>
                </a:lnTo>
                <a:lnTo>
                  <a:pt x="854052" y="1320800"/>
                </a:lnTo>
                <a:lnTo>
                  <a:pt x="859597" y="1308100"/>
                </a:lnTo>
                <a:close/>
              </a:path>
              <a:path w="2966085" h="1955800">
                <a:moveTo>
                  <a:pt x="872451" y="1295400"/>
                </a:moveTo>
                <a:lnTo>
                  <a:pt x="781313" y="1295400"/>
                </a:lnTo>
                <a:lnTo>
                  <a:pt x="778392" y="1308100"/>
                </a:lnTo>
                <a:lnTo>
                  <a:pt x="865641" y="1308100"/>
                </a:lnTo>
                <a:lnTo>
                  <a:pt x="872451" y="1295400"/>
                </a:lnTo>
                <a:close/>
              </a:path>
              <a:path w="2966085" h="1955800">
                <a:moveTo>
                  <a:pt x="898026" y="1270000"/>
                </a:moveTo>
                <a:lnTo>
                  <a:pt x="799895" y="1270000"/>
                </a:lnTo>
                <a:lnTo>
                  <a:pt x="794870" y="1282700"/>
                </a:lnTo>
                <a:lnTo>
                  <a:pt x="790370" y="1282700"/>
                </a:lnTo>
                <a:lnTo>
                  <a:pt x="786393" y="1295400"/>
                </a:lnTo>
                <a:lnTo>
                  <a:pt x="880119" y="1295400"/>
                </a:lnTo>
                <a:lnTo>
                  <a:pt x="888644" y="1282700"/>
                </a:lnTo>
                <a:lnTo>
                  <a:pt x="898026" y="1270000"/>
                </a:lnTo>
                <a:close/>
              </a:path>
              <a:path w="2966085" h="1955800">
                <a:moveTo>
                  <a:pt x="925331" y="1257300"/>
                </a:moveTo>
                <a:lnTo>
                  <a:pt x="811565" y="1257300"/>
                </a:lnTo>
                <a:lnTo>
                  <a:pt x="805443" y="1270000"/>
                </a:lnTo>
                <a:lnTo>
                  <a:pt x="919047" y="1270000"/>
                </a:lnTo>
                <a:lnTo>
                  <a:pt x="925331" y="1257300"/>
                </a:lnTo>
                <a:close/>
              </a:path>
              <a:path w="2966085" h="1955800">
                <a:moveTo>
                  <a:pt x="1458223" y="1257300"/>
                </a:moveTo>
                <a:lnTo>
                  <a:pt x="1453143" y="1257300"/>
                </a:lnTo>
                <a:lnTo>
                  <a:pt x="1455302" y="1270000"/>
                </a:lnTo>
                <a:lnTo>
                  <a:pt x="1458223" y="1257300"/>
                </a:lnTo>
                <a:close/>
              </a:path>
              <a:path w="2966085" h="1955800">
                <a:moveTo>
                  <a:pt x="1424070" y="1054100"/>
                </a:moveTo>
                <a:lnTo>
                  <a:pt x="1305968" y="1054100"/>
                </a:lnTo>
                <a:lnTo>
                  <a:pt x="1311363" y="1066800"/>
                </a:lnTo>
                <a:lnTo>
                  <a:pt x="1321952" y="1066800"/>
                </a:lnTo>
                <a:lnTo>
                  <a:pt x="1327284" y="1079500"/>
                </a:lnTo>
                <a:lnTo>
                  <a:pt x="1332985" y="1079500"/>
                </a:lnTo>
                <a:lnTo>
                  <a:pt x="1339043" y="1092200"/>
                </a:lnTo>
                <a:lnTo>
                  <a:pt x="1345447" y="1104900"/>
                </a:lnTo>
                <a:lnTo>
                  <a:pt x="1449079" y="1257300"/>
                </a:lnTo>
                <a:lnTo>
                  <a:pt x="1480829" y="1257300"/>
                </a:lnTo>
                <a:lnTo>
                  <a:pt x="1487433" y="1244600"/>
                </a:lnTo>
                <a:lnTo>
                  <a:pt x="1502673" y="1244600"/>
                </a:lnTo>
                <a:lnTo>
                  <a:pt x="1508896" y="1231900"/>
                </a:lnTo>
                <a:lnTo>
                  <a:pt x="1521977" y="1231900"/>
                </a:lnTo>
                <a:lnTo>
                  <a:pt x="1524136" y="1219200"/>
                </a:lnTo>
                <a:lnTo>
                  <a:pt x="1527692" y="1219200"/>
                </a:lnTo>
                <a:lnTo>
                  <a:pt x="1528200" y="1206500"/>
                </a:lnTo>
                <a:lnTo>
                  <a:pt x="1526295" y="1206500"/>
                </a:lnTo>
                <a:lnTo>
                  <a:pt x="1424070" y="1054100"/>
                </a:lnTo>
                <a:close/>
              </a:path>
              <a:path w="2966085" h="1955800">
                <a:moveTo>
                  <a:pt x="1000690" y="1181100"/>
                </a:moveTo>
                <a:lnTo>
                  <a:pt x="926855" y="1181100"/>
                </a:lnTo>
                <a:lnTo>
                  <a:pt x="912804" y="1193800"/>
                </a:lnTo>
                <a:lnTo>
                  <a:pt x="1011467" y="1193800"/>
                </a:lnTo>
                <a:lnTo>
                  <a:pt x="1000690" y="1181100"/>
                </a:lnTo>
                <a:close/>
              </a:path>
              <a:path w="2966085" h="1955800">
                <a:moveTo>
                  <a:pt x="1621291" y="1155700"/>
                </a:moveTo>
                <a:lnTo>
                  <a:pt x="1604527" y="1155700"/>
                </a:lnTo>
                <a:lnTo>
                  <a:pt x="1606305" y="1168400"/>
                </a:lnTo>
                <a:lnTo>
                  <a:pt x="1617608" y="1168400"/>
                </a:lnTo>
                <a:lnTo>
                  <a:pt x="1621291" y="1155700"/>
                </a:lnTo>
                <a:close/>
              </a:path>
              <a:path w="2966085" h="1955800">
                <a:moveTo>
                  <a:pt x="1417837" y="698500"/>
                </a:moveTo>
                <a:lnTo>
                  <a:pt x="1377451" y="698500"/>
                </a:lnTo>
                <a:lnTo>
                  <a:pt x="1369704" y="711200"/>
                </a:lnTo>
                <a:lnTo>
                  <a:pt x="1361957" y="711200"/>
                </a:lnTo>
                <a:lnTo>
                  <a:pt x="1355861" y="723900"/>
                </a:lnTo>
                <a:lnTo>
                  <a:pt x="1343161" y="723900"/>
                </a:lnTo>
                <a:lnTo>
                  <a:pt x="1340875" y="736600"/>
                </a:lnTo>
                <a:lnTo>
                  <a:pt x="1337065" y="736600"/>
                </a:lnTo>
                <a:lnTo>
                  <a:pt x="1337573" y="749300"/>
                </a:lnTo>
                <a:lnTo>
                  <a:pt x="1603257" y="1155700"/>
                </a:lnTo>
                <a:lnTo>
                  <a:pt x="1643008" y="1155700"/>
                </a:lnTo>
                <a:lnTo>
                  <a:pt x="1650755" y="1143000"/>
                </a:lnTo>
                <a:lnTo>
                  <a:pt x="1664598" y="1143000"/>
                </a:lnTo>
                <a:lnTo>
                  <a:pt x="1669297" y="1130300"/>
                </a:lnTo>
                <a:lnTo>
                  <a:pt x="1677552" y="1130300"/>
                </a:lnTo>
                <a:lnTo>
                  <a:pt x="1679838" y="1117600"/>
                </a:lnTo>
                <a:lnTo>
                  <a:pt x="1684029" y="1117600"/>
                </a:lnTo>
                <a:lnTo>
                  <a:pt x="1683521" y="1104900"/>
                </a:lnTo>
                <a:lnTo>
                  <a:pt x="1587255" y="965200"/>
                </a:lnTo>
                <a:lnTo>
                  <a:pt x="1816617" y="965200"/>
                </a:lnTo>
                <a:lnTo>
                  <a:pt x="1762769" y="939800"/>
                </a:lnTo>
                <a:lnTo>
                  <a:pt x="1575190" y="939800"/>
                </a:lnTo>
                <a:lnTo>
                  <a:pt x="1417837" y="698500"/>
                </a:lnTo>
                <a:close/>
              </a:path>
              <a:path w="2966085" h="1955800">
                <a:moveTo>
                  <a:pt x="1146184" y="1054100"/>
                </a:moveTo>
                <a:lnTo>
                  <a:pt x="1118371" y="1054100"/>
                </a:lnTo>
                <a:lnTo>
                  <a:pt x="1112656" y="1066800"/>
                </a:lnTo>
                <a:lnTo>
                  <a:pt x="1099575" y="1066800"/>
                </a:lnTo>
                <a:lnTo>
                  <a:pt x="1094368" y="1079500"/>
                </a:lnTo>
                <a:lnTo>
                  <a:pt x="1083446" y="1079500"/>
                </a:lnTo>
                <a:lnTo>
                  <a:pt x="1079382" y="1092200"/>
                </a:lnTo>
                <a:lnTo>
                  <a:pt x="1168282" y="1092200"/>
                </a:lnTo>
                <a:lnTo>
                  <a:pt x="1146184" y="1054100"/>
                </a:lnTo>
                <a:close/>
              </a:path>
              <a:path w="2966085" h="1955800">
                <a:moveTo>
                  <a:pt x="1816617" y="965200"/>
                </a:moveTo>
                <a:lnTo>
                  <a:pt x="1587255" y="965200"/>
                </a:lnTo>
                <a:lnTo>
                  <a:pt x="1774707" y="1054100"/>
                </a:lnTo>
                <a:lnTo>
                  <a:pt x="1798456" y="1054100"/>
                </a:lnTo>
                <a:lnTo>
                  <a:pt x="1803282" y="1041400"/>
                </a:lnTo>
                <a:lnTo>
                  <a:pt x="1821570" y="1041400"/>
                </a:lnTo>
                <a:lnTo>
                  <a:pt x="1830079" y="1028700"/>
                </a:lnTo>
                <a:lnTo>
                  <a:pt x="1838461" y="1028700"/>
                </a:lnTo>
                <a:lnTo>
                  <a:pt x="1845065" y="1016000"/>
                </a:lnTo>
                <a:lnTo>
                  <a:pt x="1858527" y="1016000"/>
                </a:lnTo>
                <a:lnTo>
                  <a:pt x="1860940" y="1003300"/>
                </a:lnTo>
                <a:lnTo>
                  <a:pt x="1864623" y="1003300"/>
                </a:lnTo>
                <a:lnTo>
                  <a:pt x="1864877" y="990600"/>
                </a:lnTo>
                <a:lnTo>
                  <a:pt x="1855987" y="990600"/>
                </a:lnTo>
                <a:lnTo>
                  <a:pt x="1852812" y="977900"/>
                </a:lnTo>
                <a:lnTo>
                  <a:pt x="1843541" y="977900"/>
                </a:lnTo>
                <a:lnTo>
                  <a:pt x="1816617" y="965200"/>
                </a:lnTo>
                <a:close/>
              </a:path>
              <a:path w="2966085" h="1955800">
                <a:moveTo>
                  <a:pt x="1323857" y="952500"/>
                </a:moveTo>
                <a:lnTo>
                  <a:pt x="1274256" y="952500"/>
                </a:lnTo>
                <a:lnTo>
                  <a:pt x="1260897" y="965200"/>
                </a:lnTo>
                <a:lnTo>
                  <a:pt x="1335287" y="965200"/>
                </a:lnTo>
                <a:lnTo>
                  <a:pt x="1323857" y="952500"/>
                </a:lnTo>
                <a:close/>
              </a:path>
              <a:path w="2966085" h="1955800">
                <a:moveTo>
                  <a:pt x="1934600" y="558800"/>
                </a:moveTo>
                <a:lnTo>
                  <a:pt x="1886340" y="558800"/>
                </a:lnTo>
                <a:lnTo>
                  <a:pt x="1877450" y="571500"/>
                </a:lnTo>
                <a:lnTo>
                  <a:pt x="1870521" y="571500"/>
                </a:lnTo>
                <a:lnTo>
                  <a:pt x="1864401" y="584200"/>
                </a:lnTo>
                <a:lnTo>
                  <a:pt x="1854590" y="584200"/>
                </a:lnTo>
                <a:lnTo>
                  <a:pt x="1849129" y="596900"/>
                </a:lnTo>
                <a:lnTo>
                  <a:pt x="1845954" y="596900"/>
                </a:lnTo>
                <a:lnTo>
                  <a:pt x="1843668" y="609600"/>
                </a:lnTo>
                <a:lnTo>
                  <a:pt x="1849383" y="609600"/>
                </a:lnTo>
                <a:lnTo>
                  <a:pt x="1854336" y="622300"/>
                </a:lnTo>
                <a:lnTo>
                  <a:pt x="1861702" y="622300"/>
                </a:lnTo>
                <a:lnTo>
                  <a:pt x="2122687" y="825500"/>
                </a:lnTo>
                <a:lnTo>
                  <a:pt x="2143896" y="825500"/>
                </a:lnTo>
                <a:lnTo>
                  <a:pt x="2166756" y="939800"/>
                </a:lnTo>
                <a:lnTo>
                  <a:pt x="2167518" y="952500"/>
                </a:lnTo>
                <a:lnTo>
                  <a:pt x="2204729" y="952500"/>
                </a:lnTo>
                <a:lnTo>
                  <a:pt x="2213111" y="939800"/>
                </a:lnTo>
                <a:lnTo>
                  <a:pt x="2224329" y="939800"/>
                </a:lnTo>
                <a:lnTo>
                  <a:pt x="2233796" y="927100"/>
                </a:lnTo>
                <a:lnTo>
                  <a:pt x="2241525" y="927100"/>
                </a:lnTo>
                <a:lnTo>
                  <a:pt x="2247528" y="914400"/>
                </a:lnTo>
                <a:lnTo>
                  <a:pt x="2254386" y="914400"/>
                </a:lnTo>
                <a:lnTo>
                  <a:pt x="2257053" y="901700"/>
                </a:lnTo>
                <a:lnTo>
                  <a:pt x="2255656" y="889000"/>
                </a:lnTo>
                <a:lnTo>
                  <a:pt x="2225938" y="774700"/>
                </a:lnTo>
                <a:lnTo>
                  <a:pt x="2210039" y="711200"/>
                </a:lnTo>
                <a:lnTo>
                  <a:pt x="2120274" y="711200"/>
                </a:lnTo>
                <a:lnTo>
                  <a:pt x="1934600" y="558800"/>
                </a:lnTo>
                <a:close/>
              </a:path>
              <a:path w="2966085" h="1955800">
                <a:moveTo>
                  <a:pt x="1677933" y="736600"/>
                </a:moveTo>
                <a:lnTo>
                  <a:pt x="1615830" y="736600"/>
                </a:lnTo>
                <a:lnTo>
                  <a:pt x="1609480" y="749300"/>
                </a:lnTo>
                <a:lnTo>
                  <a:pt x="1596145" y="749300"/>
                </a:lnTo>
                <a:lnTo>
                  <a:pt x="1590684" y="762000"/>
                </a:lnTo>
                <a:lnTo>
                  <a:pt x="1587890" y="762000"/>
                </a:lnTo>
                <a:lnTo>
                  <a:pt x="1587001" y="774700"/>
                </a:lnTo>
                <a:lnTo>
                  <a:pt x="1586620" y="774700"/>
                </a:lnTo>
                <a:lnTo>
                  <a:pt x="1575190" y="939800"/>
                </a:lnTo>
                <a:lnTo>
                  <a:pt x="1762769" y="939800"/>
                </a:lnTo>
                <a:lnTo>
                  <a:pt x="1655073" y="889000"/>
                </a:lnTo>
                <a:lnTo>
                  <a:pt x="1677298" y="749300"/>
                </a:lnTo>
                <a:lnTo>
                  <a:pt x="1677933" y="736600"/>
                </a:lnTo>
                <a:close/>
              </a:path>
              <a:path w="2966085" h="1955800">
                <a:moveTo>
                  <a:pt x="1676409" y="723900"/>
                </a:moveTo>
                <a:lnTo>
                  <a:pt x="1631578" y="723900"/>
                </a:lnTo>
                <a:lnTo>
                  <a:pt x="1623831" y="736600"/>
                </a:lnTo>
                <a:lnTo>
                  <a:pt x="1677171" y="736600"/>
                </a:lnTo>
                <a:lnTo>
                  <a:pt x="1676409" y="723900"/>
                </a:lnTo>
                <a:close/>
              </a:path>
              <a:path w="2966085" h="1955800">
                <a:moveTo>
                  <a:pt x="1669678" y="711200"/>
                </a:moveTo>
                <a:lnTo>
                  <a:pt x="1654311" y="711200"/>
                </a:lnTo>
                <a:lnTo>
                  <a:pt x="1649485" y="723900"/>
                </a:lnTo>
                <a:lnTo>
                  <a:pt x="1671583" y="723900"/>
                </a:lnTo>
                <a:lnTo>
                  <a:pt x="1669678" y="711200"/>
                </a:lnTo>
                <a:close/>
              </a:path>
              <a:path w="2966085" h="1955800">
                <a:moveTo>
                  <a:pt x="2141610" y="431800"/>
                </a:moveTo>
                <a:lnTo>
                  <a:pt x="2087508" y="431800"/>
                </a:lnTo>
                <a:lnTo>
                  <a:pt x="2079626" y="444500"/>
                </a:lnTo>
                <a:lnTo>
                  <a:pt x="2068006" y="444500"/>
                </a:lnTo>
                <a:lnTo>
                  <a:pt x="2064267" y="457200"/>
                </a:lnTo>
                <a:lnTo>
                  <a:pt x="2056901" y="457200"/>
                </a:lnTo>
                <a:lnTo>
                  <a:pt x="2056012" y="469900"/>
                </a:lnTo>
                <a:lnTo>
                  <a:pt x="2056774" y="469900"/>
                </a:lnTo>
                <a:lnTo>
                  <a:pt x="2058933" y="482600"/>
                </a:lnTo>
                <a:lnTo>
                  <a:pt x="2121290" y="711200"/>
                </a:lnTo>
                <a:lnTo>
                  <a:pt x="2210039" y="711200"/>
                </a:lnTo>
                <a:lnTo>
                  <a:pt x="2143261" y="444500"/>
                </a:lnTo>
                <a:lnTo>
                  <a:pt x="2141610" y="431800"/>
                </a:lnTo>
                <a:close/>
              </a:path>
              <a:path w="2966085" h="1955800">
                <a:moveTo>
                  <a:pt x="1412376" y="685800"/>
                </a:moveTo>
                <a:lnTo>
                  <a:pt x="1403232" y="685800"/>
                </a:lnTo>
                <a:lnTo>
                  <a:pt x="1399422" y="698500"/>
                </a:lnTo>
                <a:lnTo>
                  <a:pt x="1414662" y="698500"/>
                </a:lnTo>
                <a:lnTo>
                  <a:pt x="1412376" y="685800"/>
                </a:lnTo>
                <a:close/>
              </a:path>
              <a:path w="2966085" h="1955800">
                <a:moveTo>
                  <a:pt x="2441374" y="635000"/>
                </a:moveTo>
                <a:lnTo>
                  <a:pt x="2343893" y="635000"/>
                </a:lnTo>
                <a:lnTo>
                  <a:pt x="2359034" y="647700"/>
                </a:lnTo>
                <a:lnTo>
                  <a:pt x="2424058" y="647700"/>
                </a:lnTo>
                <a:lnTo>
                  <a:pt x="2441374" y="635000"/>
                </a:lnTo>
                <a:close/>
              </a:path>
              <a:path w="2966085" h="1955800">
                <a:moveTo>
                  <a:pt x="2466444" y="266700"/>
                </a:moveTo>
                <a:lnTo>
                  <a:pt x="2336904" y="266700"/>
                </a:lnTo>
                <a:lnTo>
                  <a:pt x="2318783" y="279400"/>
                </a:lnTo>
                <a:lnTo>
                  <a:pt x="2300233" y="292100"/>
                </a:lnTo>
                <a:lnTo>
                  <a:pt x="2266054" y="317500"/>
                </a:lnTo>
                <a:lnTo>
                  <a:pt x="2230873" y="355600"/>
                </a:lnTo>
                <a:lnTo>
                  <a:pt x="2223192" y="381000"/>
                </a:lnTo>
                <a:lnTo>
                  <a:pt x="2217487" y="393700"/>
                </a:lnTo>
                <a:lnTo>
                  <a:pt x="2213746" y="406400"/>
                </a:lnTo>
                <a:lnTo>
                  <a:pt x="2211914" y="431800"/>
                </a:lnTo>
                <a:lnTo>
                  <a:pt x="2211952" y="444500"/>
                </a:lnTo>
                <a:lnTo>
                  <a:pt x="2217683" y="482600"/>
                </a:lnTo>
                <a:lnTo>
                  <a:pt x="2223261" y="495300"/>
                </a:lnTo>
                <a:lnTo>
                  <a:pt x="2230494" y="520700"/>
                </a:lnTo>
                <a:lnTo>
                  <a:pt x="2239418" y="533400"/>
                </a:lnTo>
                <a:lnTo>
                  <a:pt x="2250068" y="546100"/>
                </a:lnTo>
                <a:lnTo>
                  <a:pt x="2262115" y="571500"/>
                </a:lnTo>
                <a:lnTo>
                  <a:pt x="2300995" y="609600"/>
                </a:lnTo>
                <a:lnTo>
                  <a:pt x="2329157" y="635000"/>
                </a:lnTo>
                <a:lnTo>
                  <a:pt x="2459047" y="635000"/>
                </a:lnTo>
                <a:lnTo>
                  <a:pt x="2477100" y="622300"/>
                </a:lnTo>
                <a:lnTo>
                  <a:pt x="2495559" y="609600"/>
                </a:lnTo>
                <a:lnTo>
                  <a:pt x="2513728" y="596900"/>
                </a:lnTo>
                <a:lnTo>
                  <a:pt x="2529754" y="584200"/>
                </a:lnTo>
                <a:lnTo>
                  <a:pt x="2543636" y="571500"/>
                </a:lnTo>
                <a:lnTo>
                  <a:pt x="2555376" y="558800"/>
                </a:lnTo>
                <a:lnTo>
                  <a:pt x="2387355" y="558800"/>
                </a:lnTo>
                <a:lnTo>
                  <a:pt x="2379447" y="546100"/>
                </a:lnTo>
                <a:lnTo>
                  <a:pt x="2371718" y="546100"/>
                </a:lnTo>
                <a:lnTo>
                  <a:pt x="2364156" y="533400"/>
                </a:lnTo>
                <a:lnTo>
                  <a:pt x="2356748" y="533400"/>
                </a:lnTo>
                <a:lnTo>
                  <a:pt x="2349580" y="520700"/>
                </a:lnTo>
                <a:lnTo>
                  <a:pt x="2342556" y="508000"/>
                </a:lnTo>
                <a:lnTo>
                  <a:pt x="2335674" y="508000"/>
                </a:lnTo>
                <a:lnTo>
                  <a:pt x="2328935" y="495300"/>
                </a:lnTo>
                <a:lnTo>
                  <a:pt x="2322246" y="482600"/>
                </a:lnTo>
                <a:lnTo>
                  <a:pt x="2316473" y="469900"/>
                </a:lnTo>
                <a:lnTo>
                  <a:pt x="2311629" y="457200"/>
                </a:lnTo>
                <a:lnTo>
                  <a:pt x="2307726" y="457200"/>
                </a:lnTo>
                <a:lnTo>
                  <a:pt x="2304749" y="444500"/>
                </a:lnTo>
                <a:lnTo>
                  <a:pt x="2302678" y="431800"/>
                </a:lnTo>
                <a:lnTo>
                  <a:pt x="2301511" y="419100"/>
                </a:lnTo>
                <a:lnTo>
                  <a:pt x="2301249" y="419100"/>
                </a:lnTo>
                <a:lnTo>
                  <a:pt x="2302061" y="406400"/>
                </a:lnTo>
                <a:lnTo>
                  <a:pt x="2303932" y="393700"/>
                </a:lnTo>
                <a:lnTo>
                  <a:pt x="2306875" y="393700"/>
                </a:lnTo>
                <a:lnTo>
                  <a:pt x="2310901" y="381000"/>
                </a:lnTo>
                <a:lnTo>
                  <a:pt x="2315923" y="381000"/>
                </a:lnTo>
                <a:lnTo>
                  <a:pt x="2322029" y="368300"/>
                </a:lnTo>
                <a:lnTo>
                  <a:pt x="2329207" y="355600"/>
                </a:lnTo>
                <a:lnTo>
                  <a:pt x="2347136" y="355600"/>
                </a:lnTo>
                <a:lnTo>
                  <a:pt x="2356589" y="342900"/>
                </a:lnTo>
                <a:lnTo>
                  <a:pt x="2539654" y="342900"/>
                </a:lnTo>
                <a:lnTo>
                  <a:pt x="2507969" y="304800"/>
                </a:lnTo>
                <a:lnTo>
                  <a:pt x="2480708" y="279400"/>
                </a:lnTo>
                <a:lnTo>
                  <a:pt x="2466444" y="266700"/>
                </a:lnTo>
                <a:close/>
              </a:path>
              <a:path w="2966085" h="1955800">
                <a:moveTo>
                  <a:pt x="1919868" y="546100"/>
                </a:moveTo>
                <a:lnTo>
                  <a:pt x="1916439" y="546100"/>
                </a:lnTo>
                <a:lnTo>
                  <a:pt x="1909073" y="558800"/>
                </a:lnTo>
                <a:lnTo>
                  <a:pt x="1926218" y="558800"/>
                </a:lnTo>
                <a:lnTo>
                  <a:pt x="1919868" y="546100"/>
                </a:lnTo>
                <a:close/>
              </a:path>
              <a:path w="2966085" h="1955800">
                <a:moveTo>
                  <a:pt x="2539654" y="342900"/>
                </a:moveTo>
                <a:lnTo>
                  <a:pt x="2408437" y="342900"/>
                </a:lnTo>
                <a:lnTo>
                  <a:pt x="2416361" y="355600"/>
                </a:lnTo>
                <a:lnTo>
                  <a:pt x="2424106" y="355600"/>
                </a:lnTo>
                <a:lnTo>
                  <a:pt x="2431636" y="368300"/>
                </a:lnTo>
                <a:lnTo>
                  <a:pt x="2438917" y="368300"/>
                </a:lnTo>
                <a:lnTo>
                  <a:pt x="2446085" y="381000"/>
                </a:lnTo>
                <a:lnTo>
                  <a:pt x="2453109" y="393700"/>
                </a:lnTo>
                <a:lnTo>
                  <a:pt x="2459991" y="393700"/>
                </a:lnTo>
                <a:lnTo>
                  <a:pt x="2466730" y="406400"/>
                </a:lnTo>
                <a:lnTo>
                  <a:pt x="2473350" y="419100"/>
                </a:lnTo>
                <a:lnTo>
                  <a:pt x="2479113" y="431800"/>
                </a:lnTo>
                <a:lnTo>
                  <a:pt x="2484018" y="444500"/>
                </a:lnTo>
                <a:lnTo>
                  <a:pt x="2488066" y="444500"/>
                </a:lnTo>
                <a:lnTo>
                  <a:pt x="2491114" y="457200"/>
                </a:lnTo>
                <a:lnTo>
                  <a:pt x="2493210" y="469900"/>
                </a:lnTo>
                <a:lnTo>
                  <a:pt x="2494353" y="482600"/>
                </a:lnTo>
                <a:lnTo>
                  <a:pt x="2494543" y="482600"/>
                </a:lnTo>
                <a:lnTo>
                  <a:pt x="2493660" y="495300"/>
                </a:lnTo>
                <a:lnTo>
                  <a:pt x="2491765" y="508000"/>
                </a:lnTo>
                <a:lnTo>
                  <a:pt x="2488846" y="508000"/>
                </a:lnTo>
                <a:lnTo>
                  <a:pt x="2484891" y="520700"/>
                </a:lnTo>
                <a:lnTo>
                  <a:pt x="2479791" y="533400"/>
                </a:lnTo>
                <a:lnTo>
                  <a:pt x="2473620" y="533400"/>
                </a:lnTo>
                <a:lnTo>
                  <a:pt x="2466353" y="546100"/>
                </a:lnTo>
                <a:lnTo>
                  <a:pt x="2448369" y="546100"/>
                </a:lnTo>
                <a:lnTo>
                  <a:pt x="2438996" y="558800"/>
                </a:lnTo>
                <a:lnTo>
                  <a:pt x="2555376" y="558800"/>
                </a:lnTo>
                <a:lnTo>
                  <a:pt x="2565117" y="546100"/>
                </a:lnTo>
                <a:lnTo>
                  <a:pt x="2572823" y="520700"/>
                </a:lnTo>
                <a:lnTo>
                  <a:pt x="2578504" y="508000"/>
                </a:lnTo>
                <a:lnTo>
                  <a:pt x="2582173" y="495300"/>
                </a:lnTo>
                <a:lnTo>
                  <a:pt x="2583985" y="469900"/>
                </a:lnTo>
                <a:lnTo>
                  <a:pt x="2583903" y="457200"/>
                </a:lnTo>
                <a:lnTo>
                  <a:pt x="2581941" y="444500"/>
                </a:lnTo>
                <a:lnTo>
                  <a:pt x="2578109" y="419100"/>
                </a:lnTo>
                <a:lnTo>
                  <a:pt x="2572585" y="406400"/>
                </a:lnTo>
                <a:lnTo>
                  <a:pt x="2565346" y="393700"/>
                </a:lnTo>
                <a:lnTo>
                  <a:pt x="2556392" y="368300"/>
                </a:lnTo>
                <a:lnTo>
                  <a:pt x="2545724" y="355600"/>
                </a:lnTo>
                <a:lnTo>
                  <a:pt x="2539654" y="342900"/>
                </a:lnTo>
                <a:close/>
              </a:path>
              <a:path w="2966085" h="1955800">
                <a:moveTo>
                  <a:pt x="2134498" y="419100"/>
                </a:moveTo>
                <a:lnTo>
                  <a:pt x="2105653" y="419100"/>
                </a:lnTo>
                <a:lnTo>
                  <a:pt x="2100081" y="431800"/>
                </a:lnTo>
                <a:lnTo>
                  <a:pt x="2137038" y="431800"/>
                </a:lnTo>
                <a:lnTo>
                  <a:pt x="2134498" y="419100"/>
                </a:lnTo>
                <a:close/>
              </a:path>
              <a:path w="2966085" h="1955800">
                <a:moveTo>
                  <a:pt x="2784055" y="419100"/>
                </a:moveTo>
                <a:lnTo>
                  <a:pt x="2709554" y="419100"/>
                </a:lnTo>
                <a:lnTo>
                  <a:pt x="2720986" y="431800"/>
                </a:lnTo>
                <a:lnTo>
                  <a:pt x="2770663" y="431800"/>
                </a:lnTo>
                <a:lnTo>
                  <a:pt x="2784055" y="419100"/>
                </a:lnTo>
                <a:close/>
              </a:path>
              <a:path w="2966085" h="1955800">
                <a:moveTo>
                  <a:pt x="2824285" y="393700"/>
                </a:moveTo>
                <a:lnTo>
                  <a:pt x="2668152" y="393700"/>
                </a:lnTo>
                <a:lnTo>
                  <a:pt x="2677818" y="406400"/>
                </a:lnTo>
                <a:lnTo>
                  <a:pt x="2687948" y="419100"/>
                </a:lnTo>
                <a:lnTo>
                  <a:pt x="2797853" y="419100"/>
                </a:lnTo>
                <a:lnTo>
                  <a:pt x="2812043" y="406400"/>
                </a:lnTo>
                <a:lnTo>
                  <a:pt x="2824285" y="393700"/>
                </a:lnTo>
                <a:close/>
              </a:path>
              <a:path w="2966085" h="1955800">
                <a:moveTo>
                  <a:pt x="2597540" y="127000"/>
                </a:moveTo>
                <a:lnTo>
                  <a:pt x="2564266" y="127000"/>
                </a:lnTo>
                <a:lnTo>
                  <a:pt x="2557789" y="139700"/>
                </a:lnTo>
                <a:lnTo>
                  <a:pt x="2542549" y="139700"/>
                </a:lnTo>
                <a:lnTo>
                  <a:pt x="2536326" y="152400"/>
                </a:lnTo>
                <a:lnTo>
                  <a:pt x="2526801" y="152400"/>
                </a:lnTo>
                <a:lnTo>
                  <a:pt x="2523245" y="165100"/>
                </a:lnTo>
                <a:lnTo>
                  <a:pt x="2517276" y="165100"/>
                </a:lnTo>
                <a:lnTo>
                  <a:pt x="2517022" y="177800"/>
                </a:lnTo>
                <a:lnTo>
                  <a:pt x="2518927" y="177800"/>
                </a:lnTo>
                <a:lnTo>
                  <a:pt x="2628655" y="342900"/>
                </a:lnTo>
                <a:lnTo>
                  <a:pt x="2638827" y="368300"/>
                </a:lnTo>
                <a:lnTo>
                  <a:pt x="2648785" y="381000"/>
                </a:lnTo>
                <a:lnTo>
                  <a:pt x="2658552" y="393700"/>
                </a:lnTo>
                <a:lnTo>
                  <a:pt x="2835300" y="393700"/>
                </a:lnTo>
                <a:lnTo>
                  <a:pt x="2845101" y="381000"/>
                </a:lnTo>
                <a:lnTo>
                  <a:pt x="2853699" y="368300"/>
                </a:lnTo>
                <a:lnTo>
                  <a:pt x="2861059" y="342900"/>
                </a:lnTo>
                <a:lnTo>
                  <a:pt x="2867336" y="330200"/>
                </a:lnTo>
                <a:lnTo>
                  <a:pt x="2733621" y="330200"/>
                </a:lnTo>
                <a:lnTo>
                  <a:pt x="2728334" y="317500"/>
                </a:lnTo>
                <a:lnTo>
                  <a:pt x="2723143" y="317500"/>
                </a:lnTo>
                <a:lnTo>
                  <a:pt x="2717761" y="304800"/>
                </a:lnTo>
                <a:lnTo>
                  <a:pt x="2711904" y="304800"/>
                </a:lnTo>
                <a:lnTo>
                  <a:pt x="2705569" y="292100"/>
                </a:lnTo>
                <a:lnTo>
                  <a:pt x="2698759" y="279400"/>
                </a:lnTo>
                <a:lnTo>
                  <a:pt x="2597540" y="127000"/>
                </a:lnTo>
                <a:close/>
              </a:path>
              <a:path w="2966085" h="1955800">
                <a:moveTo>
                  <a:pt x="2785373" y="0"/>
                </a:moveTo>
                <a:lnTo>
                  <a:pt x="2763148" y="0"/>
                </a:lnTo>
                <a:lnTo>
                  <a:pt x="2757814" y="12700"/>
                </a:lnTo>
                <a:lnTo>
                  <a:pt x="2738256" y="12700"/>
                </a:lnTo>
                <a:lnTo>
                  <a:pt x="2730509" y="25400"/>
                </a:lnTo>
                <a:lnTo>
                  <a:pt x="2719587" y="25400"/>
                </a:lnTo>
                <a:lnTo>
                  <a:pt x="2714888" y="38100"/>
                </a:lnTo>
                <a:lnTo>
                  <a:pt x="2706760" y="38100"/>
                </a:lnTo>
                <a:lnTo>
                  <a:pt x="2705490" y="50800"/>
                </a:lnTo>
                <a:lnTo>
                  <a:pt x="2707141" y="50800"/>
                </a:lnTo>
                <a:lnTo>
                  <a:pt x="2826267" y="241300"/>
                </a:lnTo>
                <a:lnTo>
                  <a:pt x="2818141" y="279400"/>
                </a:lnTo>
                <a:lnTo>
                  <a:pt x="2804534" y="317500"/>
                </a:lnTo>
                <a:lnTo>
                  <a:pt x="2798309" y="317500"/>
                </a:lnTo>
                <a:lnTo>
                  <a:pt x="2791215" y="330200"/>
                </a:lnTo>
                <a:lnTo>
                  <a:pt x="2867336" y="330200"/>
                </a:lnTo>
                <a:lnTo>
                  <a:pt x="2872541" y="317500"/>
                </a:lnTo>
                <a:lnTo>
                  <a:pt x="2876686" y="292100"/>
                </a:lnTo>
                <a:lnTo>
                  <a:pt x="2965967" y="292100"/>
                </a:lnTo>
                <a:lnTo>
                  <a:pt x="2964697" y="279400"/>
                </a:lnTo>
                <a:lnTo>
                  <a:pt x="2785373" y="0"/>
                </a:lnTo>
                <a:close/>
              </a:path>
              <a:path w="2966085" h="1955800">
                <a:moveTo>
                  <a:pt x="2965586" y="292100"/>
                </a:moveTo>
                <a:lnTo>
                  <a:pt x="2876686" y="292100"/>
                </a:lnTo>
                <a:lnTo>
                  <a:pt x="2897387" y="330200"/>
                </a:lnTo>
                <a:lnTo>
                  <a:pt x="2926597" y="330200"/>
                </a:lnTo>
                <a:lnTo>
                  <a:pt x="2932312" y="317500"/>
                </a:lnTo>
                <a:lnTo>
                  <a:pt x="2945647" y="317500"/>
                </a:lnTo>
                <a:lnTo>
                  <a:pt x="2950854" y="304800"/>
                </a:lnTo>
                <a:lnTo>
                  <a:pt x="2963681" y="304800"/>
                </a:lnTo>
                <a:lnTo>
                  <a:pt x="2965586" y="292100"/>
                </a:lnTo>
                <a:close/>
              </a:path>
              <a:path w="2966085" h="1955800">
                <a:moveTo>
                  <a:pt x="2421081" y="254000"/>
                </a:moveTo>
                <a:lnTo>
                  <a:pt x="2371861" y="254000"/>
                </a:lnTo>
                <a:lnTo>
                  <a:pt x="2354597" y="266700"/>
                </a:lnTo>
                <a:lnTo>
                  <a:pt x="2436631" y="266700"/>
                </a:lnTo>
                <a:lnTo>
                  <a:pt x="2421081" y="2540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3540" y="863854"/>
            <a:ext cx="8153400" cy="538099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675"/>
              </a:spcBef>
              <a:buFont typeface="Arial MT"/>
              <a:buChar char="•"/>
              <a:tabLst>
                <a:tab pos="354965" algn="l"/>
              </a:tabLst>
            </a:pPr>
            <a:r>
              <a:rPr sz="2400" dirty="0">
                <a:latin typeface="Times New Roman"/>
                <a:cs typeface="Times New Roman"/>
              </a:rPr>
              <a:t>Inorganic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component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diet~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b="1" spc="-25" dirty="0">
                <a:latin typeface="Times New Roman"/>
                <a:cs typeface="Times New Roman"/>
              </a:rPr>
              <a:t>Total</a:t>
            </a:r>
            <a:r>
              <a:rPr sz="2400" b="1" spc="-50" dirty="0">
                <a:latin typeface="Times New Roman"/>
                <a:cs typeface="Times New Roman"/>
              </a:rPr>
              <a:t> </a:t>
            </a:r>
            <a:r>
              <a:rPr sz="2400" b="1" spc="-25" dirty="0">
                <a:latin typeface="Times New Roman"/>
                <a:cs typeface="Times New Roman"/>
              </a:rPr>
              <a:t>ash</a:t>
            </a:r>
            <a:endParaRPr sz="2400">
              <a:latin typeface="Times New Roman"/>
              <a:cs typeface="Times New Roman"/>
            </a:endParaRPr>
          </a:p>
          <a:p>
            <a:pPr marL="354965" indent="-342265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354965" algn="l"/>
              </a:tabLst>
            </a:pPr>
            <a:r>
              <a:rPr sz="2400" dirty="0">
                <a:latin typeface="Times New Roman"/>
                <a:cs typeface="Times New Roman"/>
              </a:rPr>
              <a:t>Represented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by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total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ash~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Proximate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Principle</a:t>
            </a:r>
            <a:endParaRPr sz="2400">
              <a:latin typeface="Times New Roman"/>
              <a:cs typeface="Times New Roman"/>
            </a:endParaRPr>
          </a:p>
          <a:p>
            <a:pPr marL="354965" indent="-342265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354965" algn="l"/>
              </a:tabLst>
            </a:pPr>
            <a:r>
              <a:rPr sz="2400" dirty="0">
                <a:latin typeface="Times New Roman"/>
                <a:cs typeface="Times New Roman"/>
              </a:rPr>
              <a:t>Estimated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with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help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Muffle</a:t>
            </a:r>
            <a:r>
              <a:rPr sz="2400" b="1" spc="-2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Furnace</a:t>
            </a:r>
            <a:endParaRPr sz="2400">
              <a:latin typeface="Times New Roman"/>
              <a:cs typeface="Times New Roman"/>
            </a:endParaRPr>
          </a:p>
          <a:p>
            <a:pPr marL="354965" indent="-342265">
              <a:lnSpc>
                <a:spcPct val="100000"/>
              </a:lnSpc>
              <a:spcBef>
                <a:spcPts val="500"/>
              </a:spcBef>
              <a:buFont typeface="Arial MT"/>
              <a:buChar char="•"/>
              <a:tabLst>
                <a:tab pos="354965" algn="l"/>
              </a:tabLst>
            </a:pPr>
            <a:r>
              <a:rPr sz="2000" dirty="0">
                <a:latin typeface="Times New Roman"/>
                <a:cs typeface="Times New Roman"/>
              </a:rPr>
              <a:t>Perform</a:t>
            </a:r>
            <a:r>
              <a:rPr sz="2000" spc="-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essential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functions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&amp; must be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present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in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food</a:t>
            </a:r>
            <a:endParaRPr sz="2000">
              <a:latin typeface="Times New Roman"/>
              <a:cs typeface="Times New Roman"/>
            </a:endParaRPr>
          </a:p>
          <a:p>
            <a:pPr marL="355600" marR="508634" indent="-342900">
              <a:lnSpc>
                <a:spcPct val="100000"/>
              </a:lnSpc>
              <a:spcBef>
                <a:spcPts val="560"/>
              </a:spcBef>
              <a:buFont typeface="Arial MT"/>
              <a:buChar char="•"/>
              <a:tabLst>
                <a:tab pos="355600" algn="l"/>
                <a:tab pos="3865879" algn="l"/>
              </a:tabLst>
            </a:pP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animal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tissues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feeds,</a:t>
            </a:r>
            <a:r>
              <a:rPr sz="2400" dirty="0">
                <a:latin typeface="Times New Roman"/>
                <a:cs typeface="Times New Roman"/>
              </a:rPr>
              <a:t>	minerals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are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present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 </a:t>
            </a:r>
            <a:r>
              <a:rPr sz="2400" spc="-10" dirty="0">
                <a:latin typeface="Times New Roman"/>
                <a:cs typeface="Times New Roman"/>
              </a:rPr>
              <a:t>varying </a:t>
            </a:r>
            <a:r>
              <a:rPr sz="2400" dirty="0">
                <a:latin typeface="Times New Roman"/>
                <a:cs typeface="Times New Roman"/>
              </a:rPr>
              <a:t>amounts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concentrations.</a:t>
            </a:r>
            <a:endParaRPr sz="2400">
              <a:latin typeface="Times New Roman"/>
              <a:cs typeface="Times New Roman"/>
            </a:endParaRPr>
          </a:p>
          <a:p>
            <a:pPr marL="354965" indent="-342265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354965" algn="l"/>
              </a:tabLst>
            </a:pPr>
            <a:r>
              <a:rPr sz="2400" spc="-20" dirty="0">
                <a:latin typeface="Times New Roman"/>
                <a:cs typeface="Times New Roman"/>
              </a:rPr>
              <a:t>Total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body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mineral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Wingdings"/>
                <a:cs typeface="Wingdings"/>
              </a:rPr>
              <a:t>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Ca</a:t>
            </a:r>
            <a:r>
              <a:rPr sz="2400" b="1" spc="-2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(46%)</a:t>
            </a:r>
            <a:endParaRPr sz="2400">
              <a:latin typeface="Times New Roman"/>
              <a:cs typeface="Times New Roman"/>
            </a:endParaRPr>
          </a:p>
          <a:p>
            <a:pPr marL="2756535">
              <a:lnSpc>
                <a:spcPct val="100000"/>
              </a:lnSpc>
              <a:spcBef>
                <a:spcPts val="580"/>
              </a:spcBef>
            </a:pPr>
            <a:r>
              <a:rPr sz="2400" dirty="0">
                <a:latin typeface="Wingdings"/>
                <a:cs typeface="Wingdings"/>
              </a:rPr>
              <a:t></a:t>
            </a:r>
            <a:r>
              <a:rPr sz="2400" b="1" dirty="0">
                <a:latin typeface="Times New Roman"/>
                <a:cs typeface="Times New Roman"/>
              </a:rPr>
              <a:t>P</a:t>
            </a:r>
            <a:r>
              <a:rPr sz="2400" b="1" spc="-13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(29%)</a:t>
            </a:r>
            <a:endParaRPr sz="2400">
              <a:latin typeface="Times New Roman"/>
              <a:cs typeface="Times New Roman"/>
            </a:endParaRPr>
          </a:p>
          <a:p>
            <a:pPr marL="2756535">
              <a:lnSpc>
                <a:spcPct val="100000"/>
              </a:lnSpc>
              <a:spcBef>
                <a:spcPts val="575"/>
              </a:spcBef>
            </a:pPr>
            <a:r>
              <a:rPr sz="2400" dirty="0">
                <a:latin typeface="Wingdings"/>
                <a:cs typeface="Wingdings"/>
              </a:rPr>
              <a:t>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Mg,</a:t>
            </a:r>
            <a:r>
              <a:rPr sz="2400" b="1" spc="-2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Na,</a:t>
            </a:r>
            <a:r>
              <a:rPr sz="2400" b="1" spc="-1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K,</a:t>
            </a:r>
            <a:r>
              <a:rPr sz="2400" b="1" spc="-1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Cl,</a:t>
            </a:r>
            <a:r>
              <a:rPr sz="2400" b="1" spc="-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S</a:t>
            </a:r>
            <a:r>
              <a:rPr sz="2400" b="1" spc="-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(25%)</a:t>
            </a:r>
            <a:endParaRPr sz="2400">
              <a:latin typeface="Times New Roman"/>
              <a:cs typeface="Times New Roman"/>
            </a:endParaRPr>
          </a:p>
          <a:p>
            <a:pPr marL="2756535">
              <a:lnSpc>
                <a:spcPct val="100000"/>
              </a:lnSpc>
              <a:spcBef>
                <a:spcPts val="575"/>
              </a:spcBef>
            </a:pPr>
            <a:r>
              <a:rPr sz="2400" dirty="0">
                <a:latin typeface="Wingdings"/>
                <a:cs typeface="Wingdings"/>
              </a:rPr>
              <a:t>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micro</a:t>
            </a:r>
            <a:r>
              <a:rPr sz="2400" b="1" spc="-3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minerals</a:t>
            </a:r>
            <a:r>
              <a:rPr sz="2400" b="1" spc="-30" dirty="0">
                <a:latin typeface="Times New Roman"/>
                <a:cs typeface="Times New Roman"/>
              </a:rPr>
              <a:t> </a:t>
            </a:r>
            <a:r>
              <a:rPr sz="2400" b="1" spc="-20" dirty="0">
                <a:latin typeface="Times New Roman"/>
                <a:cs typeface="Times New Roman"/>
              </a:rPr>
              <a:t>(3%)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195"/>
              </a:spcBef>
            </a:pPr>
            <a:endParaRPr sz="2400">
              <a:latin typeface="Times New Roman"/>
              <a:cs typeface="Times New Roman"/>
            </a:endParaRPr>
          </a:p>
          <a:p>
            <a:pPr marL="756285" marR="5080" indent="-287020">
              <a:lnSpc>
                <a:spcPct val="100000"/>
              </a:lnSpc>
            </a:pPr>
            <a:r>
              <a:rPr sz="2000" b="1" dirty="0">
                <a:solidFill>
                  <a:srgbClr val="6F2F9F"/>
                </a:solidFill>
                <a:latin typeface="Times New Roman"/>
                <a:cs typeface="Times New Roman"/>
              </a:rPr>
              <a:t>Sir</a:t>
            </a:r>
            <a:r>
              <a:rPr sz="2000" b="1" spc="-50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6F2F9F"/>
                </a:solidFill>
                <a:latin typeface="Times New Roman"/>
                <a:cs typeface="Times New Roman"/>
              </a:rPr>
              <a:t>Humphery</a:t>
            </a:r>
            <a:r>
              <a:rPr sz="2000" b="1" spc="-30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6F2F9F"/>
                </a:solidFill>
                <a:latin typeface="Times New Roman"/>
                <a:cs typeface="Times New Roman"/>
              </a:rPr>
              <a:t>Davy</a:t>
            </a:r>
            <a:r>
              <a:rPr sz="2000" b="1" spc="-2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6F2F9F"/>
                </a:solidFill>
                <a:latin typeface="Times New Roman"/>
                <a:cs typeface="Times New Roman"/>
              </a:rPr>
              <a:t>(1875)</a:t>
            </a:r>
            <a:r>
              <a:rPr sz="2000" b="1" spc="-2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6F2F9F"/>
                </a:solidFill>
                <a:latin typeface="Times New Roman"/>
                <a:cs typeface="Times New Roman"/>
              </a:rPr>
              <a:t>identified</a:t>
            </a:r>
            <a:r>
              <a:rPr sz="2000" spc="-40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6F2F9F"/>
                </a:solidFill>
                <a:latin typeface="Times New Roman"/>
                <a:cs typeface="Times New Roman"/>
              </a:rPr>
              <a:t>Potassium</a:t>
            </a:r>
            <a:r>
              <a:rPr sz="2000" b="1" spc="-4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6F2F9F"/>
                </a:solidFill>
                <a:latin typeface="Times New Roman"/>
                <a:cs typeface="Times New Roman"/>
              </a:rPr>
              <a:t>in</a:t>
            </a:r>
            <a:r>
              <a:rPr sz="2000" spc="-10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6F2F9F"/>
                </a:solidFill>
                <a:latin typeface="Times New Roman"/>
                <a:cs typeface="Times New Roman"/>
              </a:rPr>
              <a:t>residue</a:t>
            </a:r>
            <a:r>
              <a:rPr sz="2000" spc="-3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6F2F9F"/>
                </a:solidFill>
                <a:latin typeface="Times New Roman"/>
                <a:cs typeface="Times New Roman"/>
              </a:rPr>
              <a:t>of</a:t>
            </a:r>
            <a:r>
              <a:rPr sz="2000" spc="-1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6F2F9F"/>
                </a:solidFill>
                <a:latin typeface="Times New Roman"/>
                <a:cs typeface="Times New Roman"/>
              </a:rPr>
              <a:t>incinerated </a:t>
            </a:r>
            <a:r>
              <a:rPr sz="2000" dirty="0">
                <a:solidFill>
                  <a:srgbClr val="6F2F9F"/>
                </a:solidFill>
                <a:latin typeface="Times New Roman"/>
                <a:cs typeface="Times New Roman"/>
              </a:rPr>
              <a:t>wood</a:t>
            </a:r>
            <a:r>
              <a:rPr sz="2000" spc="-3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6F2F9F"/>
                </a:solidFill>
                <a:latin typeface="Times New Roman"/>
                <a:cs typeface="Times New Roman"/>
              </a:rPr>
              <a:t>and</a:t>
            </a:r>
            <a:r>
              <a:rPr sz="2000" spc="-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6F2F9F"/>
                </a:solidFill>
                <a:latin typeface="Times New Roman"/>
                <a:cs typeface="Times New Roman"/>
              </a:rPr>
              <a:t>gave</a:t>
            </a:r>
            <a:r>
              <a:rPr sz="2000" spc="-30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6F2F9F"/>
                </a:solidFill>
                <a:latin typeface="Times New Roman"/>
                <a:cs typeface="Times New Roman"/>
              </a:rPr>
              <a:t>name</a:t>
            </a:r>
            <a:r>
              <a:rPr sz="2000" spc="-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6F2F9F"/>
                </a:solidFill>
                <a:latin typeface="Times New Roman"/>
                <a:cs typeface="Times New Roman"/>
              </a:rPr>
              <a:t>‘Pot</a:t>
            </a:r>
            <a:r>
              <a:rPr sz="2000" spc="-2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000" spc="-20" dirty="0">
                <a:solidFill>
                  <a:srgbClr val="6F2F9F"/>
                </a:solidFill>
                <a:latin typeface="Times New Roman"/>
                <a:cs typeface="Times New Roman"/>
              </a:rPr>
              <a:t>ash</a:t>
            </a:r>
            <a:r>
              <a:rPr sz="2000" b="1" spc="-20" dirty="0">
                <a:latin typeface="Times New Roman"/>
                <a:cs typeface="Times New Roman"/>
              </a:rPr>
              <a:t>’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90423" rIns="0" bIns="0" rtlCol="0">
            <a:spAutoFit/>
          </a:bodyPr>
          <a:lstStyle/>
          <a:p>
            <a:pPr marL="2684145">
              <a:lnSpc>
                <a:spcPct val="100000"/>
              </a:lnSpc>
              <a:spcBef>
                <a:spcPts val="100"/>
              </a:spcBef>
            </a:pPr>
            <a:r>
              <a:rPr b="1" spc="-10" dirty="0">
                <a:solidFill>
                  <a:srgbClr val="C00000"/>
                </a:solidFill>
                <a:latin typeface="Calibri"/>
                <a:cs typeface="Calibri"/>
              </a:rPr>
              <a:t>Minerals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55136" y="77723"/>
            <a:ext cx="2646680" cy="39497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010"/>
              </a:lnSpc>
            </a:pPr>
            <a:r>
              <a:rPr sz="2800" dirty="0">
                <a:solidFill>
                  <a:srgbClr val="C00000"/>
                </a:solidFill>
                <a:latin typeface="Times New Roman"/>
                <a:cs typeface="Times New Roman"/>
              </a:rPr>
              <a:t>Essential</a:t>
            </a:r>
            <a:r>
              <a:rPr sz="2800" spc="-2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800" spc="-10" dirty="0">
                <a:solidFill>
                  <a:srgbClr val="C00000"/>
                </a:solidFill>
                <a:latin typeface="Times New Roman"/>
                <a:cs typeface="Times New Roman"/>
              </a:rPr>
              <a:t>Minerals</a:t>
            </a:r>
            <a:endParaRPr sz="280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04787" y="1747837"/>
          <a:ext cx="8943975" cy="50063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10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4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14450">
                <a:tc>
                  <a:txBody>
                    <a:bodyPr/>
                    <a:lstStyle/>
                    <a:p>
                      <a:pPr marL="47625" algn="just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solidFill>
                            <a:srgbClr val="C00000"/>
                          </a:solidFill>
                          <a:latin typeface="Times New Roman"/>
                          <a:cs typeface="Times New Roman"/>
                        </a:rPr>
                        <a:t>Major/macro</a:t>
                      </a:r>
                      <a:r>
                        <a:rPr sz="2000" b="1" spc="415" dirty="0">
                          <a:solidFill>
                            <a:srgbClr val="C0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b="1" dirty="0">
                          <a:solidFill>
                            <a:srgbClr val="C00000"/>
                          </a:solidFill>
                          <a:latin typeface="Times New Roman"/>
                          <a:cs typeface="Times New Roman"/>
                        </a:rPr>
                        <a:t>mineral</a:t>
                      </a:r>
                      <a:r>
                        <a:rPr sz="2000" b="1" spc="-45" dirty="0">
                          <a:solidFill>
                            <a:srgbClr val="C0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25" dirty="0">
                          <a:latin typeface="Times New Roman"/>
                          <a:cs typeface="Times New Roman"/>
                        </a:rPr>
                        <a:t>are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47625" marR="176530" algn="just">
                        <a:lnSpc>
                          <a:spcPct val="100000"/>
                        </a:lnSpc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those</a:t>
                      </a:r>
                      <a:r>
                        <a:rPr sz="20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minerals</a:t>
                      </a:r>
                      <a:r>
                        <a:rPr sz="20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that</a:t>
                      </a:r>
                      <a:r>
                        <a:rPr sz="20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are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present</a:t>
                      </a:r>
                      <a:r>
                        <a:rPr sz="2000" spc="4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in</a:t>
                      </a:r>
                      <a:r>
                        <a:rPr sz="20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20" dirty="0">
                          <a:latin typeface="Times New Roman"/>
                          <a:cs typeface="Times New Roman"/>
                        </a:rPr>
                        <a:t>high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concentration</a:t>
                      </a:r>
                      <a:r>
                        <a:rPr sz="20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b="1" dirty="0">
                          <a:latin typeface="Times New Roman"/>
                          <a:cs typeface="Times New Roman"/>
                        </a:rPr>
                        <a:t>(&gt;70</a:t>
                      </a:r>
                      <a:r>
                        <a:rPr sz="2000" b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b="1" dirty="0">
                          <a:latin typeface="Times New Roman"/>
                          <a:cs typeface="Times New Roman"/>
                        </a:rPr>
                        <a:t>mg/kg</a:t>
                      </a:r>
                      <a:r>
                        <a:rPr sz="2000" b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b="1" dirty="0">
                          <a:latin typeface="Times New Roman"/>
                          <a:cs typeface="Times New Roman"/>
                        </a:rPr>
                        <a:t>live</a:t>
                      </a:r>
                      <a:r>
                        <a:rPr sz="2000" b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b="1" spc="-10" dirty="0">
                          <a:latin typeface="Times New Roman"/>
                          <a:cs typeface="Times New Roman"/>
                        </a:rPr>
                        <a:t>weight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)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are</a:t>
                      </a:r>
                      <a:r>
                        <a:rPr sz="20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termed</a:t>
                      </a:r>
                      <a:r>
                        <a:rPr sz="20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as</a:t>
                      </a:r>
                      <a:r>
                        <a:rPr sz="20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major</a:t>
                      </a:r>
                      <a:r>
                        <a:rPr sz="20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minerals.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39370" marB="0">
                    <a:lnL w="9525">
                      <a:solidFill>
                        <a:srgbClr val="666666"/>
                      </a:solidFill>
                      <a:prstDash val="solid"/>
                    </a:lnL>
                    <a:lnR w="9525">
                      <a:solidFill>
                        <a:srgbClr val="666666"/>
                      </a:solidFill>
                      <a:prstDash val="solid"/>
                    </a:lnR>
                    <a:lnT w="9525">
                      <a:solidFill>
                        <a:srgbClr val="666666"/>
                      </a:solidFill>
                      <a:prstDash val="solid"/>
                    </a:lnT>
                    <a:lnB w="9525">
                      <a:solidFill>
                        <a:srgbClr val="6666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 marR="56832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spc="-20" dirty="0">
                          <a:solidFill>
                            <a:srgbClr val="C00000"/>
                          </a:solidFill>
                          <a:latin typeface="Times New Roman"/>
                          <a:cs typeface="Times New Roman"/>
                        </a:rPr>
                        <a:t>Trace</a:t>
                      </a:r>
                      <a:r>
                        <a:rPr sz="2000" b="1" spc="-30" dirty="0">
                          <a:solidFill>
                            <a:srgbClr val="C0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b="1" dirty="0">
                          <a:solidFill>
                            <a:srgbClr val="C00000"/>
                          </a:solidFill>
                          <a:latin typeface="Times New Roman"/>
                          <a:cs typeface="Times New Roman"/>
                        </a:rPr>
                        <a:t>elements</a:t>
                      </a:r>
                      <a:r>
                        <a:rPr sz="2000" b="1" spc="-50" dirty="0">
                          <a:solidFill>
                            <a:srgbClr val="C0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b="1" dirty="0">
                          <a:solidFill>
                            <a:srgbClr val="C00000"/>
                          </a:solidFill>
                          <a:latin typeface="Times New Roman"/>
                          <a:cs typeface="Times New Roman"/>
                        </a:rPr>
                        <a:t>or</a:t>
                      </a:r>
                      <a:r>
                        <a:rPr sz="2000" b="1" spc="-65" dirty="0">
                          <a:solidFill>
                            <a:srgbClr val="C0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b="1" dirty="0">
                          <a:solidFill>
                            <a:srgbClr val="C00000"/>
                          </a:solidFill>
                          <a:latin typeface="Times New Roman"/>
                          <a:cs typeface="Times New Roman"/>
                        </a:rPr>
                        <a:t>Micro</a:t>
                      </a:r>
                      <a:r>
                        <a:rPr sz="2000" b="1" spc="-60" dirty="0">
                          <a:solidFill>
                            <a:srgbClr val="C0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b="1" dirty="0">
                          <a:solidFill>
                            <a:srgbClr val="C00000"/>
                          </a:solidFill>
                          <a:latin typeface="Times New Roman"/>
                          <a:cs typeface="Times New Roman"/>
                        </a:rPr>
                        <a:t>minerals</a:t>
                      </a:r>
                      <a:r>
                        <a:rPr sz="2000" b="1" spc="-45" dirty="0">
                          <a:solidFill>
                            <a:srgbClr val="C0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25" dirty="0">
                          <a:latin typeface="Times New Roman"/>
                          <a:cs typeface="Times New Roman"/>
                        </a:rPr>
                        <a:t>are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those</a:t>
                      </a:r>
                      <a:r>
                        <a:rPr sz="20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minerals</a:t>
                      </a:r>
                      <a:r>
                        <a:rPr sz="20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that</a:t>
                      </a:r>
                      <a:r>
                        <a:rPr sz="20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are</a:t>
                      </a:r>
                      <a:r>
                        <a:rPr sz="20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present</a:t>
                      </a:r>
                      <a:r>
                        <a:rPr sz="20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in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25" dirty="0">
                          <a:solidFill>
                            <a:srgbClr val="C00000"/>
                          </a:solidFill>
                          <a:latin typeface="Times New Roman"/>
                          <a:cs typeface="Times New Roman"/>
                        </a:rPr>
                        <a:t>low </a:t>
                      </a:r>
                      <a:r>
                        <a:rPr sz="2000" dirty="0">
                          <a:solidFill>
                            <a:srgbClr val="C00000"/>
                          </a:solidFill>
                          <a:latin typeface="Times New Roman"/>
                          <a:cs typeface="Times New Roman"/>
                        </a:rPr>
                        <a:t>concentration</a:t>
                      </a:r>
                      <a:r>
                        <a:rPr sz="2000" spc="-65" dirty="0">
                          <a:solidFill>
                            <a:srgbClr val="C0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b="1" dirty="0">
                          <a:latin typeface="Times New Roman"/>
                          <a:cs typeface="Times New Roman"/>
                        </a:rPr>
                        <a:t>(&lt;70</a:t>
                      </a:r>
                      <a:r>
                        <a:rPr sz="2000" b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b="1" dirty="0">
                          <a:latin typeface="Times New Roman"/>
                          <a:cs typeface="Times New Roman"/>
                        </a:rPr>
                        <a:t>mg/kg</a:t>
                      </a:r>
                      <a:r>
                        <a:rPr sz="2000" b="1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b="1" dirty="0">
                          <a:latin typeface="Times New Roman"/>
                          <a:cs typeface="Times New Roman"/>
                        </a:rPr>
                        <a:t>live</a:t>
                      </a:r>
                      <a:r>
                        <a:rPr sz="2000" b="1" spc="-10" dirty="0">
                          <a:latin typeface="Times New Roman"/>
                          <a:cs typeface="Times New Roman"/>
                        </a:rPr>
                        <a:t> weight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)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848360" indent="-342900">
                        <a:lnSpc>
                          <a:spcPct val="100000"/>
                        </a:lnSpc>
                        <a:buFont typeface="Wingdings"/>
                        <a:buChar char=""/>
                        <a:tabLst>
                          <a:tab pos="848360" algn="l"/>
                        </a:tabLst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physiologically</a:t>
                      </a:r>
                      <a:r>
                        <a:rPr sz="20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equally</a:t>
                      </a:r>
                      <a:r>
                        <a:rPr sz="20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important.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39370" marB="0">
                    <a:lnL w="9525">
                      <a:solidFill>
                        <a:srgbClr val="666666"/>
                      </a:solidFill>
                      <a:prstDash val="solid"/>
                    </a:lnL>
                    <a:lnR w="9525">
                      <a:solidFill>
                        <a:srgbClr val="666666"/>
                      </a:solidFill>
                      <a:prstDash val="solid"/>
                    </a:lnR>
                    <a:lnT w="9525">
                      <a:solidFill>
                        <a:srgbClr val="666666"/>
                      </a:solidFill>
                      <a:prstDash val="solid"/>
                    </a:lnT>
                    <a:lnB w="9525">
                      <a:solidFill>
                        <a:srgbClr val="666666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9570">
                <a:tc>
                  <a:txBody>
                    <a:bodyPr/>
                    <a:lstStyle/>
                    <a:p>
                      <a:pPr marL="50482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b="1" dirty="0">
                          <a:solidFill>
                            <a:srgbClr val="080CB8"/>
                          </a:solidFill>
                          <a:latin typeface="Times New Roman"/>
                          <a:cs typeface="Times New Roman"/>
                        </a:rPr>
                        <a:t>Calcium</a:t>
                      </a:r>
                      <a:r>
                        <a:rPr sz="1800" b="1" spc="-50" dirty="0">
                          <a:solidFill>
                            <a:srgbClr val="080CB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080CB8"/>
                          </a:solidFill>
                          <a:latin typeface="Times New Roman"/>
                          <a:cs typeface="Times New Roman"/>
                        </a:rPr>
                        <a:t>(Ca)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9525">
                      <a:solidFill>
                        <a:srgbClr val="666666"/>
                      </a:solidFill>
                      <a:prstDash val="solid"/>
                    </a:lnL>
                    <a:lnR w="9525">
                      <a:solidFill>
                        <a:srgbClr val="666666"/>
                      </a:solidFill>
                      <a:prstDash val="solid"/>
                    </a:lnR>
                    <a:lnT w="9525">
                      <a:solidFill>
                        <a:srgbClr val="666666"/>
                      </a:solidFill>
                      <a:prstDash val="solid"/>
                    </a:lnT>
                    <a:lnB w="9525">
                      <a:solidFill>
                        <a:srgbClr val="6666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1800" b="1" dirty="0">
                          <a:solidFill>
                            <a:srgbClr val="974707"/>
                          </a:solidFill>
                          <a:latin typeface="Times New Roman"/>
                          <a:cs typeface="Times New Roman"/>
                        </a:rPr>
                        <a:t>Iron</a:t>
                      </a:r>
                      <a:r>
                        <a:rPr sz="1800" b="1" spc="-60" dirty="0">
                          <a:solidFill>
                            <a:srgbClr val="974707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974707"/>
                          </a:solidFill>
                          <a:latin typeface="Times New Roman"/>
                          <a:cs typeface="Times New Roman"/>
                        </a:rPr>
                        <a:t>(Fe)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23495" marB="0">
                    <a:lnL w="9525">
                      <a:solidFill>
                        <a:srgbClr val="666666"/>
                      </a:solidFill>
                      <a:prstDash val="solid"/>
                    </a:lnL>
                    <a:lnR w="9525">
                      <a:solidFill>
                        <a:srgbClr val="666666"/>
                      </a:solidFill>
                      <a:prstDash val="solid"/>
                    </a:lnR>
                    <a:lnT w="9525">
                      <a:solidFill>
                        <a:srgbClr val="666666"/>
                      </a:solidFill>
                      <a:prstDash val="solid"/>
                    </a:lnT>
                    <a:lnB w="9525">
                      <a:solidFill>
                        <a:srgbClr val="666666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8935">
                <a:tc>
                  <a:txBody>
                    <a:bodyPr/>
                    <a:lstStyle/>
                    <a:p>
                      <a:pPr marL="50482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b="1" dirty="0">
                          <a:solidFill>
                            <a:srgbClr val="080CB8"/>
                          </a:solidFill>
                          <a:latin typeface="Times New Roman"/>
                          <a:cs typeface="Times New Roman"/>
                        </a:rPr>
                        <a:t>Phosphorus</a:t>
                      </a:r>
                      <a:r>
                        <a:rPr sz="1800" b="1" spc="-5" dirty="0">
                          <a:solidFill>
                            <a:srgbClr val="080CB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25" dirty="0">
                          <a:solidFill>
                            <a:srgbClr val="080CB8"/>
                          </a:solidFill>
                          <a:latin typeface="Times New Roman"/>
                          <a:cs typeface="Times New Roman"/>
                        </a:rPr>
                        <a:t>(P)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9525">
                      <a:solidFill>
                        <a:srgbClr val="666666"/>
                      </a:solidFill>
                      <a:prstDash val="solid"/>
                    </a:lnL>
                    <a:lnR w="9525">
                      <a:solidFill>
                        <a:srgbClr val="666666"/>
                      </a:solidFill>
                      <a:prstDash val="solid"/>
                    </a:lnR>
                    <a:lnT w="9525">
                      <a:solidFill>
                        <a:srgbClr val="666666"/>
                      </a:solidFill>
                      <a:prstDash val="solid"/>
                    </a:lnT>
                    <a:lnB w="9525">
                      <a:solidFill>
                        <a:srgbClr val="6666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800" b="1" dirty="0">
                          <a:solidFill>
                            <a:srgbClr val="974707"/>
                          </a:solidFill>
                          <a:latin typeface="Times New Roman"/>
                          <a:cs typeface="Times New Roman"/>
                        </a:rPr>
                        <a:t>Copper</a:t>
                      </a:r>
                      <a:r>
                        <a:rPr sz="1800" b="1" spc="-90" dirty="0">
                          <a:solidFill>
                            <a:srgbClr val="974707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974707"/>
                          </a:solidFill>
                          <a:latin typeface="Times New Roman"/>
                          <a:cs typeface="Times New Roman"/>
                        </a:rPr>
                        <a:t>(Cu)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24130" marB="0">
                    <a:lnL w="9525">
                      <a:solidFill>
                        <a:srgbClr val="666666"/>
                      </a:solidFill>
                      <a:prstDash val="solid"/>
                    </a:lnL>
                    <a:lnR w="9525">
                      <a:solidFill>
                        <a:srgbClr val="666666"/>
                      </a:solidFill>
                      <a:prstDash val="solid"/>
                    </a:lnR>
                    <a:lnT w="9525">
                      <a:solidFill>
                        <a:srgbClr val="666666"/>
                      </a:solidFill>
                      <a:prstDash val="solid"/>
                    </a:lnT>
                    <a:lnB w="9525">
                      <a:solidFill>
                        <a:srgbClr val="666666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9570">
                <a:tc>
                  <a:txBody>
                    <a:bodyPr/>
                    <a:lstStyle/>
                    <a:p>
                      <a:pPr marL="50482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b="1" dirty="0">
                          <a:solidFill>
                            <a:srgbClr val="080CB8"/>
                          </a:solidFill>
                          <a:latin typeface="Times New Roman"/>
                          <a:cs typeface="Times New Roman"/>
                        </a:rPr>
                        <a:t>Magnesium</a:t>
                      </a:r>
                      <a:r>
                        <a:rPr sz="1800" b="1" spc="-25" dirty="0">
                          <a:solidFill>
                            <a:srgbClr val="080CB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080CB8"/>
                          </a:solidFill>
                          <a:latin typeface="Times New Roman"/>
                          <a:cs typeface="Times New Roman"/>
                        </a:rPr>
                        <a:t>(Mg)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9525">
                      <a:solidFill>
                        <a:srgbClr val="666666"/>
                      </a:solidFill>
                      <a:prstDash val="solid"/>
                    </a:lnL>
                    <a:lnR w="9525">
                      <a:solidFill>
                        <a:srgbClr val="666666"/>
                      </a:solidFill>
                      <a:prstDash val="solid"/>
                    </a:lnR>
                    <a:lnT w="9525">
                      <a:solidFill>
                        <a:srgbClr val="666666"/>
                      </a:solidFill>
                      <a:prstDash val="solid"/>
                    </a:lnT>
                    <a:lnB w="9525">
                      <a:solidFill>
                        <a:srgbClr val="6666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1800" b="1" dirty="0">
                          <a:solidFill>
                            <a:srgbClr val="974707"/>
                          </a:solidFill>
                          <a:latin typeface="Times New Roman"/>
                          <a:cs typeface="Times New Roman"/>
                        </a:rPr>
                        <a:t>Cobalt</a:t>
                      </a:r>
                      <a:r>
                        <a:rPr sz="1800" b="1" spc="-5" dirty="0">
                          <a:solidFill>
                            <a:srgbClr val="974707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974707"/>
                          </a:solidFill>
                          <a:latin typeface="Times New Roman"/>
                          <a:cs typeface="Times New Roman"/>
                        </a:rPr>
                        <a:t>(Co)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23495" marB="0">
                    <a:lnL w="9525">
                      <a:solidFill>
                        <a:srgbClr val="666666"/>
                      </a:solidFill>
                      <a:prstDash val="solid"/>
                    </a:lnL>
                    <a:lnR w="9525">
                      <a:solidFill>
                        <a:srgbClr val="666666"/>
                      </a:solidFill>
                      <a:prstDash val="solid"/>
                    </a:lnR>
                    <a:lnT w="9525">
                      <a:solidFill>
                        <a:srgbClr val="666666"/>
                      </a:solidFill>
                      <a:prstDash val="solid"/>
                    </a:lnT>
                    <a:lnB w="9525">
                      <a:solidFill>
                        <a:srgbClr val="666666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8935">
                <a:tc>
                  <a:txBody>
                    <a:bodyPr/>
                    <a:lstStyle/>
                    <a:p>
                      <a:pPr marL="50482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b="1" dirty="0">
                          <a:solidFill>
                            <a:srgbClr val="080CB8"/>
                          </a:solidFill>
                          <a:latin typeface="Times New Roman"/>
                          <a:cs typeface="Times New Roman"/>
                        </a:rPr>
                        <a:t>Sodium</a:t>
                      </a:r>
                      <a:r>
                        <a:rPr sz="1800" b="1" spc="-10" dirty="0">
                          <a:solidFill>
                            <a:srgbClr val="080CB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080CB8"/>
                          </a:solidFill>
                          <a:latin typeface="Times New Roman"/>
                          <a:cs typeface="Times New Roman"/>
                        </a:rPr>
                        <a:t>(Na)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9525">
                      <a:solidFill>
                        <a:srgbClr val="666666"/>
                      </a:solidFill>
                      <a:prstDash val="solid"/>
                    </a:lnL>
                    <a:lnR w="9525">
                      <a:solidFill>
                        <a:srgbClr val="666666"/>
                      </a:solidFill>
                      <a:prstDash val="solid"/>
                    </a:lnR>
                    <a:lnT w="9525">
                      <a:solidFill>
                        <a:srgbClr val="666666"/>
                      </a:solidFill>
                      <a:prstDash val="solid"/>
                    </a:lnT>
                    <a:lnB w="9525">
                      <a:solidFill>
                        <a:srgbClr val="6666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800" b="1" dirty="0">
                          <a:solidFill>
                            <a:srgbClr val="974707"/>
                          </a:solidFill>
                          <a:latin typeface="Times New Roman"/>
                          <a:cs typeface="Times New Roman"/>
                        </a:rPr>
                        <a:t>Manganese</a:t>
                      </a:r>
                      <a:r>
                        <a:rPr sz="1800" b="1" spc="-30" dirty="0">
                          <a:solidFill>
                            <a:srgbClr val="974707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974707"/>
                          </a:solidFill>
                          <a:latin typeface="Times New Roman"/>
                          <a:cs typeface="Times New Roman"/>
                        </a:rPr>
                        <a:t>(Mg)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24130" marB="0">
                    <a:lnL w="9525">
                      <a:solidFill>
                        <a:srgbClr val="666666"/>
                      </a:solidFill>
                      <a:prstDash val="solid"/>
                    </a:lnL>
                    <a:lnR w="9525">
                      <a:solidFill>
                        <a:srgbClr val="666666"/>
                      </a:solidFill>
                      <a:prstDash val="solid"/>
                    </a:lnR>
                    <a:lnT w="9525">
                      <a:solidFill>
                        <a:srgbClr val="666666"/>
                      </a:solidFill>
                      <a:prstDash val="solid"/>
                    </a:lnT>
                    <a:lnB w="9525">
                      <a:solidFill>
                        <a:srgbClr val="666666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8935">
                <a:tc>
                  <a:txBody>
                    <a:bodyPr/>
                    <a:lstStyle/>
                    <a:p>
                      <a:pPr marL="50482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b="1" dirty="0">
                          <a:solidFill>
                            <a:srgbClr val="080CB8"/>
                          </a:solidFill>
                          <a:latin typeface="Times New Roman"/>
                          <a:cs typeface="Times New Roman"/>
                        </a:rPr>
                        <a:t>Potassium </a:t>
                      </a:r>
                      <a:r>
                        <a:rPr sz="1800" b="1" spc="-25" dirty="0">
                          <a:solidFill>
                            <a:srgbClr val="080CB8"/>
                          </a:solidFill>
                          <a:latin typeface="Times New Roman"/>
                          <a:cs typeface="Times New Roman"/>
                        </a:rPr>
                        <a:t>(K)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9525">
                      <a:solidFill>
                        <a:srgbClr val="666666"/>
                      </a:solidFill>
                      <a:prstDash val="solid"/>
                    </a:lnL>
                    <a:lnR w="9525">
                      <a:solidFill>
                        <a:srgbClr val="666666"/>
                      </a:solidFill>
                      <a:prstDash val="solid"/>
                    </a:lnR>
                    <a:lnT w="9525">
                      <a:solidFill>
                        <a:srgbClr val="666666"/>
                      </a:solidFill>
                      <a:prstDash val="solid"/>
                    </a:lnT>
                    <a:lnB w="9525">
                      <a:solidFill>
                        <a:srgbClr val="6666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800" b="1" dirty="0">
                          <a:solidFill>
                            <a:srgbClr val="974707"/>
                          </a:solidFill>
                          <a:latin typeface="Times New Roman"/>
                          <a:cs typeface="Times New Roman"/>
                        </a:rPr>
                        <a:t>Zinc</a:t>
                      </a:r>
                      <a:r>
                        <a:rPr sz="1800" b="1" spc="-15" dirty="0">
                          <a:solidFill>
                            <a:srgbClr val="974707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974707"/>
                          </a:solidFill>
                          <a:latin typeface="Times New Roman"/>
                          <a:cs typeface="Times New Roman"/>
                        </a:rPr>
                        <a:t>(Zn)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24130" marB="0">
                    <a:lnL w="9525">
                      <a:solidFill>
                        <a:srgbClr val="666666"/>
                      </a:solidFill>
                      <a:prstDash val="solid"/>
                    </a:lnL>
                    <a:lnR w="9525">
                      <a:solidFill>
                        <a:srgbClr val="666666"/>
                      </a:solidFill>
                      <a:prstDash val="solid"/>
                    </a:lnR>
                    <a:lnT w="9525">
                      <a:solidFill>
                        <a:srgbClr val="666666"/>
                      </a:solidFill>
                      <a:prstDash val="solid"/>
                    </a:lnT>
                    <a:lnB w="9525">
                      <a:solidFill>
                        <a:srgbClr val="666666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8935">
                <a:tc>
                  <a:txBody>
                    <a:bodyPr/>
                    <a:lstStyle/>
                    <a:p>
                      <a:pPr marL="50482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b="1" dirty="0">
                          <a:solidFill>
                            <a:srgbClr val="080CB8"/>
                          </a:solidFill>
                          <a:latin typeface="Times New Roman"/>
                          <a:cs typeface="Times New Roman"/>
                        </a:rPr>
                        <a:t>Chlorine</a:t>
                      </a:r>
                      <a:r>
                        <a:rPr sz="1800" b="1" spc="-30" dirty="0">
                          <a:solidFill>
                            <a:srgbClr val="080CB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080CB8"/>
                          </a:solidFill>
                          <a:latin typeface="Times New Roman"/>
                          <a:cs typeface="Times New Roman"/>
                        </a:rPr>
                        <a:t>(Cl)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41275" marB="0">
                    <a:lnL w="9525">
                      <a:solidFill>
                        <a:srgbClr val="666666"/>
                      </a:solidFill>
                      <a:prstDash val="solid"/>
                    </a:lnL>
                    <a:lnR w="9525">
                      <a:solidFill>
                        <a:srgbClr val="666666"/>
                      </a:solidFill>
                      <a:prstDash val="solid"/>
                    </a:lnR>
                    <a:lnT w="9525">
                      <a:solidFill>
                        <a:srgbClr val="666666"/>
                      </a:solidFill>
                      <a:prstDash val="solid"/>
                    </a:lnT>
                    <a:lnB w="9525">
                      <a:solidFill>
                        <a:srgbClr val="6666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800" b="1" dirty="0">
                          <a:solidFill>
                            <a:srgbClr val="974707"/>
                          </a:solidFill>
                          <a:latin typeface="Times New Roman"/>
                          <a:cs typeface="Times New Roman"/>
                        </a:rPr>
                        <a:t>Iodine</a:t>
                      </a:r>
                      <a:r>
                        <a:rPr sz="1800" b="1" spc="5" dirty="0">
                          <a:solidFill>
                            <a:srgbClr val="974707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25" dirty="0">
                          <a:solidFill>
                            <a:srgbClr val="974707"/>
                          </a:solidFill>
                          <a:latin typeface="Times New Roman"/>
                          <a:cs typeface="Times New Roman"/>
                        </a:rPr>
                        <a:t>(I)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24130" marB="0">
                    <a:lnL w="9525">
                      <a:solidFill>
                        <a:srgbClr val="666666"/>
                      </a:solidFill>
                      <a:prstDash val="solid"/>
                    </a:lnL>
                    <a:lnR w="9525">
                      <a:solidFill>
                        <a:srgbClr val="666666"/>
                      </a:solidFill>
                      <a:prstDash val="solid"/>
                    </a:lnR>
                    <a:lnT w="9525">
                      <a:solidFill>
                        <a:srgbClr val="666666"/>
                      </a:solidFill>
                      <a:prstDash val="solid"/>
                    </a:lnT>
                    <a:lnB w="9525">
                      <a:solidFill>
                        <a:srgbClr val="666666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9570">
                <a:tc>
                  <a:txBody>
                    <a:bodyPr/>
                    <a:lstStyle/>
                    <a:p>
                      <a:pPr marL="50482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b="1" dirty="0">
                          <a:solidFill>
                            <a:srgbClr val="080CB8"/>
                          </a:solidFill>
                          <a:latin typeface="Times New Roman"/>
                          <a:cs typeface="Times New Roman"/>
                        </a:rPr>
                        <a:t>Sulphur</a:t>
                      </a:r>
                      <a:r>
                        <a:rPr sz="1800" b="1" spc="-40" dirty="0">
                          <a:solidFill>
                            <a:srgbClr val="080CB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25" dirty="0">
                          <a:solidFill>
                            <a:srgbClr val="080CB8"/>
                          </a:solidFill>
                          <a:latin typeface="Times New Roman"/>
                          <a:cs typeface="Times New Roman"/>
                        </a:rPr>
                        <a:t>(S)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9525">
                      <a:solidFill>
                        <a:srgbClr val="666666"/>
                      </a:solidFill>
                      <a:prstDash val="solid"/>
                    </a:lnL>
                    <a:lnR w="9525">
                      <a:solidFill>
                        <a:srgbClr val="666666"/>
                      </a:solidFill>
                      <a:prstDash val="solid"/>
                    </a:lnR>
                    <a:lnT w="9525">
                      <a:solidFill>
                        <a:srgbClr val="666666"/>
                      </a:solidFill>
                      <a:prstDash val="solid"/>
                    </a:lnT>
                    <a:lnB w="9525">
                      <a:solidFill>
                        <a:srgbClr val="6666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800" b="1" dirty="0">
                          <a:solidFill>
                            <a:srgbClr val="974707"/>
                          </a:solidFill>
                          <a:latin typeface="Times New Roman"/>
                          <a:cs typeface="Times New Roman"/>
                        </a:rPr>
                        <a:t>Selenium </a:t>
                      </a:r>
                      <a:r>
                        <a:rPr sz="1800" b="1" spc="-20" dirty="0">
                          <a:solidFill>
                            <a:srgbClr val="974707"/>
                          </a:solidFill>
                          <a:latin typeface="Times New Roman"/>
                          <a:cs typeface="Times New Roman"/>
                        </a:rPr>
                        <a:t>(Se)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24130" marB="0">
                    <a:lnL w="9525">
                      <a:solidFill>
                        <a:srgbClr val="666666"/>
                      </a:solidFill>
                      <a:prstDash val="solid"/>
                    </a:lnL>
                    <a:lnR w="9525">
                      <a:solidFill>
                        <a:srgbClr val="666666"/>
                      </a:solidFill>
                      <a:prstDash val="solid"/>
                    </a:lnR>
                    <a:lnT w="9525">
                      <a:solidFill>
                        <a:srgbClr val="666666"/>
                      </a:solidFill>
                      <a:prstDash val="solid"/>
                    </a:lnT>
                    <a:lnB w="9525">
                      <a:solidFill>
                        <a:srgbClr val="666666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89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666666"/>
                      </a:solidFill>
                      <a:prstDash val="solid"/>
                    </a:lnL>
                    <a:lnR w="9525">
                      <a:solidFill>
                        <a:srgbClr val="666666"/>
                      </a:solidFill>
                      <a:prstDash val="solid"/>
                    </a:lnR>
                    <a:lnT w="9525">
                      <a:solidFill>
                        <a:srgbClr val="666666"/>
                      </a:solidFill>
                      <a:prstDash val="solid"/>
                    </a:lnT>
                    <a:lnB w="9525">
                      <a:solidFill>
                        <a:srgbClr val="6666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800" b="1" dirty="0">
                          <a:solidFill>
                            <a:srgbClr val="974707"/>
                          </a:solidFill>
                          <a:latin typeface="Times New Roman"/>
                          <a:cs typeface="Times New Roman"/>
                        </a:rPr>
                        <a:t>Molybdenum</a:t>
                      </a:r>
                      <a:r>
                        <a:rPr sz="1800" b="1" spc="-15" dirty="0">
                          <a:solidFill>
                            <a:srgbClr val="974707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974707"/>
                          </a:solidFill>
                          <a:latin typeface="Times New Roman"/>
                          <a:cs typeface="Times New Roman"/>
                        </a:rPr>
                        <a:t>(Mo)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24130" marB="0">
                    <a:lnL w="9525">
                      <a:solidFill>
                        <a:srgbClr val="666666"/>
                      </a:solidFill>
                      <a:prstDash val="solid"/>
                    </a:lnL>
                    <a:lnR w="9525">
                      <a:solidFill>
                        <a:srgbClr val="666666"/>
                      </a:solidFill>
                      <a:prstDash val="solid"/>
                    </a:lnR>
                    <a:lnT w="9525">
                      <a:solidFill>
                        <a:srgbClr val="666666"/>
                      </a:solidFill>
                      <a:prstDash val="solid"/>
                    </a:lnT>
                    <a:lnB w="9525">
                      <a:solidFill>
                        <a:srgbClr val="666666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95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666666"/>
                      </a:solidFill>
                      <a:prstDash val="solid"/>
                    </a:lnL>
                    <a:lnR w="9525">
                      <a:solidFill>
                        <a:srgbClr val="666666"/>
                      </a:solidFill>
                      <a:prstDash val="solid"/>
                    </a:lnR>
                    <a:lnT w="9525">
                      <a:solidFill>
                        <a:srgbClr val="666666"/>
                      </a:solidFill>
                      <a:prstDash val="solid"/>
                    </a:lnT>
                    <a:lnB w="9525">
                      <a:solidFill>
                        <a:srgbClr val="6666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800" b="1" dirty="0">
                          <a:solidFill>
                            <a:srgbClr val="974707"/>
                          </a:solidFill>
                          <a:latin typeface="Times New Roman"/>
                          <a:cs typeface="Times New Roman"/>
                        </a:rPr>
                        <a:t>Chromium</a:t>
                      </a:r>
                      <a:r>
                        <a:rPr sz="1800" b="1" spc="-95" dirty="0">
                          <a:solidFill>
                            <a:srgbClr val="974707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974707"/>
                          </a:solidFill>
                          <a:latin typeface="Times New Roman"/>
                          <a:cs typeface="Times New Roman"/>
                        </a:rPr>
                        <a:t>(Cr)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24130" marB="0">
                    <a:lnL w="9525">
                      <a:solidFill>
                        <a:srgbClr val="666666"/>
                      </a:solidFill>
                      <a:prstDash val="solid"/>
                    </a:lnL>
                    <a:lnR w="9525">
                      <a:solidFill>
                        <a:srgbClr val="666666"/>
                      </a:solidFill>
                      <a:prstDash val="solid"/>
                    </a:lnR>
                    <a:lnT w="9525">
                      <a:solidFill>
                        <a:srgbClr val="666666"/>
                      </a:solidFill>
                      <a:prstDash val="solid"/>
                    </a:lnT>
                    <a:lnB w="9525">
                      <a:solidFill>
                        <a:srgbClr val="666666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89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666666"/>
                      </a:solidFill>
                      <a:prstDash val="solid"/>
                    </a:lnL>
                    <a:lnR w="9525">
                      <a:solidFill>
                        <a:srgbClr val="666666"/>
                      </a:solidFill>
                      <a:prstDash val="solid"/>
                    </a:lnR>
                    <a:lnT w="9525">
                      <a:solidFill>
                        <a:srgbClr val="666666"/>
                      </a:solidFill>
                      <a:prstDash val="solid"/>
                    </a:lnT>
                    <a:lnB w="9525">
                      <a:solidFill>
                        <a:srgbClr val="6666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sz="1800" b="1" dirty="0">
                          <a:solidFill>
                            <a:srgbClr val="974707"/>
                          </a:solidFill>
                          <a:latin typeface="Times New Roman"/>
                          <a:cs typeface="Times New Roman"/>
                        </a:rPr>
                        <a:t>Fluorine</a:t>
                      </a:r>
                      <a:r>
                        <a:rPr sz="1800" b="1" spc="-20" dirty="0">
                          <a:solidFill>
                            <a:srgbClr val="974707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25" dirty="0">
                          <a:solidFill>
                            <a:srgbClr val="974707"/>
                          </a:solidFill>
                          <a:latin typeface="Times New Roman"/>
                          <a:cs typeface="Times New Roman"/>
                        </a:rPr>
                        <a:t>(F)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24765" marB="0">
                    <a:lnL w="9525">
                      <a:solidFill>
                        <a:srgbClr val="666666"/>
                      </a:solidFill>
                      <a:prstDash val="solid"/>
                    </a:lnL>
                    <a:lnR w="9525">
                      <a:solidFill>
                        <a:srgbClr val="666666"/>
                      </a:solidFill>
                      <a:prstDash val="solid"/>
                    </a:lnR>
                    <a:lnT w="9525">
                      <a:solidFill>
                        <a:srgbClr val="666666"/>
                      </a:solidFill>
                      <a:prstDash val="solid"/>
                    </a:lnT>
                    <a:lnB w="9525">
                      <a:solidFill>
                        <a:srgbClr val="666666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497840" y="566420"/>
            <a:ext cx="8149590" cy="88074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6F2F9F"/>
                </a:solidFill>
                <a:latin typeface="Times New Roman"/>
                <a:cs typeface="Times New Roman"/>
              </a:rPr>
              <a:t>Essential</a:t>
            </a:r>
            <a:r>
              <a:rPr sz="2000" b="1" spc="360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6F2F9F"/>
                </a:solidFill>
                <a:latin typeface="Times New Roman"/>
                <a:cs typeface="Times New Roman"/>
              </a:rPr>
              <a:t>Minerals</a:t>
            </a:r>
            <a:r>
              <a:rPr sz="1800" dirty="0">
                <a:latin typeface="Times New Roman"/>
                <a:cs typeface="Times New Roman"/>
              </a:rPr>
              <a:t>:</a:t>
            </a:r>
            <a:r>
              <a:rPr sz="1800" spc="3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are</a:t>
            </a:r>
            <a:r>
              <a:rPr sz="1800" spc="3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those</a:t>
            </a:r>
            <a:r>
              <a:rPr sz="1800" spc="3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having</a:t>
            </a:r>
            <a:r>
              <a:rPr sz="1800" spc="3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33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metabolic</a:t>
            </a:r>
            <a:r>
              <a:rPr sz="1800" b="1" spc="34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role</a:t>
            </a:r>
            <a:r>
              <a:rPr sz="1800" b="1" spc="3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3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3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body.</a:t>
            </a:r>
            <a:r>
              <a:rPr sz="1800" spc="3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Purified</a:t>
            </a:r>
            <a:r>
              <a:rPr sz="1800" spc="33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diet </a:t>
            </a:r>
            <a:r>
              <a:rPr sz="1800" dirty="0">
                <a:latin typeface="Times New Roman"/>
                <a:cs typeface="Times New Roman"/>
              </a:rPr>
              <a:t>lacking</a:t>
            </a:r>
            <a:r>
              <a:rPr sz="1800" spc="13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4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essential</a:t>
            </a:r>
            <a:r>
              <a:rPr sz="1800" spc="14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element</a:t>
            </a:r>
            <a:r>
              <a:rPr sz="1800" spc="14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cause</a:t>
            </a:r>
            <a:r>
              <a:rPr sz="1800" spc="145" dirty="0">
                <a:latin typeface="Times New Roman"/>
                <a:cs typeface="Times New Roman"/>
              </a:rPr>
              <a:t>  </a:t>
            </a:r>
            <a:r>
              <a:rPr sz="1800" dirty="0">
                <a:solidFill>
                  <a:srgbClr val="C00000"/>
                </a:solidFill>
                <a:latin typeface="Times New Roman"/>
                <a:cs typeface="Times New Roman"/>
              </a:rPr>
              <a:t>deficiency</a:t>
            </a:r>
            <a:r>
              <a:rPr sz="1800" spc="150" dirty="0">
                <a:solidFill>
                  <a:srgbClr val="C00000"/>
                </a:solidFill>
                <a:latin typeface="Times New Roman"/>
                <a:cs typeface="Times New Roman"/>
              </a:rPr>
              <a:t>  </a:t>
            </a:r>
            <a:r>
              <a:rPr sz="1800" dirty="0">
                <a:solidFill>
                  <a:srgbClr val="C00000"/>
                </a:solidFill>
                <a:latin typeface="Times New Roman"/>
                <a:cs typeface="Times New Roman"/>
              </a:rPr>
              <a:t>symptoms</a:t>
            </a:r>
            <a:r>
              <a:rPr sz="1800" spc="140" dirty="0">
                <a:solidFill>
                  <a:srgbClr val="C00000"/>
                </a:solidFill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14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animals</a:t>
            </a:r>
            <a:r>
              <a:rPr sz="1800" spc="13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140" dirty="0">
                <a:latin typeface="Times New Roman"/>
                <a:cs typeface="Times New Roman"/>
              </a:rPr>
              <a:t>  </a:t>
            </a:r>
            <a:r>
              <a:rPr sz="1800" spc="-10" dirty="0">
                <a:latin typeface="Times New Roman"/>
                <a:cs typeface="Times New Roman"/>
              </a:rPr>
              <a:t>those </a:t>
            </a:r>
            <a:r>
              <a:rPr sz="1800" dirty="0">
                <a:latin typeface="Times New Roman"/>
                <a:cs typeface="Times New Roman"/>
              </a:rPr>
              <a:t>symptoms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can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eradicated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prevented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by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adding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element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experimental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diet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3540" y="556005"/>
            <a:ext cx="8234045" cy="55130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82295" indent="-342900">
              <a:lnSpc>
                <a:spcPct val="100000"/>
              </a:lnSpc>
              <a:spcBef>
                <a:spcPts val="100"/>
              </a:spcBef>
              <a:buClr>
                <a:srgbClr val="C00000"/>
              </a:buClr>
              <a:buFont typeface="Times New Roman"/>
              <a:buAutoNum type="romanUcPeriod"/>
              <a:tabLst>
                <a:tab pos="355600" algn="l"/>
                <a:tab pos="359410" algn="l"/>
              </a:tabLst>
            </a:pPr>
            <a:r>
              <a:rPr sz="2400" b="1" i="1" dirty="0">
                <a:solidFill>
                  <a:srgbClr val="C00000"/>
                </a:solidFill>
                <a:latin typeface="Times New Roman"/>
                <a:cs typeface="Times New Roman"/>
              </a:rPr>
              <a:t>	Structural:</a:t>
            </a:r>
            <a:r>
              <a:rPr sz="2400" b="1" i="1" spc="-3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form</a:t>
            </a:r>
            <a:r>
              <a:rPr sz="2400" i="1" spc="-3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structural</a:t>
            </a:r>
            <a:r>
              <a:rPr sz="2400" i="1" spc="-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components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body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organs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and </a:t>
            </a:r>
            <a:r>
              <a:rPr sz="2400" spc="-10" dirty="0">
                <a:latin typeface="Times New Roman"/>
                <a:cs typeface="Times New Roman"/>
              </a:rPr>
              <a:t>tissues,</a:t>
            </a:r>
            <a:endParaRPr sz="2400">
              <a:latin typeface="Times New Roman"/>
              <a:cs typeface="Times New Roman"/>
            </a:endParaRPr>
          </a:p>
          <a:p>
            <a:pPr marL="927100" marR="416559">
              <a:lnSpc>
                <a:spcPct val="120000"/>
              </a:lnSpc>
            </a:pPr>
            <a:r>
              <a:rPr sz="2400" dirty="0">
                <a:latin typeface="Times New Roman"/>
                <a:cs typeface="Times New Roman"/>
              </a:rPr>
              <a:t>eg.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as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calcium,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phosphorus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magnesium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C00000"/>
                </a:solidFill>
                <a:latin typeface="Times New Roman"/>
                <a:cs typeface="Times New Roman"/>
              </a:rPr>
              <a:t>bones</a:t>
            </a:r>
            <a:r>
              <a:rPr sz="2400" spc="60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C00000"/>
                </a:solidFill>
                <a:latin typeface="Times New Roman"/>
                <a:cs typeface="Times New Roman"/>
              </a:rPr>
              <a:t>and</a:t>
            </a:r>
            <a:r>
              <a:rPr sz="2400" spc="-1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C00000"/>
                </a:solidFill>
                <a:latin typeface="Times New Roman"/>
                <a:cs typeface="Times New Roman"/>
              </a:rPr>
              <a:t>teeth;</a:t>
            </a:r>
            <a:r>
              <a:rPr sz="2400" spc="-5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phosphorus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sulfur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C00000"/>
                </a:solidFill>
                <a:latin typeface="Times New Roman"/>
                <a:cs typeface="Times New Roman"/>
              </a:rPr>
              <a:t>muscle</a:t>
            </a:r>
            <a:r>
              <a:rPr sz="2400" spc="-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C00000"/>
                </a:solidFill>
                <a:latin typeface="Times New Roman"/>
                <a:cs typeface="Times New Roman"/>
              </a:rPr>
              <a:t>proteins</a:t>
            </a:r>
            <a:r>
              <a:rPr sz="2400" spc="-1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  <a:p>
            <a:pPr marL="355600" marR="121920" indent="-342900">
              <a:lnSpc>
                <a:spcPct val="100000"/>
              </a:lnSpc>
              <a:spcBef>
                <a:spcPts val="580"/>
              </a:spcBef>
              <a:buAutoNum type="romanUcPeriod" startAt="2"/>
              <a:tabLst>
                <a:tab pos="355600" algn="l"/>
                <a:tab pos="401955" algn="l"/>
              </a:tabLst>
            </a:pPr>
            <a:r>
              <a:rPr sz="2400" b="1" i="1" dirty="0">
                <a:solidFill>
                  <a:srgbClr val="C00000"/>
                </a:solidFill>
                <a:latin typeface="Times New Roman"/>
                <a:cs typeface="Times New Roman"/>
              </a:rPr>
              <a:t>	Physiological:</a:t>
            </a:r>
            <a:r>
              <a:rPr sz="2400" b="1" i="1" spc="-4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in</a:t>
            </a:r>
            <a:r>
              <a:rPr sz="2400" i="1" spc="-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body</a:t>
            </a:r>
            <a:r>
              <a:rPr sz="2400" i="1" spc="-2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fluids</a:t>
            </a:r>
            <a:r>
              <a:rPr sz="2400" i="1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tissues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as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electrolytes </a:t>
            </a:r>
            <a:r>
              <a:rPr sz="2400" dirty="0">
                <a:latin typeface="Times New Roman"/>
                <a:cs typeface="Times New Roman"/>
              </a:rPr>
              <a:t>concerned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with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maintenance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C00000"/>
                </a:solidFill>
                <a:latin typeface="Times New Roman"/>
                <a:cs typeface="Times New Roman"/>
              </a:rPr>
              <a:t>osmotic</a:t>
            </a:r>
            <a:r>
              <a:rPr sz="2400" spc="-1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C00000"/>
                </a:solidFill>
                <a:latin typeface="Times New Roman"/>
                <a:cs typeface="Times New Roman"/>
              </a:rPr>
              <a:t>pressure,</a:t>
            </a:r>
            <a:r>
              <a:rPr sz="2400" spc="-1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C00000"/>
                </a:solidFill>
                <a:latin typeface="Times New Roman"/>
                <a:cs typeface="Times New Roman"/>
              </a:rPr>
              <a:t>acid–base </a:t>
            </a:r>
            <a:r>
              <a:rPr sz="2400" dirty="0">
                <a:solidFill>
                  <a:srgbClr val="C00000"/>
                </a:solidFill>
                <a:latin typeface="Times New Roman"/>
                <a:cs typeface="Times New Roman"/>
              </a:rPr>
              <a:t>balance,</a:t>
            </a:r>
            <a:r>
              <a:rPr sz="2400" spc="-5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C00000"/>
                </a:solidFill>
                <a:latin typeface="Times New Roman"/>
                <a:cs typeface="Times New Roman"/>
              </a:rPr>
              <a:t>membrane</a:t>
            </a:r>
            <a:r>
              <a:rPr sz="2400" spc="-1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C00000"/>
                </a:solidFill>
                <a:latin typeface="Times New Roman"/>
                <a:cs typeface="Times New Roman"/>
              </a:rPr>
              <a:t>permeability</a:t>
            </a:r>
            <a:r>
              <a:rPr sz="2400" spc="-5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C00000"/>
                </a:solidFill>
                <a:latin typeface="Times New Roman"/>
                <a:cs typeface="Times New Roman"/>
              </a:rPr>
              <a:t>and</a:t>
            </a:r>
            <a:r>
              <a:rPr sz="2400" spc="-1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C00000"/>
                </a:solidFill>
                <a:latin typeface="Times New Roman"/>
                <a:cs typeface="Times New Roman"/>
              </a:rPr>
              <a:t>transmission</a:t>
            </a:r>
            <a:r>
              <a:rPr sz="2400" spc="-3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C00000"/>
                </a:solidFill>
                <a:latin typeface="Times New Roman"/>
                <a:cs typeface="Times New Roman"/>
              </a:rPr>
              <a:t>of</a:t>
            </a:r>
            <a:r>
              <a:rPr sz="2400" spc="-20" dirty="0">
                <a:solidFill>
                  <a:srgbClr val="C00000"/>
                </a:solidFill>
                <a:latin typeface="Times New Roman"/>
                <a:cs typeface="Times New Roman"/>
              </a:rPr>
              <a:t> nerve </a:t>
            </a:r>
            <a:r>
              <a:rPr sz="2400" spc="-10" dirty="0">
                <a:solidFill>
                  <a:srgbClr val="C00000"/>
                </a:solidFill>
                <a:latin typeface="Times New Roman"/>
                <a:cs typeface="Times New Roman"/>
              </a:rPr>
              <a:t>impulses</a:t>
            </a:r>
            <a:r>
              <a:rPr sz="2400" spc="-1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  <a:p>
            <a:pPr marL="927100" marR="5080">
              <a:lnSpc>
                <a:spcPct val="100000"/>
              </a:lnSpc>
              <a:spcBef>
                <a:spcPts val="575"/>
              </a:spcBef>
            </a:pPr>
            <a:r>
              <a:rPr sz="2400" dirty="0">
                <a:latin typeface="Times New Roman"/>
                <a:cs typeface="Times New Roman"/>
              </a:rPr>
              <a:t>eg.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sodium,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potassium,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chlorine,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calcium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magnesium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in </a:t>
            </a:r>
            <a:r>
              <a:rPr sz="2400" dirty="0">
                <a:latin typeface="Times New Roman"/>
                <a:cs typeface="Times New Roman"/>
              </a:rPr>
              <a:t>the blood,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cerebrospinal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fluid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 gastric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juice</a:t>
            </a:r>
            <a:endParaRPr sz="2400">
              <a:latin typeface="Times New Roman"/>
              <a:cs typeface="Times New Roman"/>
            </a:endParaRPr>
          </a:p>
          <a:p>
            <a:pPr marL="355600" marR="26670" indent="-342900">
              <a:lnSpc>
                <a:spcPct val="100000"/>
              </a:lnSpc>
              <a:spcBef>
                <a:spcPts val="575"/>
              </a:spcBef>
              <a:buAutoNum type="romanUcPeriod" startAt="3"/>
              <a:tabLst>
                <a:tab pos="355600" algn="l"/>
                <a:tab pos="520700" algn="l"/>
              </a:tabLst>
            </a:pPr>
            <a:r>
              <a:rPr sz="2400" b="1" i="1" dirty="0">
                <a:solidFill>
                  <a:srgbClr val="C00000"/>
                </a:solidFill>
                <a:latin typeface="Times New Roman"/>
                <a:cs typeface="Times New Roman"/>
              </a:rPr>
              <a:t>	Catalytic:</a:t>
            </a:r>
            <a:r>
              <a:rPr sz="2400" b="1" i="1" spc="-4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act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as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catalysts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 </a:t>
            </a:r>
            <a:r>
              <a:rPr sz="2400" dirty="0">
                <a:solidFill>
                  <a:srgbClr val="C00000"/>
                </a:solidFill>
                <a:latin typeface="Times New Roman"/>
                <a:cs typeface="Times New Roman"/>
              </a:rPr>
              <a:t>enzyme</a:t>
            </a:r>
            <a:r>
              <a:rPr sz="2400" spc="-1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C00000"/>
                </a:solidFill>
                <a:latin typeface="Times New Roman"/>
                <a:cs typeface="Times New Roman"/>
              </a:rPr>
              <a:t>and</a:t>
            </a:r>
            <a:r>
              <a:rPr sz="2400" spc="-1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C00000"/>
                </a:solidFill>
                <a:latin typeface="Times New Roman"/>
                <a:cs typeface="Times New Roman"/>
              </a:rPr>
              <a:t>endocrine</a:t>
            </a:r>
            <a:r>
              <a:rPr sz="2400" spc="-2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C00000"/>
                </a:solidFill>
                <a:latin typeface="Times New Roman"/>
                <a:cs typeface="Times New Roman"/>
              </a:rPr>
              <a:t>systems</a:t>
            </a:r>
            <a:r>
              <a:rPr sz="2400" dirty="0">
                <a:latin typeface="Times New Roman"/>
                <a:cs typeface="Times New Roman"/>
              </a:rPr>
              <a:t>,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as </a:t>
            </a:r>
            <a:r>
              <a:rPr sz="2400" dirty="0">
                <a:latin typeface="Times New Roman"/>
                <a:cs typeface="Times New Roman"/>
              </a:rPr>
              <a:t>integral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 specific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components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 the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structure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C00000"/>
                </a:solidFill>
                <a:latin typeface="Times New Roman"/>
                <a:cs typeface="Times New Roman"/>
              </a:rPr>
              <a:t>metallo </a:t>
            </a:r>
            <a:r>
              <a:rPr sz="2400" dirty="0">
                <a:solidFill>
                  <a:srgbClr val="C00000"/>
                </a:solidFill>
                <a:latin typeface="Times New Roman"/>
                <a:cs typeface="Times New Roman"/>
              </a:rPr>
              <a:t>enzymes</a:t>
            </a:r>
            <a:r>
              <a:rPr sz="2400" spc="-3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C00000"/>
                </a:solidFill>
                <a:latin typeface="Times New Roman"/>
                <a:cs typeface="Times New Roman"/>
              </a:rPr>
              <a:t>and</a:t>
            </a:r>
            <a:r>
              <a:rPr sz="2400" spc="-3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C00000"/>
                </a:solidFill>
                <a:latin typeface="Times New Roman"/>
                <a:cs typeface="Times New Roman"/>
              </a:rPr>
              <a:t>hormones</a:t>
            </a:r>
            <a:r>
              <a:rPr sz="2400" spc="-2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or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as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activators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(coenzymes)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within </a:t>
            </a:r>
            <a:r>
              <a:rPr sz="2400" dirty="0">
                <a:latin typeface="Times New Roman"/>
                <a:cs typeface="Times New Roman"/>
              </a:rPr>
              <a:t>those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systems.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61897" y="6807"/>
            <a:ext cx="469519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1" dirty="0">
                <a:solidFill>
                  <a:srgbClr val="C00000"/>
                </a:solidFill>
                <a:latin typeface="Calibri"/>
                <a:cs typeface="Calibri"/>
              </a:rPr>
              <a:t>Minerals:</a:t>
            </a:r>
            <a:r>
              <a:rPr b="1" spc="-14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rgbClr val="C00000"/>
                </a:solidFill>
                <a:latin typeface="Calibri"/>
                <a:cs typeface="Calibri"/>
              </a:rPr>
              <a:t>General</a:t>
            </a:r>
            <a:r>
              <a:rPr b="1" spc="-10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b="1" spc="-10" dirty="0">
                <a:solidFill>
                  <a:srgbClr val="C00000"/>
                </a:solidFill>
                <a:latin typeface="Calibri"/>
                <a:cs typeface="Calibri"/>
              </a:rPr>
              <a:t>functions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69595">
              <a:lnSpc>
                <a:spcPct val="100000"/>
              </a:lnSpc>
              <a:spcBef>
                <a:spcPts val="105"/>
              </a:spcBef>
            </a:pPr>
            <a:r>
              <a:rPr spc="-10" dirty="0">
                <a:solidFill>
                  <a:srgbClr val="C00000"/>
                </a:solidFill>
              </a:rPr>
              <a:t>Minerals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2016" y="904486"/>
            <a:ext cx="7934789" cy="5379681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70840" y="699261"/>
            <a:ext cx="8309609" cy="3943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68300" marR="1824355" indent="-342900">
              <a:lnSpc>
                <a:spcPct val="100000"/>
              </a:lnSpc>
              <a:spcBef>
                <a:spcPts val="100"/>
              </a:spcBef>
              <a:buClr>
                <a:srgbClr val="C00000"/>
              </a:buClr>
              <a:buFont typeface="Arial MT"/>
              <a:buChar char="•"/>
              <a:tabLst>
                <a:tab pos="368300" algn="l"/>
              </a:tabLst>
            </a:pPr>
            <a:r>
              <a:rPr sz="2400" b="1" i="1" dirty="0">
                <a:solidFill>
                  <a:srgbClr val="C00000"/>
                </a:solidFill>
                <a:latin typeface="Calibri"/>
                <a:cs typeface="Calibri"/>
              </a:rPr>
              <a:t>Regulatory:</a:t>
            </a:r>
            <a:r>
              <a:rPr sz="2400" b="1" i="1" spc="-9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minerals</a:t>
            </a:r>
            <a:r>
              <a:rPr sz="2400" i="1" spc="-9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regulate</a:t>
            </a:r>
            <a:r>
              <a:rPr sz="2400" i="1" spc="-10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cell</a:t>
            </a:r>
            <a:r>
              <a:rPr sz="2400" i="1" spc="-8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replication</a:t>
            </a:r>
            <a:r>
              <a:rPr sz="2400" i="1" spc="-7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and </a:t>
            </a:r>
            <a:r>
              <a:rPr sz="2400" spc="-10" dirty="0">
                <a:latin typeface="Calibri"/>
                <a:cs typeface="Calibri"/>
              </a:rPr>
              <a:t>differentiation;</a:t>
            </a:r>
            <a:endParaRPr sz="2400">
              <a:latin typeface="Calibri"/>
              <a:cs typeface="Calibri"/>
            </a:endParaRPr>
          </a:p>
          <a:p>
            <a:pPr marL="768985" marR="17780" lvl="1" indent="-287020">
              <a:lnSpc>
                <a:spcPct val="100000"/>
              </a:lnSpc>
              <a:spcBef>
                <a:spcPts val="505"/>
              </a:spcBef>
              <a:buFont typeface="Arial MT"/>
              <a:buChar char="–"/>
              <a:tabLst>
                <a:tab pos="768985" algn="l"/>
              </a:tabLst>
            </a:pPr>
            <a:r>
              <a:rPr sz="2000" dirty="0">
                <a:latin typeface="Calibri"/>
                <a:cs typeface="Calibri"/>
              </a:rPr>
              <a:t>eg.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calcium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ions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influence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signal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transduction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selenocysteine influences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gene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transcription,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pivotal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metabolic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role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thyroxine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has </a:t>
            </a:r>
            <a:r>
              <a:rPr sz="2000" dirty="0">
                <a:latin typeface="Calibri"/>
                <a:cs typeface="Calibri"/>
              </a:rPr>
              <a:t>been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attributed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influence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triiodothyronine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gene</a:t>
            </a:r>
            <a:r>
              <a:rPr sz="2000" spc="50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transcription</a:t>
            </a:r>
            <a:endParaRPr sz="2000">
              <a:latin typeface="Calibri"/>
              <a:cs typeface="Calibri"/>
            </a:endParaRPr>
          </a:p>
          <a:p>
            <a:pPr marL="368300" marR="1061085" indent="-342900">
              <a:lnSpc>
                <a:spcPct val="100000"/>
              </a:lnSpc>
              <a:spcBef>
                <a:spcPts val="555"/>
              </a:spcBef>
              <a:buFont typeface="Arial MT"/>
              <a:buChar char="•"/>
              <a:tabLst>
                <a:tab pos="368300" algn="l"/>
                <a:tab pos="4221480" algn="l"/>
              </a:tabLst>
            </a:pPr>
            <a:r>
              <a:rPr sz="2400" b="1" dirty="0">
                <a:solidFill>
                  <a:srgbClr val="C00000"/>
                </a:solidFill>
                <a:latin typeface="Calibri"/>
                <a:cs typeface="Calibri"/>
              </a:rPr>
              <a:t>Component</a:t>
            </a:r>
            <a:r>
              <a:rPr sz="2400" b="1" spc="-8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C00000"/>
                </a:solidFill>
                <a:latin typeface="Calibri"/>
                <a:cs typeface="Calibri"/>
              </a:rPr>
              <a:t>of</a:t>
            </a:r>
            <a:r>
              <a:rPr sz="2400" b="1" spc="-7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C00000"/>
                </a:solidFill>
                <a:latin typeface="Calibri"/>
                <a:cs typeface="Calibri"/>
              </a:rPr>
              <a:t>biomolecules:</a:t>
            </a:r>
            <a:r>
              <a:rPr sz="2400" b="1" dirty="0">
                <a:solidFill>
                  <a:srgbClr val="C00000"/>
                </a:solidFill>
                <a:latin typeface="Calibri"/>
                <a:cs typeface="Calibri"/>
              </a:rPr>
              <a:t>	</a:t>
            </a:r>
            <a:r>
              <a:rPr sz="2400" dirty="0">
                <a:latin typeface="Calibri"/>
                <a:cs typeface="Calibri"/>
              </a:rPr>
              <a:t>of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biologically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important compounds</a:t>
            </a:r>
            <a:endParaRPr sz="2400">
              <a:latin typeface="Calibri"/>
              <a:cs typeface="Calibri"/>
            </a:endParaRPr>
          </a:p>
          <a:p>
            <a:pPr marL="768985" lvl="1" indent="-286385">
              <a:lnSpc>
                <a:spcPct val="100000"/>
              </a:lnSpc>
              <a:spcBef>
                <a:spcPts val="505"/>
              </a:spcBef>
              <a:buFont typeface="Arial MT"/>
              <a:buChar char="–"/>
              <a:tabLst>
                <a:tab pos="768985" algn="l"/>
              </a:tabLst>
            </a:pPr>
            <a:r>
              <a:rPr sz="2000" dirty="0">
                <a:latin typeface="Calibri"/>
                <a:cs typeface="Calibri"/>
              </a:rPr>
              <a:t>Iron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haemoglobin</a:t>
            </a:r>
            <a:endParaRPr sz="2000">
              <a:latin typeface="Calibri"/>
              <a:cs typeface="Calibri"/>
            </a:endParaRPr>
          </a:p>
          <a:p>
            <a:pPr marL="768985" lvl="1" indent="-286385">
              <a:lnSpc>
                <a:spcPct val="100000"/>
              </a:lnSpc>
              <a:spcBef>
                <a:spcPts val="484"/>
              </a:spcBef>
              <a:buFont typeface="Arial MT"/>
              <a:buChar char="–"/>
              <a:tabLst>
                <a:tab pos="768985" algn="l"/>
              </a:tabLst>
            </a:pPr>
            <a:r>
              <a:rPr sz="2000" dirty="0">
                <a:latin typeface="Calibri"/>
                <a:cs typeface="Calibri"/>
              </a:rPr>
              <a:t>Cobalt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vitamin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B</a:t>
            </a:r>
            <a:r>
              <a:rPr sz="1950" spc="-37" baseline="-21367" dirty="0">
                <a:latin typeface="Calibri"/>
                <a:cs typeface="Calibri"/>
              </a:rPr>
              <a:t>12</a:t>
            </a:r>
            <a:endParaRPr sz="1950" baseline="-21367">
              <a:latin typeface="Calibri"/>
              <a:cs typeface="Calibri"/>
            </a:endParaRPr>
          </a:p>
          <a:p>
            <a:pPr marL="768985" lvl="1" indent="-286385">
              <a:lnSpc>
                <a:spcPct val="100000"/>
              </a:lnSpc>
              <a:spcBef>
                <a:spcPts val="480"/>
              </a:spcBef>
              <a:buFont typeface="Arial MT"/>
              <a:buChar char="–"/>
              <a:tabLst>
                <a:tab pos="768985" algn="l"/>
              </a:tabLst>
            </a:pPr>
            <a:r>
              <a:rPr sz="2000" dirty="0">
                <a:latin typeface="Calibri"/>
                <a:cs typeface="Calibri"/>
              </a:rPr>
              <a:t>Iodine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hormone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thyroxine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05740">
              <a:lnSpc>
                <a:spcPct val="100000"/>
              </a:lnSpc>
              <a:spcBef>
                <a:spcPts val="105"/>
              </a:spcBef>
            </a:pPr>
            <a:r>
              <a:rPr dirty="0"/>
              <a:t>Minerals:</a:t>
            </a:r>
            <a:r>
              <a:rPr spc="-105" dirty="0"/>
              <a:t> </a:t>
            </a:r>
            <a:r>
              <a:rPr dirty="0"/>
              <a:t>General</a:t>
            </a:r>
            <a:r>
              <a:rPr spc="-120" dirty="0"/>
              <a:t> </a:t>
            </a:r>
            <a:r>
              <a:rPr spc="-10" dirty="0"/>
              <a:t>functions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36975" y="537717"/>
            <a:ext cx="502412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dirty="0">
                <a:solidFill>
                  <a:srgbClr val="C00000"/>
                </a:solidFill>
                <a:latin typeface="Calibri"/>
                <a:cs typeface="Calibri"/>
              </a:rPr>
              <a:t>Dietary</a:t>
            </a:r>
            <a:r>
              <a:rPr sz="3600" b="1" spc="-114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C00000"/>
                </a:solidFill>
                <a:latin typeface="Calibri"/>
                <a:cs typeface="Calibri"/>
              </a:rPr>
              <a:t>sources</a:t>
            </a:r>
            <a:r>
              <a:rPr sz="3600" b="1" spc="-1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C00000"/>
                </a:solidFill>
                <a:latin typeface="Calibri"/>
                <a:cs typeface="Calibri"/>
              </a:rPr>
              <a:t>of</a:t>
            </a:r>
            <a:r>
              <a:rPr sz="3600" b="1" spc="-1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C00000"/>
                </a:solidFill>
                <a:latin typeface="Calibri"/>
                <a:cs typeface="Calibri"/>
              </a:rPr>
              <a:t>Mineral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090392"/>
            <a:ext cx="8414385" cy="3342004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865"/>
              </a:spcBef>
              <a:buFont typeface="Arial MT"/>
              <a:buChar char="–"/>
              <a:tabLst>
                <a:tab pos="298450" algn="l"/>
              </a:tabLst>
            </a:pPr>
            <a:r>
              <a:rPr sz="3200" spc="-10" dirty="0">
                <a:latin typeface="Calibri"/>
                <a:cs typeface="Calibri"/>
              </a:rPr>
              <a:t>Concentrate</a:t>
            </a:r>
            <a:r>
              <a:rPr sz="3200" spc="-9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feed</a:t>
            </a:r>
            <a:r>
              <a:rPr sz="3200" spc="-9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and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forages</a:t>
            </a:r>
            <a:endParaRPr sz="3200">
              <a:latin typeface="Calibri"/>
              <a:cs typeface="Calibri"/>
            </a:endParaRPr>
          </a:p>
          <a:p>
            <a:pPr marL="297815" marR="5080" indent="-285750">
              <a:lnSpc>
                <a:spcPct val="100000"/>
              </a:lnSpc>
              <a:spcBef>
                <a:spcPts val="765"/>
              </a:spcBef>
              <a:buFont typeface="Arial MT"/>
              <a:buChar char="–"/>
              <a:tabLst>
                <a:tab pos="299085" algn="l"/>
              </a:tabLst>
            </a:pPr>
            <a:r>
              <a:rPr sz="3200" dirty="0">
                <a:latin typeface="Calibri"/>
                <a:cs typeface="Calibri"/>
              </a:rPr>
              <a:t>Mineral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supplements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such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as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bone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meal,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mineral 	</a:t>
            </a:r>
            <a:r>
              <a:rPr sz="3200" dirty="0">
                <a:latin typeface="Calibri"/>
                <a:cs typeface="Calibri"/>
              </a:rPr>
              <a:t>mixture,</a:t>
            </a:r>
            <a:r>
              <a:rPr sz="3200" spc="-9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common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salt,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calcite,</a:t>
            </a:r>
            <a:r>
              <a:rPr sz="3200" spc="-9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shell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grit</a:t>
            </a:r>
            <a:r>
              <a:rPr sz="3200" spc="-9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etc.,</a:t>
            </a:r>
            <a:endParaRPr sz="3200">
              <a:latin typeface="Calibri"/>
              <a:cs typeface="Calibri"/>
            </a:endParaRPr>
          </a:p>
          <a:p>
            <a:pPr marL="298450" indent="-285750">
              <a:lnSpc>
                <a:spcPct val="100000"/>
              </a:lnSpc>
              <a:spcBef>
                <a:spcPts val="770"/>
              </a:spcBef>
              <a:buFont typeface="Arial MT"/>
              <a:buChar char="–"/>
              <a:tabLst>
                <a:tab pos="298450" algn="l"/>
              </a:tabLst>
            </a:pPr>
            <a:r>
              <a:rPr sz="3200" dirty="0">
                <a:latin typeface="Calibri"/>
                <a:cs typeface="Calibri"/>
              </a:rPr>
              <a:t>Drinking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water</a:t>
            </a:r>
            <a:r>
              <a:rPr sz="3200" spc="-9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–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minor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source</a:t>
            </a:r>
            <a:endParaRPr sz="3200">
              <a:latin typeface="Calibri"/>
              <a:cs typeface="Calibri"/>
            </a:endParaRPr>
          </a:p>
          <a:p>
            <a:pPr marL="297815" marR="113664" indent="-285750">
              <a:lnSpc>
                <a:spcPct val="100000"/>
              </a:lnSpc>
              <a:spcBef>
                <a:spcPts val="770"/>
              </a:spcBef>
              <a:buFont typeface="Arial MT"/>
              <a:buChar char="–"/>
              <a:tabLst>
                <a:tab pos="299085" algn="l"/>
              </a:tabLst>
            </a:pPr>
            <a:r>
              <a:rPr sz="3200" dirty="0">
                <a:latin typeface="Calibri"/>
                <a:cs typeface="Calibri"/>
              </a:rPr>
              <a:t>Soil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contamination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of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herbage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source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for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grazing 	animals.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13410" y="787095"/>
            <a:ext cx="8623300" cy="4988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355600" algn="l"/>
              </a:tabLst>
            </a:pPr>
            <a:r>
              <a:rPr sz="2200" dirty="0">
                <a:latin typeface="Times New Roman"/>
                <a:cs typeface="Times New Roman"/>
              </a:rPr>
              <a:t>Mineral</a:t>
            </a:r>
            <a:r>
              <a:rPr sz="2200" spc="-6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req.</a:t>
            </a:r>
            <a:r>
              <a:rPr sz="2200" spc="-5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are</a:t>
            </a:r>
            <a:r>
              <a:rPr sz="2200" spc="-45" dirty="0"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C00000"/>
                </a:solidFill>
                <a:latin typeface="Times New Roman"/>
                <a:cs typeface="Times New Roman"/>
              </a:rPr>
              <a:t>more</a:t>
            </a:r>
            <a:r>
              <a:rPr sz="2200" spc="-3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C00000"/>
                </a:solidFill>
                <a:latin typeface="Times New Roman"/>
                <a:cs typeface="Times New Roman"/>
              </a:rPr>
              <a:t>difficult</a:t>
            </a:r>
            <a:r>
              <a:rPr sz="2200" spc="-5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C00000"/>
                </a:solidFill>
                <a:latin typeface="Times New Roman"/>
                <a:cs typeface="Times New Roman"/>
              </a:rPr>
              <a:t>to</a:t>
            </a:r>
            <a:r>
              <a:rPr sz="2200" spc="-5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C00000"/>
                </a:solidFill>
                <a:latin typeface="Times New Roman"/>
                <a:cs typeface="Times New Roman"/>
              </a:rPr>
              <a:t>define</a:t>
            </a:r>
            <a:r>
              <a:rPr sz="2200" spc="-8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200" spc="-35" dirty="0">
                <a:latin typeface="Times New Roman"/>
                <a:cs typeface="Times New Roman"/>
              </a:rPr>
              <a:t>(w.r.t.</a:t>
            </a:r>
            <a:r>
              <a:rPr sz="2200" spc="-5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organic</a:t>
            </a:r>
            <a:r>
              <a:rPr sz="2200" spc="-6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nutrients)</a:t>
            </a:r>
            <a:r>
              <a:rPr sz="2200" spc="-5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due</a:t>
            </a:r>
            <a:r>
              <a:rPr sz="2200" spc="-70" dirty="0">
                <a:latin typeface="Times New Roman"/>
                <a:cs typeface="Times New Roman"/>
              </a:rPr>
              <a:t> </a:t>
            </a:r>
            <a:r>
              <a:rPr sz="2200" spc="-25" dirty="0">
                <a:latin typeface="Times New Roman"/>
                <a:cs typeface="Times New Roman"/>
              </a:rPr>
              <a:t>to</a:t>
            </a:r>
            <a:endParaRPr sz="22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2200" dirty="0">
                <a:latin typeface="Times New Roman"/>
                <a:cs typeface="Times New Roman"/>
              </a:rPr>
              <a:t>involvement</a:t>
            </a:r>
            <a:r>
              <a:rPr sz="2200" spc="-5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of</a:t>
            </a:r>
            <a:r>
              <a:rPr sz="2200" spc="-5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so</a:t>
            </a:r>
            <a:r>
              <a:rPr sz="2200" spc="-5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many</a:t>
            </a:r>
            <a:r>
              <a:rPr sz="2200" spc="-4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factors.</a:t>
            </a:r>
            <a:endParaRPr sz="2200">
              <a:latin typeface="Times New Roman"/>
              <a:cs typeface="Times New Roman"/>
            </a:endParaRPr>
          </a:p>
          <a:p>
            <a:pPr marL="355600" marR="182880" indent="-343535">
              <a:lnSpc>
                <a:spcPct val="100000"/>
              </a:lnSpc>
              <a:spcBef>
                <a:spcPts val="525"/>
              </a:spcBef>
              <a:buFont typeface="Arial MT"/>
              <a:buChar char="•"/>
              <a:tabLst>
                <a:tab pos="355600" algn="l"/>
              </a:tabLst>
            </a:pPr>
            <a:r>
              <a:rPr sz="2200" dirty="0">
                <a:solidFill>
                  <a:srgbClr val="C00000"/>
                </a:solidFill>
                <a:latin typeface="Times New Roman"/>
                <a:cs typeface="Times New Roman"/>
              </a:rPr>
              <a:t>Strong</a:t>
            </a:r>
            <a:r>
              <a:rPr sz="2200" spc="-5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200" spc="-10" dirty="0">
                <a:solidFill>
                  <a:srgbClr val="C00000"/>
                </a:solidFill>
                <a:latin typeface="Times New Roman"/>
                <a:cs typeface="Times New Roman"/>
              </a:rPr>
              <a:t>interrelationship/</a:t>
            </a:r>
            <a:r>
              <a:rPr sz="2200" spc="-5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C00000"/>
                </a:solidFill>
                <a:latin typeface="Times New Roman"/>
                <a:cs typeface="Times New Roman"/>
              </a:rPr>
              <a:t>interaction</a:t>
            </a:r>
            <a:r>
              <a:rPr sz="2200" spc="-3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C00000"/>
                </a:solidFill>
                <a:latin typeface="Times New Roman"/>
                <a:cs typeface="Times New Roman"/>
              </a:rPr>
              <a:t>among</a:t>
            </a:r>
            <a:r>
              <a:rPr sz="2200" spc="-4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C00000"/>
                </a:solidFill>
                <a:latin typeface="Times New Roman"/>
                <a:cs typeface="Times New Roman"/>
              </a:rPr>
              <a:t>minerals</a:t>
            </a:r>
            <a:r>
              <a:rPr sz="2200" spc="1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causes</a:t>
            </a:r>
            <a:r>
              <a:rPr sz="2200" spc="-5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increased</a:t>
            </a:r>
            <a:r>
              <a:rPr sz="2200" spc="-40" dirty="0">
                <a:latin typeface="Times New Roman"/>
                <a:cs typeface="Times New Roman"/>
              </a:rPr>
              <a:t> </a:t>
            </a:r>
            <a:r>
              <a:rPr sz="2200" spc="-25" dirty="0">
                <a:latin typeface="Times New Roman"/>
                <a:cs typeface="Times New Roman"/>
              </a:rPr>
              <a:t>or </a:t>
            </a:r>
            <a:r>
              <a:rPr sz="2200" dirty="0">
                <a:latin typeface="Times New Roman"/>
                <a:cs typeface="Times New Roman"/>
              </a:rPr>
              <a:t>decreased</a:t>
            </a:r>
            <a:r>
              <a:rPr sz="2200" spc="-9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utilization.</a:t>
            </a:r>
            <a:endParaRPr sz="2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30"/>
              </a:spcBef>
              <a:buFont typeface="Arial MT"/>
              <a:buChar char="•"/>
              <a:tabLst>
                <a:tab pos="355600" algn="l"/>
              </a:tabLst>
            </a:pPr>
            <a:r>
              <a:rPr sz="2200" dirty="0">
                <a:latin typeface="Times New Roman"/>
                <a:cs typeface="Times New Roman"/>
              </a:rPr>
              <a:t>Presence</a:t>
            </a:r>
            <a:r>
              <a:rPr sz="2200" spc="-5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of</a:t>
            </a:r>
            <a:r>
              <a:rPr sz="2200" spc="-55" dirty="0"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C00000"/>
                </a:solidFill>
                <a:latin typeface="Times New Roman"/>
                <a:cs typeface="Times New Roman"/>
              </a:rPr>
              <a:t>antimetal</a:t>
            </a:r>
            <a:r>
              <a:rPr sz="2200" spc="-3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C00000"/>
                </a:solidFill>
                <a:latin typeface="Times New Roman"/>
                <a:cs typeface="Times New Roman"/>
              </a:rPr>
              <a:t>compounds</a:t>
            </a:r>
            <a:r>
              <a:rPr sz="2200" spc="-5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in</a:t>
            </a:r>
            <a:r>
              <a:rPr sz="2200" spc="-65" dirty="0">
                <a:latin typeface="Times New Roman"/>
                <a:cs typeface="Times New Roman"/>
              </a:rPr>
              <a:t> </a:t>
            </a:r>
            <a:r>
              <a:rPr sz="2200" spc="-20" dirty="0">
                <a:latin typeface="Times New Roman"/>
                <a:cs typeface="Times New Roman"/>
              </a:rPr>
              <a:t>food</a:t>
            </a:r>
            <a:endParaRPr sz="22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  <a:spcBef>
                <a:spcPts val="530"/>
              </a:spcBef>
            </a:pPr>
            <a:r>
              <a:rPr sz="2200" dirty="0">
                <a:latin typeface="Times New Roman"/>
                <a:cs typeface="Times New Roman"/>
              </a:rPr>
              <a:t>E.g.</a:t>
            </a:r>
            <a:r>
              <a:rPr sz="2200" spc="-6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oxalates,</a:t>
            </a:r>
            <a:r>
              <a:rPr sz="2200" spc="-5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phytates</a:t>
            </a:r>
            <a:r>
              <a:rPr sz="2200" spc="-65" dirty="0">
                <a:latin typeface="Times New Roman"/>
                <a:cs typeface="Times New Roman"/>
              </a:rPr>
              <a:t> </a:t>
            </a:r>
            <a:r>
              <a:rPr sz="2200" spc="-20" dirty="0">
                <a:latin typeface="Times New Roman"/>
                <a:cs typeface="Times New Roman"/>
              </a:rPr>
              <a:t>etc.</a:t>
            </a:r>
            <a:endParaRPr sz="2200">
              <a:latin typeface="Times New Roman"/>
              <a:cs typeface="Times New Roman"/>
            </a:endParaRPr>
          </a:p>
          <a:p>
            <a:pPr marL="355600" marR="2512060" indent="-343535">
              <a:lnSpc>
                <a:spcPct val="120000"/>
              </a:lnSpc>
              <a:buFont typeface="Arial MT"/>
              <a:buChar char="•"/>
              <a:tabLst>
                <a:tab pos="355600" algn="l"/>
              </a:tabLst>
            </a:pPr>
            <a:r>
              <a:rPr sz="2200" dirty="0">
                <a:solidFill>
                  <a:srgbClr val="C00000"/>
                </a:solidFill>
                <a:latin typeface="Times New Roman"/>
                <a:cs typeface="Times New Roman"/>
              </a:rPr>
              <a:t>Actual</a:t>
            </a:r>
            <a:r>
              <a:rPr sz="2200" spc="-6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C00000"/>
                </a:solidFill>
                <a:latin typeface="Times New Roman"/>
                <a:cs typeface="Times New Roman"/>
              </a:rPr>
              <a:t>amount</a:t>
            </a:r>
            <a:r>
              <a:rPr sz="2200" spc="-4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C00000"/>
                </a:solidFill>
                <a:latin typeface="Times New Roman"/>
                <a:cs typeface="Times New Roman"/>
              </a:rPr>
              <a:t>of</a:t>
            </a:r>
            <a:r>
              <a:rPr sz="2200" spc="-5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C00000"/>
                </a:solidFill>
                <a:latin typeface="Times New Roman"/>
                <a:cs typeface="Times New Roman"/>
              </a:rPr>
              <a:t>mineral</a:t>
            </a:r>
            <a:r>
              <a:rPr sz="2200" spc="-3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C00000"/>
                </a:solidFill>
                <a:latin typeface="Times New Roman"/>
                <a:cs typeface="Times New Roman"/>
              </a:rPr>
              <a:t>in</a:t>
            </a:r>
            <a:r>
              <a:rPr sz="2200" spc="-5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C00000"/>
                </a:solidFill>
                <a:latin typeface="Times New Roman"/>
                <a:cs typeface="Times New Roman"/>
              </a:rPr>
              <a:t>diet</a:t>
            </a:r>
            <a:r>
              <a:rPr sz="2200" spc="-2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affect</a:t>
            </a:r>
            <a:r>
              <a:rPr sz="2200" spc="-5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utilization. </a:t>
            </a:r>
            <a:r>
              <a:rPr sz="2200" dirty="0">
                <a:latin typeface="Times New Roman"/>
                <a:cs typeface="Times New Roman"/>
              </a:rPr>
              <a:t>Higher</a:t>
            </a:r>
            <a:r>
              <a:rPr sz="2200" spc="-7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concentration</a:t>
            </a:r>
            <a:r>
              <a:rPr sz="2200" spc="-6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reduced</a:t>
            </a:r>
            <a:r>
              <a:rPr sz="2200" spc="-7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absorption</a:t>
            </a:r>
            <a:r>
              <a:rPr sz="2200" spc="-7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efficiency</a:t>
            </a:r>
            <a:endParaRPr sz="2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30"/>
              </a:spcBef>
              <a:buFont typeface="Arial MT"/>
              <a:buChar char="•"/>
              <a:tabLst>
                <a:tab pos="355600" algn="l"/>
              </a:tabLst>
            </a:pPr>
            <a:r>
              <a:rPr sz="2200" dirty="0">
                <a:solidFill>
                  <a:srgbClr val="C00000"/>
                </a:solidFill>
                <a:latin typeface="Times New Roman"/>
                <a:cs typeface="Times New Roman"/>
              </a:rPr>
              <a:t>Mineral</a:t>
            </a:r>
            <a:r>
              <a:rPr sz="2200" spc="-3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C00000"/>
                </a:solidFill>
                <a:latin typeface="Times New Roman"/>
                <a:cs typeface="Times New Roman"/>
              </a:rPr>
              <a:t>status</a:t>
            </a:r>
            <a:r>
              <a:rPr sz="2200" spc="-2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C00000"/>
                </a:solidFill>
                <a:latin typeface="Times New Roman"/>
                <a:cs typeface="Times New Roman"/>
              </a:rPr>
              <a:t>of</a:t>
            </a:r>
            <a:r>
              <a:rPr sz="2200" spc="-1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200" spc="-10" dirty="0">
                <a:solidFill>
                  <a:srgbClr val="C00000"/>
                </a:solidFill>
                <a:latin typeface="Times New Roman"/>
                <a:cs typeface="Times New Roman"/>
              </a:rPr>
              <a:t>animal.</a:t>
            </a:r>
            <a:endParaRPr sz="2200">
              <a:latin typeface="Times New Roman"/>
              <a:cs typeface="Times New Roman"/>
            </a:endParaRPr>
          </a:p>
          <a:p>
            <a:pPr marL="355600" marR="260350">
              <a:lnSpc>
                <a:spcPct val="100000"/>
              </a:lnSpc>
              <a:spcBef>
                <a:spcPts val="530"/>
              </a:spcBef>
            </a:pPr>
            <a:r>
              <a:rPr sz="2200" dirty="0">
                <a:latin typeface="Times New Roman"/>
                <a:cs typeface="Times New Roman"/>
              </a:rPr>
              <a:t>Iron</a:t>
            </a:r>
            <a:r>
              <a:rPr sz="2200" spc="-5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deficient</a:t>
            </a:r>
            <a:r>
              <a:rPr sz="2200" spc="-4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animal</a:t>
            </a:r>
            <a:r>
              <a:rPr sz="2200" spc="-4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will</a:t>
            </a:r>
            <a:r>
              <a:rPr sz="2200" spc="-4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have</a:t>
            </a:r>
            <a:r>
              <a:rPr sz="2200" spc="-7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better</a:t>
            </a:r>
            <a:r>
              <a:rPr sz="2200" spc="-4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efficient</a:t>
            </a:r>
            <a:r>
              <a:rPr sz="2200" spc="-4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absorption</a:t>
            </a:r>
            <a:r>
              <a:rPr sz="2200" spc="-6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than</a:t>
            </a:r>
            <a:r>
              <a:rPr sz="2200" spc="-6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that</a:t>
            </a:r>
            <a:r>
              <a:rPr sz="2200" spc="-60" dirty="0">
                <a:latin typeface="Times New Roman"/>
                <a:cs typeface="Times New Roman"/>
              </a:rPr>
              <a:t> </a:t>
            </a:r>
            <a:r>
              <a:rPr sz="2200" spc="-20" dirty="0">
                <a:latin typeface="Times New Roman"/>
                <a:cs typeface="Times New Roman"/>
              </a:rPr>
              <a:t>with </a:t>
            </a:r>
            <a:r>
              <a:rPr sz="2200" dirty="0">
                <a:latin typeface="Times New Roman"/>
                <a:cs typeface="Times New Roman"/>
              </a:rPr>
              <a:t>higher</a:t>
            </a:r>
            <a:r>
              <a:rPr sz="2200" spc="-5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iron</a:t>
            </a:r>
            <a:r>
              <a:rPr sz="2200" spc="-4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reserve</a:t>
            </a:r>
            <a:endParaRPr sz="2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25"/>
              </a:spcBef>
              <a:buFont typeface="Arial MT"/>
              <a:buChar char="•"/>
              <a:tabLst>
                <a:tab pos="355600" algn="l"/>
              </a:tabLst>
            </a:pPr>
            <a:r>
              <a:rPr sz="2200" dirty="0">
                <a:solidFill>
                  <a:srgbClr val="C00000"/>
                </a:solidFill>
                <a:latin typeface="Times New Roman"/>
                <a:cs typeface="Times New Roman"/>
              </a:rPr>
              <a:t>Form</a:t>
            </a:r>
            <a:r>
              <a:rPr sz="2200" spc="-5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C00000"/>
                </a:solidFill>
                <a:latin typeface="Times New Roman"/>
                <a:cs typeface="Times New Roman"/>
              </a:rPr>
              <a:t>of</a:t>
            </a:r>
            <a:r>
              <a:rPr sz="2200" spc="-5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C00000"/>
                </a:solidFill>
                <a:latin typeface="Times New Roman"/>
                <a:cs typeface="Times New Roman"/>
              </a:rPr>
              <a:t>mineral:</a:t>
            </a:r>
            <a:r>
              <a:rPr sz="2200" spc="-2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salt</a:t>
            </a:r>
            <a:r>
              <a:rPr sz="2200" spc="-5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(generally</a:t>
            </a:r>
            <a:r>
              <a:rPr sz="2200" spc="-5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sulphates</a:t>
            </a:r>
            <a:r>
              <a:rPr sz="2200" spc="-7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are</a:t>
            </a:r>
            <a:r>
              <a:rPr sz="2200" spc="-6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more</a:t>
            </a:r>
            <a:r>
              <a:rPr sz="2200" spc="-3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available</a:t>
            </a:r>
            <a:r>
              <a:rPr sz="2200" spc="-4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than</a:t>
            </a:r>
            <a:r>
              <a:rPr sz="2200" spc="-6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oxides)</a:t>
            </a:r>
            <a:endParaRPr sz="2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30"/>
              </a:spcBef>
              <a:buFont typeface="Arial MT"/>
              <a:buChar char="•"/>
              <a:tabLst>
                <a:tab pos="355600" algn="l"/>
              </a:tabLst>
            </a:pPr>
            <a:r>
              <a:rPr sz="2200" dirty="0">
                <a:solidFill>
                  <a:srgbClr val="C00000"/>
                </a:solidFill>
                <a:latin typeface="Times New Roman"/>
                <a:cs typeface="Times New Roman"/>
              </a:rPr>
              <a:t>Animal</a:t>
            </a:r>
            <a:r>
              <a:rPr sz="2200" spc="-5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200" spc="-10" dirty="0">
                <a:solidFill>
                  <a:srgbClr val="C00000"/>
                </a:solidFill>
                <a:latin typeface="Times New Roman"/>
                <a:cs typeface="Times New Roman"/>
              </a:rPr>
              <a:t>factors</a:t>
            </a:r>
            <a:r>
              <a:rPr sz="2200" spc="-10" dirty="0">
                <a:latin typeface="Times New Roman"/>
                <a:cs typeface="Times New Roman"/>
              </a:rPr>
              <a:t>:</a:t>
            </a:r>
            <a:r>
              <a:rPr sz="2200" spc="-12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Age,</a:t>
            </a:r>
            <a:r>
              <a:rPr sz="2200" spc="-5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sex,</a:t>
            </a:r>
            <a:r>
              <a:rPr sz="2200" spc="-4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productivity</a:t>
            </a:r>
            <a:r>
              <a:rPr sz="2200" spc="-5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level,</a:t>
            </a:r>
            <a:r>
              <a:rPr sz="2200" spc="-5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genetic</a:t>
            </a:r>
            <a:r>
              <a:rPr sz="2200" spc="-5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make</a:t>
            </a:r>
            <a:r>
              <a:rPr sz="2200" spc="-30" dirty="0">
                <a:latin typeface="Times New Roman"/>
                <a:cs typeface="Times New Roman"/>
              </a:rPr>
              <a:t> </a:t>
            </a:r>
            <a:r>
              <a:rPr sz="2200" spc="-25" dirty="0">
                <a:latin typeface="Times New Roman"/>
                <a:cs typeface="Times New Roman"/>
              </a:rPr>
              <a:t>up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803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080CB8"/>
                </a:solidFill>
                <a:latin typeface="Times New Roman"/>
                <a:cs typeface="Times New Roman"/>
              </a:rPr>
              <a:t>Factors</a:t>
            </a:r>
            <a:r>
              <a:rPr sz="2400" b="1" spc="-45" dirty="0">
                <a:solidFill>
                  <a:srgbClr val="080CB8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080CB8"/>
                </a:solidFill>
                <a:latin typeface="Times New Roman"/>
                <a:cs typeface="Times New Roman"/>
              </a:rPr>
              <a:t>affecting</a:t>
            </a:r>
            <a:r>
              <a:rPr sz="2400" b="1" spc="-70" dirty="0">
                <a:solidFill>
                  <a:srgbClr val="080CB8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080CB8"/>
                </a:solidFill>
                <a:latin typeface="Times New Roman"/>
                <a:cs typeface="Times New Roman"/>
              </a:rPr>
              <a:t>mineral</a:t>
            </a:r>
            <a:r>
              <a:rPr sz="2400" b="1" spc="-60" dirty="0">
                <a:solidFill>
                  <a:srgbClr val="080CB8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080CB8"/>
                </a:solidFill>
                <a:latin typeface="Times New Roman"/>
                <a:cs typeface="Times New Roman"/>
              </a:rPr>
              <a:t>requirement</a:t>
            </a:r>
            <a:r>
              <a:rPr sz="2400" b="1" spc="-30" dirty="0">
                <a:solidFill>
                  <a:srgbClr val="080CB8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080CB8"/>
                </a:solidFill>
                <a:latin typeface="Times New Roman"/>
                <a:cs typeface="Times New Roman"/>
              </a:rPr>
              <a:t>and</a:t>
            </a:r>
            <a:r>
              <a:rPr sz="2400" b="1" spc="-40" dirty="0">
                <a:solidFill>
                  <a:srgbClr val="080CB8"/>
                </a:solidFill>
                <a:latin typeface="Times New Roman"/>
                <a:cs typeface="Times New Roman"/>
              </a:rPr>
              <a:t> </a:t>
            </a:r>
            <a:r>
              <a:rPr sz="2400" b="1" spc="-10" dirty="0">
                <a:solidFill>
                  <a:srgbClr val="080CB8"/>
                </a:solidFill>
                <a:latin typeface="Times New Roman"/>
                <a:cs typeface="Times New Roman"/>
              </a:rPr>
              <a:t>utilization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473709"/>
            <a:ext cx="8693785" cy="639127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675"/>
              </a:spcBef>
              <a:buFont typeface="Arial MT"/>
              <a:buChar char="•"/>
              <a:tabLst>
                <a:tab pos="354965" algn="l"/>
              </a:tabLst>
            </a:pPr>
            <a:r>
              <a:rPr sz="2400" dirty="0">
                <a:latin typeface="Calibri"/>
                <a:cs typeface="Calibri"/>
              </a:rPr>
              <a:t>Second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most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abundant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nutrient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element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(after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N)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body.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400" b="1" dirty="0">
                <a:latin typeface="Calibri"/>
                <a:cs typeface="Calibri"/>
              </a:rPr>
              <a:t>Functions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of</a:t>
            </a:r>
            <a:r>
              <a:rPr sz="2400" b="1" spc="-55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Ca</a:t>
            </a:r>
            <a:endParaRPr sz="2400">
              <a:latin typeface="Calibri"/>
              <a:cs typeface="Calibri"/>
            </a:endParaRPr>
          </a:p>
          <a:p>
            <a:pPr marL="355600" marR="555625" indent="-342900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355600" algn="l"/>
              </a:tabLst>
            </a:pP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Structural</a:t>
            </a:r>
            <a:r>
              <a:rPr sz="2400" spc="-7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component</a:t>
            </a:r>
            <a:r>
              <a:rPr sz="2400" spc="-7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of</a:t>
            </a:r>
            <a:r>
              <a:rPr sz="2400" spc="-5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body</a:t>
            </a:r>
            <a:r>
              <a:rPr sz="2400" spc="-5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(Skeleton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teeth):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99%</a:t>
            </a:r>
            <a:r>
              <a:rPr sz="2400" spc="-6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of</a:t>
            </a:r>
            <a:r>
              <a:rPr sz="2400" spc="-5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spc="-25" dirty="0">
                <a:solidFill>
                  <a:srgbClr val="C00000"/>
                </a:solidFill>
                <a:latin typeface="Calibri"/>
                <a:cs typeface="Calibri"/>
              </a:rPr>
              <a:t>the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calcium</a:t>
            </a:r>
            <a:r>
              <a:rPr sz="2400" spc="-5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in</a:t>
            </a:r>
            <a:r>
              <a:rPr sz="2400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the</a:t>
            </a:r>
            <a:r>
              <a:rPr sz="2400" spc="-4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body</a:t>
            </a:r>
            <a:r>
              <a:rPr sz="2400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is</a:t>
            </a:r>
            <a:r>
              <a:rPr sz="2400" spc="-4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C00000"/>
                </a:solidFill>
                <a:latin typeface="Calibri"/>
                <a:cs typeface="Calibri"/>
              </a:rPr>
              <a:t>present</a:t>
            </a:r>
            <a:r>
              <a:rPr sz="2400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in</a:t>
            </a:r>
            <a:r>
              <a:rPr sz="2400" spc="-4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the</a:t>
            </a:r>
            <a:r>
              <a:rPr sz="2400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bones</a:t>
            </a:r>
            <a:r>
              <a:rPr sz="2400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and</a:t>
            </a:r>
            <a:r>
              <a:rPr sz="2400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C00000"/>
                </a:solidFill>
                <a:latin typeface="Calibri"/>
                <a:cs typeface="Calibri"/>
              </a:rPr>
              <a:t>teeth</a:t>
            </a:r>
            <a:r>
              <a:rPr sz="2400" spc="-10" dirty="0">
                <a:latin typeface="Calibri"/>
                <a:cs typeface="Calibri"/>
              </a:rPr>
              <a:t>.</a:t>
            </a:r>
            <a:endParaRPr sz="24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580"/>
              </a:spcBef>
              <a:buFont typeface="Arial MT"/>
              <a:buChar char="•"/>
              <a:tabLst>
                <a:tab pos="354965" algn="l"/>
              </a:tabLst>
            </a:pPr>
            <a:r>
              <a:rPr sz="2400" dirty="0">
                <a:latin typeface="Calibri"/>
                <a:cs typeface="Calibri"/>
              </a:rPr>
              <a:t>controls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excitability</a:t>
            </a:r>
            <a:r>
              <a:rPr sz="2400" spc="-9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of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nerves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muscles</a:t>
            </a:r>
            <a:endParaRPr sz="24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354965" algn="l"/>
              </a:tabLst>
            </a:pPr>
            <a:r>
              <a:rPr sz="2400" spc="-10" dirty="0">
                <a:latin typeface="Calibri"/>
                <a:cs typeface="Calibri"/>
              </a:rPr>
              <a:t>required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for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normal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clotting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of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blood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400" b="1" dirty="0">
                <a:latin typeface="Calibri"/>
                <a:cs typeface="Calibri"/>
              </a:rPr>
              <a:t>Functions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of</a:t>
            </a:r>
            <a:r>
              <a:rPr sz="2400" b="1" spc="-55" dirty="0">
                <a:latin typeface="Calibri"/>
                <a:cs typeface="Calibri"/>
              </a:rPr>
              <a:t> </a:t>
            </a:r>
            <a:r>
              <a:rPr sz="2400" b="1" spc="-50" dirty="0">
                <a:latin typeface="Calibri"/>
                <a:cs typeface="Calibri"/>
              </a:rPr>
              <a:t>P</a:t>
            </a:r>
            <a:endParaRPr sz="24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354965" algn="l"/>
              </a:tabLst>
            </a:pPr>
            <a:r>
              <a:rPr sz="2400" dirty="0">
                <a:latin typeface="Calibri"/>
                <a:cs typeface="Calibri"/>
              </a:rPr>
              <a:t>occurs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close</a:t>
            </a:r>
            <a:r>
              <a:rPr sz="2400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association</a:t>
            </a:r>
            <a:r>
              <a:rPr sz="2400" spc="-4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with</a:t>
            </a:r>
            <a:r>
              <a:rPr sz="2400" spc="-4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calcium</a:t>
            </a:r>
            <a:r>
              <a:rPr sz="2400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bone.</a:t>
            </a:r>
            <a:endParaRPr sz="24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354965" algn="l"/>
              </a:tabLst>
            </a:pPr>
            <a:r>
              <a:rPr sz="2400" dirty="0">
                <a:latin typeface="Calibri"/>
                <a:cs typeface="Calibri"/>
              </a:rPr>
              <a:t>vital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role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energy</a:t>
            </a:r>
            <a:r>
              <a:rPr sz="2400" spc="-5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metabolism</a:t>
            </a:r>
            <a:r>
              <a:rPr sz="2400" spc="-7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(ATP)</a:t>
            </a:r>
            <a:endParaRPr sz="2400">
              <a:latin typeface="Calibri"/>
              <a:cs typeface="Calibri"/>
            </a:endParaRPr>
          </a:p>
          <a:p>
            <a:pPr marL="355600" marR="345440" indent="-342900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355600" algn="l"/>
              </a:tabLst>
            </a:pPr>
            <a:r>
              <a:rPr sz="2400" dirty="0">
                <a:latin typeface="Calibri"/>
                <a:cs typeface="Calibri"/>
              </a:rPr>
              <a:t>key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role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metabolic</a:t>
            </a:r>
            <a:r>
              <a:rPr sz="2400" spc="-9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reaction</a:t>
            </a:r>
            <a:r>
              <a:rPr sz="2400" spc="-7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of</a:t>
            </a:r>
            <a:r>
              <a:rPr sz="2400" spc="-6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spc="-25" dirty="0">
                <a:solidFill>
                  <a:srgbClr val="C00000"/>
                </a:solidFill>
                <a:latin typeface="Calibri"/>
                <a:cs typeface="Calibri"/>
              </a:rPr>
              <a:t>carbohydrate,</a:t>
            </a:r>
            <a:r>
              <a:rPr sz="2400" spc="-8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protein</a:t>
            </a:r>
            <a:r>
              <a:rPr sz="2400" spc="-6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and</a:t>
            </a:r>
            <a:r>
              <a:rPr sz="2400" spc="-6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C00000"/>
                </a:solidFill>
                <a:latin typeface="Calibri"/>
                <a:cs typeface="Calibri"/>
              </a:rPr>
              <a:t>lipids </a:t>
            </a:r>
            <a:r>
              <a:rPr sz="2400" dirty="0">
                <a:latin typeface="Calibri"/>
                <a:cs typeface="Calibri"/>
              </a:rPr>
              <a:t>(phosphorylated</a:t>
            </a:r>
            <a:r>
              <a:rPr sz="2400" spc="-9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intermediate</a:t>
            </a:r>
            <a:r>
              <a:rPr sz="2400" spc="-1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compounds).</a:t>
            </a:r>
            <a:endParaRPr sz="24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580"/>
              </a:spcBef>
              <a:buFont typeface="Arial MT"/>
              <a:buChar char="•"/>
              <a:tabLst>
                <a:tab pos="355600" algn="l"/>
              </a:tabLst>
            </a:pP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component</a:t>
            </a:r>
            <a:r>
              <a:rPr sz="2400" spc="-6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of</a:t>
            </a:r>
            <a:r>
              <a:rPr sz="2400" spc="-6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phospholipids</a:t>
            </a:r>
            <a:r>
              <a:rPr sz="2400" dirty="0">
                <a:latin typeface="Calibri"/>
                <a:cs typeface="Calibri"/>
              </a:rPr>
              <a:t>,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which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are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important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lipid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transport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metabolism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as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constituent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of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cell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membranes.</a:t>
            </a:r>
            <a:endParaRPr sz="24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354965" algn="l"/>
              </a:tabLst>
            </a:pPr>
            <a:r>
              <a:rPr sz="2400" spc="-10" dirty="0">
                <a:solidFill>
                  <a:srgbClr val="C00000"/>
                </a:solidFill>
                <a:latin typeface="Calibri"/>
                <a:cs typeface="Calibri"/>
              </a:rPr>
              <a:t>constituent</a:t>
            </a:r>
            <a:r>
              <a:rPr sz="2400" spc="-5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of</a:t>
            </a:r>
            <a:r>
              <a:rPr sz="2400" spc="-4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RNA</a:t>
            </a:r>
            <a:r>
              <a:rPr sz="2400" spc="-4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C00000"/>
                </a:solidFill>
                <a:latin typeface="Calibri"/>
                <a:cs typeface="Calibri"/>
              </a:rPr>
              <a:t>and</a:t>
            </a:r>
            <a:r>
              <a:rPr sz="2400" spc="-4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spc="-20" dirty="0">
                <a:solidFill>
                  <a:srgbClr val="C00000"/>
                </a:solidFill>
                <a:latin typeface="Calibri"/>
                <a:cs typeface="Calibri"/>
              </a:rPr>
              <a:t>DNA</a:t>
            </a:r>
            <a:r>
              <a:rPr sz="2400" spc="-20" dirty="0">
                <a:latin typeface="Calibri"/>
                <a:cs typeface="Calibri"/>
              </a:rPr>
              <a:t>.</a:t>
            </a:r>
            <a:endParaRPr sz="24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580"/>
              </a:spcBef>
              <a:buFont typeface="Arial MT"/>
              <a:buChar char="•"/>
              <a:tabLst>
                <a:tab pos="354965" algn="l"/>
              </a:tabLst>
            </a:pPr>
            <a:r>
              <a:rPr sz="2400" dirty="0">
                <a:latin typeface="Calibri"/>
                <a:cs typeface="Calibri"/>
              </a:rPr>
              <a:t>component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of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many</a:t>
            </a:r>
            <a:r>
              <a:rPr sz="2400" spc="-9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enzyme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systems.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238369" y="6807"/>
            <a:ext cx="3824604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1" dirty="0">
                <a:latin typeface="Calibri"/>
                <a:cs typeface="Calibri"/>
              </a:rPr>
              <a:t>Calcium</a:t>
            </a:r>
            <a:r>
              <a:rPr b="1" spc="-5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&amp;</a:t>
            </a:r>
            <a:r>
              <a:rPr b="1" spc="-15" dirty="0">
                <a:latin typeface="Calibri"/>
                <a:cs typeface="Calibri"/>
              </a:rPr>
              <a:t> </a:t>
            </a:r>
            <a:r>
              <a:rPr b="1" spc="-10" dirty="0">
                <a:latin typeface="Calibri"/>
                <a:cs typeface="Calibri"/>
              </a:rPr>
              <a:t>Phosphorus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D0D0D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814</Words>
  <Application>Microsoft Office PowerPoint</Application>
  <PresentationFormat>On-screen Show (4:3)</PresentationFormat>
  <Paragraphs>112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 MT</vt:lpstr>
      <vt:lpstr>Calibri</vt:lpstr>
      <vt:lpstr>Times New Roman</vt:lpstr>
      <vt:lpstr>Wingdings</vt:lpstr>
      <vt:lpstr>Office Theme</vt:lpstr>
      <vt:lpstr>BIHAR ANIMAL SCIENCES UNIVERSITY</vt:lpstr>
      <vt:lpstr>Minerals</vt:lpstr>
      <vt:lpstr>Essential Minerals</vt:lpstr>
      <vt:lpstr>Minerals: General functions</vt:lpstr>
      <vt:lpstr>Minerals</vt:lpstr>
      <vt:lpstr>Minerals: General functions</vt:lpstr>
      <vt:lpstr>Dietary sources of Mineral</vt:lpstr>
      <vt:lpstr>Factors affecting mineral requirement and utilization</vt:lpstr>
      <vt:lpstr>Calcium &amp; Phosphorus</vt:lpstr>
      <vt:lpstr>Calcium &amp; Phosphorus</vt:lpstr>
      <vt:lpstr>PowerPoint Presentation</vt:lpstr>
      <vt:lpstr>Calcium &amp; Phosphorus</vt:lpstr>
      <vt:lpstr>Calcium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Ram</dc:creator>
  <cp:lastModifiedBy>sankha nath koley</cp:lastModifiedBy>
  <cp:revision>1</cp:revision>
  <dcterms:created xsi:type="dcterms:W3CDTF">2025-06-30T05:46:44Z</dcterms:created>
  <dcterms:modified xsi:type="dcterms:W3CDTF">2025-06-30T05:46:59Z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2025-06-27T00:00:00Z</vt:filetime>
  </property>
  <property fmtid="{D5CDD505-2E9C-101B-9397-08002B2CF9AE}" pid="3" name="Creator">
    <vt:lpwstr>Microsoft® PowerPoint® LTSC</vt:lpwstr>
  </property>
  <property fmtid="{D5CDD505-2E9C-101B-9397-08002B2CF9AE}" pid="4" name="LastSaved">
    <vt:filetime>2025-06-30T00:00:00Z</vt:filetime>
  </property>
  <property fmtid="{D5CDD505-2E9C-101B-9397-08002B2CF9AE}" pid="5" name="Producer">
    <vt:lpwstr>Microsoft® PowerPoint® LTSC</vt:lpwstr>
  </property>
</Properties>
</file>